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2.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3.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4.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1.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91"/>
  </p:notesMasterIdLst>
  <p:sldIdLst>
    <p:sldId id="257" r:id="rId3"/>
    <p:sldId id="259" r:id="rId4"/>
    <p:sldId id="449" r:id="rId5"/>
    <p:sldId id="439" r:id="rId6"/>
    <p:sldId id="258" r:id="rId7"/>
    <p:sldId id="277" r:id="rId8"/>
    <p:sldId id="279" r:id="rId9"/>
    <p:sldId id="280" r:id="rId10"/>
    <p:sldId id="554" r:id="rId11"/>
    <p:sldId id="281" r:id="rId12"/>
    <p:sldId id="440" r:id="rId13"/>
    <p:sldId id="555" r:id="rId14"/>
    <p:sldId id="284" r:id="rId15"/>
    <p:sldId id="363" r:id="rId16"/>
    <p:sldId id="364" r:id="rId17"/>
    <p:sldId id="365" r:id="rId18"/>
    <p:sldId id="368" r:id="rId19"/>
    <p:sldId id="369" r:id="rId20"/>
    <p:sldId id="556" r:id="rId21"/>
    <p:sldId id="558" r:id="rId22"/>
    <p:sldId id="441" r:id="rId23"/>
    <p:sldId id="559" r:id="rId24"/>
    <p:sldId id="560" r:id="rId25"/>
    <p:sldId id="561" r:id="rId26"/>
    <p:sldId id="562" r:id="rId27"/>
    <p:sldId id="563" r:id="rId28"/>
    <p:sldId id="564" r:id="rId29"/>
    <p:sldId id="565" r:id="rId30"/>
    <p:sldId id="566" r:id="rId31"/>
    <p:sldId id="599" r:id="rId32"/>
    <p:sldId id="442" r:id="rId33"/>
    <p:sldId id="379" r:id="rId34"/>
    <p:sldId id="380" r:id="rId35"/>
    <p:sldId id="381" r:id="rId36"/>
    <p:sldId id="382" r:id="rId37"/>
    <p:sldId id="383" r:id="rId38"/>
    <p:sldId id="567" r:id="rId39"/>
    <p:sldId id="384" r:id="rId40"/>
    <p:sldId id="286" r:id="rId41"/>
    <p:sldId id="385" r:id="rId42"/>
    <p:sldId id="287" r:id="rId43"/>
    <p:sldId id="288" r:id="rId44"/>
    <p:sldId id="416" r:id="rId45"/>
    <p:sldId id="417" r:id="rId46"/>
    <p:sldId id="290" r:id="rId47"/>
    <p:sldId id="386" r:id="rId48"/>
    <p:sldId id="387" r:id="rId49"/>
    <p:sldId id="568" r:id="rId50"/>
    <p:sldId id="414" r:id="rId51"/>
    <p:sldId id="569" r:id="rId52"/>
    <p:sldId id="570" r:id="rId53"/>
    <p:sldId id="415" r:id="rId54"/>
    <p:sldId id="390" r:id="rId55"/>
    <p:sldId id="418" r:id="rId56"/>
    <p:sldId id="571" r:id="rId57"/>
    <p:sldId id="419" r:id="rId58"/>
    <p:sldId id="572" r:id="rId59"/>
    <p:sldId id="573" r:id="rId60"/>
    <p:sldId id="421" r:id="rId61"/>
    <p:sldId id="422" r:id="rId62"/>
    <p:sldId id="423" r:id="rId63"/>
    <p:sldId id="424" r:id="rId64"/>
    <p:sldId id="425" r:id="rId65"/>
    <p:sldId id="426" r:id="rId66"/>
    <p:sldId id="427" r:id="rId67"/>
    <p:sldId id="276" r:id="rId68"/>
    <p:sldId id="429" r:id="rId69"/>
    <p:sldId id="428" r:id="rId70"/>
    <p:sldId id="574" r:id="rId71"/>
    <p:sldId id="575" r:id="rId72"/>
    <p:sldId id="576" r:id="rId73"/>
    <p:sldId id="577" r:id="rId74"/>
    <p:sldId id="430" r:id="rId75"/>
    <p:sldId id="408" r:id="rId76"/>
    <p:sldId id="578" r:id="rId77"/>
    <p:sldId id="410" r:id="rId78"/>
    <p:sldId id="411" r:id="rId79"/>
    <p:sldId id="579" r:id="rId80"/>
    <p:sldId id="444" r:id="rId81"/>
    <p:sldId id="580" r:id="rId82"/>
    <p:sldId id="289" r:id="rId83"/>
    <p:sldId id="413" r:id="rId84"/>
    <p:sldId id="581" r:id="rId85"/>
    <p:sldId id="435" r:id="rId86"/>
    <p:sldId id="431" r:id="rId87"/>
    <p:sldId id="443" r:id="rId88"/>
    <p:sldId id="292" r:id="rId89"/>
    <p:sldId id="464" r:id="rId90"/>
    <p:sldId id="465" r:id="rId91"/>
    <p:sldId id="466" r:id="rId92"/>
    <p:sldId id="583" r:id="rId93"/>
    <p:sldId id="467" r:id="rId94"/>
    <p:sldId id="458" r:id="rId95"/>
    <p:sldId id="459" r:id="rId96"/>
    <p:sldId id="470" r:id="rId97"/>
    <p:sldId id="469" r:id="rId98"/>
    <p:sldId id="479" r:id="rId99"/>
    <p:sldId id="475" r:id="rId100"/>
    <p:sldId id="476" r:id="rId101"/>
    <p:sldId id="477" r:id="rId102"/>
    <p:sldId id="478" r:id="rId103"/>
    <p:sldId id="471" r:id="rId104"/>
    <p:sldId id="472" r:id="rId105"/>
    <p:sldId id="473" r:id="rId106"/>
    <p:sldId id="474" r:id="rId107"/>
    <p:sldId id="468" r:id="rId108"/>
    <p:sldId id="460" r:id="rId109"/>
    <p:sldId id="461" r:id="rId110"/>
    <p:sldId id="462" r:id="rId111"/>
    <p:sldId id="453" r:id="rId112"/>
    <p:sldId id="454" r:id="rId113"/>
    <p:sldId id="584" r:id="rId114"/>
    <p:sldId id="585" r:id="rId115"/>
    <p:sldId id="455" r:id="rId116"/>
    <p:sldId id="456" r:id="rId117"/>
    <p:sldId id="457" r:id="rId118"/>
    <p:sldId id="295" r:id="rId119"/>
    <p:sldId id="586" r:id="rId120"/>
    <p:sldId id="587" r:id="rId121"/>
    <p:sldId id="588" r:id="rId122"/>
    <p:sldId id="548" r:id="rId123"/>
    <p:sldId id="589" r:id="rId124"/>
    <p:sldId id="452" r:id="rId125"/>
    <p:sldId id="590" r:id="rId126"/>
    <p:sldId id="591" r:id="rId127"/>
    <p:sldId id="592" r:id="rId128"/>
    <p:sldId id="445" r:id="rId129"/>
    <p:sldId id="593" r:id="rId130"/>
    <p:sldId id="594" r:id="rId131"/>
    <p:sldId id="480" r:id="rId132"/>
    <p:sldId id="446" r:id="rId133"/>
    <p:sldId id="448" r:id="rId134"/>
    <p:sldId id="595" r:id="rId135"/>
    <p:sldId id="316" r:id="rId136"/>
    <p:sldId id="317" r:id="rId137"/>
    <p:sldId id="318" r:id="rId138"/>
    <p:sldId id="319" r:id="rId139"/>
    <p:sldId id="320" r:id="rId140"/>
    <p:sldId id="321" r:id="rId141"/>
    <p:sldId id="325" r:id="rId142"/>
    <p:sldId id="483" r:id="rId143"/>
    <p:sldId id="328" r:id="rId144"/>
    <p:sldId id="596" r:id="rId145"/>
    <p:sldId id="330" r:id="rId146"/>
    <p:sldId id="597" r:id="rId147"/>
    <p:sldId id="331" r:id="rId148"/>
    <p:sldId id="350" r:id="rId149"/>
    <p:sldId id="332" r:id="rId150"/>
    <p:sldId id="333" r:id="rId151"/>
    <p:sldId id="334" r:id="rId152"/>
    <p:sldId id="335" r:id="rId153"/>
    <p:sldId id="336" r:id="rId154"/>
    <p:sldId id="337" r:id="rId155"/>
    <p:sldId id="338" r:id="rId156"/>
    <p:sldId id="339" r:id="rId157"/>
    <p:sldId id="340" r:id="rId158"/>
    <p:sldId id="341" r:id="rId159"/>
    <p:sldId id="342" r:id="rId160"/>
    <p:sldId id="343" r:id="rId161"/>
    <p:sldId id="344" r:id="rId162"/>
    <p:sldId id="351" r:id="rId163"/>
    <p:sldId id="352" r:id="rId164"/>
    <p:sldId id="345" r:id="rId165"/>
    <p:sldId id="600" r:id="rId166"/>
    <p:sldId id="353" r:id="rId167"/>
    <p:sldId id="354" r:id="rId168"/>
    <p:sldId id="355" r:id="rId169"/>
    <p:sldId id="356" r:id="rId170"/>
    <p:sldId id="358" r:id="rId171"/>
    <p:sldId id="357" r:id="rId172"/>
    <p:sldId id="601" r:id="rId173"/>
    <p:sldId id="602" r:id="rId174"/>
    <p:sldId id="603" r:id="rId175"/>
    <p:sldId id="604" r:id="rId176"/>
    <p:sldId id="605" r:id="rId177"/>
    <p:sldId id="346" r:id="rId178"/>
    <p:sldId id="598" r:id="rId179"/>
    <p:sldId id="347" r:id="rId180"/>
    <p:sldId id="348" r:id="rId181"/>
    <p:sldId id="606" r:id="rId182"/>
    <p:sldId id="607" r:id="rId183"/>
    <p:sldId id="608" r:id="rId184"/>
    <p:sldId id="609" r:id="rId185"/>
    <p:sldId id="610" r:id="rId186"/>
    <p:sldId id="611" r:id="rId187"/>
    <p:sldId id="360" r:id="rId188"/>
    <p:sldId id="450" r:id="rId189"/>
    <p:sldId id="451" r:id="rId19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0">
          <p15:clr>
            <a:srgbClr val="A4A3A4"/>
          </p15:clr>
        </p15:guide>
        <p15:guide id="2" pos="5041">
          <p15:clr>
            <a:srgbClr val="A4A3A4"/>
          </p15:clr>
        </p15:guide>
        <p15:guide id="3" pos="271">
          <p15:clr>
            <a:srgbClr val="A4A3A4"/>
          </p15:clr>
        </p15:guide>
        <p15:guide id="4" orient="horz" pos="39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6E5"/>
    <a:srgbClr val="00A3F8"/>
    <a:srgbClr val="009FF6"/>
    <a:srgbClr val="FFC000"/>
    <a:srgbClr val="FDECC7"/>
    <a:srgbClr val="FCD484"/>
    <a:srgbClr val="8296EF"/>
    <a:srgbClr val="5BCCF6"/>
    <a:srgbClr val="FEF1D6"/>
    <a:srgbClr val="1F25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0CEBDD-E9EE-41C9-9F96-A937A5BD5B37}" v="4" dt="2024-11-30T08:24:27.532"/>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24" autoAdjust="0"/>
    <p:restoredTop sz="83017" autoAdjust="0"/>
  </p:normalViewPr>
  <p:slideViewPr>
    <p:cSldViewPr snapToGrid="0" showGuides="1">
      <p:cViewPr>
        <p:scale>
          <a:sx n="75" d="100"/>
          <a:sy n="75" d="100"/>
        </p:scale>
        <p:origin x="432" y="686"/>
      </p:cViewPr>
      <p:guideLst>
        <p:guide orient="horz" pos="2170"/>
        <p:guide pos="5041"/>
        <p:guide pos="271"/>
        <p:guide orient="horz" pos="3944"/>
      </p:guideLst>
    </p:cSldViewPr>
  </p:slideViewPr>
  <p:notesTextViewPr>
    <p:cViewPr>
      <p:scale>
        <a:sx n="3" d="2"/>
        <a:sy n="3" d="2"/>
      </p:scale>
      <p:origin x="0" y="0"/>
    </p:cViewPr>
  </p:notesTextViewPr>
  <p:sorterViewPr>
    <p:cViewPr>
      <p:scale>
        <a:sx n="200" d="100"/>
        <a:sy n="200" d="100"/>
      </p:scale>
      <p:origin x="0" y="-1727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notesMaster" Target="notesMasters/notesMaster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presProps" Target="presProp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viewProps" Target="viewProps.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tableStyles" Target="tableStyles.xml"/><Relationship Id="rId190" Type="http://schemas.openxmlformats.org/officeDocument/2006/relationships/slide" Target="slides/slide188.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microsoft.com/office/2016/11/relationships/changesInfo" Target="changesInfos/changesInfo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microsoft.com/office/2015/10/relationships/revisionInfo" Target="revisionInfo.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丁丁丁" userId="7d4bc18f-e4c1-4457-988d-c256acc4dcc2" providerId="ADAL" clId="{8A0CEBDD-E9EE-41C9-9F96-A937A5BD5B37}"/>
    <pc:docChg chg="modSld">
      <pc:chgData name="丁丁丁" userId="7d4bc18f-e4c1-4457-988d-c256acc4dcc2" providerId="ADAL" clId="{8A0CEBDD-E9EE-41C9-9F96-A937A5BD5B37}" dt="2024-11-30T08:24:27.531" v="6" actId="1076"/>
      <pc:docMkLst>
        <pc:docMk/>
      </pc:docMkLst>
      <pc:sldChg chg="modSp">
        <pc:chgData name="丁丁丁" userId="7d4bc18f-e4c1-4457-988d-c256acc4dcc2" providerId="ADAL" clId="{8A0CEBDD-E9EE-41C9-9F96-A937A5BD5B37}" dt="2024-11-29T08:34:59.713" v="0" actId="1076"/>
        <pc:sldMkLst>
          <pc:docMk/>
          <pc:sldMk cId="2051335237" sldId="369"/>
        </pc:sldMkLst>
        <pc:spChg chg="mod">
          <ac:chgData name="丁丁丁" userId="7d4bc18f-e4c1-4457-988d-c256acc4dcc2" providerId="ADAL" clId="{8A0CEBDD-E9EE-41C9-9F96-A937A5BD5B37}" dt="2024-11-29T08:34:59.713" v="0" actId="1076"/>
          <ac:spMkLst>
            <pc:docMk/>
            <pc:sldMk cId="2051335237" sldId="369"/>
            <ac:spMk id="147" creationId="{D2EAF134-D896-40DE-AF17-B1734CA0A742}"/>
          </ac:spMkLst>
        </pc:spChg>
        <pc:spChg chg="mod">
          <ac:chgData name="丁丁丁" userId="7d4bc18f-e4c1-4457-988d-c256acc4dcc2" providerId="ADAL" clId="{8A0CEBDD-E9EE-41C9-9F96-A937A5BD5B37}" dt="2024-11-29T08:34:59.713" v="0" actId="1076"/>
          <ac:spMkLst>
            <pc:docMk/>
            <pc:sldMk cId="2051335237" sldId="369"/>
            <ac:spMk id="148" creationId="{CA9D9837-80FA-4AAE-B50C-663CB83A970B}"/>
          </ac:spMkLst>
        </pc:spChg>
        <pc:spChg chg="mod">
          <ac:chgData name="丁丁丁" userId="7d4bc18f-e4c1-4457-988d-c256acc4dcc2" providerId="ADAL" clId="{8A0CEBDD-E9EE-41C9-9F96-A937A5BD5B37}" dt="2024-11-29T08:34:59.713" v="0" actId="1076"/>
          <ac:spMkLst>
            <pc:docMk/>
            <pc:sldMk cId="2051335237" sldId="369"/>
            <ac:spMk id="149" creationId="{BBB3AF59-078E-4F0C-B863-B46ECABD9591}"/>
          </ac:spMkLst>
        </pc:spChg>
        <pc:spChg chg="mod">
          <ac:chgData name="丁丁丁" userId="7d4bc18f-e4c1-4457-988d-c256acc4dcc2" providerId="ADAL" clId="{8A0CEBDD-E9EE-41C9-9F96-A937A5BD5B37}" dt="2024-11-29T08:34:59.713" v="0" actId="1076"/>
          <ac:spMkLst>
            <pc:docMk/>
            <pc:sldMk cId="2051335237" sldId="369"/>
            <ac:spMk id="150" creationId="{FD0A40AD-B361-45EE-A79F-5F32D65F9F4F}"/>
          </ac:spMkLst>
        </pc:spChg>
        <pc:grpChg chg="mod">
          <ac:chgData name="丁丁丁" userId="7d4bc18f-e4c1-4457-988d-c256acc4dcc2" providerId="ADAL" clId="{8A0CEBDD-E9EE-41C9-9F96-A937A5BD5B37}" dt="2024-11-29T08:34:59.713" v="0" actId="1076"/>
          <ac:grpSpMkLst>
            <pc:docMk/>
            <pc:sldMk cId="2051335237" sldId="369"/>
            <ac:grpSpMk id="145" creationId="{9064B545-56E5-4C4B-9839-9FF7A1AEDB0F}"/>
          </ac:grpSpMkLst>
        </pc:grpChg>
        <pc:grpChg chg="mod">
          <ac:chgData name="丁丁丁" userId="7d4bc18f-e4c1-4457-988d-c256acc4dcc2" providerId="ADAL" clId="{8A0CEBDD-E9EE-41C9-9F96-A937A5BD5B37}" dt="2024-11-29T08:34:59.713" v="0" actId="1076"/>
          <ac:grpSpMkLst>
            <pc:docMk/>
            <pc:sldMk cId="2051335237" sldId="369"/>
            <ac:grpSpMk id="146" creationId="{A52405BC-B3EF-4F53-8A67-F23E4D3C8514}"/>
          </ac:grpSpMkLst>
        </pc:grpChg>
      </pc:sldChg>
      <pc:sldChg chg="modSp mod">
        <pc:chgData name="丁丁丁" userId="7d4bc18f-e4c1-4457-988d-c256acc4dcc2" providerId="ADAL" clId="{8A0CEBDD-E9EE-41C9-9F96-A937A5BD5B37}" dt="2024-11-30T07:43:42.365" v="5" actId="1076"/>
        <pc:sldMkLst>
          <pc:docMk/>
          <pc:sldMk cId="0" sldId="458"/>
        </pc:sldMkLst>
        <pc:spChg chg="mod">
          <ac:chgData name="丁丁丁" userId="7d4bc18f-e4c1-4457-988d-c256acc4dcc2" providerId="ADAL" clId="{8A0CEBDD-E9EE-41C9-9F96-A937A5BD5B37}" dt="2024-11-30T07:43:42.365" v="5" actId="1076"/>
          <ac:spMkLst>
            <pc:docMk/>
            <pc:sldMk cId="0" sldId="458"/>
            <ac:spMk id="84999" creationId="{7CCF86BE-E0D3-4243-A720-45236C4E3CD6}"/>
          </ac:spMkLst>
        </pc:spChg>
      </pc:sldChg>
      <pc:sldChg chg="modSp mod">
        <pc:chgData name="丁丁丁" userId="7d4bc18f-e4c1-4457-988d-c256acc4dcc2" providerId="ADAL" clId="{8A0CEBDD-E9EE-41C9-9F96-A937A5BD5B37}" dt="2024-11-30T07:35:46.898" v="4" actId="1076"/>
        <pc:sldMkLst>
          <pc:docMk/>
          <pc:sldMk cId="0" sldId="464"/>
        </pc:sldMkLst>
        <pc:picChg chg="mod">
          <ac:chgData name="丁丁丁" userId="7d4bc18f-e4c1-4457-988d-c256acc4dcc2" providerId="ADAL" clId="{8A0CEBDD-E9EE-41C9-9F96-A937A5BD5B37}" dt="2024-11-30T07:35:46.898" v="4" actId="1076"/>
          <ac:picMkLst>
            <pc:docMk/>
            <pc:sldMk cId="0" sldId="464"/>
            <ac:picMk id="3" creationId="{FF5EDA66-E89D-B5CB-1C59-CC6B19038081}"/>
          </ac:picMkLst>
        </pc:picChg>
      </pc:sldChg>
      <pc:sldChg chg="modSp">
        <pc:chgData name="丁丁丁" userId="7d4bc18f-e4c1-4457-988d-c256acc4dcc2" providerId="ADAL" clId="{8A0CEBDD-E9EE-41C9-9F96-A937A5BD5B37}" dt="2024-11-30T08:24:27.531" v="6" actId="1076"/>
        <pc:sldMkLst>
          <pc:docMk/>
          <pc:sldMk cId="0" sldId="480"/>
        </pc:sldMkLst>
        <pc:spChg chg="mod">
          <ac:chgData name="丁丁丁" userId="7d4bc18f-e4c1-4457-988d-c256acc4dcc2" providerId="ADAL" clId="{8A0CEBDD-E9EE-41C9-9F96-A937A5BD5B37}" dt="2024-11-30T08:24:27.531" v="6" actId="1076"/>
          <ac:spMkLst>
            <pc:docMk/>
            <pc:sldMk cId="0" sldId="480"/>
            <ac:spMk id="404510" creationId="{D71CB82B-524A-472A-B2FA-B79362ADAB76}"/>
          </ac:spMkLst>
        </pc:spChg>
      </pc:sldChg>
      <pc:sldChg chg="modSp">
        <pc:chgData name="丁丁丁" userId="7d4bc18f-e4c1-4457-988d-c256acc4dcc2" providerId="ADAL" clId="{8A0CEBDD-E9EE-41C9-9F96-A937A5BD5B37}" dt="2024-11-30T06:22:10.054" v="2" actId="1076"/>
        <pc:sldMkLst>
          <pc:docMk/>
          <pc:sldMk cId="0" sldId="564"/>
        </pc:sldMkLst>
        <pc:spChg chg="mod">
          <ac:chgData name="丁丁丁" userId="7d4bc18f-e4c1-4457-988d-c256acc4dcc2" providerId="ADAL" clId="{8A0CEBDD-E9EE-41C9-9F96-A937A5BD5B37}" dt="2024-11-30T06:22:10.054" v="2" actId="1076"/>
          <ac:spMkLst>
            <pc:docMk/>
            <pc:sldMk cId="0" sldId="564"/>
            <ac:spMk id="28692" creationId="{A13FE907-1AD4-4629-8E0B-C48F01E278DF}"/>
          </ac:spMkLst>
        </pc:spChg>
      </pc:sldChg>
    </pc:docChg>
  </pc:docChgLst>
  <pc:docChgLst>
    <pc:chgData name="丁丁丁" userId="7d4bc18f-e4c1-4457-988d-c256acc4dcc2" providerId="ADAL" clId="{5C6C583D-CAC4-4C0B-933C-1D52B0945A59}"/>
    <pc:docChg chg="modSld">
      <pc:chgData name="丁丁丁" userId="7d4bc18f-e4c1-4457-988d-c256acc4dcc2" providerId="ADAL" clId="{5C6C583D-CAC4-4C0B-933C-1D52B0945A59}" dt="2024-10-17T07:03:48.983" v="3" actId="13926"/>
      <pc:docMkLst>
        <pc:docMk/>
      </pc:docMkLst>
      <pc:sldChg chg="modSp mod">
        <pc:chgData name="丁丁丁" userId="7d4bc18f-e4c1-4457-988d-c256acc4dcc2" providerId="ADAL" clId="{5C6C583D-CAC4-4C0B-933C-1D52B0945A59}" dt="2024-10-17T06:49:55.823" v="0" actId="13926"/>
        <pc:sldMkLst>
          <pc:docMk/>
          <pc:sldMk cId="0" sldId="466"/>
        </pc:sldMkLst>
        <pc:spChg chg="mod">
          <ac:chgData name="丁丁丁" userId="7d4bc18f-e4c1-4457-988d-c256acc4dcc2" providerId="ADAL" clId="{5C6C583D-CAC4-4C0B-933C-1D52B0945A59}" dt="2024-10-17T06:49:55.823" v="0" actId="13926"/>
          <ac:spMkLst>
            <pc:docMk/>
            <pc:sldMk cId="0" sldId="466"/>
            <ac:spMk id="81927" creationId="{69977196-B542-4FA4-A5CB-AEB20810A86F}"/>
          </ac:spMkLst>
        </pc:spChg>
      </pc:sldChg>
      <pc:sldChg chg="modSp mod">
        <pc:chgData name="丁丁丁" userId="7d4bc18f-e4c1-4457-988d-c256acc4dcc2" providerId="ADAL" clId="{5C6C583D-CAC4-4C0B-933C-1D52B0945A59}" dt="2024-10-17T06:50:33.066" v="1" actId="13926"/>
        <pc:sldMkLst>
          <pc:docMk/>
          <pc:sldMk cId="0" sldId="467"/>
        </pc:sldMkLst>
        <pc:spChg chg="mod">
          <ac:chgData name="丁丁丁" userId="7d4bc18f-e4c1-4457-988d-c256acc4dcc2" providerId="ADAL" clId="{5C6C583D-CAC4-4C0B-933C-1D52B0945A59}" dt="2024-10-17T06:50:33.066" v="1" actId="13926"/>
          <ac:spMkLst>
            <pc:docMk/>
            <pc:sldMk cId="0" sldId="467"/>
            <ac:spMk id="83975" creationId="{6E0EAFF1-59A3-4BDA-A968-0CC0351FD2CB}"/>
          </ac:spMkLst>
        </pc:spChg>
      </pc:sldChg>
      <pc:sldChg chg="modSp">
        <pc:chgData name="丁丁丁" userId="7d4bc18f-e4c1-4457-988d-c256acc4dcc2" providerId="ADAL" clId="{5C6C583D-CAC4-4C0B-933C-1D52B0945A59}" dt="2024-10-17T07:03:48.983" v="3" actId="13926"/>
        <pc:sldMkLst>
          <pc:docMk/>
          <pc:sldMk cId="0" sldId="595"/>
        </pc:sldMkLst>
        <pc:spChg chg="mod">
          <ac:chgData name="丁丁丁" userId="7d4bc18f-e4c1-4457-988d-c256acc4dcc2" providerId="ADAL" clId="{5C6C583D-CAC4-4C0B-933C-1D52B0945A59}" dt="2024-10-17T07:03:48.983" v="3" actId="13926"/>
          <ac:spMkLst>
            <pc:docMk/>
            <pc:sldMk cId="0" sldId="595"/>
            <ac:spMk id="259075" creationId="{2C0603FE-9310-4BAB-8F8F-99425461FF1C}"/>
          </ac:spMkLst>
        </pc:spChg>
      </pc:sldChg>
    </pc:docChg>
  </pc:docChgLst>
</pc:chgInfo>
</file>

<file path=ppt/ink/ink1.xml><?xml version="1.0" encoding="utf-8"?>
<inkml:ink xmlns:inkml="http://www.w3.org/2003/InkML">
  <inkml:definitions>
    <inkml:context xml:id="ctx0">
      <inkml:inkSource xml:id="inkSrc0">
        <inkml:traceFormat>
          <inkml:channel name="X" type="integer" units="cm"/>
          <inkml:channel name="Y" type="integer" units="cm"/>
          <inkml:channel name="T" type="integer" max="2.14748E9" units="dev"/>
        </inkml:traceFormat>
        <inkml:channelProperties>
          <inkml:channelProperty channel="X" name="resolution" value="28.34646" units="1/cm"/>
          <inkml:channelProperty channel="Y" name="resolution" value="28.34646" units="1/cm"/>
          <inkml:channelProperty channel="T" name="resolution" value="28.34646" units="1/dev"/>
        </inkml:channelProperties>
      </inkml:inkSource>
      <inkml:timestamp xml:id="ts0" timeString="2021-06-18T17:42:30"/>
    </inkml:context>
    <inkml:brush xml:id="br0">
      <inkml:brushProperty name="width" value="0.05292" units="cm"/>
      <inkml:brushProperty name="height" value="0.05292" units="cm"/>
      <inkml:brushProperty name="color" value="#FF0000"/>
    </inkml:brush>
  </inkml:definitions>
  <inkml:trace contextRef="#ctx0" brushRef="#br0">19614 16122 0</inkml:trace>
</inkml:ink>
</file>

<file path=ppt/ink/ink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56.72083" units="1/cm"/>
          <inkml:channelProperty channel="Y" name="resolution" value="28.34646" units="1/cm"/>
          <inkml:channelProperty channel="T" name="resolution" value="1" units="1/dev"/>
        </inkml:channelProperties>
      </inkml:inkSource>
      <inkml:timestamp xml:id="ts0" timeString="2019-08-28T09:05:14.885"/>
    </inkml:context>
    <inkml:brush xml:id="br0">
      <inkml:brushProperty name="width" value="0.05292" units="cm"/>
      <inkml:brushProperty name="height" value="0.05292" units="cm"/>
      <inkml:brushProperty name="color" value="#FF0000"/>
    </inkml:brush>
  </inkml:definitions>
  <inkml:trace contextRef="#ctx0" brushRef="#br0">10619 12241 0,'0'0'32,"0"0"-17,-18 0 1,18 0 15,-18-17-31,18-36 31</inkml:trace>
</inkml:ink>
</file>

<file path=ppt/ink/ink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56.72083" units="1/cm"/>
          <inkml:channelProperty channel="Y" name="resolution" value="28.34646" units="1/cm"/>
          <inkml:channelProperty channel="T" name="resolution" value="1" units="1/dev"/>
        </inkml:channelProperties>
      </inkml:inkSource>
      <inkml:timestamp xml:id="ts0" timeString="2019-08-28T09:09:53.382"/>
    </inkml:context>
    <inkml:brush xml:id="br0">
      <inkml:brushProperty name="width" value="0.05292" units="cm"/>
      <inkml:brushProperty name="height" value="0.05292" units="cm"/>
      <inkml:brushProperty name="color" value="#FF0000"/>
    </inkml:brush>
  </inkml:definitions>
  <inkml:trace contextRef="#ctx0" brushRef="#br0">23072 15734 0,'123'18'16,"-123"-36"15,88 0 0</inkml:trace>
</inkml:ink>
</file>

<file path=ppt/ink/ink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56.72083" units="1/cm"/>
          <inkml:channelProperty channel="Y" name="resolution" value="28.34646" units="1/cm"/>
          <inkml:channelProperty channel="T" name="resolution" value="1" units="1/dev"/>
        </inkml:channelProperties>
      </inkml:inkSource>
      <inkml:timestamp xml:id="ts0" timeString="2019-08-28T10:15:02.249"/>
    </inkml:context>
    <inkml:brush xml:id="br0">
      <inkml:brushProperty name="width" value="0.05292" units="cm"/>
      <inkml:brushProperty name="height" value="0.05292" units="cm"/>
      <inkml:brushProperty name="color" value="#FF0000"/>
    </inkml:brush>
  </inkml:definitions>
  <inkml:trace contextRef="#ctx0" brushRef="#br0">12312 3457 0,'35'-17'31,"-52"17"-16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86E9-A8AE-4FEF-90F7-B94D0D49F904}" type="datetimeFigureOut">
              <a:rPr lang="zh-CN" altLang="en-US" smtClean="0"/>
              <a:t>2024/11/30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6BA7B3-3AC0-4751-BD47-8A885B63C77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端口与</a:t>
            </a:r>
            <a:r>
              <a:rPr lang="en-US" altLang="zh-CN" dirty="0"/>
              <a:t>P</a:t>
            </a:r>
            <a:r>
              <a:rPr lang="zh-CN" altLang="en-US"/>
              <a:t>字对齐</a:t>
            </a:r>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a:t>
            </a:fld>
            <a:endParaRPr lang="zh-CN" altLang="en-US"/>
          </a:p>
        </p:txBody>
      </p:sp>
    </p:spTree>
    <p:extLst>
      <p:ext uri="{BB962C8B-B14F-4D97-AF65-F5344CB8AC3E}">
        <p14:creationId xmlns:p14="http://schemas.microsoft.com/office/powerpoint/2010/main" val="3018243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16</a:t>
            </a:fld>
            <a:endParaRPr lang="zh-CN" altLang="en-US"/>
          </a:p>
        </p:txBody>
      </p:sp>
    </p:spTree>
    <p:extLst>
      <p:ext uri="{BB962C8B-B14F-4D97-AF65-F5344CB8AC3E}">
        <p14:creationId xmlns:p14="http://schemas.microsoft.com/office/powerpoint/2010/main" val="3654353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18</a:t>
            </a:fld>
            <a:endParaRPr lang="zh-CN" altLang="en-US"/>
          </a:p>
        </p:txBody>
      </p:sp>
    </p:spTree>
    <p:extLst>
      <p:ext uri="{BB962C8B-B14F-4D97-AF65-F5344CB8AC3E}">
        <p14:creationId xmlns:p14="http://schemas.microsoft.com/office/powerpoint/2010/main" val="569528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19</a:t>
            </a:fld>
            <a:endParaRPr lang="zh-CN" altLang="en-US"/>
          </a:p>
        </p:txBody>
      </p:sp>
    </p:spTree>
    <p:extLst>
      <p:ext uri="{BB962C8B-B14F-4D97-AF65-F5344CB8AC3E}">
        <p14:creationId xmlns:p14="http://schemas.microsoft.com/office/powerpoint/2010/main" val="2381350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21</a:t>
            </a:fld>
            <a:endParaRPr lang="zh-CN" altLang="en-US"/>
          </a:p>
        </p:txBody>
      </p:sp>
    </p:spTree>
    <p:extLst>
      <p:ext uri="{BB962C8B-B14F-4D97-AF65-F5344CB8AC3E}">
        <p14:creationId xmlns:p14="http://schemas.microsoft.com/office/powerpoint/2010/main" val="9233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180BD613-4E27-4D79-89C5-6B5E2CAC07BF}"/>
              </a:ext>
            </a:extLst>
          </p:cNvPr>
          <p:cNvSpPr>
            <a:spLocks noGrp="1" noRot="1" noChangeAspect="1" noChangeArrowheads="1" noTextEdit="1"/>
          </p:cNvSpPr>
          <p:nvPr>
            <p:ph type="sldImg"/>
          </p:nvPr>
        </p:nvSpPr>
        <p:spPr>
          <a:ln/>
        </p:spPr>
      </p:sp>
      <p:sp>
        <p:nvSpPr>
          <p:cNvPr id="27651" name="备注占位符 2">
            <a:extLst>
              <a:ext uri="{FF2B5EF4-FFF2-40B4-BE49-F238E27FC236}">
                <a16:creationId xmlns:a16="http://schemas.microsoft.com/office/drawing/2014/main" id="{509AEF0C-A1C0-4FE1-9EC5-2619B37A470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为什么</a:t>
            </a:r>
            <a:r>
              <a:rPr lang="en-US" altLang="zh-CN" dirty="0"/>
              <a:t>QQ</a:t>
            </a:r>
            <a:r>
              <a:rPr lang="zh-CN" altLang="en-US" dirty="0"/>
              <a:t>使用</a:t>
            </a:r>
            <a:r>
              <a:rPr lang="en-US" altLang="zh-CN" dirty="0"/>
              <a:t>UDP</a:t>
            </a:r>
            <a:r>
              <a:rPr lang="zh-CN" altLang="en-US" dirty="0"/>
              <a:t>？</a:t>
            </a:r>
            <a:endParaRPr lang="en-US" altLang="zh-CN" dirty="0"/>
          </a:p>
          <a:p>
            <a:endParaRPr lang="en-US" altLang="zh-CN" dirty="0"/>
          </a:p>
          <a:p>
            <a:r>
              <a:rPr lang="en-US" altLang="zh-CN" dirty="0"/>
              <a:t>1</a:t>
            </a:r>
            <a:r>
              <a:rPr lang="zh-CN" altLang="en-US" dirty="0"/>
              <a:t>：不需要连接。假设使用</a:t>
            </a:r>
            <a:r>
              <a:rPr lang="en-US" altLang="zh-CN" dirty="0"/>
              <a:t>TCP</a:t>
            </a:r>
            <a:r>
              <a:rPr lang="zh-CN" altLang="en-US" dirty="0"/>
              <a:t>，服务器为每一个客户连接都产生不同的套接字，大大增加了服务器的开销。腾讯不知道要多增加多少台服务器。</a:t>
            </a:r>
            <a:endParaRPr lang="en-US" altLang="zh-CN" dirty="0"/>
          </a:p>
          <a:p>
            <a:r>
              <a:rPr lang="en-US" altLang="zh-CN" dirty="0"/>
              <a:t>2</a:t>
            </a:r>
            <a:r>
              <a:rPr lang="zh-CN" altLang="en-US" dirty="0"/>
              <a:t>：</a:t>
            </a:r>
            <a:r>
              <a:rPr lang="en-US" altLang="zh-CN" dirty="0"/>
              <a:t>UDP</a:t>
            </a:r>
            <a:r>
              <a:rPr lang="zh-CN" altLang="en-US" dirty="0"/>
              <a:t>发送速率不受限制。</a:t>
            </a:r>
            <a:r>
              <a:rPr lang="en-US" altLang="zh-CN" dirty="0"/>
              <a:t>TCP</a:t>
            </a:r>
            <a:r>
              <a:rPr lang="zh-CN" altLang="en-US" dirty="0"/>
              <a:t>的拥塞控制及流量控制机制使得发送端无法随心所欲地发送数据。不知道大家是否有这样的体验，在一个寝室里某台机器打开迅雷下载文件，导致无法上网浏览网页，但是</a:t>
            </a:r>
            <a:r>
              <a:rPr lang="en-US" altLang="zh-CN" dirty="0"/>
              <a:t>QQ</a:t>
            </a:r>
            <a:r>
              <a:rPr lang="zh-CN" altLang="en-US" dirty="0"/>
              <a:t>照样可以用。为什么？因为浏览网页是用</a:t>
            </a:r>
            <a:r>
              <a:rPr lang="en-US" altLang="zh-CN" dirty="0"/>
              <a:t>TCP</a:t>
            </a:r>
            <a:r>
              <a:rPr lang="zh-CN" altLang="en-US" dirty="0"/>
              <a:t>，当迅雷导致拥塞时，</a:t>
            </a:r>
            <a:r>
              <a:rPr lang="en-US" altLang="zh-CN" dirty="0"/>
              <a:t>TCP</a:t>
            </a:r>
            <a:r>
              <a:rPr lang="zh-CN" altLang="en-US" dirty="0"/>
              <a:t>的拥塞机制会抑制发送者的速率。而</a:t>
            </a:r>
            <a:r>
              <a:rPr lang="en-US" altLang="zh-CN" dirty="0"/>
              <a:t>QQ</a:t>
            </a:r>
            <a:r>
              <a:rPr lang="zh-CN" altLang="en-US" dirty="0"/>
              <a:t>使用</a:t>
            </a:r>
            <a:r>
              <a:rPr lang="en-US" altLang="zh-CN" dirty="0"/>
              <a:t>UDP</a:t>
            </a:r>
            <a:r>
              <a:rPr lang="zh-CN" altLang="en-US" dirty="0"/>
              <a:t>，发送速率不受限制。</a:t>
            </a:r>
            <a:endParaRPr lang="en-US" altLang="zh-CN" dirty="0"/>
          </a:p>
          <a:p>
            <a:r>
              <a:rPr lang="en-US" altLang="zh-CN" dirty="0"/>
              <a:t>3</a:t>
            </a:r>
            <a:r>
              <a:rPr lang="zh-CN" altLang="en-US" dirty="0"/>
              <a:t>：当二个</a:t>
            </a:r>
            <a:r>
              <a:rPr lang="en-US" altLang="zh-CN" dirty="0"/>
              <a:t>QQ</a:t>
            </a:r>
            <a:r>
              <a:rPr lang="zh-CN" altLang="en-US" dirty="0"/>
              <a:t>进程都位于内网时，采用</a:t>
            </a:r>
            <a:r>
              <a:rPr lang="en-US" altLang="zh-CN" dirty="0"/>
              <a:t>UDP</a:t>
            </a:r>
            <a:r>
              <a:rPr lang="zh-CN" altLang="en-US" dirty="0"/>
              <a:t>协议更容易穿越防火墙</a:t>
            </a:r>
            <a:r>
              <a:rPr lang="en-US" altLang="zh-CN" dirty="0"/>
              <a:t>(</a:t>
            </a:r>
            <a:r>
              <a:rPr lang="zh-CN" altLang="en-US" dirty="0"/>
              <a:t>有兴趣的同学看看</a:t>
            </a:r>
            <a:r>
              <a:rPr lang="en-US" altLang="zh-CN" dirty="0"/>
              <a:t>UDP Hole Punching</a:t>
            </a:r>
            <a:r>
              <a:rPr lang="zh-CN" altLang="en-US" dirty="0"/>
              <a:t>技术，即在防火墙上打洞穿越防火墙</a:t>
            </a:r>
            <a:r>
              <a:rPr lang="en-US" altLang="zh-CN" dirty="0"/>
              <a:t>)</a:t>
            </a:r>
          </a:p>
          <a:p>
            <a:endParaRPr lang="zh-CN" altLang="en-US" dirty="0"/>
          </a:p>
        </p:txBody>
      </p:sp>
      <p:sp>
        <p:nvSpPr>
          <p:cNvPr id="27652" name="灯片编号占位符 3">
            <a:extLst>
              <a:ext uri="{FF2B5EF4-FFF2-40B4-BE49-F238E27FC236}">
                <a16:creationId xmlns:a16="http://schemas.microsoft.com/office/drawing/2014/main" id="{DDCF8D66-3081-416E-9F62-0B3AD5E0FF8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A191F8A-2FFC-4A91-959A-A8DA8AC6E64A}" type="slidenum">
              <a:rPr lang="en-US" altLang="zh-CN" smtClean="0"/>
              <a:pPr/>
              <a:t>26</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30</a:t>
            </a:fld>
            <a:endParaRPr lang="zh-CN" altLang="en-US"/>
          </a:p>
        </p:txBody>
      </p:sp>
    </p:spTree>
    <p:extLst>
      <p:ext uri="{BB962C8B-B14F-4D97-AF65-F5344CB8AC3E}">
        <p14:creationId xmlns:p14="http://schemas.microsoft.com/office/powerpoint/2010/main" val="468507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31</a:t>
            </a:fld>
            <a:endParaRPr lang="zh-CN" altLang="en-US"/>
          </a:p>
        </p:txBody>
      </p:sp>
    </p:spTree>
    <p:extLst>
      <p:ext uri="{BB962C8B-B14F-4D97-AF65-F5344CB8AC3E}">
        <p14:creationId xmlns:p14="http://schemas.microsoft.com/office/powerpoint/2010/main" val="1680677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32</a:t>
            </a:fld>
            <a:endParaRPr lang="zh-CN" altLang="en-US"/>
          </a:p>
        </p:txBody>
      </p:sp>
    </p:spTree>
    <p:extLst>
      <p:ext uri="{BB962C8B-B14F-4D97-AF65-F5344CB8AC3E}">
        <p14:creationId xmlns:p14="http://schemas.microsoft.com/office/powerpoint/2010/main" val="748811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33</a:t>
            </a:fld>
            <a:endParaRPr lang="zh-CN" altLang="en-US"/>
          </a:p>
        </p:txBody>
      </p:sp>
    </p:spTree>
    <p:extLst>
      <p:ext uri="{BB962C8B-B14F-4D97-AF65-F5344CB8AC3E}">
        <p14:creationId xmlns:p14="http://schemas.microsoft.com/office/powerpoint/2010/main" val="20719968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34</a:t>
            </a:fld>
            <a:endParaRPr lang="zh-CN" altLang="en-US"/>
          </a:p>
        </p:txBody>
      </p:sp>
    </p:spTree>
    <p:extLst>
      <p:ext uri="{BB962C8B-B14F-4D97-AF65-F5344CB8AC3E}">
        <p14:creationId xmlns:p14="http://schemas.microsoft.com/office/powerpoint/2010/main" val="3520652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35</a:t>
            </a:fld>
            <a:endParaRPr lang="zh-CN" altLang="en-US"/>
          </a:p>
        </p:txBody>
      </p:sp>
    </p:spTree>
    <p:extLst>
      <p:ext uri="{BB962C8B-B14F-4D97-AF65-F5344CB8AC3E}">
        <p14:creationId xmlns:p14="http://schemas.microsoft.com/office/powerpoint/2010/main" val="3629327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36</a:t>
            </a:fld>
            <a:endParaRPr lang="zh-CN" altLang="en-US"/>
          </a:p>
        </p:txBody>
      </p:sp>
    </p:spTree>
    <p:extLst>
      <p:ext uri="{BB962C8B-B14F-4D97-AF65-F5344CB8AC3E}">
        <p14:creationId xmlns:p14="http://schemas.microsoft.com/office/powerpoint/2010/main" val="2319787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38</a:t>
            </a:fld>
            <a:endParaRPr lang="zh-CN" altLang="en-US"/>
          </a:p>
        </p:txBody>
      </p:sp>
    </p:spTree>
    <p:extLst>
      <p:ext uri="{BB962C8B-B14F-4D97-AF65-F5344CB8AC3E}">
        <p14:creationId xmlns:p14="http://schemas.microsoft.com/office/powerpoint/2010/main" val="2058431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39</a:t>
            </a:fld>
            <a:endParaRPr lang="zh-CN" altLang="en-US"/>
          </a:p>
        </p:txBody>
      </p:sp>
    </p:spTree>
    <p:extLst>
      <p:ext uri="{BB962C8B-B14F-4D97-AF65-F5344CB8AC3E}">
        <p14:creationId xmlns:p14="http://schemas.microsoft.com/office/powerpoint/2010/main" val="2842513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AB744552-57E4-49DE-B926-FF3D67230632}"/>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94AC6698-0D34-434B-84F2-5BF88CF78FB9}"/>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722313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94AC6698-0D34-434B-84F2-5BF88CF78FB9}"/>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382425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F4D2AF2D-E6C6-493A-81B2-8FE7A50EB4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1EE88B8-0F18-457A-990A-02FCF8D1C0C7}" type="slidenum">
              <a:rPr lang="en-US" altLang="zh-CN"/>
              <a:pPr/>
              <a:t>3</a:t>
            </a:fld>
            <a:endParaRPr lang="en-US" altLang="zh-CN"/>
          </a:p>
        </p:txBody>
      </p:sp>
      <p:sp>
        <p:nvSpPr>
          <p:cNvPr id="6147" name="Rectangle 2">
            <a:extLst>
              <a:ext uri="{FF2B5EF4-FFF2-40B4-BE49-F238E27FC236}">
                <a16:creationId xmlns:a16="http://schemas.microsoft.com/office/drawing/2014/main" id="{174F7E3F-3C00-4166-AC55-2992B8121274}"/>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35B6FA8A-08E8-4B48-A453-0C597DB826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z="1000" dirty="0">
              <a:latin typeface="Arial" panose="020B0604020202020204" pitchFamily="34" charset="0"/>
            </a:endParaRPr>
          </a:p>
        </p:txBody>
      </p:sp>
    </p:spTree>
    <p:extLst>
      <p:ext uri="{BB962C8B-B14F-4D97-AF65-F5344CB8AC3E}">
        <p14:creationId xmlns:p14="http://schemas.microsoft.com/office/powerpoint/2010/main" val="11335046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5646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59</a:t>
            </a:fld>
            <a:endParaRPr lang="zh-CN" altLang="en-US"/>
          </a:p>
        </p:txBody>
      </p:sp>
    </p:spTree>
    <p:extLst>
      <p:ext uri="{BB962C8B-B14F-4D97-AF65-F5344CB8AC3E}">
        <p14:creationId xmlns:p14="http://schemas.microsoft.com/office/powerpoint/2010/main" val="7488119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如定时器时间过短</a:t>
            </a:r>
          </a:p>
        </p:txBody>
      </p:sp>
      <p:sp>
        <p:nvSpPr>
          <p:cNvPr id="4" name="灯片编号占位符 3"/>
          <p:cNvSpPr>
            <a:spLocks noGrp="1"/>
          </p:cNvSpPr>
          <p:nvPr>
            <p:ph type="sldNum" sz="quarter" idx="5"/>
          </p:nvPr>
        </p:nvSpPr>
        <p:spPr/>
        <p:txBody>
          <a:bodyPr/>
          <a:lstStyle/>
          <a:p>
            <a:fld id="{C76BA7B3-3AC0-4751-BD47-8A885B63C77B}" type="slidenum">
              <a:rPr lang="zh-CN" altLang="en-US" smtClean="0"/>
              <a:t>60</a:t>
            </a:fld>
            <a:endParaRPr lang="zh-CN" altLang="en-US"/>
          </a:p>
        </p:txBody>
      </p:sp>
    </p:spTree>
    <p:extLst>
      <p:ext uri="{BB962C8B-B14F-4D97-AF65-F5344CB8AC3E}">
        <p14:creationId xmlns:p14="http://schemas.microsoft.com/office/powerpoint/2010/main" val="20414616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343E476A-18A0-4679-9100-489999CCD3A7}"/>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343E476A-18A0-4679-9100-489999CCD3A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9332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343E476A-18A0-4679-9100-489999CCD3A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02744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343E476A-18A0-4679-9100-489999CCD3A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51797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65</a:t>
            </a:fld>
            <a:endParaRPr lang="zh-CN" altLang="en-US"/>
          </a:p>
        </p:txBody>
      </p:sp>
    </p:spTree>
    <p:extLst>
      <p:ext uri="{BB962C8B-B14F-4D97-AF65-F5344CB8AC3E}">
        <p14:creationId xmlns:p14="http://schemas.microsoft.com/office/powerpoint/2010/main" val="413778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4</a:t>
            </a:fld>
            <a:endParaRPr lang="zh-CN" altLang="en-US"/>
          </a:p>
        </p:txBody>
      </p:sp>
    </p:spTree>
    <p:extLst>
      <p:ext uri="{BB962C8B-B14F-4D97-AF65-F5344CB8AC3E}">
        <p14:creationId xmlns:p14="http://schemas.microsoft.com/office/powerpoint/2010/main" val="38587239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66</a:t>
            </a:fld>
            <a:endParaRPr lang="zh-CN" altLang="en-US"/>
          </a:p>
        </p:txBody>
      </p:sp>
    </p:spTree>
    <p:extLst>
      <p:ext uri="{BB962C8B-B14F-4D97-AF65-F5344CB8AC3E}">
        <p14:creationId xmlns:p14="http://schemas.microsoft.com/office/powerpoint/2010/main" val="33263413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67</a:t>
            </a:fld>
            <a:endParaRPr lang="zh-CN" altLang="en-US"/>
          </a:p>
        </p:txBody>
      </p:sp>
    </p:spTree>
    <p:extLst>
      <p:ext uri="{BB962C8B-B14F-4D97-AF65-F5344CB8AC3E}">
        <p14:creationId xmlns:p14="http://schemas.microsoft.com/office/powerpoint/2010/main" val="2261734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68</a:t>
            </a:fld>
            <a:endParaRPr lang="zh-CN" altLang="en-US"/>
          </a:p>
        </p:txBody>
      </p:sp>
    </p:spTree>
    <p:extLst>
      <p:ext uri="{BB962C8B-B14F-4D97-AF65-F5344CB8AC3E}">
        <p14:creationId xmlns:p14="http://schemas.microsoft.com/office/powerpoint/2010/main" val="26420033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a:extLst>
              <a:ext uri="{FF2B5EF4-FFF2-40B4-BE49-F238E27FC236}">
                <a16:creationId xmlns:a16="http://schemas.microsoft.com/office/drawing/2014/main" id="{697F666C-284E-4084-8583-24BAC8735428}"/>
              </a:ext>
            </a:extLst>
          </p:cNvPr>
          <p:cNvSpPr>
            <a:spLocks noGrp="1" noRot="1" noChangeAspect="1" noChangeArrowheads="1" noTextEdit="1"/>
          </p:cNvSpPr>
          <p:nvPr>
            <p:ph type="sldImg"/>
          </p:nvPr>
        </p:nvSpPr>
        <p:spPr>
          <a:ln/>
        </p:spPr>
      </p:sp>
      <p:sp>
        <p:nvSpPr>
          <p:cNvPr id="64515" name="备注占位符 2">
            <a:extLst>
              <a:ext uri="{FF2B5EF4-FFF2-40B4-BE49-F238E27FC236}">
                <a16:creationId xmlns:a16="http://schemas.microsoft.com/office/drawing/2014/main" id="{8318BB78-5727-4A1D-AB10-A570E21414E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学生思考为什么发送方收到数据分组后，不是</a:t>
            </a:r>
            <a:r>
              <a:rPr lang="en-US" altLang="zh-CN" dirty="0"/>
              <a:t>base++,</a:t>
            </a:r>
            <a:r>
              <a:rPr lang="zh-CN" altLang="en-US" dirty="0"/>
              <a:t>而是</a:t>
            </a:r>
            <a:r>
              <a:rPr lang="en-US" altLang="zh-CN" dirty="0"/>
              <a:t>base = </a:t>
            </a:r>
            <a:r>
              <a:rPr lang="en-US" altLang="zh-CN" dirty="0" err="1"/>
              <a:t>getacknum</a:t>
            </a:r>
            <a:r>
              <a:rPr lang="en-US" altLang="zh-CN" dirty="0"/>
              <a:t>(</a:t>
            </a:r>
            <a:r>
              <a:rPr lang="en-US" altLang="zh-CN" dirty="0" err="1"/>
              <a:t>rcvpkt</a:t>
            </a:r>
            <a:r>
              <a:rPr lang="en-US" altLang="zh-CN" dirty="0"/>
              <a:t>)+1</a:t>
            </a:r>
            <a:r>
              <a:rPr lang="zh-CN" altLang="en-US" dirty="0"/>
              <a:t>（原因：累积确认）</a:t>
            </a:r>
          </a:p>
        </p:txBody>
      </p:sp>
      <p:sp>
        <p:nvSpPr>
          <p:cNvPr id="64516" name="灯片编号占位符 3">
            <a:extLst>
              <a:ext uri="{FF2B5EF4-FFF2-40B4-BE49-F238E27FC236}">
                <a16:creationId xmlns:a16="http://schemas.microsoft.com/office/drawing/2014/main" id="{F17670FE-C418-4A93-8020-66A14B4AD7F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4F512C5-F173-4BFB-9A86-ABB7407FE7BC}" type="slidenum">
              <a:rPr lang="en-US" altLang="zh-CN" smtClean="0"/>
              <a:pPr/>
              <a:t>71</a:t>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76</a:t>
            </a:fld>
            <a:endParaRPr lang="zh-CN" altLang="en-US"/>
          </a:p>
        </p:txBody>
      </p:sp>
    </p:spTree>
    <p:extLst>
      <p:ext uri="{BB962C8B-B14F-4D97-AF65-F5344CB8AC3E}">
        <p14:creationId xmlns:p14="http://schemas.microsoft.com/office/powerpoint/2010/main" val="3251173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77</a:t>
            </a:fld>
            <a:endParaRPr lang="zh-CN" altLang="en-US"/>
          </a:p>
        </p:txBody>
      </p:sp>
    </p:spTree>
    <p:extLst>
      <p:ext uri="{BB962C8B-B14F-4D97-AF65-F5344CB8AC3E}">
        <p14:creationId xmlns:p14="http://schemas.microsoft.com/office/powerpoint/2010/main" val="11150071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84</a:t>
            </a:fld>
            <a:endParaRPr lang="zh-CN" altLang="en-US"/>
          </a:p>
        </p:txBody>
      </p:sp>
    </p:spTree>
    <p:extLst>
      <p:ext uri="{BB962C8B-B14F-4D97-AF65-F5344CB8AC3E}">
        <p14:creationId xmlns:p14="http://schemas.microsoft.com/office/powerpoint/2010/main" val="2137745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85</a:t>
            </a:fld>
            <a:endParaRPr lang="zh-CN" altLang="en-US"/>
          </a:p>
        </p:txBody>
      </p:sp>
    </p:spTree>
    <p:extLst>
      <p:ext uri="{BB962C8B-B14F-4D97-AF65-F5344CB8AC3E}">
        <p14:creationId xmlns:p14="http://schemas.microsoft.com/office/powerpoint/2010/main" val="14565117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86</a:t>
            </a:fld>
            <a:endParaRPr lang="zh-CN" altLang="en-US"/>
          </a:p>
        </p:txBody>
      </p:sp>
    </p:spTree>
    <p:extLst>
      <p:ext uri="{BB962C8B-B14F-4D97-AF65-F5344CB8AC3E}">
        <p14:creationId xmlns:p14="http://schemas.microsoft.com/office/powerpoint/2010/main" val="6228135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CWR</a:t>
            </a:r>
            <a:r>
              <a:rPr lang="zh-CN" altLang="en-US" dirty="0"/>
              <a:t>（拥塞窗口缩减）和</a:t>
            </a:r>
            <a:r>
              <a:rPr lang="en-US" altLang="zh-CN" dirty="0"/>
              <a:t>ECE</a:t>
            </a:r>
            <a:r>
              <a:rPr lang="zh-CN" altLang="en-US" dirty="0"/>
              <a:t>（明确拥塞通告回显）用于网络辅助的拥塞控制，在</a:t>
            </a:r>
            <a:r>
              <a:rPr lang="en-US" altLang="zh-CN" dirty="0"/>
              <a:t>TCP</a:t>
            </a:r>
            <a:r>
              <a:rPr lang="zh-CN" altLang="en-US" dirty="0"/>
              <a:t>拥塞控制中会讲到</a:t>
            </a:r>
          </a:p>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88</a:t>
            </a:fld>
            <a:endParaRPr lang="zh-CN" altLang="en-US"/>
          </a:p>
        </p:txBody>
      </p:sp>
    </p:spTree>
    <p:extLst>
      <p:ext uri="{BB962C8B-B14F-4D97-AF65-F5344CB8AC3E}">
        <p14:creationId xmlns:p14="http://schemas.microsoft.com/office/powerpoint/2010/main" val="578731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a:extLst>
              <a:ext uri="{FF2B5EF4-FFF2-40B4-BE49-F238E27FC236}">
                <a16:creationId xmlns:a16="http://schemas.microsoft.com/office/drawing/2014/main" id="{F4E1ECF8-AE6B-4908-AE34-91BACB1569E7}"/>
              </a:ext>
            </a:extLst>
          </p:cNvPr>
          <p:cNvSpPr>
            <a:spLocks noGrp="1" noRot="1" noChangeAspect="1" noChangeArrowheads="1" noTextEdit="1"/>
          </p:cNvSpPr>
          <p:nvPr>
            <p:ph type="sldImg"/>
          </p:nvPr>
        </p:nvSpPr>
        <p:spPr>
          <a:ln/>
        </p:spPr>
      </p:sp>
      <p:sp>
        <p:nvSpPr>
          <p:cNvPr id="111619" name="备注占位符 2">
            <a:extLst>
              <a:ext uri="{FF2B5EF4-FFF2-40B4-BE49-F238E27FC236}">
                <a16:creationId xmlns:a16="http://schemas.microsoft.com/office/drawing/2014/main" id="{BDF72387-5CEB-40D1-8FB7-C6EF913A744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三个重复的</a:t>
            </a:r>
            <a:r>
              <a:rPr lang="en-US" altLang="zh-CN"/>
              <a:t>ACK</a:t>
            </a:r>
            <a:r>
              <a:rPr lang="zh-CN" altLang="en-US"/>
              <a:t>意味着收到了</a:t>
            </a:r>
            <a:r>
              <a:rPr lang="en-US" altLang="zh-CN"/>
              <a:t>4</a:t>
            </a:r>
            <a:r>
              <a:rPr lang="zh-CN" altLang="en-US"/>
              <a:t>个相同的</a:t>
            </a:r>
            <a:r>
              <a:rPr lang="en-US" altLang="zh-CN"/>
              <a:t>ACK</a:t>
            </a:r>
            <a:endParaRPr lang="zh-CN" altLang="en-US"/>
          </a:p>
        </p:txBody>
      </p:sp>
      <p:sp>
        <p:nvSpPr>
          <p:cNvPr id="111620" name="灯片编号占位符 3">
            <a:extLst>
              <a:ext uri="{FF2B5EF4-FFF2-40B4-BE49-F238E27FC236}">
                <a16:creationId xmlns:a16="http://schemas.microsoft.com/office/drawing/2014/main" id="{7BC81F2D-8A3B-455E-A3DE-3B4BC094BA7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87F5AEA-EEE6-4C8A-AE7B-1BE42C559382}" type="slidenum">
              <a:rPr lang="en-US" altLang="zh-CN" smtClean="0"/>
              <a:pPr/>
              <a:t>119</a:t>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a:extLst>
              <a:ext uri="{FF2B5EF4-FFF2-40B4-BE49-F238E27FC236}">
                <a16:creationId xmlns:a16="http://schemas.microsoft.com/office/drawing/2014/main" id="{1CDEB1B7-0422-492F-B65D-9F81F490DDDE}"/>
              </a:ext>
            </a:extLst>
          </p:cNvPr>
          <p:cNvSpPr>
            <a:spLocks noGrp="1" noRot="1" noChangeAspect="1" noChangeArrowheads="1" noTextEdit="1"/>
          </p:cNvSpPr>
          <p:nvPr>
            <p:ph type="sldImg"/>
          </p:nvPr>
        </p:nvSpPr>
        <p:spPr>
          <a:ln/>
        </p:spPr>
      </p:sp>
      <p:sp>
        <p:nvSpPr>
          <p:cNvPr id="113667" name="备注占位符 2">
            <a:extLst>
              <a:ext uri="{FF2B5EF4-FFF2-40B4-BE49-F238E27FC236}">
                <a16:creationId xmlns:a16="http://schemas.microsoft.com/office/drawing/2014/main" id="{3A20E1D0-E141-4297-90A9-92EAF56DF14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仅重传最小序号</a:t>
            </a:r>
            <a:r>
              <a:rPr lang="en-US" altLang="zh-CN"/>
              <a:t>y</a:t>
            </a:r>
            <a:r>
              <a:rPr lang="zh-CN" altLang="en-US"/>
              <a:t>所指示的报文段，而不是像</a:t>
            </a:r>
            <a:r>
              <a:rPr lang="en-US" altLang="zh-CN"/>
              <a:t>GBN</a:t>
            </a:r>
            <a:r>
              <a:rPr lang="zh-CN" altLang="en-US"/>
              <a:t>那样缓冲区全部重传</a:t>
            </a:r>
          </a:p>
        </p:txBody>
      </p:sp>
      <p:sp>
        <p:nvSpPr>
          <p:cNvPr id="113668" name="灯片编号占位符 3">
            <a:extLst>
              <a:ext uri="{FF2B5EF4-FFF2-40B4-BE49-F238E27FC236}">
                <a16:creationId xmlns:a16="http://schemas.microsoft.com/office/drawing/2014/main" id="{F259CB1C-BF24-48BD-8D97-E509CD0BEB2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58C29CB-180E-40EA-BB7A-FCA43806835E}" type="slidenum">
              <a:rPr lang="en-US" altLang="zh-CN" smtClean="0"/>
              <a:pPr/>
              <a:t>120</a:t>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132</a:t>
            </a:fld>
            <a:endParaRPr lang="zh-CN" altLang="en-US"/>
          </a:p>
        </p:txBody>
      </p:sp>
    </p:spTree>
    <p:extLst>
      <p:ext uri="{BB962C8B-B14F-4D97-AF65-F5344CB8AC3E}">
        <p14:creationId xmlns:p14="http://schemas.microsoft.com/office/powerpoint/2010/main" val="34196450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a:extLst>
              <a:ext uri="{FF2B5EF4-FFF2-40B4-BE49-F238E27FC236}">
                <a16:creationId xmlns:a16="http://schemas.microsoft.com/office/drawing/2014/main" id="{E780FCFE-71A8-4C74-A504-86CA8ED756E6}"/>
              </a:ext>
            </a:extLst>
          </p:cNvPr>
          <p:cNvSpPr>
            <a:spLocks noGrp="1" noRot="1" noChangeAspect="1" noChangeArrowheads="1" noTextEdit="1"/>
          </p:cNvSpPr>
          <p:nvPr>
            <p:ph type="sldImg"/>
          </p:nvPr>
        </p:nvSpPr>
        <p:spPr>
          <a:ln/>
        </p:spPr>
      </p:sp>
      <p:sp>
        <p:nvSpPr>
          <p:cNvPr id="126979" name="备注占位符 2">
            <a:extLst>
              <a:ext uri="{FF2B5EF4-FFF2-40B4-BE49-F238E27FC236}">
                <a16:creationId xmlns:a16="http://schemas.microsoft.com/office/drawing/2014/main" id="{20F70DF9-EB78-4910-B51F-A3EE66D372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6980" name="灯片编号占位符 3">
            <a:extLst>
              <a:ext uri="{FF2B5EF4-FFF2-40B4-BE49-F238E27FC236}">
                <a16:creationId xmlns:a16="http://schemas.microsoft.com/office/drawing/2014/main" id="{A3A667DC-7CE1-41A4-A526-4F11764970B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BE4BA31-B6D0-4D84-B3B1-823C20B6DC02}" type="slidenum">
              <a:rPr lang="en-US" altLang="zh-CN" smtClean="0"/>
              <a:pPr/>
              <a:t>133</a:t>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139</a:t>
            </a:fld>
            <a:endParaRPr lang="zh-CN" altLang="en-US"/>
          </a:p>
        </p:txBody>
      </p:sp>
    </p:spTree>
    <p:extLst>
      <p:ext uri="{BB962C8B-B14F-4D97-AF65-F5344CB8AC3E}">
        <p14:creationId xmlns:p14="http://schemas.microsoft.com/office/powerpoint/2010/main" val="41593028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142</a:t>
            </a:fld>
            <a:endParaRPr lang="zh-CN" altLang="en-US"/>
          </a:p>
        </p:txBody>
      </p:sp>
    </p:spTree>
    <p:extLst>
      <p:ext uri="{BB962C8B-B14F-4D97-AF65-F5344CB8AC3E}">
        <p14:creationId xmlns:p14="http://schemas.microsoft.com/office/powerpoint/2010/main" val="28669357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144</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146</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147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148</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149</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150</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151</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152</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153</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154</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155</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156</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157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ea typeface="楷体" panose="02010609060101010101" pitchFamily="49" charset="-122"/>
                <a:cs typeface="Arial" panose="020B0604020202020204" pitchFamily="34" charset="0"/>
              </a:rPr>
              <a:t>张三和李四生病了，无法工作，两个家庭推选了张五和李六来负责这个事，显然，张五和李六年龄小一些，做事有些马虎，让兄弟姐妹们不太爽，但是考虑到做事的不是自己，也就忍了，这就告诉我们不同的运输层协议可能提供不一样的服务</a:t>
            </a:r>
          </a:p>
          <a:p>
            <a:r>
              <a:rPr lang="en-US" altLang="zh-CN" dirty="0">
                <a:ea typeface="楷体" panose="02010609060101010101" pitchFamily="49" charset="-122"/>
                <a:cs typeface="Arial" panose="020B0604020202020204" pitchFamily="34" charset="0"/>
              </a:rPr>
              <a:t>2.</a:t>
            </a:r>
            <a:r>
              <a:rPr lang="zh-CN" altLang="en-US" dirty="0">
                <a:ea typeface="楷体" panose="02010609060101010101" pitchFamily="49" charset="-122"/>
                <a:cs typeface="Arial" panose="020B0604020202020204" pitchFamily="34" charset="0"/>
              </a:rPr>
              <a:t>中国邮政从来不承诺平信的送达时间，所以张三和李四显然也没法跟他们的兄弟姐妹们承诺信件的送达时间，从这一点来看，运输层协议能够提供的服务是受到底层网络协议的服务模型的限制的</a:t>
            </a:r>
            <a:endParaRPr lang="en-US" altLang="zh-CN" dirty="0">
              <a:ea typeface="楷体" panose="02010609060101010101" pitchFamily="49" charset="-122"/>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158</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159</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160</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163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164</a:t>
            </a:fld>
            <a:endParaRPr lang="zh-CN" altLang="en-US"/>
          </a:p>
        </p:txBody>
      </p:sp>
    </p:spTree>
    <p:extLst>
      <p:ext uri="{BB962C8B-B14F-4D97-AF65-F5344CB8AC3E}">
        <p14:creationId xmlns:p14="http://schemas.microsoft.com/office/powerpoint/2010/main" val="38548892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176</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178</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179</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180</a:t>
            </a:fld>
            <a:endParaRPr lang="zh-CN" altLang="en-US"/>
          </a:p>
        </p:txBody>
      </p:sp>
    </p:spTree>
    <p:extLst>
      <p:ext uri="{BB962C8B-B14F-4D97-AF65-F5344CB8AC3E}">
        <p14:creationId xmlns:p14="http://schemas.microsoft.com/office/powerpoint/2010/main" val="21075508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186</a:t>
            </a:fld>
            <a:endParaRPr lang="zh-CN" altLang="en-US"/>
          </a:p>
        </p:txBody>
      </p:sp>
    </p:spTree>
    <p:extLst>
      <p:ext uri="{BB962C8B-B14F-4D97-AF65-F5344CB8AC3E}">
        <p14:creationId xmlns:p14="http://schemas.microsoft.com/office/powerpoint/2010/main" val="1252424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a typeface="楷体" panose="02010609060101010101" pitchFamily="49" charset="-122"/>
                <a:cs typeface="Arial" panose="020B0604020202020204" pitchFamily="34" charset="0"/>
              </a:rPr>
              <a:t>3.</a:t>
            </a:r>
            <a:r>
              <a:rPr lang="zh-CN" altLang="en-US" dirty="0">
                <a:ea typeface="楷体" panose="02010609060101010101" pitchFamily="49" charset="-122"/>
                <a:cs typeface="Arial" panose="020B0604020202020204" pitchFamily="34" charset="0"/>
              </a:rPr>
              <a:t>虽然中国邮政从不承诺平信能够安全可靠送达，只是强调“我们会尽力保证信件在最短的时间内安全的送达”，但是万一出了问题，概不负责。但是张三和李四确实向兄弟姐妹们承诺这一点的，因为他们可以通过誊抄副本，在信件丢失的情况下，再次誊写信件，寄出，反复若干次，虽然中国邮政的服务是渣渣，当总不能每次都把信搞丢吧？只要</a:t>
            </a:r>
            <a:r>
              <a:rPr lang="en-US" altLang="zh-CN" dirty="0">
                <a:ea typeface="楷体" panose="02010609060101010101" pitchFamily="49" charset="-122"/>
                <a:cs typeface="Arial" panose="020B0604020202020204" pitchFamily="34" charset="0"/>
              </a:rPr>
              <a:t>Ok</a:t>
            </a:r>
            <a:r>
              <a:rPr lang="zh-CN" altLang="en-US" dirty="0">
                <a:ea typeface="楷体" panose="02010609060101010101" pitchFamily="49" charset="-122"/>
                <a:cs typeface="Arial" panose="020B0604020202020204" pitchFamily="34" charset="0"/>
              </a:rPr>
              <a:t>一次，那么就达到了目的，也就是说在网络层不提供某些服务的情况下，运输层也是可以自己提供的</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a:extLst>
              <a:ext uri="{FF2B5EF4-FFF2-40B4-BE49-F238E27FC236}">
                <a16:creationId xmlns:a16="http://schemas.microsoft.com/office/drawing/2014/main" id="{D29D5CFB-F324-48E6-83C2-37728B9A7E2D}"/>
              </a:ext>
            </a:extLst>
          </p:cNvPr>
          <p:cNvSpPr>
            <a:spLocks noGrp="1" noRot="1" noChangeAspect="1" noChangeArrowheads="1" noTextEdit="1"/>
          </p:cNvSpPr>
          <p:nvPr>
            <p:ph type="sldImg"/>
          </p:nvPr>
        </p:nvSpPr>
        <p:spPr>
          <a:ln/>
        </p:spPr>
      </p:sp>
      <p:sp>
        <p:nvSpPr>
          <p:cNvPr id="138243" name="备注占位符 2">
            <a:extLst>
              <a:ext uri="{FF2B5EF4-FFF2-40B4-BE49-F238E27FC236}">
                <a16:creationId xmlns:a16="http://schemas.microsoft.com/office/drawing/2014/main" id="{A12B02BB-A1C4-4E90-8633-0A8A270F6D9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38244" name="灯片编号占位符 3">
            <a:extLst>
              <a:ext uri="{FF2B5EF4-FFF2-40B4-BE49-F238E27FC236}">
                <a16:creationId xmlns:a16="http://schemas.microsoft.com/office/drawing/2014/main" id="{FE07E0AB-5218-4F04-901B-07D846E6B6B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6CAFFD2-FB30-4323-B3C8-845D29ED1DAC}" type="slidenum">
              <a:rPr lang="en-US" altLang="zh-CN"/>
              <a:pPr/>
              <a:t>187</a:t>
            </a:fld>
            <a:endParaRPr lang="en-US" altLang="zh-CN"/>
          </a:p>
        </p:txBody>
      </p:sp>
    </p:spTree>
    <p:extLst>
      <p:ext uri="{BB962C8B-B14F-4D97-AF65-F5344CB8AC3E}">
        <p14:creationId xmlns:p14="http://schemas.microsoft.com/office/powerpoint/2010/main" val="2234416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682"/>
            <a:ext cx="12192000" cy="6880682"/>
          </a:xfrm>
          <a:prstGeom prst="rect">
            <a:avLst/>
          </a:prstGeom>
        </p:spPr>
      </p:pic>
      <p:grpSp>
        <p:nvGrpSpPr>
          <p:cNvPr id="9" name="组合 8"/>
          <p:cNvGrpSpPr/>
          <p:nvPr userDrawn="1"/>
        </p:nvGrpSpPr>
        <p:grpSpPr>
          <a:xfrm>
            <a:off x="9741877" y="4991361"/>
            <a:ext cx="3176954" cy="2182169"/>
            <a:chOff x="9741877" y="4991361"/>
            <a:chExt cx="3176954" cy="2182169"/>
          </a:xfrm>
        </p:grpSpPr>
        <p:sp>
          <p:nvSpPr>
            <p:cNvPr id="10" name="平行四边形 9"/>
            <p:cNvSpPr/>
            <p:nvPr/>
          </p:nvSpPr>
          <p:spPr>
            <a:xfrm>
              <a:off x="9741877" y="5342416"/>
              <a:ext cx="3176954" cy="1633054"/>
            </a:xfrm>
            <a:prstGeom prst="parallelogram">
              <a:avLst>
                <a:gd name="adj" fmla="val 164471"/>
              </a:avLst>
            </a:prstGeom>
            <a:solidFill>
              <a:schemeClr val="bg1">
                <a:alpha val="80000"/>
              </a:schemeClr>
            </a:solidFill>
            <a:ln w="1905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6550" y="4991361"/>
              <a:ext cx="2182169" cy="2182169"/>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40E99A3-0CB0-4D09-A8E3-06636312FA13}" type="datetime1">
              <a:rPr lang="zh-CN" altLang="en-US" smtClean="0"/>
              <a:t>2024/11/30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BFA5450-9DF1-456C-8680-9C1E5CE56FE3}" type="datetime1">
              <a:rPr lang="zh-CN" altLang="en-US" smtClean="0"/>
              <a:t>2024/11/30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682"/>
            <a:ext cx="12192000" cy="6880682"/>
          </a:xfrm>
          <a:prstGeom prst="rect">
            <a:avLst/>
          </a:prstGeom>
        </p:spPr>
      </p:pic>
      <p:grpSp>
        <p:nvGrpSpPr>
          <p:cNvPr id="9" name="组合 8"/>
          <p:cNvGrpSpPr/>
          <p:nvPr userDrawn="1"/>
        </p:nvGrpSpPr>
        <p:grpSpPr>
          <a:xfrm>
            <a:off x="9741877" y="4991361"/>
            <a:ext cx="3176954" cy="2182169"/>
            <a:chOff x="9741877" y="4991361"/>
            <a:chExt cx="3176954" cy="2182169"/>
          </a:xfrm>
        </p:grpSpPr>
        <p:sp>
          <p:nvSpPr>
            <p:cNvPr id="10" name="平行四边形 9"/>
            <p:cNvSpPr/>
            <p:nvPr/>
          </p:nvSpPr>
          <p:spPr>
            <a:xfrm>
              <a:off x="9741877" y="5342416"/>
              <a:ext cx="3176954" cy="1633054"/>
            </a:xfrm>
            <a:prstGeom prst="parallelogram">
              <a:avLst>
                <a:gd name="adj" fmla="val 164471"/>
              </a:avLst>
            </a:prstGeom>
            <a:solidFill>
              <a:schemeClr val="bg1">
                <a:alpha val="80000"/>
              </a:schemeClr>
            </a:solidFill>
            <a:ln w="1905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6550" y="4991361"/>
              <a:ext cx="2182169" cy="2182169"/>
            </a:xfrm>
            <a:prstGeom prst="rect">
              <a:avLst/>
            </a:prstGeom>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58BD2C3-D4FE-4408-9321-E2B2D4513AB7}" type="datetime1">
              <a:rPr lang="zh-CN" altLang="en-US" smtClean="0"/>
              <a:t>2024/11/30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F5F5A1C-2F7B-4852-ABC8-39DB3EA921CC}" type="datetime1">
              <a:rPr lang="zh-CN" altLang="en-US" smtClean="0"/>
              <a:t>2024/11/30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1D159A8B-B363-4E76-950D-FF74BE74DBCA}" type="datetime1">
              <a:rPr lang="zh-CN" altLang="en-US" smtClean="0"/>
              <a:t>2024/11/30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C009FA1F-212E-40DD-9067-689C55FA447C}" type="datetime1">
              <a:rPr lang="zh-CN" altLang="en-US" smtClean="0"/>
              <a:t>2024/11/30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4045BE-686F-4918-B359-44B1D1C0D84C}" type="datetime1">
              <a:rPr lang="zh-CN" altLang="en-US" smtClean="0"/>
              <a:t>2024/11/30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226646D-560A-40E3-8ED6-7C652CD5598F}" type="datetime1">
              <a:rPr lang="zh-CN" altLang="en-US" smtClean="0"/>
              <a:t>2024/11/30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012751A-5B10-484F-9C8B-74C750A4FA36}" type="datetime1">
              <a:rPr lang="zh-CN" altLang="en-US" smtClean="0"/>
              <a:t>2024/11/30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C9F24B3-5D9D-4D16-8653-ADE098C6941C}" type="datetime1">
              <a:rPr lang="zh-CN" altLang="en-US" smtClean="0"/>
              <a:t>2024/11/30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748848D-E1A7-48A0-B7DE-09612B844482}" type="datetime1">
              <a:rPr lang="zh-CN" altLang="en-US" smtClean="0"/>
              <a:t>2024/11/30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58F63EF-E62B-4395-A81C-562E367D7A21}" type="datetime1">
              <a:rPr lang="zh-CN" altLang="en-US" smtClean="0"/>
              <a:t>2024/11/30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D15EA66-46E0-4FE2-BD4B-96E6A632F70C}" type="datetime1">
              <a:rPr lang="zh-CN" altLang="en-US" smtClean="0"/>
              <a:t>2024/11/30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93713"/>
            <a:ext cx="10972800" cy="703262"/>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341438"/>
            <a:ext cx="5384800" cy="47513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341438"/>
            <a:ext cx="5384800" cy="47513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62779AF5-4DEF-46E1-A923-C71DE4C4C69A}"/>
              </a:ext>
            </a:extLst>
          </p:cNvPr>
          <p:cNvSpPr>
            <a:spLocks noGrp="1" noChangeArrowheads="1"/>
          </p:cNvSpPr>
          <p:nvPr>
            <p:ph type="dt" sz="half" idx="10"/>
          </p:nvPr>
        </p:nvSpPr>
        <p:spPr>
          <a:ln/>
        </p:spPr>
        <p:txBody>
          <a:bodyPr/>
          <a:lstStyle>
            <a:lvl1pPr>
              <a:defRPr/>
            </a:lvl1pPr>
          </a:lstStyle>
          <a:p>
            <a:pPr>
              <a:defRPr/>
            </a:pPr>
            <a:fld id="{DEC2E80A-F806-4FAE-944D-8758C8F1FAE9}" type="datetime2">
              <a:rPr lang="zh-CN" altLang="en-US"/>
              <a:pPr>
                <a:defRPr/>
              </a:pPr>
              <a:t>2024年11月30日</a:t>
            </a:fld>
            <a:endParaRPr lang="zh-CN" altLang="zh-CN"/>
          </a:p>
        </p:txBody>
      </p:sp>
      <p:sp>
        <p:nvSpPr>
          <p:cNvPr id="6" name="Rectangle 5">
            <a:extLst>
              <a:ext uri="{FF2B5EF4-FFF2-40B4-BE49-F238E27FC236}">
                <a16:creationId xmlns:a16="http://schemas.microsoft.com/office/drawing/2014/main" id="{287FB95B-13C5-4BFE-93FB-89DA378A591A}"/>
              </a:ext>
            </a:extLst>
          </p:cNvPr>
          <p:cNvSpPr>
            <a:spLocks noGrp="1" noChangeArrowheads="1"/>
          </p:cNvSpPr>
          <p:nvPr>
            <p:ph type="ftr" sz="quarter" idx="11"/>
          </p:nvPr>
        </p:nvSpPr>
        <p:spPr>
          <a:ln/>
        </p:spPr>
        <p:txBody>
          <a:bodyPr/>
          <a:lstStyle>
            <a:lvl1pPr>
              <a:defRPr/>
            </a:lvl1pPr>
          </a:lstStyle>
          <a:p>
            <a:pPr>
              <a:defRPr/>
            </a:pPr>
            <a:fld id="{B62269AC-25B2-4643-8D1B-B149AB513B8F}" type="slidenum">
              <a:rPr lang="en-US" altLang="zh-CN"/>
              <a:pPr>
                <a:defRPr/>
              </a:pPr>
              <a:t>‹#›</a:t>
            </a:fld>
            <a:endParaRPr lang="en-US" altLang="zh-CN"/>
          </a:p>
        </p:txBody>
      </p:sp>
    </p:spTree>
    <p:extLst>
      <p:ext uri="{BB962C8B-B14F-4D97-AF65-F5344CB8AC3E}">
        <p14:creationId xmlns:p14="http://schemas.microsoft.com/office/powerpoint/2010/main" val="3806947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AE22B3E-8DF5-47A8-9A53-7B7D35E2D163}" type="datetime1">
              <a:rPr lang="zh-CN" altLang="en-US" smtClean="0"/>
              <a:t>2024/11/30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0C2E2E89-264C-4888-A0F7-4F74C971B7ED}" type="datetime1">
              <a:rPr lang="zh-CN" altLang="en-US" smtClean="0"/>
              <a:t>2024/11/30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F06DF5A-DE9E-42F7-A1B2-67FE4DF80E8B}" type="datetime1">
              <a:rPr lang="zh-CN" altLang="en-US" smtClean="0"/>
              <a:t>2024/11/30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DA3604A-1567-424E-9182-08B542ED1AA0}" type="datetime1">
              <a:rPr lang="zh-CN" altLang="en-US" smtClean="0"/>
              <a:t>2024/11/30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57CEC5-DC4B-4205-8D0B-1334390A9423}" type="datetime1">
              <a:rPr lang="zh-CN" altLang="en-US" smtClean="0"/>
              <a:t>2024/11/30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DDF7D5C-399C-403A-A98C-79473DBBC03A}" type="datetime1">
              <a:rPr lang="zh-CN" altLang="en-US" smtClean="0"/>
              <a:t>2024/11/30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54F2B5F-1B99-45E8-8714-BDD4D9FBD28C}" type="datetime1">
              <a:rPr lang="zh-CN" altLang="en-US" smtClean="0"/>
              <a:t>2024/11/30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0F748C-2E12-48B0-A9A8-489C4A2EA13D}" type="datetime1">
              <a:rPr lang="zh-CN" altLang="en-US" smtClean="0"/>
              <a:t>2024/11/30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2D4EF-46D4-4764-B373-FC59CD1D281E}" type="slidenum">
              <a:rPr lang="zh-CN" altLang="en-US" smtClean="0"/>
              <a:t>‹#›</a:t>
            </a:fld>
            <a:endParaRPr lang="zh-CN" altLang="en-US"/>
          </a:p>
        </p:txBody>
      </p:sp>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58631"/>
            <a:ext cx="12192000" cy="6880682"/>
          </a:xfrm>
          <a:prstGeom prst="rect">
            <a:avLst/>
          </a:prstGeom>
          <a:blipFill>
            <a:blip r:embed="rId14"/>
            <a:stretch>
              <a:fillRect/>
            </a:stretch>
          </a:blip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563CC5-513B-451A-B5D7-85FDB105FC63}" type="datetime1">
              <a:rPr lang="zh-CN" altLang="en-US" smtClean="0"/>
              <a:t>2024/11/30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2D4EF-46D4-4764-B373-FC59CD1D281E}" type="slidenum">
              <a:rPr lang="zh-CN" altLang="en-US" smtClean="0"/>
              <a:t>‹#›</a:t>
            </a:fld>
            <a:endParaRPr lang="zh-CN" altLang="en-US"/>
          </a:p>
        </p:txBody>
      </p:sp>
      <p:pic>
        <p:nvPicPr>
          <p:cNvPr id="7" name="图片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58631"/>
            <a:ext cx="12192000" cy="6880682"/>
          </a:xfrm>
          <a:prstGeom prst="rect">
            <a:avLst/>
          </a:prstGeom>
          <a:blipFill>
            <a:blip r:embed="rId15"/>
            <a:stretch>
              <a:fillRect/>
            </a:stretch>
          </a:blipFill>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8.bin"/><Relationship Id="rId1" Type="http://schemas.openxmlformats.org/officeDocument/2006/relationships/slideLayout" Target="../slideLayouts/slideLayout13.xml"/><Relationship Id="rId6" Type="http://schemas.openxmlformats.org/officeDocument/2006/relationships/oleObject" Target="../embeddings/oleObject11.bin"/><Relationship Id="rId5" Type="http://schemas.openxmlformats.org/officeDocument/2006/relationships/oleObject" Target="../embeddings/oleObject10.bin"/><Relationship Id="rId4" Type="http://schemas.openxmlformats.org/officeDocument/2006/relationships/oleObject" Target="../embeddings/oleObject9.bin"/></Relationships>
</file>

<file path=ppt/slides/_rels/slide116.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12.bin"/><Relationship Id="rId1" Type="http://schemas.openxmlformats.org/officeDocument/2006/relationships/slideLayout" Target="../slideLayouts/slideLayout13.xml"/><Relationship Id="rId4" Type="http://schemas.openxmlformats.org/officeDocument/2006/relationships/oleObject" Target="../embeddings/oleObject13.bin"/></Relationships>
</file>

<file path=ppt/slides/_rels/slide1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12.emf"/><Relationship Id="rId4" Type="http://schemas.microsoft.com/office/2007/relationships/hdphoto" Target="../media/hdphoto1.wdp"/></Relationships>
</file>

<file path=ppt/slides/_rels/slide130.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17.xml"/></Relationships>
</file>

<file path=ppt/slides/_rels/slide13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oleObject" Target="../embeddings/oleObject14.bin"/><Relationship Id="rId1" Type="http://schemas.openxmlformats.org/officeDocument/2006/relationships/slideLayout" Target="../slideLayouts/slideLayout13.xml"/><Relationship Id="rId5" Type="http://schemas.openxmlformats.org/officeDocument/2006/relationships/image" Target="../media/image33.emf"/><Relationship Id="rId4" Type="http://schemas.openxmlformats.org/officeDocument/2006/relationships/oleObject" Target="../embeddings/oleObject15.bin"/></Relationships>
</file>

<file path=ppt/slides/_rels/slide13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18.xml"/><Relationship Id="rId4" Type="http://schemas.openxmlformats.org/officeDocument/2006/relationships/image" Target="../media/image3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28.wmf"/><Relationship Id="rId4" Type="http://schemas.openxmlformats.org/officeDocument/2006/relationships/oleObject" Target="../embeddings/oleObject16.bin"/></Relationships>
</file>

<file path=ppt/slides/_rels/slide1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4.xml"/><Relationship Id="rId1" Type="http://schemas.openxmlformats.org/officeDocument/2006/relationships/slideLayout" Target="../slideLayouts/slideLayout18.xml"/><Relationship Id="rId5" Type="http://schemas.openxmlformats.org/officeDocument/2006/relationships/image" Target="../media/image40.png"/><Relationship Id="rId4" Type="http://schemas.openxmlformats.org/officeDocument/2006/relationships/image" Target="../media/image39.png"/></Relationships>
</file>

<file path=ppt/slides/_rels/slide1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5.xml"/><Relationship Id="rId1" Type="http://schemas.openxmlformats.org/officeDocument/2006/relationships/slideLayout" Target="../slideLayouts/slideLayout18.xml"/><Relationship Id="rId5" Type="http://schemas.openxmlformats.org/officeDocument/2006/relationships/image" Target="../media/image28.wmf"/><Relationship Id="rId4" Type="http://schemas.openxmlformats.org/officeDocument/2006/relationships/oleObject" Target="../embeddings/oleObject17.bin"/></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1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18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1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8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8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11.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NUL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8.png"/><Relationship Id="rId7" Type="http://schemas.openxmlformats.org/officeDocument/2006/relationships/image" Target="NULL"/><Relationship Id="rId2" Type="http://schemas.openxmlformats.org/officeDocument/2006/relationships/notesSlide" Target="../notesSlides/notesSlide37.xml"/><Relationship Id="rId1" Type="http://schemas.openxmlformats.org/officeDocument/2006/relationships/slideLayout" Target="../slideLayouts/slideLayout18.xml"/><Relationship Id="rId6" Type="http://schemas.openxmlformats.org/officeDocument/2006/relationships/image" Target="NULL"/><Relationship Id="rId11" Type="http://schemas.openxmlformats.org/officeDocument/2006/relationships/image" Target="../media/image17.wmf"/><Relationship Id="rId5" Type="http://schemas.openxmlformats.org/officeDocument/2006/relationships/image" Target="NULL"/><Relationship Id="rId10" Type="http://schemas.openxmlformats.org/officeDocument/2006/relationships/oleObject" Target="../embeddings/oleObject1.bin"/><Relationship Id="rId9" Type="http://schemas.openxmlformats.org/officeDocument/2006/relationships/image" Target="NULL"/></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18.xml"/><Relationship Id="rId5" Type="http://schemas.openxmlformats.org/officeDocument/2006/relationships/image" Target="../media/image19.wmf"/><Relationship Id="rId4" Type="http://schemas.openxmlformats.org/officeDocument/2006/relationships/oleObject" Target="../embeddings/oleObject2.bin"/></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18.xml"/><Relationship Id="rId5" Type="http://schemas.openxmlformats.org/officeDocument/2006/relationships/image" Target="../media/image20.emf"/><Relationship Id="rId4" Type="http://schemas.openxmlformats.org/officeDocument/2006/relationships/oleObject" Target="../embeddings/oleObject3.bin"/></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40.xml"/><Relationship Id="rId1" Type="http://schemas.openxmlformats.org/officeDocument/2006/relationships/slideLayout" Target="../slideLayouts/slideLayout18.xml"/><Relationship Id="rId4" Type="http://schemas.openxmlformats.org/officeDocument/2006/relationships/image" Target="../media/image21.wmf"/></Relationships>
</file>

<file path=ppt/slides/_rels/slide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5.bin"/><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6.bin"/><Relationship Id="rId1" Type="http://schemas.openxmlformats.org/officeDocument/2006/relationships/slideLayout" Target="../slideLayouts/slideLayout13.xml"/><Relationship Id="rId4" Type="http://schemas.openxmlformats.org/officeDocument/2006/relationships/oleObject" Target="../embeddings/oleObject7.bin"/></Relationships>
</file>

<file path=ppt/slides/_rels/slide9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3" name="椭圆 12"/>
          <p:cNvSpPr/>
          <p:nvPr/>
        </p:nvSpPr>
        <p:spPr>
          <a:xfrm>
            <a:off x="2700400" y="1384323"/>
            <a:ext cx="3851526" cy="3851526"/>
          </a:xfrm>
          <a:prstGeom prst="ellipse">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15" name="矩形 14"/>
          <p:cNvSpPr/>
          <p:nvPr/>
        </p:nvSpPr>
        <p:spPr>
          <a:xfrm>
            <a:off x="4194039" y="4002116"/>
            <a:ext cx="1925527" cy="430887"/>
          </a:xfrm>
          <a:prstGeom prst="rect">
            <a:avLst/>
          </a:prstGeom>
        </p:spPr>
        <p:txBody>
          <a:bodyPr wrap="none">
            <a:spAutoFit/>
          </a:bodyPr>
          <a:lstStyle/>
          <a:p>
            <a:r>
              <a:rPr lang="zh-CN" altLang="en-US" sz="2200" b="1" dirty="0">
                <a:solidFill>
                  <a:srgbClr val="2E3047"/>
                </a:solidFill>
                <a:latin typeface="造字工房朗倩（非商用）细体" pitchFamily="50" charset="-122"/>
                <a:ea typeface="造字工房朗倩（非商用）细体" pitchFamily="50" charset="-122"/>
              </a:rPr>
              <a:t>华中科技大学</a:t>
            </a:r>
          </a:p>
        </p:txBody>
      </p:sp>
      <p:sp>
        <p:nvSpPr>
          <p:cNvPr id="16" name="矩形 15"/>
          <p:cNvSpPr/>
          <p:nvPr/>
        </p:nvSpPr>
        <p:spPr>
          <a:xfrm>
            <a:off x="2712413" y="4411933"/>
            <a:ext cx="3839513" cy="461665"/>
          </a:xfrm>
          <a:prstGeom prst="rect">
            <a:avLst/>
          </a:prstGeom>
        </p:spPr>
        <p:txBody>
          <a:bodyPr wrap="none">
            <a:spAutoFit/>
          </a:bodyPr>
          <a:lstStyle/>
          <a:p>
            <a:r>
              <a:rPr lang="en-US" altLang="zh-CN" sz="24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Communication and Network</a:t>
            </a:r>
            <a:endParaRPr lang="zh-CN" altLang="en-US" sz="24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9" name="矩形 18"/>
          <p:cNvSpPr/>
          <p:nvPr/>
        </p:nvSpPr>
        <p:spPr>
          <a:xfrm>
            <a:off x="579790" y="2353438"/>
            <a:ext cx="5012980" cy="1200329"/>
          </a:xfrm>
          <a:prstGeom prst="rect">
            <a:avLst/>
          </a:prstGeom>
        </p:spPr>
        <p:txBody>
          <a:bodyPr wrap="square">
            <a:spAutoFit/>
          </a:bodyPr>
          <a:lstStyle/>
          <a:p>
            <a:r>
              <a:rPr lang="zh-CN" altLang="en-US" sz="7200" spc="300" dirty="0">
                <a:solidFill>
                  <a:schemeClr val="tx1">
                    <a:lumMod val="85000"/>
                    <a:lumOff val="15000"/>
                  </a:schemeClr>
                </a:solidFill>
                <a:latin typeface="造字工房朗倩（非商用）常规体" pitchFamily="50" charset="-122"/>
                <a:ea typeface="造字工房朗倩（非商用）常规体" pitchFamily="50" charset="-122"/>
              </a:rPr>
              <a:t>计算机通信</a:t>
            </a:r>
            <a:endParaRPr lang="zh-CN" altLang="en-US" sz="7200" b="1" dirty="0">
              <a:ln w="38100">
                <a:solidFill>
                  <a:srgbClr val="FE9B71"/>
                </a:solidFill>
              </a:ln>
              <a:solidFill>
                <a:srgbClr val="FE9B71"/>
              </a:solidFill>
              <a:latin typeface="造字工房朗倩（非商用）细体" pitchFamily="50" charset="-122"/>
              <a:ea typeface="造字工房朗倩（非商用）细体" pitchFamily="50" charset="-122"/>
            </a:endParaRPr>
          </a:p>
        </p:txBody>
      </p:sp>
      <p:sp>
        <p:nvSpPr>
          <p:cNvPr id="20" name="矩形 19"/>
          <p:cNvSpPr/>
          <p:nvPr/>
        </p:nvSpPr>
        <p:spPr>
          <a:xfrm>
            <a:off x="5351339" y="3034890"/>
            <a:ext cx="2839239" cy="1107996"/>
          </a:xfrm>
          <a:prstGeom prst="rect">
            <a:avLst/>
          </a:prstGeom>
        </p:spPr>
        <p:txBody>
          <a:bodyPr wrap="none">
            <a:spAutoFit/>
          </a:bodyPr>
          <a:lstStyle/>
          <a:p>
            <a:r>
              <a:rPr lang="zh-CN" altLang="en-US" sz="6600" spc="300" dirty="0">
                <a:solidFill>
                  <a:schemeClr val="tx1">
                    <a:lumMod val="85000"/>
                    <a:lumOff val="15000"/>
                  </a:schemeClr>
                </a:solidFill>
                <a:latin typeface="造字工房朗倩（非商用）常规体" pitchFamily="50" charset="-122"/>
                <a:ea typeface="造字工房朗倩（非商用）常规体" pitchFamily="50" charset="-122"/>
              </a:rPr>
              <a:t>与网络</a:t>
            </a:r>
            <a:endParaRPr lang="zh-CN" altLang="en-US" sz="6600" b="1" dirty="0">
              <a:ln w="38100">
                <a:solidFill>
                  <a:srgbClr val="FE9B71"/>
                </a:solidFill>
              </a:ln>
              <a:solidFill>
                <a:srgbClr val="FE9B71"/>
              </a:solidFill>
              <a:latin typeface="造字工房朗倩（非商用）细体" pitchFamily="50" charset="-122"/>
              <a:ea typeface="造字工房朗倩（非商用）细体" pitchFamily="50" charset="-122"/>
            </a:endParaRPr>
          </a:p>
        </p:txBody>
      </p:sp>
      <p:grpSp>
        <p:nvGrpSpPr>
          <p:cNvPr id="3" name="组合 2"/>
          <p:cNvGrpSpPr/>
          <p:nvPr/>
        </p:nvGrpSpPr>
        <p:grpSpPr>
          <a:xfrm>
            <a:off x="1668837" y="3480450"/>
            <a:ext cx="2506834" cy="1107996"/>
            <a:chOff x="1952155" y="3733070"/>
            <a:chExt cx="2506834" cy="1107996"/>
          </a:xfrm>
        </p:grpSpPr>
        <p:sp>
          <p:nvSpPr>
            <p:cNvPr id="17" name="矩形 16"/>
            <p:cNvSpPr/>
            <p:nvPr/>
          </p:nvSpPr>
          <p:spPr>
            <a:xfrm>
              <a:off x="1952155" y="3733070"/>
              <a:ext cx="748923" cy="1107996"/>
            </a:xfrm>
            <a:prstGeom prst="rect">
              <a:avLst/>
            </a:prstGeom>
          </p:spPr>
          <p:txBody>
            <a:bodyPr wrap="none">
              <a:spAutoFit/>
            </a:bodyPr>
            <a:lstStyle/>
            <a:p>
              <a:r>
                <a:rPr lang="en-US" altLang="zh-CN" sz="6600" dirty="0">
                  <a:solidFill>
                    <a:srgbClr val="1F25A0"/>
                  </a:solidFill>
                  <a:latin typeface="Times New Roman" panose="02020603050405020304" pitchFamily="18" charset="0"/>
                  <a:cs typeface="Times New Roman" panose="02020603050405020304" pitchFamily="18" charset="0"/>
                </a:rPr>
                <a:t>C</a:t>
              </a:r>
              <a:endParaRPr lang="zh-CN" altLang="en-US" sz="19900" dirty="0">
                <a:solidFill>
                  <a:srgbClr val="1F25A0"/>
                </a:solidFill>
              </a:endParaRPr>
            </a:p>
          </p:txBody>
        </p:sp>
        <p:sp>
          <p:nvSpPr>
            <p:cNvPr id="21" name="矩形 20"/>
            <p:cNvSpPr/>
            <p:nvPr/>
          </p:nvSpPr>
          <p:spPr>
            <a:xfrm>
              <a:off x="2557506" y="4187971"/>
              <a:ext cx="1901483" cy="523220"/>
            </a:xfrm>
            <a:prstGeom prst="rect">
              <a:avLst/>
            </a:prstGeom>
          </p:spPr>
          <p:txBody>
            <a:bodyPr wrap="none">
              <a:spAutoFit/>
            </a:bodyPr>
            <a:lstStyle/>
            <a:p>
              <a:r>
                <a:rPr lang="en-US" altLang="zh-CN" sz="2800" dirty="0">
                  <a:gradFill>
                    <a:gsLst>
                      <a:gs pos="100000">
                        <a:srgbClr val="1F25A0"/>
                      </a:gs>
                      <a:gs pos="0">
                        <a:srgbClr val="2E95D1"/>
                      </a:gs>
                    </a:gsLst>
                    <a:lin ang="10800000" scaled="0"/>
                  </a:gradFill>
                  <a:latin typeface="Times New Roman" panose="02020603050405020304" pitchFamily="18" charset="0"/>
                  <a:cs typeface="Times New Roman" panose="02020603050405020304" pitchFamily="18" charset="0"/>
                </a:rPr>
                <a:t>OMPUTER</a:t>
              </a:r>
              <a:endParaRPr lang="zh-CN" altLang="en-US" sz="6600" dirty="0">
                <a:gradFill>
                  <a:gsLst>
                    <a:gs pos="100000">
                      <a:srgbClr val="1F25A0"/>
                    </a:gs>
                    <a:gs pos="0">
                      <a:srgbClr val="2E95D1"/>
                    </a:gs>
                  </a:gsLst>
                  <a:lin ang="10800000" scaled="0"/>
                </a:gradFill>
              </a:endParaRPr>
            </a:p>
          </p:txBody>
        </p:sp>
      </p:grpSp>
      <p:pic>
        <p:nvPicPr>
          <p:cNvPr id="25" name="图形 2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97502" y="893703"/>
            <a:ext cx="2024728" cy="1323440"/>
          </a:xfrm>
          <a:prstGeom prst="rect">
            <a:avLst/>
          </a:prstGeom>
        </p:spPr>
      </p:pic>
      <p:grpSp>
        <p:nvGrpSpPr>
          <p:cNvPr id="27" name="组合 26"/>
          <p:cNvGrpSpPr/>
          <p:nvPr/>
        </p:nvGrpSpPr>
        <p:grpSpPr>
          <a:xfrm>
            <a:off x="464189" y="3254823"/>
            <a:ext cx="4792100" cy="707886"/>
            <a:chOff x="1047990" y="3273775"/>
            <a:chExt cx="4792100" cy="707886"/>
          </a:xfrm>
        </p:grpSpPr>
        <p:cxnSp>
          <p:nvCxnSpPr>
            <p:cNvPr id="8" name="直接连接符 7"/>
            <p:cNvCxnSpPr/>
            <p:nvPr/>
          </p:nvCxnSpPr>
          <p:spPr>
            <a:xfrm>
              <a:off x="1767518" y="3607637"/>
              <a:ext cx="4072572"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1047990" y="3273775"/>
              <a:ext cx="712054" cy="707886"/>
            </a:xfrm>
            <a:prstGeom prst="rect">
              <a:avLst/>
            </a:prstGeom>
            <a:effectLst/>
          </p:spPr>
          <p:txBody>
            <a:bodyPr wrap="none">
              <a:spAutoFit/>
            </a:bodyPr>
            <a:lstStyle/>
            <a:p>
              <a:pPr algn="ctr"/>
              <a:r>
                <a:rPr kumimoji="1" lang="en-US" altLang="zh-CN" sz="4000" b="1" dirty="0">
                  <a:solidFill>
                    <a:srgbClr val="00B0F0"/>
                  </a:solidFill>
                  <a:latin typeface="造字工房朗倩（非商用）细体" pitchFamily="50" charset="-122"/>
                  <a:ea typeface="造字工房朗倩（非商用）细体" pitchFamily="50" charset="-122"/>
                </a:rPr>
                <a:t>…</a:t>
              </a:r>
            </a:p>
          </p:txBody>
        </p:sp>
      </p:grpSp>
      <p:sp>
        <p:nvSpPr>
          <p:cNvPr id="2" name="灯片编号占位符 1">
            <a:extLst>
              <a:ext uri="{FF2B5EF4-FFF2-40B4-BE49-F238E27FC236}">
                <a16:creationId xmlns:a16="http://schemas.microsoft.com/office/drawing/2014/main" id="{F5395323-12CD-439B-91A5-B338657309F2}"/>
              </a:ext>
            </a:extLst>
          </p:cNvPr>
          <p:cNvSpPr>
            <a:spLocks noGrp="1"/>
          </p:cNvSpPr>
          <p:nvPr>
            <p:ph type="sldNum" sz="quarter" idx="12"/>
          </p:nvPr>
        </p:nvSpPr>
        <p:spPr/>
        <p:txBody>
          <a:bodyPr/>
          <a:lstStyle/>
          <a:p>
            <a:fld id="{91F2D4EF-46D4-4764-B373-FC59CD1D281E}" type="slidenum">
              <a:rPr lang="zh-CN" altLang="en-US" smtClean="0"/>
              <a:t>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12" presetClass="entr" presetSubtype="8"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p:tgtEl>
                                          <p:spTgt spid="19"/>
                                        </p:tgtEl>
                                        <p:attrNameLst>
                                          <p:attrName>ppt_x</p:attrName>
                                        </p:attrNameLst>
                                      </p:cBhvr>
                                      <p:tavLst>
                                        <p:tav tm="0">
                                          <p:val>
                                            <p:strVal val="#ppt_x-#ppt_w*1.125000"/>
                                          </p:val>
                                        </p:tav>
                                        <p:tav tm="100000">
                                          <p:val>
                                            <p:strVal val="#ppt_x"/>
                                          </p:val>
                                        </p:tav>
                                      </p:tavLst>
                                    </p:anim>
                                    <p:animEffect transition="in" filter="wipe(right)">
                                      <p:cBhvr>
                                        <p:cTn id="13" dur="500"/>
                                        <p:tgtEl>
                                          <p:spTgt spid="19"/>
                                        </p:tgtEl>
                                      </p:cBhvr>
                                    </p:animEffect>
                                  </p:childTnLst>
                                </p:cTn>
                              </p:par>
                              <p:par>
                                <p:cTn id="14" presetID="12" presetClass="entr" presetSubtype="2"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p:tgtEl>
                                          <p:spTgt spid="20"/>
                                        </p:tgtEl>
                                        <p:attrNameLst>
                                          <p:attrName>ppt_x</p:attrName>
                                        </p:attrNameLst>
                                      </p:cBhvr>
                                      <p:tavLst>
                                        <p:tav tm="0">
                                          <p:val>
                                            <p:strVal val="#ppt_x+#ppt_w*1.125000"/>
                                          </p:val>
                                        </p:tav>
                                        <p:tav tm="100000">
                                          <p:val>
                                            <p:strVal val="#ppt_x"/>
                                          </p:val>
                                        </p:tav>
                                      </p:tavLst>
                                    </p:anim>
                                    <p:animEffect transition="in" filter="wipe(left)">
                                      <p:cBhvr>
                                        <p:cTn id="17" dur="500"/>
                                        <p:tgtEl>
                                          <p:spTgt spid="20"/>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500"/>
                                        <p:tgtEl>
                                          <p:spTgt spid="27"/>
                                        </p:tgtEl>
                                      </p:cBhvr>
                                    </p:animEffect>
                                  </p:childTnLst>
                                </p:cTn>
                              </p:par>
                              <p:par>
                                <p:cTn id="22" presetID="53" presetClass="entr" presetSubtype="16"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par>
                                <p:cTn id="35" presetID="42"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anim calcmode="lin" valueType="num">
                                      <p:cBhvr>
                                        <p:cTn id="38" dur="500" fill="hold"/>
                                        <p:tgtEl>
                                          <p:spTgt spid="25"/>
                                        </p:tgtEl>
                                        <p:attrNameLst>
                                          <p:attrName>ppt_x</p:attrName>
                                        </p:attrNameLst>
                                      </p:cBhvr>
                                      <p:tavLst>
                                        <p:tav tm="0">
                                          <p:val>
                                            <p:strVal val="#ppt_x"/>
                                          </p:val>
                                        </p:tav>
                                        <p:tav tm="100000">
                                          <p:val>
                                            <p:strVal val="#ppt_x"/>
                                          </p:val>
                                        </p:tav>
                                      </p:tavLst>
                                    </p:anim>
                                    <p:anim calcmode="lin" valueType="num">
                                      <p:cBhvr>
                                        <p:cTn id="3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6" grpId="0"/>
      <p:bldP spid="19"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7039098" cy="1428589"/>
            <a:chOff x="551030" y="-368704"/>
            <a:chExt cx="7039098" cy="1428589"/>
          </a:xfrm>
        </p:grpSpPr>
        <p:grpSp>
          <p:nvGrpSpPr>
            <p:cNvPr id="29" name="组合 28"/>
            <p:cNvGrpSpPr/>
            <p:nvPr/>
          </p:nvGrpSpPr>
          <p:grpSpPr>
            <a:xfrm>
              <a:off x="1201631" y="303925"/>
              <a:ext cx="6388497" cy="687997"/>
              <a:chOff x="1839058" y="967769"/>
              <a:chExt cx="6388497" cy="687997"/>
            </a:xfrm>
          </p:grpSpPr>
          <p:sp>
            <p:nvSpPr>
              <p:cNvPr id="31" name="矩形: 圆角 30"/>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544146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因特网上的运输层协议</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1" name="组合 20"/>
          <p:cNvGrpSpPr/>
          <p:nvPr/>
        </p:nvGrpSpPr>
        <p:grpSpPr>
          <a:xfrm>
            <a:off x="1571326" y="2013720"/>
            <a:ext cx="5466471" cy="476221"/>
            <a:chOff x="1403750" y="3593123"/>
            <a:chExt cx="5466471" cy="476221"/>
          </a:xfrm>
        </p:grpSpPr>
        <p:grpSp>
          <p:nvGrpSpPr>
            <p:cNvPr id="22" name="组合 21"/>
            <p:cNvGrpSpPr/>
            <p:nvPr/>
          </p:nvGrpSpPr>
          <p:grpSpPr>
            <a:xfrm>
              <a:off x="1403750" y="3593123"/>
              <a:ext cx="490436" cy="476221"/>
              <a:chOff x="1403750" y="3593123"/>
              <a:chExt cx="808892" cy="785446"/>
            </a:xfrm>
          </p:grpSpPr>
          <p:sp>
            <p:nvSpPr>
              <p:cNvPr id="27" name="对话气泡: 椭圆形 2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3" name="Text Box 79"/>
            <p:cNvSpPr txBox="1">
              <a:spLocks noChangeArrowheads="1"/>
            </p:cNvSpPr>
            <p:nvPr/>
          </p:nvSpPr>
          <p:spPr bwMode="auto">
            <a:xfrm>
              <a:off x="1985932" y="3593123"/>
              <a:ext cx="48842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用户数据报协议</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UDP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数据报</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42" name="组合 41"/>
          <p:cNvGrpSpPr/>
          <p:nvPr/>
        </p:nvGrpSpPr>
        <p:grpSpPr>
          <a:xfrm>
            <a:off x="1571326" y="3354106"/>
            <a:ext cx="3732921" cy="476221"/>
            <a:chOff x="1403750" y="3593123"/>
            <a:chExt cx="3732921" cy="476221"/>
          </a:xfrm>
        </p:grpSpPr>
        <p:grpSp>
          <p:nvGrpSpPr>
            <p:cNvPr id="43" name="组合 42"/>
            <p:cNvGrpSpPr/>
            <p:nvPr/>
          </p:nvGrpSpPr>
          <p:grpSpPr>
            <a:xfrm>
              <a:off x="1403750" y="3593123"/>
              <a:ext cx="490436" cy="476221"/>
              <a:chOff x="1403750" y="3593123"/>
              <a:chExt cx="808892" cy="785446"/>
            </a:xfrm>
          </p:grpSpPr>
          <p:sp>
            <p:nvSpPr>
              <p:cNvPr id="45" name="对话气泡: 椭圆形 4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4" name="Text Box 79"/>
            <p:cNvSpPr txBox="1">
              <a:spLocks noChangeArrowheads="1"/>
            </p:cNvSpPr>
            <p:nvPr/>
          </p:nvSpPr>
          <p:spPr bwMode="auto">
            <a:xfrm>
              <a:off x="1985932" y="3593123"/>
              <a:ext cx="315073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所提供的服务</a:t>
              </a:r>
            </a:p>
          </p:txBody>
        </p:sp>
      </p:grpSp>
      <p:sp>
        <p:nvSpPr>
          <p:cNvPr id="47" name="Text Box 79"/>
          <p:cNvSpPr txBox="1">
            <a:spLocks noChangeArrowheads="1"/>
          </p:cNvSpPr>
          <p:nvPr/>
        </p:nvSpPr>
        <p:spPr bwMode="auto">
          <a:xfrm>
            <a:off x="1918384" y="3942343"/>
            <a:ext cx="566039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进程间数据交付——详见3.2节</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差错检测——详见3.3节和第六章</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可靠的数据传输——详见3.4节和3.5节</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拥塞控制——详见3.6节和3.7节</a:t>
            </a:r>
          </a:p>
        </p:txBody>
      </p:sp>
      <p:grpSp>
        <p:nvGrpSpPr>
          <p:cNvPr id="18" name="组合 17">
            <a:extLst>
              <a:ext uri="{FF2B5EF4-FFF2-40B4-BE49-F238E27FC236}">
                <a16:creationId xmlns:a16="http://schemas.microsoft.com/office/drawing/2014/main" id="{3C535E36-C2E1-4F3C-8751-CA13216C25ED}"/>
              </a:ext>
            </a:extLst>
          </p:cNvPr>
          <p:cNvGrpSpPr/>
          <p:nvPr/>
        </p:nvGrpSpPr>
        <p:grpSpPr>
          <a:xfrm>
            <a:off x="1571326" y="2683913"/>
            <a:ext cx="5466471" cy="476221"/>
            <a:chOff x="1403750" y="3593123"/>
            <a:chExt cx="5466471" cy="476221"/>
          </a:xfrm>
        </p:grpSpPr>
        <p:grpSp>
          <p:nvGrpSpPr>
            <p:cNvPr id="19" name="组合 18">
              <a:extLst>
                <a:ext uri="{FF2B5EF4-FFF2-40B4-BE49-F238E27FC236}">
                  <a16:creationId xmlns:a16="http://schemas.microsoft.com/office/drawing/2014/main" id="{ED5777F4-FF45-4D72-8793-3CFE3A352C5E}"/>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02BDE141-59D4-4171-95E0-914F32BA85E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ound-web-cam_17861">
                <a:extLst>
                  <a:ext uri="{FF2B5EF4-FFF2-40B4-BE49-F238E27FC236}">
                    <a16:creationId xmlns:a16="http://schemas.microsoft.com/office/drawing/2014/main" id="{727FE71F-C254-427D-AC81-4A3B4E2669A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0" name="Text Box 79">
              <a:extLst>
                <a:ext uri="{FF2B5EF4-FFF2-40B4-BE49-F238E27FC236}">
                  <a16:creationId xmlns:a16="http://schemas.microsoft.com/office/drawing/2014/main" id="{D8A19C49-7908-4DB4-B33A-F38D4151FDD4}"/>
                </a:ext>
              </a:extLst>
            </p:cNvPr>
            <p:cNvSpPr txBox="1">
              <a:spLocks noChangeArrowheads="1"/>
            </p:cNvSpPr>
            <p:nvPr/>
          </p:nvSpPr>
          <p:spPr bwMode="auto">
            <a:xfrm>
              <a:off x="1985932" y="3593123"/>
              <a:ext cx="48842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传输控制协议</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报文段</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sp>
        <p:nvSpPr>
          <p:cNvPr id="2" name="灯片编号占位符 1">
            <a:extLst>
              <a:ext uri="{FF2B5EF4-FFF2-40B4-BE49-F238E27FC236}">
                <a16:creationId xmlns:a16="http://schemas.microsoft.com/office/drawing/2014/main" id="{38D55096-3930-4C79-92F5-359CFBCB8FEA}"/>
              </a:ext>
            </a:extLst>
          </p:cNvPr>
          <p:cNvSpPr>
            <a:spLocks noGrp="1"/>
          </p:cNvSpPr>
          <p:nvPr>
            <p:ph type="sldNum" sz="quarter" idx="12"/>
          </p:nvPr>
        </p:nvSpPr>
        <p:spPr/>
        <p:txBody>
          <a:bodyPr/>
          <a:lstStyle/>
          <a:p>
            <a:fld id="{91F2D4EF-46D4-4764-B373-FC59CD1D281E}" type="slidenum">
              <a:rPr lang="zh-CN" altLang="en-US" smtClean="0"/>
              <a:t>10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left)">
                                      <p:cBhvr>
                                        <p:cTn id="20" dur="500"/>
                                        <p:tgtEl>
                                          <p:spTgt spid="42"/>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47">
                                            <p:txEl>
                                              <p:pRg st="0" end="0"/>
                                            </p:txEl>
                                          </p:spTgt>
                                        </p:tgtEl>
                                        <p:attrNameLst>
                                          <p:attrName>style.visibility</p:attrName>
                                        </p:attrNameLst>
                                      </p:cBhvr>
                                      <p:to>
                                        <p:strVal val="visible"/>
                                      </p:to>
                                    </p:set>
                                    <p:animEffect transition="in" filter="wipe(left)">
                                      <p:cBhvr>
                                        <p:cTn id="24" dur="500"/>
                                        <p:tgtEl>
                                          <p:spTgt spid="47">
                                            <p:txEl>
                                              <p:pRg st="0" end="0"/>
                                            </p:txEl>
                                          </p:spTgt>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47">
                                            <p:txEl>
                                              <p:pRg st="1" end="1"/>
                                            </p:txEl>
                                          </p:spTgt>
                                        </p:tgtEl>
                                        <p:attrNameLst>
                                          <p:attrName>style.visibility</p:attrName>
                                        </p:attrNameLst>
                                      </p:cBhvr>
                                      <p:to>
                                        <p:strVal val="visible"/>
                                      </p:to>
                                    </p:set>
                                    <p:animEffect transition="in" filter="wipe(left)">
                                      <p:cBhvr>
                                        <p:cTn id="28" dur="500"/>
                                        <p:tgtEl>
                                          <p:spTgt spid="47">
                                            <p:txEl>
                                              <p:pRg st="1" end="1"/>
                                            </p:txEl>
                                          </p:spTgt>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47">
                                            <p:txEl>
                                              <p:pRg st="2" end="2"/>
                                            </p:txEl>
                                          </p:spTgt>
                                        </p:tgtEl>
                                        <p:attrNameLst>
                                          <p:attrName>style.visibility</p:attrName>
                                        </p:attrNameLst>
                                      </p:cBhvr>
                                      <p:to>
                                        <p:strVal val="visible"/>
                                      </p:to>
                                    </p:set>
                                    <p:animEffect transition="in" filter="wipe(left)">
                                      <p:cBhvr>
                                        <p:cTn id="32" dur="500"/>
                                        <p:tgtEl>
                                          <p:spTgt spid="47">
                                            <p:txEl>
                                              <p:pRg st="2" end="2"/>
                                            </p:txEl>
                                          </p:spTgt>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47">
                                            <p:txEl>
                                              <p:pRg st="3" end="3"/>
                                            </p:txEl>
                                          </p:spTgt>
                                        </p:tgtEl>
                                        <p:attrNameLst>
                                          <p:attrName>style.visibility</p:attrName>
                                        </p:attrNameLst>
                                      </p:cBhvr>
                                      <p:to>
                                        <p:strVal val="visible"/>
                                      </p:to>
                                    </p:set>
                                    <p:animEffect transition="in" filter="wipe(left)">
                                      <p:cBhvr>
                                        <p:cTn id="36" dur="500"/>
                                        <p:tgtEl>
                                          <p:spTgt spid="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4CFAD44-A84B-9A12-486D-4DDEDC101471}"/>
              </a:ext>
            </a:extLst>
          </p:cNvPr>
          <p:cNvPicPr>
            <a:picLocks noChangeAspect="1"/>
          </p:cNvPicPr>
          <p:nvPr/>
        </p:nvPicPr>
        <p:blipFill>
          <a:blip r:embed="rId2"/>
          <a:stretch>
            <a:fillRect/>
          </a:stretch>
        </p:blipFill>
        <p:spPr>
          <a:xfrm>
            <a:off x="2112433" y="1541009"/>
            <a:ext cx="7967133" cy="3400879"/>
          </a:xfrm>
          <a:prstGeom prst="rect">
            <a:avLst/>
          </a:prstGeom>
        </p:spPr>
      </p:pic>
      <p:sp>
        <p:nvSpPr>
          <p:cNvPr id="87" name="日期占位符 3">
            <a:extLst>
              <a:ext uri="{FF2B5EF4-FFF2-40B4-BE49-F238E27FC236}">
                <a16:creationId xmlns:a16="http://schemas.microsoft.com/office/drawing/2014/main" id="{86D92B24-05C7-40B6-88F2-A99EA4E53058}"/>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92163" name="页脚占位符 4">
            <a:extLst>
              <a:ext uri="{FF2B5EF4-FFF2-40B4-BE49-F238E27FC236}">
                <a16:creationId xmlns:a16="http://schemas.microsoft.com/office/drawing/2014/main" id="{BA41206E-AA7D-4234-9525-E618B618E81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4E4A79B-1306-4EDF-BE28-4548311B093D}" type="slidenum">
              <a:rPr lang="en-US" altLang="zh-CN" smtClean="0">
                <a:latin typeface="Garamond" panose="02020404030301010803" pitchFamily="18" charset="0"/>
              </a:rPr>
              <a:pPr/>
              <a:t>100</a:t>
            </a:fld>
            <a:endParaRPr lang="en-US" altLang="zh-CN">
              <a:latin typeface="Garamond" panose="02020404030301010803" pitchFamily="18" charset="0"/>
            </a:endParaRPr>
          </a:p>
        </p:txBody>
      </p:sp>
      <p:sp>
        <p:nvSpPr>
          <p:cNvPr id="92164" name="Rectangle 2">
            <a:extLst>
              <a:ext uri="{FF2B5EF4-FFF2-40B4-BE49-F238E27FC236}">
                <a16:creationId xmlns:a16="http://schemas.microsoft.com/office/drawing/2014/main" id="{915E7B60-6128-4D91-9445-52F7AB41F69B}"/>
              </a:ext>
            </a:extLst>
          </p:cNvPr>
          <p:cNvSpPr>
            <a:spLocks noGrp="1" noChangeArrowheads="1"/>
          </p:cNvSpPr>
          <p:nvPr>
            <p:ph type="title"/>
          </p:nvPr>
        </p:nvSpPr>
        <p:spPr/>
        <p:txBody>
          <a:bodyPr/>
          <a:lstStyle/>
          <a:p>
            <a:pPr eaLnBrk="1" hangingPunct="1"/>
            <a:r>
              <a:rPr lang="en-US" altLang="zh-CN"/>
              <a:t>3.5 </a:t>
            </a:r>
            <a:r>
              <a:rPr lang="zh-CN" altLang="en-US"/>
              <a:t>面向连接的传输 </a:t>
            </a:r>
            <a:r>
              <a:rPr lang="en-US" altLang="zh-CN"/>
              <a:t>: TCP</a:t>
            </a:r>
          </a:p>
        </p:txBody>
      </p:sp>
      <p:sp>
        <p:nvSpPr>
          <p:cNvPr id="92166" name="Rectangle 85">
            <a:extLst>
              <a:ext uri="{FF2B5EF4-FFF2-40B4-BE49-F238E27FC236}">
                <a16:creationId xmlns:a16="http://schemas.microsoft.com/office/drawing/2014/main" id="{97BED35D-C368-4BC7-90FE-2F157CC6323E}"/>
              </a:ext>
            </a:extLst>
          </p:cNvPr>
          <p:cNvSpPr>
            <a:spLocks noChangeArrowheads="1"/>
          </p:cNvSpPr>
          <p:nvPr/>
        </p:nvSpPr>
        <p:spPr bwMode="auto">
          <a:xfrm>
            <a:off x="5272793" y="3614297"/>
            <a:ext cx="215900" cy="431800"/>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92167" name="Text Box 86">
            <a:extLst>
              <a:ext uri="{FF2B5EF4-FFF2-40B4-BE49-F238E27FC236}">
                <a16:creationId xmlns:a16="http://schemas.microsoft.com/office/drawing/2014/main" id="{B0C9D607-B44F-457B-B702-05199FD109CF}"/>
              </a:ext>
            </a:extLst>
          </p:cNvPr>
          <p:cNvSpPr txBox="1">
            <a:spLocks noChangeArrowheads="1"/>
          </p:cNvSpPr>
          <p:nvPr/>
        </p:nvSpPr>
        <p:spPr bwMode="auto">
          <a:xfrm>
            <a:off x="1919288" y="5084763"/>
            <a:ext cx="84248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rgbClr val="333399"/>
                </a:solidFill>
                <a:ea typeface="楷体" panose="02010609060101010101" pitchFamily="49" charset="-122"/>
                <a:cs typeface="Arial" panose="020B0604020202020204" pitchFamily="34" charset="0"/>
              </a:rPr>
              <a:t>同步比特 </a:t>
            </a:r>
            <a:r>
              <a:rPr lang="en-US" altLang="zh-CN" sz="2400" dirty="0">
                <a:solidFill>
                  <a:srgbClr val="333399"/>
                </a:solidFill>
                <a:ea typeface="楷体" panose="02010609060101010101" pitchFamily="49" charset="-122"/>
                <a:cs typeface="Arial" panose="020B0604020202020204" pitchFamily="34" charset="0"/>
              </a:rPr>
              <a:t>SYN —— </a:t>
            </a:r>
            <a:r>
              <a:rPr lang="zh-CN" altLang="en-US" sz="2400" dirty="0">
                <a:solidFill>
                  <a:srgbClr val="333399"/>
                </a:solidFill>
                <a:ea typeface="楷体" panose="02010609060101010101" pitchFamily="49" charset="-122"/>
                <a:cs typeface="Arial" panose="020B0604020202020204" pitchFamily="34" charset="0"/>
              </a:rPr>
              <a:t>同步比特 </a:t>
            </a:r>
            <a:r>
              <a:rPr lang="en-US" altLang="zh-CN" sz="2400" dirty="0">
                <a:solidFill>
                  <a:srgbClr val="333399"/>
                </a:solidFill>
                <a:ea typeface="楷体" panose="02010609060101010101" pitchFamily="49" charset="-122"/>
                <a:cs typeface="Arial" panose="020B0604020202020204" pitchFamily="34" charset="0"/>
              </a:rPr>
              <a:t>SYN </a:t>
            </a:r>
            <a:r>
              <a:rPr lang="zh-CN" altLang="en-US" sz="2400" dirty="0">
                <a:solidFill>
                  <a:srgbClr val="333399"/>
                </a:solidFill>
                <a:ea typeface="楷体" panose="02010609060101010101" pitchFamily="49" charset="-122"/>
                <a:cs typeface="Arial" panose="020B0604020202020204" pitchFamily="34" charset="0"/>
              </a:rPr>
              <a:t>置为 </a:t>
            </a:r>
            <a:r>
              <a:rPr lang="en-US" altLang="zh-CN" sz="2400" dirty="0">
                <a:solidFill>
                  <a:srgbClr val="333399"/>
                </a:solidFill>
                <a:ea typeface="楷体" panose="02010609060101010101" pitchFamily="49" charset="-122"/>
                <a:cs typeface="Arial" panose="020B0604020202020204" pitchFamily="34" charset="0"/>
              </a:rPr>
              <a:t>1</a:t>
            </a:r>
            <a:r>
              <a:rPr lang="zh-CN" altLang="en-US" sz="2400" dirty="0">
                <a:solidFill>
                  <a:srgbClr val="333399"/>
                </a:solidFill>
                <a:ea typeface="楷体" panose="02010609060101010101" pitchFamily="49" charset="-122"/>
                <a:cs typeface="Arial" panose="020B0604020202020204" pitchFamily="34" charset="0"/>
              </a:rPr>
              <a:t>，就表示这是一个连接请求或连接接受报文。 </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5363465-3F52-73D2-8341-2B1D630A4D24}"/>
              </a:ext>
            </a:extLst>
          </p:cNvPr>
          <p:cNvPicPr>
            <a:picLocks noChangeAspect="1"/>
          </p:cNvPicPr>
          <p:nvPr/>
        </p:nvPicPr>
        <p:blipFill>
          <a:blip r:embed="rId2"/>
          <a:stretch>
            <a:fillRect/>
          </a:stretch>
        </p:blipFill>
        <p:spPr>
          <a:xfrm>
            <a:off x="2112433" y="1541009"/>
            <a:ext cx="7967133" cy="3400879"/>
          </a:xfrm>
          <a:prstGeom prst="rect">
            <a:avLst/>
          </a:prstGeom>
        </p:spPr>
      </p:pic>
      <p:sp>
        <p:nvSpPr>
          <p:cNvPr id="87" name="日期占位符 3">
            <a:extLst>
              <a:ext uri="{FF2B5EF4-FFF2-40B4-BE49-F238E27FC236}">
                <a16:creationId xmlns:a16="http://schemas.microsoft.com/office/drawing/2014/main" id="{1C7C1CF3-5AC8-4B4A-96E2-575BE0A960F5}"/>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93187" name="页脚占位符 4">
            <a:extLst>
              <a:ext uri="{FF2B5EF4-FFF2-40B4-BE49-F238E27FC236}">
                <a16:creationId xmlns:a16="http://schemas.microsoft.com/office/drawing/2014/main" id="{D6B8CF57-1B3E-4153-8D6E-3F1ACE3AEFF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55FB5B8-71FB-4068-AC11-D6A899844CEA}" type="slidenum">
              <a:rPr lang="en-US" altLang="zh-CN" smtClean="0">
                <a:latin typeface="Garamond" panose="02020404030301010803" pitchFamily="18" charset="0"/>
              </a:rPr>
              <a:pPr/>
              <a:t>101</a:t>
            </a:fld>
            <a:endParaRPr lang="en-US" altLang="zh-CN">
              <a:latin typeface="Garamond" panose="02020404030301010803" pitchFamily="18" charset="0"/>
            </a:endParaRPr>
          </a:p>
        </p:txBody>
      </p:sp>
      <p:sp>
        <p:nvSpPr>
          <p:cNvPr id="93188" name="Rectangle 2">
            <a:extLst>
              <a:ext uri="{FF2B5EF4-FFF2-40B4-BE49-F238E27FC236}">
                <a16:creationId xmlns:a16="http://schemas.microsoft.com/office/drawing/2014/main" id="{CB4C0666-78F6-497F-8885-D18DF5EB4884}"/>
              </a:ext>
            </a:extLst>
          </p:cNvPr>
          <p:cNvSpPr>
            <a:spLocks noGrp="1" noChangeArrowheads="1"/>
          </p:cNvSpPr>
          <p:nvPr>
            <p:ph type="title"/>
          </p:nvPr>
        </p:nvSpPr>
        <p:spPr/>
        <p:txBody>
          <a:bodyPr/>
          <a:lstStyle/>
          <a:p>
            <a:pPr eaLnBrk="1" hangingPunct="1"/>
            <a:r>
              <a:rPr lang="en-US" altLang="zh-CN"/>
              <a:t>3.5 </a:t>
            </a:r>
            <a:r>
              <a:rPr lang="zh-CN" altLang="en-US"/>
              <a:t>面向连接的传输 </a:t>
            </a:r>
            <a:r>
              <a:rPr lang="en-US" altLang="zh-CN"/>
              <a:t>: TCP</a:t>
            </a:r>
          </a:p>
        </p:txBody>
      </p:sp>
      <p:sp>
        <p:nvSpPr>
          <p:cNvPr id="93190" name="Rectangle 85">
            <a:extLst>
              <a:ext uri="{FF2B5EF4-FFF2-40B4-BE49-F238E27FC236}">
                <a16:creationId xmlns:a16="http://schemas.microsoft.com/office/drawing/2014/main" id="{0521CA5D-27DD-41A1-BBA9-A5AD36512F67}"/>
              </a:ext>
            </a:extLst>
          </p:cNvPr>
          <p:cNvSpPr>
            <a:spLocks noChangeArrowheads="1"/>
          </p:cNvSpPr>
          <p:nvPr/>
        </p:nvSpPr>
        <p:spPr bwMode="auto">
          <a:xfrm>
            <a:off x="5454827" y="3614297"/>
            <a:ext cx="215900" cy="431800"/>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93191" name="Text Box 86">
            <a:extLst>
              <a:ext uri="{FF2B5EF4-FFF2-40B4-BE49-F238E27FC236}">
                <a16:creationId xmlns:a16="http://schemas.microsoft.com/office/drawing/2014/main" id="{32437768-34B5-405B-89F0-6C632C8CE498}"/>
              </a:ext>
            </a:extLst>
          </p:cNvPr>
          <p:cNvSpPr txBox="1">
            <a:spLocks noChangeArrowheads="1"/>
          </p:cNvSpPr>
          <p:nvPr/>
        </p:nvSpPr>
        <p:spPr bwMode="auto">
          <a:xfrm>
            <a:off x="1919288" y="4797425"/>
            <a:ext cx="84248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rgbClr val="333399"/>
                </a:solidFill>
                <a:ea typeface="楷体" panose="02010609060101010101" pitchFamily="49" charset="-122"/>
                <a:cs typeface="Arial" panose="020B0604020202020204" pitchFamily="34" charset="0"/>
              </a:rPr>
              <a:t>终止比特 </a:t>
            </a:r>
            <a:r>
              <a:rPr lang="en-US" altLang="zh-CN" sz="2400" dirty="0">
                <a:solidFill>
                  <a:srgbClr val="333399"/>
                </a:solidFill>
                <a:ea typeface="楷体" panose="02010609060101010101" pitchFamily="49" charset="-122"/>
                <a:cs typeface="Arial" panose="020B0604020202020204" pitchFamily="34" charset="0"/>
              </a:rPr>
              <a:t>FIN (</a:t>
            </a:r>
            <a:r>
              <a:rPr lang="en-US" altLang="zh-CN" sz="2400" dirty="0" err="1">
                <a:solidFill>
                  <a:srgbClr val="333399"/>
                </a:solidFill>
                <a:ea typeface="楷体" panose="02010609060101010101" pitchFamily="49" charset="-122"/>
                <a:cs typeface="Arial" panose="020B0604020202020204" pitchFamily="34" charset="0"/>
              </a:rPr>
              <a:t>FINal</a:t>
            </a:r>
            <a:r>
              <a:rPr lang="en-US" altLang="zh-CN" sz="2400" dirty="0">
                <a:solidFill>
                  <a:srgbClr val="333399"/>
                </a:solidFill>
                <a:ea typeface="楷体" panose="02010609060101010101" pitchFamily="49" charset="-122"/>
                <a:cs typeface="Arial" panose="020B0604020202020204" pitchFamily="34" charset="0"/>
              </a:rPr>
              <a:t>) —— </a:t>
            </a:r>
            <a:r>
              <a:rPr lang="zh-CN" altLang="en-US" sz="2400" dirty="0">
                <a:solidFill>
                  <a:srgbClr val="333399"/>
                </a:solidFill>
                <a:ea typeface="楷体" panose="02010609060101010101" pitchFamily="49" charset="-122"/>
                <a:cs typeface="Arial" panose="020B0604020202020204" pitchFamily="34" charset="0"/>
              </a:rPr>
              <a:t>用来释放一个连接。当</a:t>
            </a:r>
            <a:r>
              <a:rPr lang="en-US" altLang="zh-CN" sz="2400" dirty="0">
                <a:solidFill>
                  <a:srgbClr val="333399"/>
                </a:solidFill>
                <a:ea typeface="楷体" panose="02010609060101010101" pitchFamily="49" charset="-122"/>
                <a:cs typeface="Arial" panose="020B0604020202020204" pitchFamily="34" charset="0"/>
              </a:rPr>
              <a:t>FIN </a:t>
            </a:r>
            <a:r>
              <a:rPr lang="en-US" altLang="zh-CN" sz="2400" dirty="0">
                <a:solidFill>
                  <a:srgbClr val="333399"/>
                </a:solidFill>
                <a:ea typeface="楷体" panose="02010609060101010101" pitchFamily="49" charset="-122"/>
                <a:cs typeface="Arial" panose="020B0604020202020204" pitchFamily="34" charset="0"/>
                <a:sym typeface="Symbol" panose="05050102010706020507" pitchFamily="18" charset="2"/>
              </a:rPr>
              <a:t></a:t>
            </a:r>
            <a:r>
              <a:rPr lang="en-US" altLang="zh-CN" sz="2400" dirty="0">
                <a:solidFill>
                  <a:srgbClr val="333399"/>
                </a:solidFill>
                <a:ea typeface="楷体" panose="02010609060101010101" pitchFamily="49" charset="-122"/>
                <a:cs typeface="Arial" panose="020B0604020202020204" pitchFamily="34" charset="0"/>
              </a:rPr>
              <a:t> 1 </a:t>
            </a:r>
            <a:r>
              <a:rPr lang="zh-CN" altLang="en-US" sz="2400" dirty="0">
                <a:solidFill>
                  <a:srgbClr val="333399"/>
                </a:solidFill>
                <a:ea typeface="楷体" panose="02010609060101010101" pitchFamily="49" charset="-122"/>
                <a:cs typeface="Arial" panose="020B0604020202020204" pitchFamily="34" charset="0"/>
              </a:rPr>
              <a:t>时，表明此报文段的发送端的数据已发送完毕，并要求释放运输连接。 </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3EC25DF-4FEE-8371-2981-8866CF7E003A}"/>
              </a:ext>
            </a:extLst>
          </p:cNvPr>
          <p:cNvPicPr>
            <a:picLocks noChangeAspect="1"/>
          </p:cNvPicPr>
          <p:nvPr/>
        </p:nvPicPr>
        <p:blipFill>
          <a:blip r:embed="rId2"/>
          <a:stretch>
            <a:fillRect/>
          </a:stretch>
        </p:blipFill>
        <p:spPr>
          <a:xfrm>
            <a:off x="2112433" y="1541009"/>
            <a:ext cx="7967133" cy="3400879"/>
          </a:xfrm>
          <a:prstGeom prst="rect">
            <a:avLst/>
          </a:prstGeom>
        </p:spPr>
      </p:pic>
      <p:sp>
        <p:nvSpPr>
          <p:cNvPr id="87" name="日期占位符 3">
            <a:extLst>
              <a:ext uri="{FF2B5EF4-FFF2-40B4-BE49-F238E27FC236}">
                <a16:creationId xmlns:a16="http://schemas.microsoft.com/office/drawing/2014/main" id="{534040A8-C2F8-4101-8556-0D9077C8BA29}"/>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94211" name="页脚占位符 4">
            <a:extLst>
              <a:ext uri="{FF2B5EF4-FFF2-40B4-BE49-F238E27FC236}">
                <a16:creationId xmlns:a16="http://schemas.microsoft.com/office/drawing/2014/main" id="{0F45E547-86C5-4220-99C0-5B71067CE54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F237C2A-D3E2-43B3-89E9-F81DD4A3B10F}" type="slidenum">
              <a:rPr lang="en-US" altLang="zh-CN" smtClean="0">
                <a:latin typeface="Garamond" panose="02020404030301010803" pitchFamily="18" charset="0"/>
              </a:rPr>
              <a:pPr/>
              <a:t>102</a:t>
            </a:fld>
            <a:endParaRPr lang="en-US" altLang="zh-CN">
              <a:latin typeface="Garamond" panose="02020404030301010803" pitchFamily="18" charset="0"/>
            </a:endParaRPr>
          </a:p>
        </p:txBody>
      </p:sp>
      <p:sp>
        <p:nvSpPr>
          <p:cNvPr id="94212" name="Rectangle 2">
            <a:extLst>
              <a:ext uri="{FF2B5EF4-FFF2-40B4-BE49-F238E27FC236}">
                <a16:creationId xmlns:a16="http://schemas.microsoft.com/office/drawing/2014/main" id="{73CC4D98-64B9-4D3A-8ACC-C987AA92EA52}"/>
              </a:ext>
            </a:extLst>
          </p:cNvPr>
          <p:cNvSpPr>
            <a:spLocks noGrp="1" noChangeArrowheads="1"/>
          </p:cNvSpPr>
          <p:nvPr>
            <p:ph type="title"/>
          </p:nvPr>
        </p:nvSpPr>
        <p:spPr/>
        <p:txBody>
          <a:bodyPr/>
          <a:lstStyle/>
          <a:p>
            <a:pPr eaLnBrk="1" hangingPunct="1"/>
            <a:r>
              <a:rPr lang="en-US" altLang="zh-CN"/>
              <a:t>3.5 </a:t>
            </a:r>
            <a:r>
              <a:rPr lang="zh-CN" altLang="en-US"/>
              <a:t>面向连接的传输 </a:t>
            </a:r>
            <a:r>
              <a:rPr lang="en-US" altLang="zh-CN"/>
              <a:t>: TCP</a:t>
            </a:r>
          </a:p>
        </p:txBody>
      </p:sp>
      <p:sp>
        <p:nvSpPr>
          <p:cNvPr id="94214" name="Rectangle 85">
            <a:extLst>
              <a:ext uri="{FF2B5EF4-FFF2-40B4-BE49-F238E27FC236}">
                <a16:creationId xmlns:a16="http://schemas.microsoft.com/office/drawing/2014/main" id="{7C36B59C-B35E-440E-8BF5-0EF932CA6E8C}"/>
              </a:ext>
            </a:extLst>
          </p:cNvPr>
          <p:cNvSpPr>
            <a:spLocks noChangeArrowheads="1"/>
          </p:cNvSpPr>
          <p:nvPr/>
        </p:nvSpPr>
        <p:spPr bwMode="auto">
          <a:xfrm>
            <a:off x="5639858" y="3661657"/>
            <a:ext cx="2996142" cy="431800"/>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94215" name="Rectangle 86">
            <a:extLst>
              <a:ext uri="{FF2B5EF4-FFF2-40B4-BE49-F238E27FC236}">
                <a16:creationId xmlns:a16="http://schemas.microsoft.com/office/drawing/2014/main" id="{F24F4049-FAFC-472F-A2D3-2295F006BAE9}"/>
              </a:ext>
            </a:extLst>
          </p:cNvPr>
          <p:cNvSpPr>
            <a:spLocks noChangeArrowheads="1"/>
          </p:cNvSpPr>
          <p:nvPr/>
        </p:nvSpPr>
        <p:spPr bwMode="auto">
          <a:xfrm>
            <a:off x="1704976" y="4797426"/>
            <a:ext cx="8963025"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rgbClr val="333399"/>
                </a:solidFill>
                <a:ea typeface="楷体" panose="02010609060101010101" pitchFamily="49" charset="-122"/>
                <a:cs typeface="Arial" panose="020B0604020202020204" pitchFamily="34" charset="0"/>
              </a:rPr>
              <a:t>窗口字段 </a:t>
            </a:r>
            <a:r>
              <a:rPr lang="en-US" altLang="zh-CN" sz="2400" dirty="0">
                <a:solidFill>
                  <a:srgbClr val="333399"/>
                </a:solidFill>
                <a:ea typeface="楷体" panose="02010609060101010101" pitchFamily="49" charset="-122"/>
                <a:cs typeface="Arial" panose="020B0604020202020204" pitchFamily="34" charset="0"/>
              </a:rPr>
              <a:t>—— </a:t>
            </a:r>
            <a:r>
              <a:rPr lang="zh-CN" altLang="en-US" sz="2400" dirty="0">
                <a:solidFill>
                  <a:srgbClr val="333399"/>
                </a:solidFill>
                <a:ea typeface="楷体" panose="02010609060101010101" pitchFamily="49" charset="-122"/>
                <a:cs typeface="Arial" panose="020B0604020202020204" pitchFamily="34" charset="0"/>
              </a:rPr>
              <a:t>占 </a:t>
            </a:r>
            <a:r>
              <a:rPr lang="en-US" altLang="zh-CN" sz="2400" dirty="0">
                <a:solidFill>
                  <a:srgbClr val="333399"/>
                </a:solidFill>
                <a:ea typeface="楷体" panose="02010609060101010101" pitchFamily="49" charset="-122"/>
                <a:cs typeface="Arial" panose="020B0604020202020204" pitchFamily="34" charset="0"/>
              </a:rPr>
              <a:t>2 </a:t>
            </a:r>
            <a:r>
              <a:rPr lang="zh-CN" altLang="en-US" sz="2400" dirty="0">
                <a:solidFill>
                  <a:srgbClr val="333399"/>
                </a:solidFill>
                <a:ea typeface="楷体" panose="02010609060101010101" pitchFamily="49" charset="-122"/>
                <a:cs typeface="Arial" panose="020B0604020202020204" pitchFamily="34" charset="0"/>
              </a:rPr>
              <a:t>字节。窗口字段用来控制对方发送的数据量，单位为字节。</a:t>
            </a:r>
            <a:r>
              <a:rPr lang="en-US" altLang="zh-CN" sz="2400" dirty="0">
                <a:solidFill>
                  <a:srgbClr val="333399"/>
                </a:solidFill>
                <a:ea typeface="楷体" panose="02010609060101010101" pitchFamily="49" charset="-122"/>
                <a:cs typeface="Arial" panose="020B0604020202020204" pitchFamily="34" charset="0"/>
              </a:rPr>
              <a:t>TCP </a:t>
            </a:r>
            <a:r>
              <a:rPr lang="zh-CN" altLang="en-US" sz="2400" dirty="0">
                <a:solidFill>
                  <a:srgbClr val="333399"/>
                </a:solidFill>
                <a:ea typeface="楷体" panose="02010609060101010101" pitchFamily="49" charset="-122"/>
                <a:cs typeface="Arial" panose="020B0604020202020204" pitchFamily="34" charset="0"/>
              </a:rPr>
              <a:t>连接的一端根据设置的缓存空间大小确定自己的接收窗口大小，然后通知对方以确定对方的发送窗口的上限。</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739F47A-99B3-88C2-4ECB-4D1F61CBECF8}"/>
              </a:ext>
            </a:extLst>
          </p:cNvPr>
          <p:cNvPicPr>
            <a:picLocks noChangeAspect="1"/>
          </p:cNvPicPr>
          <p:nvPr/>
        </p:nvPicPr>
        <p:blipFill>
          <a:blip r:embed="rId2"/>
          <a:stretch>
            <a:fillRect/>
          </a:stretch>
        </p:blipFill>
        <p:spPr>
          <a:xfrm>
            <a:off x="2112433" y="1541009"/>
            <a:ext cx="7967133" cy="3400879"/>
          </a:xfrm>
          <a:prstGeom prst="rect">
            <a:avLst/>
          </a:prstGeom>
        </p:spPr>
      </p:pic>
      <p:sp>
        <p:nvSpPr>
          <p:cNvPr id="87" name="日期占位符 3">
            <a:extLst>
              <a:ext uri="{FF2B5EF4-FFF2-40B4-BE49-F238E27FC236}">
                <a16:creationId xmlns:a16="http://schemas.microsoft.com/office/drawing/2014/main" id="{C30BF1FE-E552-410B-BFED-EC02EC866D2B}"/>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95235" name="页脚占位符 4">
            <a:extLst>
              <a:ext uri="{FF2B5EF4-FFF2-40B4-BE49-F238E27FC236}">
                <a16:creationId xmlns:a16="http://schemas.microsoft.com/office/drawing/2014/main" id="{1CF97057-B464-4350-AB1D-11B2A58B78D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A4BA927-EF6E-4F67-88AF-DA8FF3425673}" type="slidenum">
              <a:rPr lang="en-US" altLang="zh-CN" smtClean="0">
                <a:latin typeface="Garamond" panose="02020404030301010803" pitchFamily="18" charset="0"/>
              </a:rPr>
              <a:pPr/>
              <a:t>103</a:t>
            </a:fld>
            <a:endParaRPr lang="en-US" altLang="zh-CN" dirty="0">
              <a:latin typeface="Garamond" panose="02020404030301010803" pitchFamily="18" charset="0"/>
            </a:endParaRPr>
          </a:p>
        </p:txBody>
      </p:sp>
      <p:sp>
        <p:nvSpPr>
          <p:cNvPr id="95236" name="Rectangle 2">
            <a:extLst>
              <a:ext uri="{FF2B5EF4-FFF2-40B4-BE49-F238E27FC236}">
                <a16:creationId xmlns:a16="http://schemas.microsoft.com/office/drawing/2014/main" id="{C8D7D34D-AE3C-46B2-B6DE-9A6BA89EF75F}"/>
              </a:ext>
            </a:extLst>
          </p:cNvPr>
          <p:cNvSpPr>
            <a:spLocks noGrp="1" noChangeArrowheads="1"/>
          </p:cNvSpPr>
          <p:nvPr>
            <p:ph type="title"/>
          </p:nvPr>
        </p:nvSpPr>
        <p:spPr/>
        <p:txBody>
          <a:bodyPr/>
          <a:lstStyle/>
          <a:p>
            <a:pPr eaLnBrk="1" hangingPunct="1"/>
            <a:r>
              <a:rPr lang="en-US" altLang="zh-CN"/>
              <a:t>3.5 </a:t>
            </a:r>
            <a:r>
              <a:rPr lang="zh-CN" altLang="en-US"/>
              <a:t>面向连接的传输 </a:t>
            </a:r>
            <a:r>
              <a:rPr lang="en-US" altLang="zh-CN"/>
              <a:t>: TCP</a:t>
            </a:r>
          </a:p>
        </p:txBody>
      </p:sp>
      <p:sp>
        <p:nvSpPr>
          <p:cNvPr id="95238" name="Rectangle 85">
            <a:extLst>
              <a:ext uri="{FF2B5EF4-FFF2-40B4-BE49-F238E27FC236}">
                <a16:creationId xmlns:a16="http://schemas.microsoft.com/office/drawing/2014/main" id="{3C681FFC-DDF7-4622-8377-06C6AD93ED9B}"/>
              </a:ext>
            </a:extLst>
          </p:cNvPr>
          <p:cNvSpPr>
            <a:spLocks noChangeArrowheads="1"/>
          </p:cNvSpPr>
          <p:nvPr/>
        </p:nvSpPr>
        <p:spPr bwMode="auto">
          <a:xfrm>
            <a:off x="2602266" y="4037719"/>
            <a:ext cx="3042178" cy="431800"/>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95239" name="Text Box 86">
            <a:extLst>
              <a:ext uri="{FF2B5EF4-FFF2-40B4-BE49-F238E27FC236}">
                <a16:creationId xmlns:a16="http://schemas.microsoft.com/office/drawing/2014/main" id="{97316031-7EC5-4A67-87A7-6939FF6D6399}"/>
              </a:ext>
            </a:extLst>
          </p:cNvPr>
          <p:cNvSpPr txBox="1">
            <a:spLocks noChangeArrowheads="1"/>
          </p:cNvSpPr>
          <p:nvPr/>
        </p:nvSpPr>
        <p:spPr bwMode="auto">
          <a:xfrm>
            <a:off x="1971675" y="4941888"/>
            <a:ext cx="8301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400" dirty="0">
                <a:solidFill>
                  <a:srgbClr val="333399"/>
                </a:solidFill>
                <a:ea typeface="楷体" panose="02010609060101010101" pitchFamily="49" charset="-122"/>
                <a:cs typeface="Arial" panose="020B0604020202020204" pitchFamily="34" charset="0"/>
              </a:rPr>
              <a:t>检验和 </a:t>
            </a:r>
            <a:r>
              <a:rPr lang="en-US" altLang="zh-CN" sz="2400" dirty="0">
                <a:solidFill>
                  <a:srgbClr val="333399"/>
                </a:solidFill>
                <a:ea typeface="楷体" panose="02010609060101010101" pitchFamily="49" charset="-122"/>
                <a:cs typeface="Arial" panose="020B0604020202020204" pitchFamily="34" charset="0"/>
              </a:rPr>
              <a:t>—— </a:t>
            </a:r>
            <a:r>
              <a:rPr lang="zh-CN" altLang="en-US" sz="2400" dirty="0">
                <a:solidFill>
                  <a:srgbClr val="333399"/>
                </a:solidFill>
                <a:ea typeface="楷体" panose="02010609060101010101" pitchFamily="49" charset="-122"/>
                <a:cs typeface="Arial" panose="020B0604020202020204" pitchFamily="34" charset="0"/>
              </a:rPr>
              <a:t>占 </a:t>
            </a:r>
            <a:r>
              <a:rPr lang="en-US" altLang="zh-CN" sz="2400" dirty="0">
                <a:solidFill>
                  <a:srgbClr val="333399"/>
                </a:solidFill>
                <a:ea typeface="楷体" panose="02010609060101010101" pitchFamily="49" charset="-122"/>
                <a:cs typeface="Arial" panose="020B0604020202020204" pitchFamily="34" charset="0"/>
              </a:rPr>
              <a:t>2 </a:t>
            </a:r>
            <a:r>
              <a:rPr lang="zh-CN" altLang="en-US" sz="2400" dirty="0">
                <a:solidFill>
                  <a:srgbClr val="333399"/>
                </a:solidFill>
                <a:ea typeface="楷体" panose="02010609060101010101" pitchFamily="49" charset="-122"/>
                <a:cs typeface="Arial" panose="020B0604020202020204" pitchFamily="34" charset="0"/>
              </a:rPr>
              <a:t>字节。检验和字段检验的范围包括首部和数据这两部分。在计算检验和时，要在 </a:t>
            </a:r>
            <a:r>
              <a:rPr lang="en-US" altLang="zh-CN" sz="2400" dirty="0">
                <a:solidFill>
                  <a:srgbClr val="333399"/>
                </a:solidFill>
                <a:ea typeface="楷体" panose="02010609060101010101" pitchFamily="49" charset="-122"/>
                <a:cs typeface="Arial" panose="020B0604020202020204" pitchFamily="34" charset="0"/>
              </a:rPr>
              <a:t>TCP </a:t>
            </a:r>
            <a:r>
              <a:rPr lang="zh-CN" altLang="en-US" sz="2400" dirty="0">
                <a:solidFill>
                  <a:srgbClr val="333399"/>
                </a:solidFill>
                <a:ea typeface="楷体" panose="02010609060101010101" pitchFamily="49" charset="-122"/>
                <a:cs typeface="Arial" panose="020B0604020202020204" pitchFamily="34" charset="0"/>
              </a:rPr>
              <a:t>报文段的前面加上 </a:t>
            </a:r>
            <a:r>
              <a:rPr lang="en-US" altLang="zh-CN" sz="2400" dirty="0">
                <a:solidFill>
                  <a:srgbClr val="333399"/>
                </a:solidFill>
                <a:ea typeface="楷体" panose="02010609060101010101" pitchFamily="49" charset="-122"/>
                <a:cs typeface="Arial" panose="020B0604020202020204" pitchFamily="34" charset="0"/>
              </a:rPr>
              <a:t>12 </a:t>
            </a:r>
            <a:r>
              <a:rPr lang="zh-CN" altLang="en-US" sz="2400" dirty="0">
                <a:solidFill>
                  <a:srgbClr val="333399"/>
                </a:solidFill>
                <a:ea typeface="楷体" panose="02010609060101010101" pitchFamily="49" charset="-122"/>
                <a:cs typeface="Arial" panose="020B0604020202020204" pitchFamily="34" charset="0"/>
              </a:rPr>
              <a:t>字节的伪首部。</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A26ED5C-2B63-FFED-C720-A8C5F48863E1}"/>
              </a:ext>
            </a:extLst>
          </p:cNvPr>
          <p:cNvPicPr>
            <a:picLocks noChangeAspect="1"/>
          </p:cNvPicPr>
          <p:nvPr/>
        </p:nvPicPr>
        <p:blipFill>
          <a:blip r:embed="rId2"/>
          <a:stretch>
            <a:fillRect/>
          </a:stretch>
        </p:blipFill>
        <p:spPr>
          <a:xfrm>
            <a:off x="2112433" y="1541009"/>
            <a:ext cx="7967133" cy="3400879"/>
          </a:xfrm>
          <a:prstGeom prst="rect">
            <a:avLst/>
          </a:prstGeom>
        </p:spPr>
      </p:pic>
      <p:sp>
        <p:nvSpPr>
          <p:cNvPr id="87" name="日期占位符 3">
            <a:extLst>
              <a:ext uri="{FF2B5EF4-FFF2-40B4-BE49-F238E27FC236}">
                <a16:creationId xmlns:a16="http://schemas.microsoft.com/office/drawing/2014/main" id="{E44D5C41-271A-4DE6-8B37-6E19B75AB24F}"/>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96259" name="页脚占位符 4">
            <a:extLst>
              <a:ext uri="{FF2B5EF4-FFF2-40B4-BE49-F238E27FC236}">
                <a16:creationId xmlns:a16="http://schemas.microsoft.com/office/drawing/2014/main" id="{B8249114-F193-48FE-A13A-E74557A802A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8C42506-604D-4FB3-AA7C-126B92441C2C}" type="slidenum">
              <a:rPr lang="en-US" altLang="zh-CN" smtClean="0">
                <a:latin typeface="Garamond" panose="02020404030301010803" pitchFamily="18" charset="0"/>
              </a:rPr>
              <a:pPr/>
              <a:t>104</a:t>
            </a:fld>
            <a:endParaRPr lang="en-US" altLang="zh-CN">
              <a:latin typeface="Garamond" panose="02020404030301010803" pitchFamily="18" charset="0"/>
            </a:endParaRPr>
          </a:p>
        </p:txBody>
      </p:sp>
      <p:sp>
        <p:nvSpPr>
          <p:cNvPr id="96260" name="Rectangle 2">
            <a:extLst>
              <a:ext uri="{FF2B5EF4-FFF2-40B4-BE49-F238E27FC236}">
                <a16:creationId xmlns:a16="http://schemas.microsoft.com/office/drawing/2014/main" id="{467B6DE4-2C70-43F8-A704-962CB6899DD3}"/>
              </a:ext>
            </a:extLst>
          </p:cNvPr>
          <p:cNvSpPr>
            <a:spLocks noGrp="1" noChangeArrowheads="1"/>
          </p:cNvSpPr>
          <p:nvPr>
            <p:ph type="title"/>
          </p:nvPr>
        </p:nvSpPr>
        <p:spPr/>
        <p:txBody>
          <a:bodyPr/>
          <a:lstStyle/>
          <a:p>
            <a:pPr eaLnBrk="1" hangingPunct="1"/>
            <a:r>
              <a:rPr lang="en-US" altLang="zh-CN"/>
              <a:t>3.5 </a:t>
            </a:r>
            <a:r>
              <a:rPr lang="zh-CN" altLang="en-US"/>
              <a:t>面向连接的传输 </a:t>
            </a:r>
            <a:r>
              <a:rPr lang="en-US" altLang="zh-CN"/>
              <a:t>: TCP</a:t>
            </a:r>
          </a:p>
        </p:txBody>
      </p:sp>
      <p:sp>
        <p:nvSpPr>
          <p:cNvPr id="96262" name="Rectangle 85">
            <a:extLst>
              <a:ext uri="{FF2B5EF4-FFF2-40B4-BE49-F238E27FC236}">
                <a16:creationId xmlns:a16="http://schemas.microsoft.com/office/drawing/2014/main" id="{F11131A8-39E5-484C-A695-F9B5218BCE32}"/>
              </a:ext>
            </a:extLst>
          </p:cNvPr>
          <p:cNvSpPr>
            <a:spLocks noChangeArrowheads="1"/>
          </p:cNvSpPr>
          <p:nvPr/>
        </p:nvSpPr>
        <p:spPr bwMode="auto">
          <a:xfrm>
            <a:off x="5639858" y="4003851"/>
            <a:ext cx="3018720" cy="431800"/>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96263" name="Text Box 86">
            <a:extLst>
              <a:ext uri="{FF2B5EF4-FFF2-40B4-BE49-F238E27FC236}">
                <a16:creationId xmlns:a16="http://schemas.microsoft.com/office/drawing/2014/main" id="{7E030B94-E3A9-4065-B89C-1651850A0325}"/>
              </a:ext>
            </a:extLst>
          </p:cNvPr>
          <p:cNvSpPr txBox="1">
            <a:spLocks noChangeArrowheads="1"/>
          </p:cNvSpPr>
          <p:nvPr/>
        </p:nvSpPr>
        <p:spPr bwMode="auto">
          <a:xfrm>
            <a:off x="1971675" y="5053013"/>
            <a:ext cx="83010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400" dirty="0">
                <a:solidFill>
                  <a:srgbClr val="333399"/>
                </a:solidFill>
                <a:ea typeface="楷体" panose="02010609060101010101" pitchFamily="49" charset="-122"/>
                <a:cs typeface="Arial" panose="020B0604020202020204" pitchFamily="34" charset="0"/>
              </a:rPr>
              <a:t>紧急指针字段 </a:t>
            </a:r>
            <a:r>
              <a:rPr lang="en-US" altLang="zh-CN" sz="2400" dirty="0">
                <a:solidFill>
                  <a:srgbClr val="333399"/>
                </a:solidFill>
                <a:ea typeface="楷体" panose="02010609060101010101" pitchFamily="49" charset="-122"/>
                <a:cs typeface="Arial" panose="020B0604020202020204" pitchFamily="34" charset="0"/>
              </a:rPr>
              <a:t>—— </a:t>
            </a:r>
            <a:r>
              <a:rPr lang="zh-CN" altLang="en-US" sz="2400" dirty="0">
                <a:solidFill>
                  <a:srgbClr val="333399"/>
                </a:solidFill>
                <a:ea typeface="楷体" panose="02010609060101010101" pitchFamily="49" charset="-122"/>
                <a:cs typeface="Arial" panose="020B0604020202020204" pitchFamily="34" charset="0"/>
              </a:rPr>
              <a:t>占 </a:t>
            </a:r>
            <a:r>
              <a:rPr lang="en-US" altLang="zh-CN" sz="2400" dirty="0">
                <a:solidFill>
                  <a:srgbClr val="333399"/>
                </a:solidFill>
                <a:ea typeface="楷体" panose="02010609060101010101" pitchFamily="49" charset="-122"/>
                <a:cs typeface="Arial" panose="020B0604020202020204" pitchFamily="34" charset="0"/>
              </a:rPr>
              <a:t>16 bit</a:t>
            </a:r>
            <a:r>
              <a:rPr lang="zh-CN" altLang="en-US" sz="2400" dirty="0">
                <a:solidFill>
                  <a:srgbClr val="333399"/>
                </a:solidFill>
                <a:ea typeface="楷体" panose="02010609060101010101" pitchFamily="49" charset="-122"/>
                <a:cs typeface="Arial" panose="020B0604020202020204" pitchFamily="34" charset="0"/>
              </a:rPr>
              <a:t>。紧急指针指出在本报文段中的紧急数据的最后一个字节的序号。</a:t>
            </a:r>
            <a:r>
              <a:rPr lang="zh-CN" altLang="en-US" sz="2400" dirty="0">
                <a:ea typeface="楷体" panose="02010609060101010101" pitchFamily="49" charset="-122"/>
                <a:cs typeface="Arial" panose="020B0604020202020204" pitchFamily="34" charset="0"/>
              </a:rPr>
              <a:t> </a:t>
            </a:r>
            <a:r>
              <a:rPr lang="zh-CN" altLang="en-US" sz="2400" dirty="0">
                <a:solidFill>
                  <a:srgbClr val="333399"/>
                </a:solidFill>
                <a:ea typeface="楷体" panose="02010609060101010101" pitchFamily="49" charset="-122"/>
                <a:cs typeface="Arial" panose="020B0604020202020204" pitchFamily="34" charset="0"/>
              </a:rPr>
              <a:t> </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9FB40FE-F451-6BA0-5BB5-32FA53BA6887}"/>
              </a:ext>
            </a:extLst>
          </p:cNvPr>
          <p:cNvPicPr>
            <a:picLocks noChangeAspect="1"/>
          </p:cNvPicPr>
          <p:nvPr/>
        </p:nvPicPr>
        <p:blipFill>
          <a:blip r:embed="rId2"/>
          <a:stretch>
            <a:fillRect/>
          </a:stretch>
        </p:blipFill>
        <p:spPr>
          <a:xfrm>
            <a:off x="2112433" y="1541009"/>
            <a:ext cx="7967133" cy="3400879"/>
          </a:xfrm>
          <a:prstGeom prst="rect">
            <a:avLst/>
          </a:prstGeom>
        </p:spPr>
      </p:pic>
      <p:sp>
        <p:nvSpPr>
          <p:cNvPr id="89" name="日期占位符 3">
            <a:extLst>
              <a:ext uri="{FF2B5EF4-FFF2-40B4-BE49-F238E27FC236}">
                <a16:creationId xmlns:a16="http://schemas.microsoft.com/office/drawing/2014/main" id="{D2E6EF04-F436-4A80-A957-77900A5479E2}"/>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97283" name="页脚占位符 4">
            <a:extLst>
              <a:ext uri="{FF2B5EF4-FFF2-40B4-BE49-F238E27FC236}">
                <a16:creationId xmlns:a16="http://schemas.microsoft.com/office/drawing/2014/main" id="{C9CE6E95-864B-474D-9AC2-437482BA2C0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A8F476E-B640-4709-A7D8-6DA0E37717A1}" type="slidenum">
              <a:rPr lang="en-US" altLang="zh-CN" smtClean="0">
                <a:latin typeface="Garamond" panose="02020404030301010803" pitchFamily="18" charset="0"/>
              </a:rPr>
              <a:pPr/>
              <a:t>105</a:t>
            </a:fld>
            <a:endParaRPr lang="en-US" altLang="zh-CN">
              <a:latin typeface="Garamond" panose="02020404030301010803" pitchFamily="18" charset="0"/>
            </a:endParaRPr>
          </a:p>
        </p:txBody>
      </p:sp>
      <p:sp>
        <p:nvSpPr>
          <p:cNvPr id="97284" name="Rectangle 2">
            <a:extLst>
              <a:ext uri="{FF2B5EF4-FFF2-40B4-BE49-F238E27FC236}">
                <a16:creationId xmlns:a16="http://schemas.microsoft.com/office/drawing/2014/main" id="{9B89E2F2-79B2-4469-BD3E-78EA44F1ADCA}"/>
              </a:ext>
            </a:extLst>
          </p:cNvPr>
          <p:cNvSpPr>
            <a:spLocks noGrp="1" noChangeArrowheads="1"/>
          </p:cNvSpPr>
          <p:nvPr>
            <p:ph type="title"/>
          </p:nvPr>
        </p:nvSpPr>
        <p:spPr/>
        <p:txBody>
          <a:bodyPr/>
          <a:lstStyle/>
          <a:p>
            <a:pPr eaLnBrk="1" hangingPunct="1"/>
            <a:r>
              <a:rPr lang="en-US" altLang="zh-CN"/>
              <a:t>3.5 </a:t>
            </a:r>
            <a:r>
              <a:rPr lang="zh-CN" altLang="en-US"/>
              <a:t>面向连接的传输 </a:t>
            </a:r>
            <a:r>
              <a:rPr lang="en-US" altLang="zh-CN"/>
              <a:t>: TCP</a:t>
            </a:r>
          </a:p>
        </p:txBody>
      </p:sp>
      <p:sp>
        <p:nvSpPr>
          <p:cNvPr id="97286" name="Rectangle 85">
            <a:extLst>
              <a:ext uri="{FF2B5EF4-FFF2-40B4-BE49-F238E27FC236}">
                <a16:creationId xmlns:a16="http://schemas.microsoft.com/office/drawing/2014/main" id="{6FE9C40C-55AE-49A7-86F3-BBCC79F02C85}"/>
              </a:ext>
            </a:extLst>
          </p:cNvPr>
          <p:cNvSpPr>
            <a:spLocks noChangeArrowheads="1"/>
          </p:cNvSpPr>
          <p:nvPr/>
        </p:nvSpPr>
        <p:spPr bwMode="auto">
          <a:xfrm>
            <a:off x="2607734" y="4442181"/>
            <a:ext cx="4515555" cy="431800"/>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97287" name="Text Box 86">
            <a:extLst>
              <a:ext uri="{FF2B5EF4-FFF2-40B4-BE49-F238E27FC236}">
                <a16:creationId xmlns:a16="http://schemas.microsoft.com/office/drawing/2014/main" id="{96469C52-6B97-4E55-A60D-57CAF396FB95}"/>
              </a:ext>
            </a:extLst>
          </p:cNvPr>
          <p:cNvSpPr txBox="1">
            <a:spLocks noChangeArrowheads="1"/>
          </p:cNvSpPr>
          <p:nvPr/>
        </p:nvSpPr>
        <p:spPr bwMode="auto">
          <a:xfrm>
            <a:off x="1971675" y="4941889"/>
            <a:ext cx="8301038"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200" dirty="0">
                <a:solidFill>
                  <a:srgbClr val="333399"/>
                </a:solidFill>
                <a:ea typeface="楷体" panose="02010609060101010101" pitchFamily="49" charset="-122"/>
                <a:cs typeface="Arial" panose="020B0604020202020204" pitchFamily="34" charset="0"/>
              </a:rPr>
              <a:t>选项字段 </a:t>
            </a:r>
            <a:r>
              <a:rPr lang="en-US" altLang="zh-CN" sz="2200" dirty="0">
                <a:solidFill>
                  <a:srgbClr val="333399"/>
                </a:solidFill>
                <a:ea typeface="楷体" panose="02010609060101010101" pitchFamily="49" charset="-122"/>
                <a:cs typeface="Arial" panose="020B0604020202020204" pitchFamily="34" charset="0"/>
              </a:rPr>
              <a:t>—— </a:t>
            </a:r>
            <a:r>
              <a:rPr lang="zh-CN" altLang="en-US" sz="2200" dirty="0">
                <a:solidFill>
                  <a:srgbClr val="333399"/>
                </a:solidFill>
                <a:ea typeface="楷体" panose="02010609060101010101" pitchFamily="49" charset="-122"/>
                <a:cs typeface="Arial" panose="020B0604020202020204" pitchFamily="34" charset="0"/>
              </a:rPr>
              <a:t>长度可变。</a:t>
            </a:r>
            <a:r>
              <a:rPr lang="en-US" altLang="zh-CN" sz="2200" dirty="0">
                <a:solidFill>
                  <a:srgbClr val="333399"/>
                </a:solidFill>
                <a:ea typeface="楷体" panose="02010609060101010101" pitchFamily="49" charset="-122"/>
                <a:cs typeface="Arial" panose="020B0604020202020204" pitchFamily="34" charset="0"/>
              </a:rPr>
              <a:t>TCP </a:t>
            </a:r>
            <a:r>
              <a:rPr lang="zh-CN" altLang="en-US" sz="2200" dirty="0">
                <a:solidFill>
                  <a:srgbClr val="333399"/>
                </a:solidFill>
                <a:ea typeface="楷体" panose="02010609060101010101" pitchFamily="49" charset="-122"/>
                <a:cs typeface="Arial" panose="020B0604020202020204" pitchFamily="34" charset="0"/>
              </a:rPr>
              <a:t>只规定了一种选项，即</a:t>
            </a:r>
            <a:r>
              <a:rPr lang="zh-CN" altLang="en-US" sz="2200" dirty="0">
                <a:solidFill>
                  <a:srgbClr val="D60093"/>
                </a:solidFill>
                <a:ea typeface="楷体" panose="02010609060101010101" pitchFamily="49" charset="-122"/>
                <a:cs typeface="Arial" panose="020B0604020202020204" pitchFamily="34" charset="0"/>
              </a:rPr>
              <a:t>最大报文段长度</a:t>
            </a:r>
            <a:r>
              <a:rPr lang="zh-CN" altLang="en-US" sz="2200" dirty="0">
                <a:solidFill>
                  <a:srgbClr val="333399"/>
                </a:solidFill>
                <a:ea typeface="楷体" panose="02010609060101010101" pitchFamily="49" charset="-122"/>
                <a:cs typeface="Arial" panose="020B0604020202020204" pitchFamily="34" charset="0"/>
              </a:rPr>
              <a:t> </a:t>
            </a:r>
            <a:r>
              <a:rPr lang="en-US" altLang="zh-CN" sz="2200" dirty="0">
                <a:solidFill>
                  <a:srgbClr val="333399"/>
                </a:solidFill>
                <a:ea typeface="楷体" panose="02010609060101010101" pitchFamily="49" charset="-122"/>
                <a:cs typeface="Arial" panose="020B0604020202020204" pitchFamily="34" charset="0"/>
              </a:rPr>
              <a:t>MSS (Maximum Segment Size)</a:t>
            </a:r>
            <a:r>
              <a:rPr lang="zh-CN" altLang="en-US" sz="2200" dirty="0">
                <a:solidFill>
                  <a:srgbClr val="333399"/>
                </a:solidFill>
                <a:ea typeface="楷体" panose="02010609060101010101" pitchFamily="49" charset="-122"/>
                <a:cs typeface="Arial" panose="020B0604020202020204" pitchFamily="34" charset="0"/>
              </a:rPr>
              <a:t>。</a:t>
            </a:r>
            <a:r>
              <a:rPr lang="en-US" altLang="zh-CN" sz="2200" dirty="0">
                <a:solidFill>
                  <a:srgbClr val="333399"/>
                </a:solidFill>
                <a:ea typeface="楷体" panose="02010609060101010101" pitchFamily="49" charset="-122"/>
                <a:cs typeface="Arial" panose="020B0604020202020204" pitchFamily="34" charset="0"/>
              </a:rPr>
              <a:t>MSS </a:t>
            </a:r>
            <a:r>
              <a:rPr lang="zh-CN" altLang="en-US" sz="2200" dirty="0">
                <a:solidFill>
                  <a:srgbClr val="333399"/>
                </a:solidFill>
                <a:ea typeface="楷体" panose="02010609060101010101" pitchFamily="49" charset="-122"/>
                <a:cs typeface="Arial" panose="020B0604020202020204" pitchFamily="34" charset="0"/>
              </a:rPr>
              <a:t>告诉对方 </a:t>
            </a:r>
            <a:r>
              <a:rPr lang="en-US" altLang="zh-CN" sz="2200" dirty="0">
                <a:solidFill>
                  <a:srgbClr val="333399"/>
                </a:solidFill>
                <a:ea typeface="楷体" panose="02010609060101010101" pitchFamily="49" charset="-122"/>
                <a:cs typeface="Arial" panose="020B0604020202020204" pitchFamily="34" charset="0"/>
              </a:rPr>
              <a:t>TCP</a:t>
            </a:r>
            <a:r>
              <a:rPr lang="zh-CN" altLang="en-US" sz="2200" dirty="0">
                <a:solidFill>
                  <a:srgbClr val="333399"/>
                </a:solidFill>
                <a:ea typeface="楷体" panose="02010609060101010101" pitchFamily="49" charset="-122"/>
                <a:cs typeface="Arial" panose="020B0604020202020204" pitchFamily="34" charset="0"/>
              </a:rPr>
              <a:t>：“我的缓存所能接收的报文段的数据字段的最大长度是 </a:t>
            </a:r>
            <a:r>
              <a:rPr lang="en-US" altLang="zh-CN" sz="2200" dirty="0">
                <a:solidFill>
                  <a:srgbClr val="333399"/>
                </a:solidFill>
                <a:ea typeface="楷体" panose="02010609060101010101" pitchFamily="49" charset="-122"/>
                <a:cs typeface="Arial" panose="020B0604020202020204" pitchFamily="34" charset="0"/>
              </a:rPr>
              <a:t>MSS </a:t>
            </a:r>
            <a:r>
              <a:rPr lang="zh-CN" altLang="en-US" sz="2200" dirty="0">
                <a:solidFill>
                  <a:srgbClr val="333399"/>
                </a:solidFill>
                <a:ea typeface="楷体" panose="02010609060101010101" pitchFamily="49" charset="-122"/>
                <a:cs typeface="Arial" panose="020B0604020202020204" pitchFamily="34" charset="0"/>
              </a:rPr>
              <a:t>个字节。” </a:t>
            </a:r>
          </a:p>
        </p:txBody>
      </p:sp>
      <p:sp>
        <p:nvSpPr>
          <p:cNvPr id="398423" name="Rectangle 87">
            <a:extLst>
              <a:ext uri="{FF2B5EF4-FFF2-40B4-BE49-F238E27FC236}">
                <a16:creationId xmlns:a16="http://schemas.microsoft.com/office/drawing/2014/main" id="{A30E7166-A868-4F8C-99A5-E14A3AB3ED68}"/>
              </a:ext>
            </a:extLst>
          </p:cNvPr>
          <p:cNvSpPr>
            <a:spLocks noChangeArrowheads="1"/>
          </p:cNvSpPr>
          <p:nvPr/>
        </p:nvSpPr>
        <p:spPr bwMode="auto">
          <a:xfrm>
            <a:off x="1524000" y="1196975"/>
            <a:ext cx="9144000" cy="273685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pPr>
            <a:endParaRPr lang="zh-CN" altLang="zh-CN" sz="2800">
              <a:ea typeface="楷体" panose="02010609060101010101" pitchFamily="49" charset="-122"/>
              <a:cs typeface="Arial" panose="020B0604020202020204" pitchFamily="34" charset="0"/>
            </a:endParaRPr>
          </a:p>
        </p:txBody>
      </p:sp>
      <p:sp>
        <p:nvSpPr>
          <p:cNvPr id="398424" name="Text Box 88">
            <a:extLst>
              <a:ext uri="{FF2B5EF4-FFF2-40B4-BE49-F238E27FC236}">
                <a16:creationId xmlns:a16="http://schemas.microsoft.com/office/drawing/2014/main" id="{34EA9A39-7056-47DF-8A11-C4EC5C78CB3A}"/>
              </a:ext>
            </a:extLst>
          </p:cNvPr>
          <p:cNvSpPr txBox="1">
            <a:spLocks noChangeArrowheads="1"/>
          </p:cNvSpPr>
          <p:nvPr/>
        </p:nvSpPr>
        <p:spPr bwMode="auto">
          <a:xfrm>
            <a:off x="1919288" y="1628775"/>
            <a:ext cx="87185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dirty="0">
                <a:solidFill>
                  <a:srgbClr val="0000FF"/>
                </a:solidFill>
                <a:ea typeface="楷体" panose="02010609060101010101" pitchFamily="49" charset="-122"/>
                <a:cs typeface="Arial" panose="020B0604020202020204" pitchFamily="34" charset="0"/>
              </a:rPr>
              <a:t>MSS </a:t>
            </a:r>
            <a:r>
              <a:rPr lang="zh-CN" altLang="en-US" sz="3200" dirty="0">
                <a:solidFill>
                  <a:srgbClr val="0000FF"/>
                </a:solidFill>
                <a:ea typeface="楷体" panose="02010609060101010101" pitchFamily="49" charset="-122"/>
                <a:cs typeface="Arial" panose="020B0604020202020204" pitchFamily="34" charset="0"/>
              </a:rPr>
              <a:t>是 </a:t>
            </a:r>
            <a:r>
              <a:rPr lang="en-US" altLang="zh-CN" sz="3200" dirty="0">
                <a:solidFill>
                  <a:srgbClr val="0000FF"/>
                </a:solidFill>
                <a:ea typeface="楷体" panose="02010609060101010101" pitchFamily="49" charset="-122"/>
                <a:cs typeface="Arial" panose="020B0604020202020204" pitchFamily="34" charset="0"/>
              </a:rPr>
              <a:t>TCP </a:t>
            </a:r>
            <a:r>
              <a:rPr lang="zh-CN" altLang="en-US" sz="3200" dirty="0">
                <a:solidFill>
                  <a:srgbClr val="0000FF"/>
                </a:solidFill>
                <a:ea typeface="楷体" panose="02010609060101010101" pitchFamily="49" charset="-122"/>
                <a:cs typeface="Arial" panose="020B0604020202020204" pitchFamily="34" charset="0"/>
              </a:rPr>
              <a:t>报文段中的</a:t>
            </a:r>
            <a:r>
              <a:rPr lang="zh-CN" altLang="en-US" sz="3200" dirty="0">
                <a:solidFill>
                  <a:srgbClr val="D60093"/>
                </a:solidFill>
                <a:ea typeface="楷体" panose="02010609060101010101" pitchFamily="49" charset="-122"/>
                <a:cs typeface="Arial" panose="020B0604020202020204" pitchFamily="34" charset="0"/>
              </a:rPr>
              <a:t>数据字段</a:t>
            </a:r>
            <a:r>
              <a:rPr lang="zh-CN" altLang="en-US" sz="3200" dirty="0">
                <a:solidFill>
                  <a:srgbClr val="0000FF"/>
                </a:solidFill>
                <a:ea typeface="楷体" panose="02010609060101010101" pitchFamily="49" charset="-122"/>
                <a:cs typeface="Arial" panose="020B0604020202020204" pitchFamily="34" charset="0"/>
              </a:rPr>
              <a:t>的最大长度。</a:t>
            </a:r>
          </a:p>
          <a:p>
            <a:pPr algn="ctr" eaLnBrk="1" hangingPunct="1"/>
            <a:r>
              <a:rPr lang="zh-CN" altLang="en-US" sz="3200" dirty="0">
                <a:solidFill>
                  <a:srgbClr val="0000FF"/>
                </a:solidFill>
                <a:ea typeface="楷体" panose="02010609060101010101" pitchFamily="49" charset="-122"/>
                <a:cs typeface="Arial" panose="020B0604020202020204" pitchFamily="34" charset="0"/>
              </a:rPr>
              <a:t>数据字段加上 </a:t>
            </a:r>
            <a:r>
              <a:rPr lang="en-US" altLang="zh-CN" sz="3200" dirty="0">
                <a:solidFill>
                  <a:srgbClr val="0000FF"/>
                </a:solidFill>
                <a:ea typeface="楷体" panose="02010609060101010101" pitchFamily="49" charset="-122"/>
                <a:cs typeface="Arial" panose="020B0604020202020204" pitchFamily="34" charset="0"/>
              </a:rPr>
              <a:t>TCP </a:t>
            </a:r>
            <a:r>
              <a:rPr lang="zh-CN" altLang="en-US" sz="3200" dirty="0">
                <a:solidFill>
                  <a:srgbClr val="0000FF"/>
                </a:solidFill>
                <a:ea typeface="楷体" panose="02010609060101010101" pitchFamily="49" charset="-122"/>
                <a:cs typeface="Arial" panose="020B0604020202020204" pitchFamily="34" charset="0"/>
              </a:rPr>
              <a:t>首部</a:t>
            </a:r>
          </a:p>
          <a:p>
            <a:pPr algn="ctr" eaLnBrk="1" hangingPunct="1"/>
            <a:r>
              <a:rPr lang="zh-CN" altLang="en-US" sz="3200" dirty="0">
                <a:solidFill>
                  <a:srgbClr val="0000FF"/>
                </a:solidFill>
                <a:ea typeface="楷体" panose="02010609060101010101" pitchFamily="49" charset="-122"/>
                <a:cs typeface="Arial" panose="020B0604020202020204" pitchFamily="34" charset="0"/>
              </a:rPr>
              <a:t>才等于整个的 </a:t>
            </a:r>
            <a:r>
              <a:rPr lang="en-US" altLang="zh-CN" sz="3200" dirty="0">
                <a:solidFill>
                  <a:srgbClr val="0000FF"/>
                </a:solidFill>
                <a:ea typeface="楷体" panose="02010609060101010101" pitchFamily="49" charset="-122"/>
                <a:cs typeface="Arial" panose="020B0604020202020204" pitchFamily="34" charset="0"/>
              </a:rPr>
              <a:t>TCP </a:t>
            </a:r>
            <a:r>
              <a:rPr lang="zh-CN" altLang="en-US" sz="3200" dirty="0">
                <a:solidFill>
                  <a:srgbClr val="0000FF"/>
                </a:solidFill>
                <a:ea typeface="楷体" panose="02010609060101010101" pitchFamily="49" charset="-122"/>
                <a:cs typeface="Arial" panose="020B0604020202020204" pitchFamily="34" charset="0"/>
              </a:rPr>
              <a:t>报文段</a:t>
            </a:r>
            <a:r>
              <a:rPr lang="zh-CN" altLang="en-US" sz="3200" dirty="0">
                <a:solidFill>
                  <a:schemeClr val="tx2"/>
                </a:solidFill>
                <a:ea typeface="楷体" panose="02010609060101010101" pitchFamily="49" charset="-122"/>
                <a:cs typeface="Arial" panose="020B060402020202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8423"/>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98424"/>
                                        </p:tgtEl>
                                        <p:attrNameLst>
                                          <p:attrName>style.visibility</p:attrName>
                                        </p:attrNameLst>
                                      </p:cBhvr>
                                      <p:to>
                                        <p:strVal val="visible"/>
                                      </p:to>
                                    </p:set>
                                  </p:childTnLst>
                                </p:cTn>
                              </p:par>
                            </p:childTnLst>
                          </p:cTn>
                        </p:par>
                        <p:par>
                          <p:cTn id="10" fill="hold" nodeType="afterGroup">
                            <p:stCondLst>
                              <p:cond delay="0"/>
                            </p:stCondLst>
                            <p:childTnLst>
                              <p:par>
                                <p:cTn id="11" presetID="35" presetClass="emph" presetSubtype="0" repeatCount="3000" fill="hold" grpId="1" nodeType="afterEffect">
                                  <p:stCondLst>
                                    <p:cond delay="500"/>
                                  </p:stCondLst>
                                  <p:childTnLst>
                                    <p:anim calcmode="discrete" valueType="str">
                                      <p:cBhvr>
                                        <p:cTn id="12" dur="1000" fill="hold"/>
                                        <p:tgtEl>
                                          <p:spTgt spid="39842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423" grpId="0" animBg="1"/>
      <p:bldP spid="398424" grpId="0"/>
      <p:bldP spid="398424" grpId="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7932081-F967-3CD9-F9FA-9868281F5E34}"/>
              </a:ext>
            </a:extLst>
          </p:cNvPr>
          <p:cNvPicPr>
            <a:picLocks noChangeAspect="1"/>
          </p:cNvPicPr>
          <p:nvPr/>
        </p:nvPicPr>
        <p:blipFill>
          <a:blip r:embed="rId2"/>
          <a:stretch>
            <a:fillRect/>
          </a:stretch>
        </p:blipFill>
        <p:spPr>
          <a:xfrm>
            <a:off x="2112433" y="1541009"/>
            <a:ext cx="7967133" cy="3400879"/>
          </a:xfrm>
          <a:prstGeom prst="rect">
            <a:avLst/>
          </a:prstGeom>
        </p:spPr>
      </p:pic>
      <p:sp>
        <p:nvSpPr>
          <p:cNvPr id="87" name="日期占位符 3">
            <a:extLst>
              <a:ext uri="{FF2B5EF4-FFF2-40B4-BE49-F238E27FC236}">
                <a16:creationId xmlns:a16="http://schemas.microsoft.com/office/drawing/2014/main" id="{8F444738-2558-4588-B8E8-E02B754048CF}"/>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98307" name="页脚占位符 4">
            <a:extLst>
              <a:ext uri="{FF2B5EF4-FFF2-40B4-BE49-F238E27FC236}">
                <a16:creationId xmlns:a16="http://schemas.microsoft.com/office/drawing/2014/main" id="{90BB0F52-4030-4986-AD38-9AF6A769420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57767B5-BFD9-441D-8082-6D8B9B8F6CC5}" type="slidenum">
              <a:rPr lang="en-US" altLang="zh-CN" smtClean="0">
                <a:latin typeface="Garamond" panose="02020404030301010803" pitchFamily="18" charset="0"/>
              </a:rPr>
              <a:pPr/>
              <a:t>106</a:t>
            </a:fld>
            <a:endParaRPr lang="en-US" altLang="zh-CN">
              <a:latin typeface="Garamond" panose="02020404030301010803" pitchFamily="18" charset="0"/>
            </a:endParaRPr>
          </a:p>
        </p:txBody>
      </p:sp>
      <p:sp>
        <p:nvSpPr>
          <p:cNvPr id="98308" name="Rectangle 2">
            <a:extLst>
              <a:ext uri="{FF2B5EF4-FFF2-40B4-BE49-F238E27FC236}">
                <a16:creationId xmlns:a16="http://schemas.microsoft.com/office/drawing/2014/main" id="{FD40CB77-26BA-4557-BE23-A5ED1319097C}"/>
              </a:ext>
            </a:extLst>
          </p:cNvPr>
          <p:cNvSpPr>
            <a:spLocks noGrp="1" noChangeArrowheads="1"/>
          </p:cNvSpPr>
          <p:nvPr>
            <p:ph type="title"/>
          </p:nvPr>
        </p:nvSpPr>
        <p:spPr/>
        <p:txBody>
          <a:bodyPr/>
          <a:lstStyle/>
          <a:p>
            <a:pPr eaLnBrk="1" hangingPunct="1"/>
            <a:r>
              <a:rPr lang="en-US" altLang="zh-CN"/>
              <a:t>3.5 </a:t>
            </a:r>
            <a:r>
              <a:rPr lang="zh-CN" altLang="en-US"/>
              <a:t>面向连接的传输 </a:t>
            </a:r>
            <a:r>
              <a:rPr lang="en-US" altLang="zh-CN"/>
              <a:t>: TCP</a:t>
            </a:r>
          </a:p>
        </p:txBody>
      </p:sp>
      <p:sp>
        <p:nvSpPr>
          <p:cNvPr id="98310" name="Rectangle 85">
            <a:extLst>
              <a:ext uri="{FF2B5EF4-FFF2-40B4-BE49-F238E27FC236}">
                <a16:creationId xmlns:a16="http://schemas.microsoft.com/office/drawing/2014/main" id="{7B1DCA52-EB49-46F8-A517-E53CDE21E03D}"/>
              </a:ext>
            </a:extLst>
          </p:cNvPr>
          <p:cNvSpPr>
            <a:spLocks noChangeArrowheads="1"/>
          </p:cNvSpPr>
          <p:nvPr/>
        </p:nvSpPr>
        <p:spPr bwMode="auto">
          <a:xfrm>
            <a:off x="7136166" y="4476221"/>
            <a:ext cx="1499834" cy="431800"/>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98311" name="Text Box 86">
            <a:extLst>
              <a:ext uri="{FF2B5EF4-FFF2-40B4-BE49-F238E27FC236}">
                <a16:creationId xmlns:a16="http://schemas.microsoft.com/office/drawing/2014/main" id="{A8CD28A9-DB46-47EC-854D-4BDF83DD8148}"/>
              </a:ext>
            </a:extLst>
          </p:cNvPr>
          <p:cNvSpPr txBox="1">
            <a:spLocks noChangeArrowheads="1"/>
          </p:cNvSpPr>
          <p:nvPr/>
        </p:nvSpPr>
        <p:spPr bwMode="auto">
          <a:xfrm>
            <a:off x="1971675" y="5132388"/>
            <a:ext cx="8301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400" dirty="0">
                <a:solidFill>
                  <a:srgbClr val="333399"/>
                </a:solidFill>
                <a:ea typeface="楷体" panose="02010609060101010101" pitchFamily="49" charset="-122"/>
                <a:cs typeface="Arial" panose="020B0604020202020204" pitchFamily="34" charset="0"/>
              </a:rPr>
              <a:t>填充字段 </a:t>
            </a:r>
            <a:r>
              <a:rPr lang="en-US" altLang="zh-CN" sz="2400" dirty="0">
                <a:solidFill>
                  <a:srgbClr val="333399"/>
                </a:solidFill>
                <a:ea typeface="楷体" panose="02010609060101010101" pitchFamily="49" charset="-122"/>
                <a:cs typeface="Arial" panose="020B0604020202020204" pitchFamily="34" charset="0"/>
              </a:rPr>
              <a:t>—— </a:t>
            </a:r>
            <a:r>
              <a:rPr lang="zh-CN" altLang="en-US" sz="2400" dirty="0">
                <a:solidFill>
                  <a:srgbClr val="333399"/>
                </a:solidFill>
                <a:ea typeface="楷体" panose="02010609060101010101" pitchFamily="49" charset="-122"/>
                <a:cs typeface="Arial" panose="020B0604020202020204" pitchFamily="34" charset="0"/>
              </a:rPr>
              <a:t>这是为了使整个首部长度是 </a:t>
            </a:r>
            <a:r>
              <a:rPr lang="en-US" altLang="zh-CN" sz="2400" dirty="0">
                <a:solidFill>
                  <a:srgbClr val="333399"/>
                </a:solidFill>
                <a:ea typeface="楷体" panose="02010609060101010101" pitchFamily="49" charset="-122"/>
                <a:cs typeface="Arial" panose="020B0604020202020204" pitchFamily="34" charset="0"/>
              </a:rPr>
              <a:t>4 </a:t>
            </a:r>
            <a:r>
              <a:rPr lang="zh-CN" altLang="en-US" sz="2400" dirty="0">
                <a:solidFill>
                  <a:srgbClr val="333399"/>
                </a:solidFill>
                <a:ea typeface="楷体" panose="02010609060101010101" pitchFamily="49" charset="-122"/>
                <a:cs typeface="Arial" panose="020B0604020202020204" pitchFamily="34" charset="0"/>
              </a:rPr>
              <a:t>字节的整数倍。 </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D631A73B-D13B-41A5-9AFE-EE228D4D3B39}"/>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99331" name="页脚占位符 4">
            <a:extLst>
              <a:ext uri="{FF2B5EF4-FFF2-40B4-BE49-F238E27FC236}">
                <a16:creationId xmlns:a16="http://schemas.microsoft.com/office/drawing/2014/main" id="{E5B14935-3EF2-430A-80B6-75E08342BC1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F447AC6-5077-4E94-AC13-E42B8C6CE36A}" type="slidenum">
              <a:rPr lang="en-US" altLang="zh-CN" smtClean="0">
                <a:latin typeface="Garamond" panose="02020404030301010803" pitchFamily="18" charset="0"/>
              </a:rPr>
              <a:pPr/>
              <a:t>107</a:t>
            </a:fld>
            <a:endParaRPr lang="en-US" altLang="zh-CN">
              <a:latin typeface="Garamond" panose="02020404030301010803" pitchFamily="18" charset="0"/>
            </a:endParaRPr>
          </a:p>
        </p:txBody>
      </p:sp>
      <p:sp>
        <p:nvSpPr>
          <p:cNvPr id="99332" name="Rectangle 2">
            <a:extLst>
              <a:ext uri="{FF2B5EF4-FFF2-40B4-BE49-F238E27FC236}">
                <a16:creationId xmlns:a16="http://schemas.microsoft.com/office/drawing/2014/main" id="{461260EE-BCCF-40E7-9A2D-0D6694B72473}"/>
              </a:ext>
            </a:extLst>
          </p:cNvPr>
          <p:cNvSpPr>
            <a:spLocks noGrp="1" noChangeArrowheads="1"/>
          </p:cNvSpPr>
          <p:nvPr>
            <p:ph type="title"/>
          </p:nvPr>
        </p:nvSpPr>
        <p:spPr/>
        <p:txBody>
          <a:bodyPr/>
          <a:lstStyle/>
          <a:p>
            <a:pPr eaLnBrk="1" hangingPunct="1"/>
            <a:r>
              <a:rPr lang="en-US" altLang="zh-CN"/>
              <a:t>3.5 </a:t>
            </a:r>
            <a:r>
              <a:rPr lang="zh-CN" altLang="en-US"/>
              <a:t>面向连接的传输 </a:t>
            </a:r>
            <a:r>
              <a:rPr lang="en-US" altLang="zh-CN"/>
              <a:t>: TCP</a:t>
            </a:r>
          </a:p>
        </p:txBody>
      </p:sp>
      <p:sp>
        <p:nvSpPr>
          <p:cNvPr id="99333" name="Rectangle 3">
            <a:extLst>
              <a:ext uri="{FF2B5EF4-FFF2-40B4-BE49-F238E27FC236}">
                <a16:creationId xmlns:a16="http://schemas.microsoft.com/office/drawing/2014/main" id="{3DEA45B8-F376-4C06-A2A8-4AE747267341}"/>
              </a:ext>
            </a:extLst>
          </p:cNvPr>
          <p:cNvSpPr>
            <a:spLocks noGrp="1" noChangeArrowheads="1"/>
          </p:cNvSpPr>
          <p:nvPr>
            <p:ph type="body" idx="1"/>
          </p:nvPr>
        </p:nvSpPr>
        <p:spPr/>
        <p:txBody>
          <a:bodyPr/>
          <a:lstStyle/>
          <a:p>
            <a:pPr eaLnBrk="1" hangingPunct="1"/>
            <a:r>
              <a:rPr lang="en-US" altLang="zh-CN" b="1" dirty="0">
                <a:ea typeface="楷体" panose="02010609060101010101" pitchFamily="49" charset="-122"/>
                <a:cs typeface="Arial" panose="020B0604020202020204" pitchFamily="34" charset="0"/>
              </a:rPr>
              <a:t>TCP</a:t>
            </a:r>
            <a:r>
              <a:rPr lang="zh-CN" altLang="en-US" b="1" dirty="0">
                <a:ea typeface="楷体" panose="02010609060101010101" pitchFamily="49" charset="-122"/>
                <a:cs typeface="Arial" panose="020B0604020202020204" pitchFamily="34" charset="0"/>
              </a:rPr>
              <a:t>超时的设置</a:t>
            </a:r>
          </a:p>
          <a:p>
            <a:pPr lvl="1" eaLnBrk="1" hangingPunct="1"/>
            <a:r>
              <a:rPr lang="zh-CN" altLang="en-US" dirty="0">
                <a:ea typeface="楷体" panose="02010609060101010101" pitchFamily="49" charset="-122"/>
                <a:cs typeface="Arial" panose="020B0604020202020204" pitchFamily="34" charset="0"/>
              </a:rPr>
              <a:t>如何设置</a:t>
            </a:r>
            <a:r>
              <a:rPr lang="en-US" altLang="zh-CN" dirty="0">
                <a:ea typeface="楷体" panose="02010609060101010101" pitchFamily="49" charset="-122"/>
                <a:cs typeface="Arial" panose="020B0604020202020204" pitchFamily="34" charset="0"/>
              </a:rPr>
              <a:t>TCP</a:t>
            </a:r>
            <a:r>
              <a:rPr lang="zh-CN" altLang="en-US" dirty="0">
                <a:ea typeface="楷体" panose="02010609060101010101" pitchFamily="49" charset="-122"/>
                <a:cs typeface="Arial" panose="020B0604020202020204" pitchFamily="34" charset="0"/>
              </a:rPr>
              <a:t>的超时</a:t>
            </a:r>
          </a:p>
          <a:p>
            <a:pPr lvl="2" eaLnBrk="1" hangingPunct="1"/>
            <a:r>
              <a:rPr lang="zh-CN" altLang="en-US" dirty="0">
                <a:ea typeface="楷体" panose="02010609060101010101" pitchFamily="49" charset="-122"/>
                <a:cs typeface="Arial" panose="020B0604020202020204" pitchFamily="34" charset="0"/>
              </a:rPr>
              <a:t>应该大于</a:t>
            </a:r>
            <a:r>
              <a:rPr lang="en-US" altLang="zh-CN" dirty="0">
                <a:ea typeface="楷体" panose="02010609060101010101" pitchFamily="49" charset="-122"/>
                <a:cs typeface="Arial" panose="020B0604020202020204" pitchFamily="34" charset="0"/>
              </a:rPr>
              <a:t>RTT</a:t>
            </a:r>
          </a:p>
          <a:p>
            <a:pPr lvl="3" eaLnBrk="1" hangingPunct="1"/>
            <a:r>
              <a:rPr lang="zh-CN" altLang="en-US" sz="2600" dirty="0">
                <a:ea typeface="楷体" panose="02010609060101010101" pitchFamily="49" charset="-122"/>
                <a:cs typeface="Arial" panose="020B0604020202020204" pitchFamily="34" charset="0"/>
              </a:rPr>
              <a:t>但 </a:t>
            </a:r>
            <a:r>
              <a:rPr lang="en-US" altLang="zh-CN" sz="2600" dirty="0">
                <a:ea typeface="楷体" panose="02010609060101010101" pitchFamily="49" charset="-122"/>
                <a:cs typeface="Arial" panose="020B0604020202020204" pitchFamily="34" charset="0"/>
              </a:rPr>
              <a:t>RTT</a:t>
            </a:r>
            <a:r>
              <a:rPr lang="zh-CN" altLang="en-US" sz="2600" dirty="0">
                <a:ea typeface="楷体" panose="02010609060101010101" pitchFamily="49" charset="-122"/>
                <a:cs typeface="Arial" panose="020B0604020202020204" pitchFamily="34" charset="0"/>
              </a:rPr>
              <a:t>是变化的</a:t>
            </a:r>
          </a:p>
          <a:p>
            <a:pPr lvl="2" eaLnBrk="1" hangingPunct="1"/>
            <a:r>
              <a:rPr lang="zh-CN" altLang="en-US" dirty="0">
                <a:ea typeface="楷体" panose="02010609060101010101" pitchFamily="49" charset="-122"/>
                <a:cs typeface="Arial" panose="020B0604020202020204" pitchFamily="34" charset="0"/>
              </a:rPr>
              <a:t>太短</a:t>
            </a:r>
            <a:r>
              <a:rPr lang="en-US" altLang="zh-CN" dirty="0">
                <a:ea typeface="楷体" panose="02010609060101010101" pitchFamily="49" charset="-122"/>
                <a:cs typeface="Arial" panose="020B0604020202020204" pitchFamily="34" charset="0"/>
              </a:rPr>
              <a:t>:</a:t>
            </a:r>
          </a:p>
          <a:p>
            <a:pPr lvl="3" eaLnBrk="1" hangingPunct="1"/>
            <a:r>
              <a:rPr lang="zh-CN" altLang="en-US" sz="2600" dirty="0">
                <a:ea typeface="楷体" panose="02010609060101010101" pitchFamily="49" charset="-122"/>
                <a:cs typeface="Arial" panose="020B0604020202020204" pitchFamily="34" charset="0"/>
              </a:rPr>
              <a:t>造成不必要的重传</a:t>
            </a:r>
          </a:p>
          <a:p>
            <a:pPr lvl="2" eaLnBrk="1" hangingPunct="1"/>
            <a:r>
              <a:rPr lang="zh-CN" altLang="en-US" dirty="0">
                <a:ea typeface="楷体" panose="02010609060101010101" pitchFamily="49" charset="-122"/>
                <a:cs typeface="Arial" panose="020B0604020202020204" pitchFamily="34" charset="0"/>
              </a:rPr>
              <a:t>太长</a:t>
            </a:r>
            <a:r>
              <a:rPr lang="en-US" altLang="zh-CN" dirty="0">
                <a:ea typeface="楷体" panose="02010609060101010101" pitchFamily="49" charset="-122"/>
                <a:cs typeface="Arial" panose="020B0604020202020204" pitchFamily="34" charset="0"/>
              </a:rPr>
              <a:t>:</a:t>
            </a:r>
          </a:p>
          <a:p>
            <a:pPr lvl="3" eaLnBrk="1" hangingPunct="1"/>
            <a:r>
              <a:rPr lang="zh-CN" altLang="en-US" sz="2600" dirty="0">
                <a:ea typeface="楷体" panose="02010609060101010101" pitchFamily="49" charset="-122"/>
                <a:cs typeface="Arial" panose="020B0604020202020204" pitchFamily="34" charset="0"/>
              </a:rPr>
              <a:t>对丢包反应太慢</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a:extLst>
              <a:ext uri="{FF2B5EF4-FFF2-40B4-BE49-F238E27FC236}">
                <a16:creationId xmlns:a16="http://schemas.microsoft.com/office/drawing/2014/main" id="{387A51DF-177C-45F0-8AB8-B57F9B23E139}"/>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100355" name="页脚占位符 4">
            <a:extLst>
              <a:ext uri="{FF2B5EF4-FFF2-40B4-BE49-F238E27FC236}">
                <a16:creationId xmlns:a16="http://schemas.microsoft.com/office/drawing/2014/main" id="{9048BD2C-44FF-46E8-BD15-7B8DB5D80A6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9F503BB-C881-4332-9CD6-5E465CFA334D}" type="slidenum">
              <a:rPr lang="en-US" altLang="zh-CN" smtClean="0">
                <a:latin typeface="Garamond" panose="02020404030301010803" pitchFamily="18" charset="0"/>
              </a:rPr>
              <a:pPr/>
              <a:t>108</a:t>
            </a:fld>
            <a:endParaRPr lang="en-US" altLang="zh-CN">
              <a:latin typeface="Garamond" panose="02020404030301010803" pitchFamily="18" charset="0"/>
            </a:endParaRPr>
          </a:p>
        </p:txBody>
      </p:sp>
      <p:sp>
        <p:nvSpPr>
          <p:cNvPr id="100356" name="Rectangle 2">
            <a:extLst>
              <a:ext uri="{FF2B5EF4-FFF2-40B4-BE49-F238E27FC236}">
                <a16:creationId xmlns:a16="http://schemas.microsoft.com/office/drawing/2014/main" id="{ED2F9F92-46C0-43BD-B51E-82DFE59EFB80}"/>
              </a:ext>
            </a:extLst>
          </p:cNvPr>
          <p:cNvSpPr>
            <a:spLocks noGrp="1" noChangeArrowheads="1"/>
          </p:cNvSpPr>
          <p:nvPr>
            <p:ph type="title"/>
          </p:nvPr>
        </p:nvSpPr>
        <p:spPr/>
        <p:txBody>
          <a:bodyPr/>
          <a:lstStyle/>
          <a:p>
            <a:pPr eaLnBrk="1" hangingPunct="1"/>
            <a:r>
              <a:rPr lang="en-US" altLang="zh-CN"/>
              <a:t>3.5 </a:t>
            </a:r>
            <a:r>
              <a:rPr lang="zh-CN" altLang="en-US"/>
              <a:t>面向连接的传输 </a:t>
            </a:r>
            <a:r>
              <a:rPr lang="en-US" altLang="zh-CN"/>
              <a:t>: TCP</a:t>
            </a:r>
          </a:p>
        </p:txBody>
      </p:sp>
      <p:sp>
        <p:nvSpPr>
          <p:cNvPr id="378883" name="Rectangle 3">
            <a:extLst>
              <a:ext uri="{FF2B5EF4-FFF2-40B4-BE49-F238E27FC236}">
                <a16:creationId xmlns:a16="http://schemas.microsoft.com/office/drawing/2014/main" id="{58038FF4-BD0B-4963-8BB3-0CD19A724838}"/>
              </a:ext>
            </a:extLst>
          </p:cNvPr>
          <p:cNvSpPr>
            <a:spLocks noGrp="1" noChangeArrowheads="1"/>
          </p:cNvSpPr>
          <p:nvPr>
            <p:ph type="body" idx="1"/>
          </p:nvPr>
        </p:nvSpPr>
        <p:spPr/>
        <p:txBody>
          <a:bodyPr/>
          <a:lstStyle/>
          <a:p>
            <a:pPr lvl="1" eaLnBrk="1" hangingPunct="1"/>
            <a:r>
              <a:rPr lang="zh-CN" altLang="en-US" dirty="0">
                <a:ea typeface="楷体" panose="02010609060101010101" pitchFamily="49" charset="-122"/>
                <a:cs typeface="Arial" panose="020B0604020202020204" pitchFamily="34" charset="0"/>
              </a:rPr>
              <a:t>如何估算 </a:t>
            </a:r>
            <a:r>
              <a:rPr lang="en-US" altLang="zh-CN" dirty="0">
                <a:ea typeface="楷体" panose="02010609060101010101" pitchFamily="49" charset="-122"/>
                <a:cs typeface="Arial" panose="020B0604020202020204" pitchFamily="34" charset="0"/>
              </a:rPr>
              <a:t>RTT</a:t>
            </a:r>
          </a:p>
          <a:p>
            <a:pPr lvl="2" eaLnBrk="1" hangingPunct="1"/>
            <a:r>
              <a:rPr lang="zh-CN" altLang="en-US" dirty="0">
                <a:solidFill>
                  <a:srgbClr val="0000FF"/>
                </a:solidFill>
                <a:ea typeface="楷体" panose="02010609060101010101" pitchFamily="49" charset="-122"/>
                <a:cs typeface="Arial" panose="020B0604020202020204" pitchFamily="34" charset="0"/>
              </a:rPr>
              <a:t>样本</a:t>
            </a:r>
            <a:r>
              <a:rPr lang="en-US" altLang="zh-CN" dirty="0">
                <a:solidFill>
                  <a:srgbClr val="0000FF"/>
                </a:solidFill>
                <a:ea typeface="楷体" panose="02010609060101010101" pitchFamily="49" charset="-122"/>
                <a:cs typeface="Arial" panose="020B0604020202020204" pitchFamily="34" charset="0"/>
              </a:rPr>
              <a:t>RTT(</a:t>
            </a:r>
            <a:r>
              <a:rPr lang="en-US" altLang="zh-CN" dirty="0" err="1">
                <a:solidFill>
                  <a:srgbClr val="0000FF"/>
                </a:solidFill>
                <a:ea typeface="楷体" panose="02010609060101010101" pitchFamily="49" charset="-122"/>
                <a:cs typeface="Arial" panose="020B0604020202020204" pitchFamily="34" charset="0"/>
              </a:rPr>
              <a:t>SampleRTT</a:t>
            </a:r>
            <a:r>
              <a:rPr lang="en-US" altLang="zh-CN" dirty="0">
                <a:solidFill>
                  <a:srgbClr val="0000FF"/>
                </a:solidFill>
                <a:ea typeface="楷体" panose="02010609060101010101" pitchFamily="49" charset="-122"/>
                <a:cs typeface="Arial" panose="020B0604020202020204" pitchFamily="34" charset="0"/>
              </a:rPr>
              <a:t>):</a:t>
            </a:r>
            <a:r>
              <a:rPr lang="en-US" altLang="zh-CN" dirty="0">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对报文段被发出到收到该报文段的确认之间的时间进行测量</a:t>
            </a:r>
          </a:p>
          <a:p>
            <a:pPr lvl="3" eaLnBrk="1" hangingPunct="1"/>
            <a:r>
              <a:rPr lang="zh-CN" altLang="en-US" dirty="0">
                <a:ea typeface="楷体" panose="02010609060101010101" pitchFamily="49" charset="-122"/>
                <a:cs typeface="Arial" panose="020B0604020202020204" pitchFamily="34" charset="0"/>
              </a:rPr>
              <a:t>忽略重传</a:t>
            </a:r>
          </a:p>
          <a:p>
            <a:pPr lvl="2" eaLnBrk="1" hangingPunct="1"/>
            <a:r>
              <a:rPr lang="zh-CN" altLang="en-US" dirty="0">
                <a:ea typeface="楷体" panose="02010609060101010101" pitchFamily="49" charset="-122"/>
                <a:cs typeface="Arial" panose="020B0604020202020204" pitchFamily="34" charset="0"/>
              </a:rPr>
              <a:t>样本</a:t>
            </a:r>
            <a:r>
              <a:rPr lang="en-US" altLang="zh-CN" dirty="0">
                <a:ea typeface="楷体" panose="02010609060101010101" pitchFamily="49" charset="-122"/>
                <a:cs typeface="Arial" panose="020B0604020202020204" pitchFamily="34" charset="0"/>
              </a:rPr>
              <a:t>RTT</a:t>
            </a:r>
            <a:r>
              <a:rPr lang="zh-CN" altLang="en-US" dirty="0">
                <a:ea typeface="楷体" panose="02010609060101010101" pitchFamily="49" charset="-122"/>
                <a:cs typeface="Arial" panose="020B0604020202020204" pitchFamily="34" charset="0"/>
              </a:rPr>
              <a:t>会有波动，要使得估算</a:t>
            </a:r>
            <a:r>
              <a:rPr lang="en-US" altLang="zh-CN" dirty="0">
                <a:ea typeface="楷体" panose="02010609060101010101" pitchFamily="49" charset="-122"/>
                <a:cs typeface="Arial" panose="020B0604020202020204" pitchFamily="34" charset="0"/>
              </a:rPr>
              <a:t>RTT</a:t>
            </a:r>
            <a:r>
              <a:rPr lang="zh-CN" altLang="en-US" dirty="0">
                <a:ea typeface="楷体" panose="02010609060101010101" pitchFamily="49" charset="-122"/>
                <a:cs typeface="Arial" panose="020B0604020202020204" pitchFamily="34" charset="0"/>
              </a:rPr>
              <a:t>更平滑，需要将最近几次的测量进行平均，而非仅仅采用最近一次的</a:t>
            </a:r>
            <a:r>
              <a:rPr lang="en-US" altLang="zh-CN" dirty="0" err="1">
                <a:ea typeface="楷体" panose="02010609060101010101" pitchFamily="49" charset="-122"/>
                <a:cs typeface="Arial" panose="020B0604020202020204" pitchFamily="34" charset="0"/>
              </a:rPr>
              <a:t>SampleRTT</a:t>
            </a:r>
            <a:endParaRPr lang="en-US" altLang="zh-CN" dirty="0">
              <a:ea typeface="楷体" panose="02010609060101010101" pitchFamily="49" charset="-122"/>
              <a:cs typeface="Arial" panose="020B0604020202020204" pitchFamily="34" charset="0"/>
            </a:endParaRPr>
          </a:p>
        </p:txBody>
      </p:sp>
      <p:grpSp>
        <p:nvGrpSpPr>
          <p:cNvPr id="2" name="Group 4">
            <a:extLst>
              <a:ext uri="{FF2B5EF4-FFF2-40B4-BE49-F238E27FC236}">
                <a16:creationId xmlns:a16="http://schemas.microsoft.com/office/drawing/2014/main" id="{B658452C-85D3-47A8-B763-0A8E0AB53133}"/>
              </a:ext>
            </a:extLst>
          </p:cNvPr>
          <p:cNvGrpSpPr>
            <a:grpSpLocks/>
          </p:cNvGrpSpPr>
          <p:nvPr/>
        </p:nvGrpSpPr>
        <p:grpSpPr bwMode="auto">
          <a:xfrm>
            <a:off x="1981201" y="4303713"/>
            <a:ext cx="8316913" cy="996950"/>
            <a:chOff x="295" y="2704"/>
            <a:chExt cx="5239" cy="628"/>
          </a:xfrm>
        </p:grpSpPr>
        <p:sp>
          <p:nvSpPr>
            <p:cNvPr id="100360" name="Rectangle 5">
              <a:extLst>
                <a:ext uri="{FF2B5EF4-FFF2-40B4-BE49-F238E27FC236}">
                  <a16:creationId xmlns:a16="http://schemas.microsoft.com/office/drawing/2014/main" id="{F26666B2-5D73-4988-AE89-D4648B87603B}"/>
                </a:ext>
              </a:extLst>
            </p:cNvPr>
            <p:cNvSpPr>
              <a:spLocks noChangeArrowheads="1"/>
            </p:cNvSpPr>
            <p:nvPr/>
          </p:nvSpPr>
          <p:spPr bwMode="auto">
            <a:xfrm>
              <a:off x="295" y="2704"/>
              <a:ext cx="5239" cy="628"/>
            </a:xfrm>
            <a:prstGeom prst="rect">
              <a:avLst/>
            </a:prstGeom>
            <a:solidFill>
              <a:srgbClr val="CCECFF"/>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00361" name="Text Box 6">
              <a:extLst>
                <a:ext uri="{FF2B5EF4-FFF2-40B4-BE49-F238E27FC236}">
                  <a16:creationId xmlns:a16="http://schemas.microsoft.com/office/drawing/2014/main" id="{44106AD0-B659-42B2-9231-EC76CDEC8E59}"/>
                </a:ext>
              </a:extLst>
            </p:cNvPr>
            <p:cNvSpPr txBox="1">
              <a:spLocks noChangeArrowheads="1"/>
            </p:cNvSpPr>
            <p:nvPr/>
          </p:nvSpPr>
          <p:spPr bwMode="auto">
            <a:xfrm>
              <a:off x="811" y="2880"/>
              <a:ext cx="416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err="1">
                  <a:solidFill>
                    <a:srgbClr val="0066CC"/>
                  </a:solidFill>
                  <a:ea typeface="楷体" panose="02010609060101010101" pitchFamily="49" charset="-122"/>
                  <a:cs typeface="Arial" panose="020B0604020202020204" pitchFamily="34" charset="0"/>
                </a:rPr>
                <a:t>EstimatedRTT</a:t>
              </a:r>
              <a:r>
                <a:rPr lang="en-US" altLang="zh-CN" sz="2000" b="1" dirty="0">
                  <a:solidFill>
                    <a:srgbClr val="0066CC"/>
                  </a:solidFill>
                  <a:ea typeface="楷体" panose="02010609060101010101" pitchFamily="49" charset="-122"/>
                  <a:cs typeface="Arial" panose="020B0604020202020204" pitchFamily="34" charset="0"/>
                </a:rPr>
                <a:t> = (1- </a:t>
              </a:r>
              <a:r>
                <a:rPr lang="en-US" altLang="zh-CN" sz="2000" b="1" dirty="0">
                  <a:solidFill>
                    <a:srgbClr val="0066CC"/>
                  </a:solidFill>
                  <a:ea typeface="楷体" panose="02010609060101010101" pitchFamily="49" charset="-122"/>
                  <a:cs typeface="Arial" panose="020B0604020202020204" pitchFamily="34" charset="0"/>
                  <a:sym typeface="Symbol" panose="05050102010706020507" pitchFamily="18" charset="2"/>
                </a:rPr>
                <a:t></a:t>
              </a:r>
              <a:r>
                <a:rPr lang="en-US" altLang="zh-CN" sz="2000" b="1" dirty="0">
                  <a:solidFill>
                    <a:srgbClr val="0066CC"/>
                  </a:solidFill>
                  <a:ea typeface="楷体" panose="02010609060101010101" pitchFamily="49" charset="-122"/>
                  <a:cs typeface="Arial" panose="020B0604020202020204" pitchFamily="34" charset="0"/>
                </a:rPr>
                <a:t>)*</a:t>
              </a:r>
              <a:r>
                <a:rPr lang="en-US" altLang="zh-CN" sz="2000" b="1" dirty="0" err="1">
                  <a:solidFill>
                    <a:srgbClr val="0066CC"/>
                  </a:solidFill>
                  <a:ea typeface="楷体" panose="02010609060101010101" pitchFamily="49" charset="-122"/>
                  <a:cs typeface="Arial" panose="020B0604020202020204" pitchFamily="34" charset="0"/>
                </a:rPr>
                <a:t>EstimatedRTT</a:t>
              </a:r>
              <a:r>
                <a:rPr lang="en-US" altLang="zh-CN" sz="2000" b="1" dirty="0">
                  <a:solidFill>
                    <a:srgbClr val="0066CC"/>
                  </a:solidFill>
                  <a:ea typeface="楷体" panose="02010609060101010101" pitchFamily="49" charset="-122"/>
                  <a:cs typeface="Arial" panose="020B0604020202020204" pitchFamily="34" charset="0"/>
                </a:rPr>
                <a:t> + </a:t>
              </a:r>
              <a:r>
                <a:rPr lang="en-US" altLang="zh-CN" sz="2000" b="1" dirty="0">
                  <a:solidFill>
                    <a:srgbClr val="0066CC"/>
                  </a:solidFill>
                  <a:ea typeface="楷体" panose="02010609060101010101" pitchFamily="49" charset="-122"/>
                  <a:cs typeface="Arial" panose="020B0604020202020204" pitchFamily="34" charset="0"/>
                  <a:sym typeface="Symbol" panose="05050102010706020507" pitchFamily="18" charset="2"/>
                </a:rPr>
                <a:t></a:t>
              </a:r>
              <a:r>
                <a:rPr lang="en-US" altLang="zh-CN" sz="2000" b="1" dirty="0">
                  <a:solidFill>
                    <a:srgbClr val="0066CC"/>
                  </a:solidFill>
                  <a:ea typeface="楷体" panose="02010609060101010101" pitchFamily="49" charset="-122"/>
                  <a:cs typeface="Arial" panose="020B0604020202020204" pitchFamily="34" charset="0"/>
                </a:rPr>
                <a:t>*</a:t>
              </a:r>
              <a:r>
                <a:rPr lang="en-US" altLang="zh-CN" sz="2000" b="1" dirty="0" err="1">
                  <a:solidFill>
                    <a:srgbClr val="0066CC"/>
                  </a:solidFill>
                  <a:ea typeface="楷体" panose="02010609060101010101" pitchFamily="49" charset="-122"/>
                  <a:cs typeface="Arial" panose="020B0604020202020204" pitchFamily="34" charset="0"/>
                </a:rPr>
                <a:t>SampleRTT</a:t>
              </a:r>
              <a:endParaRPr lang="en-US" altLang="zh-CN" sz="2000" b="1" dirty="0">
                <a:solidFill>
                  <a:srgbClr val="0066CC"/>
                </a:solidFill>
                <a:ea typeface="楷体" panose="02010609060101010101" pitchFamily="49" charset="-122"/>
                <a:cs typeface="Arial" panose="020B0604020202020204" pitchFamily="34" charset="0"/>
              </a:endParaRPr>
            </a:p>
          </p:txBody>
        </p:sp>
      </p:grpSp>
      <p:sp>
        <p:nvSpPr>
          <p:cNvPr id="378887" name="Rectangle 7">
            <a:extLst>
              <a:ext uri="{FF2B5EF4-FFF2-40B4-BE49-F238E27FC236}">
                <a16:creationId xmlns:a16="http://schemas.microsoft.com/office/drawing/2014/main" id="{5CDF30B9-AEB8-429A-A06F-86307AFD573B}"/>
              </a:ext>
            </a:extLst>
          </p:cNvPr>
          <p:cNvSpPr>
            <a:spLocks noChangeArrowheads="1"/>
          </p:cNvSpPr>
          <p:nvPr/>
        </p:nvSpPr>
        <p:spPr bwMode="auto">
          <a:xfrm>
            <a:off x="2927350" y="5373688"/>
            <a:ext cx="6491288"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accent1"/>
              </a:buClr>
              <a:buSzPct val="65000"/>
              <a:buFont typeface="Wingdings" panose="05000000000000000000" pitchFamily="2" charset="2"/>
              <a:buNone/>
            </a:pPr>
            <a:r>
              <a:rPr lang="zh-CN" altLang="en-US" sz="2400" dirty="0">
                <a:ea typeface="楷体" panose="02010609060101010101" pitchFamily="49" charset="-122"/>
                <a:cs typeface="Arial" panose="020B0604020202020204" pitchFamily="34" charset="0"/>
              </a:rPr>
              <a:t>参考值</a:t>
            </a:r>
            <a:r>
              <a:rPr lang="en-US" altLang="zh-CN" sz="2400" dirty="0">
                <a:ea typeface="楷体" panose="02010609060101010101" pitchFamily="49" charset="-122"/>
                <a:cs typeface="Arial" panose="020B0604020202020204" pitchFamily="34" charset="0"/>
              </a:rPr>
              <a:t>: </a:t>
            </a:r>
            <a:r>
              <a:rPr lang="en-US" altLang="zh-CN" sz="2400" b="1" dirty="0">
                <a:ea typeface="楷体" panose="02010609060101010101" pitchFamily="49" charset="-122"/>
                <a:cs typeface="Arial" panose="020B0604020202020204" pitchFamily="34" charset="0"/>
                <a:sym typeface="Symbol" panose="05050102010706020507" pitchFamily="18" charset="2"/>
              </a:rPr>
              <a:t> =</a:t>
            </a:r>
            <a:r>
              <a:rPr lang="en-US" altLang="zh-CN" sz="2400" dirty="0">
                <a:ea typeface="楷体" panose="02010609060101010101" pitchFamily="49" charset="-122"/>
                <a:cs typeface="Arial" panose="020B0604020202020204" pitchFamily="34" charset="0"/>
              </a:rPr>
              <a:t> 0.125</a:t>
            </a:r>
          </a:p>
          <a:p>
            <a:pPr eaLnBrk="1" hangingPunct="1">
              <a:spcBef>
                <a:spcPct val="20000"/>
              </a:spcBef>
              <a:buClr>
                <a:schemeClr val="accent1"/>
              </a:buClr>
              <a:buSzPct val="65000"/>
            </a:pPr>
            <a:r>
              <a:rPr lang="zh-CN" altLang="en-US" sz="2400" dirty="0">
                <a:ea typeface="楷体" panose="02010609060101010101" pitchFamily="49" charset="-122"/>
                <a:cs typeface="Arial" panose="020B0604020202020204" pitchFamily="34" charset="0"/>
              </a:rPr>
              <a:t>第一次计算时：</a:t>
            </a:r>
            <a:r>
              <a:rPr lang="en-US" altLang="zh-CN" sz="2400" dirty="0" err="1">
                <a:ea typeface="楷体" panose="02010609060101010101" pitchFamily="49" charset="-122"/>
                <a:cs typeface="Arial" panose="020B0604020202020204" pitchFamily="34" charset="0"/>
              </a:rPr>
              <a:t>EstimatedRTT</a:t>
            </a:r>
            <a:r>
              <a:rPr lang="en-US" altLang="zh-CN" sz="2400" dirty="0">
                <a:ea typeface="楷体" panose="02010609060101010101" pitchFamily="49" charset="-122"/>
                <a:cs typeface="Arial" panose="020B0604020202020204" pitchFamily="34" charset="0"/>
              </a:rPr>
              <a:t>=</a:t>
            </a:r>
            <a:r>
              <a:rPr lang="en-US" altLang="zh-CN" sz="2400" dirty="0" err="1">
                <a:ea typeface="楷体" panose="02010609060101010101" pitchFamily="49" charset="-122"/>
                <a:cs typeface="Arial" panose="020B0604020202020204" pitchFamily="34" charset="0"/>
              </a:rPr>
              <a:t>SampleRTT</a:t>
            </a:r>
            <a:endParaRPr lang="zh-CN" altLang="en-US" sz="2400" dirty="0">
              <a:ea typeface="楷体" panose="02010609060101010101" pitchFamily="49" charset="-122"/>
              <a:cs typeface="Arial" panose="020B0604020202020204" pitchFamily="34" charset="0"/>
            </a:endParaRPr>
          </a:p>
          <a:p>
            <a:pPr eaLnBrk="1" hangingPunct="1">
              <a:spcBef>
                <a:spcPct val="20000"/>
              </a:spcBef>
              <a:buClr>
                <a:schemeClr val="accent1"/>
              </a:buClr>
              <a:buSzPct val="65000"/>
              <a:buFont typeface="Wingdings" panose="05000000000000000000" pitchFamily="2" charset="2"/>
              <a:buNone/>
            </a:pPr>
            <a:endParaRPr lang="en-US" altLang="zh-CN" sz="2400" dirty="0">
              <a:ea typeface="楷体" panose="02010609060101010101" pitchFamily="49"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378883">
                                            <p:txEl>
                                              <p:pRg st="1" end="1"/>
                                            </p:txEl>
                                          </p:spTgt>
                                        </p:tgtEl>
                                        <p:attrNameLst>
                                          <p:attrName>style.visibility</p:attrName>
                                        </p:attrNameLst>
                                      </p:cBhvr>
                                      <p:to>
                                        <p:strVal val="visible"/>
                                      </p:to>
                                    </p:set>
                                    <p:anim calcmode="discrete" valueType="clr">
                                      <p:cBhvr override="childStyle">
                                        <p:cTn id="7" dur="80"/>
                                        <p:tgtEl>
                                          <p:spTgt spid="37888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78883">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378883">
                                            <p:txEl>
                                              <p:pRg st="1" end="1"/>
                                            </p:txEl>
                                          </p:spTgt>
                                        </p:tgtEl>
                                        <p:attrNameLst>
                                          <p:attrName>fill.type</p:attrName>
                                        </p:attrNameLst>
                                      </p:cBhvr>
                                      <p:to>
                                        <p:strVal val="solid"/>
                                      </p:to>
                                    </p:set>
                                  </p:childTnLst>
                                </p:cTn>
                              </p:par>
                            </p:childTnLst>
                          </p:cTn>
                        </p:par>
                        <p:par>
                          <p:cTn id="10" fill="hold" nodeType="afterGroup">
                            <p:stCondLst>
                              <p:cond delay="176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378883">
                                            <p:txEl>
                                              <p:pRg st="2" end="2"/>
                                            </p:txEl>
                                          </p:spTgt>
                                        </p:tgtEl>
                                        <p:attrNameLst>
                                          <p:attrName>style.visibility</p:attrName>
                                        </p:attrNameLst>
                                      </p:cBhvr>
                                      <p:to>
                                        <p:strVal val="visible"/>
                                      </p:to>
                                    </p:set>
                                    <p:anim calcmode="discrete" valueType="clr">
                                      <p:cBhvr override="childStyle">
                                        <p:cTn id="13" dur="80"/>
                                        <p:tgtEl>
                                          <p:spTgt spid="37888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378883">
                                            <p:txEl>
                                              <p:pRg st="2" end="2"/>
                                            </p:txEl>
                                          </p:spTgt>
                                        </p:tgtEl>
                                        <p:attrNameLst>
                                          <p:attrName>fillcolor</p:attrName>
                                        </p:attrNameLst>
                                      </p:cBhvr>
                                      <p:tavLst>
                                        <p:tav tm="0">
                                          <p:val>
                                            <p:clrVal>
                                              <a:schemeClr val="accent2"/>
                                            </p:clrVal>
                                          </p:val>
                                        </p:tav>
                                        <p:tav tm="50000">
                                          <p:val>
                                            <p:clrVal>
                                              <a:schemeClr val="hlink"/>
                                            </p:clrVal>
                                          </p:val>
                                        </p:tav>
                                      </p:tavLst>
                                    </p:anim>
                                    <p:set>
                                      <p:cBhvr>
                                        <p:cTn id="15" dur="80"/>
                                        <p:tgtEl>
                                          <p:spTgt spid="378883">
                                            <p:txEl>
                                              <p:pRg st="2" end="2"/>
                                            </p:txEl>
                                          </p:spTgt>
                                        </p:tgtEl>
                                        <p:attrNameLst>
                                          <p:attrName>fill.type</p:attrName>
                                        </p:attrNameLst>
                                      </p:cBhvr>
                                      <p:to>
                                        <p:strVal val="solid"/>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7" presetClass="entr" presetSubtype="0" fill="hold" nodeType="clickEffect">
                                  <p:stCondLst>
                                    <p:cond delay="0"/>
                                  </p:stCondLst>
                                  <p:iterate type="lt">
                                    <p:tmPct val="50000"/>
                                  </p:iterate>
                                  <p:childTnLst>
                                    <p:set>
                                      <p:cBhvr>
                                        <p:cTn id="19" dur="1" fill="hold">
                                          <p:stCondLst>
                                            <p:cond delay="0"/>
                                          </p:stCondLst>
                                        </p:cTn>
                                        <p:tgtEl>
                                          <p:spTgt spid="378883">
                                            <p:txEl>
                                              <p:pRg st="3" end="3"/>
                                            </p:txEl>
                                          </p:spTgt>
                                        </p:tgtEl>
                                        <p:attrNameLst>
                                          <p:attrName>style.visibility</p:attrName>
                                        </p:attrNameLst>
                                      </p:cBhvr>
                                      <p:to>
                                        <p:strVal val="visible"/>
                                      </p:to>
                                    </p:set>
                                    <p:anim calcmode="discrete" valueType="clr">
                                      <p:cBhvr override="childStyle">
                                        <p:cTn id="20" dur="80"/>
                                        <p:tgtEl>
                                          <p:spTgt spid="378883">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378883">
                                            <p:txEl>
                                              <p:pRg st="3" end="3"/>
                                            </p:txEl>
                                          </p:spTgt>
                                        </p:tgtEl>
                                        <p:attrNameLst>
                                          <p:attrName>fillcolor</p:attrName>
                                        </p:attrNameLst>
                                      </p:cBhvr>
                                      <p:tavLst>
                                        <p:tav tm="0">
                                          <p:val>
                                            <p:clrVal>
                                              <a:schemeClr val="accent2"/>
                                            </p:clrVal>
                                          </p:val>
                                        </p:tav>
                                        <p:tav tm="50000">
                                          <p:val>
                                            <p:clrVal>
                                              <a:schemeClr val="hlink"/>
                                            </p:clrVal>
                                          </p:val>
                                        </p:tav>
                                      </p:tavLst>
                                    </p:anim>
                                    <p:set>
                                      <p:cBhvr>
                                        <p:cTn id="22" dur="80"/>
                                        <p:tgtEl>
                                          <p:spTgt spid="378883">
                                            <p:txEl>
                                              <p:pRg st="3" end="3"/>
                                            </p:txEl>
                                          </p:spTgt>
                                        </p:tgtEl>
                                        <p:attrNameLst>
                                          <p:attrName>fill.type</p:attrName>
                                        </p:attrNameLst>
                                      </p:cBhvr>
                                      <p:to>
                                        <p:strVal val="solid"/>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dissolve">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7" presetClass="entr" presetSubtype="0" fill="hold" grpId="0" nodeType="clickEffect">
                                  <p:stCondLst>
                                    <p:cond delay="0"/>
                                  </p:stCondLst>
                                  <p:iterate type="lt">
                                    <p:tmPct val="50000"/>
                                  </p:iterate>
                                  <p:childTnLst>
                                    <p:set>
                                      <p:cBhvr>
                                        <p:cTn id="31" dur="1" fill="hold">
                                          <p:stCondLst>
                                            <p:cond delay="0"/>
                                          </p:stCondLst>
                                        </p:cTn>
                                        <p:tgtEl>
                                          <p:spTgt spid="378887"/>
                                        </p:tgtEl>
                                        <p:attrNameLst>
                                          <p:attrName>style.visibility</p:attrName>
                                        </p:attrNameLst>
                                      </p:cBhvr>
                                      <p:to>
                                        <p:strVal val="visible"/>
                                      </p:to>
                                    </p:set>
                                    <p:anim calcmode="discrete" valueType="clr">
                                      <p:cBhvr override="childStyle">
                                        <p:cTn id="32" dur="80"/>
                                        <p:tgtEl>
                                          <p:spTgt spid="378887"/>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378887"/>
                                        </p:tgtEl>
                                        <p:attrNameLst>
                                          <p:attrName>fillcolor</p:attrName>
                                        </p:attrNameLst>
                                      </p:cBhvr>
                                      <p:tavLst>
                                        <p:tav tm="0">
                                          <p:val>
                                            <p:clrVal>
                                              <a:schemeClr val="accent2"/>
                                            </p:clrVal>
                                          </p:val>
                                        </p:tav>
                                        <p:tav tm="50000">
                                          <p:val>
                                            <p:clrVal>
                                              <a:schemeClr val="hlink"/>
                                            </p:clrVal>
                                          </p:val>
                                        </p:tav>
                                      </p:tavLst>
                                    </p:anim>
                                    <p:set>
                                      <p:cBhvr>
                                        <p:cTn id="34" dur="80"/>
                                        <p:tgtEl>
                                          <p:spTgt spid="37888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87"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30A90434-218B-4458-B387-5759F4EB1D50}"/>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101379" name="页脚占位符 4">
            <a:extLst>
              <a:ext uri="{FF2B5EF4-FFF2-40B4-BE49-F238E27FC236}">
                <a16:creationId xmlns:a16="http://schemas.microsoft.com/office/drawing/2014/main" id="{D8004697-51D1-4DB1-8F44-9398E5C5833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1A7250B-FCBD-42E2-86AF-5A9A4AD15A46}" type="slidenum">
              <a:rPr lang="en-US" altLang="zh-CN" smtClean="0">
                <a:latin typeface="Garamond" panose="02020404030301010803" pitchFamily="18" charset="0"/>
              </a:rPr>
              <a:pPr/>
              <a:t>109</a:t>
            </a:fld>
            <a:endParaRPr lang="en-US" altLang="zh-CN">
              <a:latin typeface="Garamond" panose="02020404030301010803" pitchFamily="18" charset="0"/>
            </a:endParaRPr>
          </a:p>
        </p:txBody>
      </p:sp>
      <p:sp>
        <p:nvSpPr>
          <p:cNvPr id="101380" name="Rectangle 2">
            <a:extLst>
              <a:ext uri="{FF2B5EF4-FFF2-40B4-BE49-F238E27FC236}">
                <a16:creationId xmlns:a16="http://schemas.microsoft.com/office/drawing/2014/main" id="{8246A74C-CF06-46B0-BDAB-FEA1E533754D}"/>
              </a:ext>
            </a:extLst>
          </p:cNvPr>
          <p:cNvSpPr>
            <a:spLocks noGrp="1" noChangeArrowheads="1"/>
          </p:cNvSpPr>
          <p:nvPr>
            <p:ph type="title"/>
          </p:nvPr>
        </p:nvSpPr>
        <p:spPr/>
        <p:txBody>
          <a:bodyPr/>
          <a:lstStyle/>
          <a:p>
            <a:pPr eaLnBrk="1" hangingPunct="1"/>
            <a:r>
              <a:rPr lang="en-US" altLang="zh-CN"/>
              <a:t>3.5 </a:t>
            </a:r>
            <a:r>
              <a:rPr lang="zh-CN" altLang="en-US"/>
              <a:t>面向连接的传输 </a:t>
            </a:r>
            <a:r>
              <a:rPr lang="en-US" altLang="zh-CN"/>
              <a:t>: TCP</a:t>
            </a:r>
          </a:p>
        </p:txBody>
      </p:sp>
      <p:sp>
        <p:nvSpPr>
          <p:cNvPr id="101381" name="Rectangle 3">
            <a:extLst>
              <a:ext uri="{FF2B5EF4-FFF2-40B4-BE49-F238E27FC236}">
                <a16:creationId xmlns:a16="http://schemas.microsoft.com/office/drawing/2014/main" id="{75F7F887-9C01-401C-A7BE-91E5CD31A1C0}"/>
              </a:ext>
            </a:extLst>
          </p:cNvPr>
          <p:cNvSpPr>
            <a:spLocks noGrp="1" noChangeArrowheads="1"/>
          </p:cNvSpPr>
          <p:nvPr>
            <p:ph type="body" idx="1"/>
          </p:nvPr>
        </p:nvSpPr>
        <p:spPr>
          <a:xfrm>
            <a:off x="1981200" y="1341439"/>
            <a:ext cx="8229600" cy="574675"/>
          </a:xfrm>
        </p:spPr>
        <p:txBody>
          <a:bodyPr/>
          <a:lstStyle/>
          <a:p>
            <a:pPr eaLnBrk="1" hangingPunct="1">
              <a:lnSpc>
                <a:spcPct val="90000"/>
              </a:lnSpc>
            </a:pPr>
            <a:r>
              <a:rPr lang="en-US" altLang="zh-CN">
                <a:ea typeface="楷体" panose="02010609060101010101" pitchFamily="49" charset="-122"/>
                <a:cs typeface="Arial" panose="020B0604020202020204" pitchFamily="34" charset="0"/>
              </a:rPr>
              <a:t>RTT</a:t>
            </a:r>
            <a:r>
              <a:rPr lang="zh-CN" altLang="en-US">
                <a:ea typeface="楷体" panose="02010609060101010101" pitchFamily="49" charset="-122"/>
                <a:cs typeface="Arial" panose="020B0604020202020204" pitchFamily="34" charset="0"/>
              </a:rPr>
              <a:t>估计的一个例子</a:t>
            </a:r>
          </a:p>
        </p:txBody>
      </p:sp>
      <p:pic>
        <p:nvPicPr>
          <p:cNvPr id="101382" name="Picture 4">
            <a:extLst>
              <a:ext uri="{FF2B5EF4-FFF2-40B4-BE49-F238E27FC236}">
                <a16:creationId xmlns:a16="http://schemas.microsoft.com/office/drawing/2014/main" id="{935A1398-EB61-46FA-BA50-2901223DEA4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5551" y="1646238"/>
            <a:ext cx="6602413" cy="451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3227975" y="2398988"/>
            <a:ext cx="7802133" cy="2249939"/>
            <a:chOff x="1276041" y="2519622"/>
            <a:chExt cx="7802133" cy="2249939"/>
          </a:xfrm>
        </p:grpSpPr>
        <p:grpSp>
          <p:nvGrpSpPr>
            <p:cNvPr id="9" name="组合 8"/>
            <p:cNvGrpSpPr/>
            <p:nvPr/>
          </p:nvGrpSpPr>
          <p:grpSpPr>
            <a:xfrm>
              <a:off x="1276041" y="2519622"/>
              <a:ext cx="7802133" cy="1694679"/>
              <a:chOff x="957031" y="1889716"/>
              <a:chExt cx="5851608" cy="1271009"/>
            </a:xfrm>
          </p:grpSpPr>
          <p:sp>
            <p:nvSpPr>
              <p:cNvPr id="11" name="矩形 10"/>
              <p:cNvSpPr/>
              <p:nvPr/>
            </p:nvSpPr>
            <p:spPr>
              <a:xfrm>
                <a:off x="957031" y="1889716"/>
                <a:ext cx="5851608" cy="907171"/>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多路复用与多路分解</a:t>
                </a:r>
              </a:p>
            </p:txBody>
          </p:sp>
          <p:sp>
            <p:nvSpPr>
              <p:cNvPr id="12" name="矩形 11"/>
              <p:cNvSpPr/>
              <p:nvPr/>
            </p:nvSpPr>
            <p:spPr>
              <a:xfrm>
                <a:off x="2056695" y="2663382"/>
                <a:ext cx="4579625"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ultiplexing</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and Demultiplexing</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1512651" y="2259425"/>
                <a:ext cx="704762" cy="807913"/>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M</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1614690" y="3160725"/>
                <a:ext cx="4923295"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7623106" y="406167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3B8FE642-2BAB-49C9-888E-722DA4ADACE9}"/>
              </a:ext>
            </a:extLst>
          </p:cNvPr>
          <p:cNvSpPr>
            <a:spLocks noGrp="1"/>
          </p:cNvSpPr>
          <p:nvPr>
            <p:ph type="sldNum" sz="quarter" idx="12"/>
          </p:nvPr>
        </p:nvSpPr>
        <p:spPr/>
        <p:txBody>
          <a:bodyPr/>
          <a:lstStyle/>
          <a:p>
            <a:fld id="{91F2D4EF-46D4-4764-B373-FC59CD1D281E}" type="slidenum">
              <a:rPr lang="zh-CN" altLang="en-US" smtClean="0"/>
              <a:t>11</a:t>
            </a:fld>
            <a:endParaRPr lang="zh-CN" altLang="en-US"/>
          </a:p>
        </p:txBody>
      </p:sp>
    </p:spTree>
    <p:extLst>
      <p:ext uri="{BB962C8B-B14F-4D97-AF65-F5344CB8AC3E}">
        <p14:creationId xmlns:p14="http://schemas.microsoft.com/office/powerpoint/2010/main" val="85187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a:extLst>
              <a:ext uri="{FF2B5EF4-FFF2-40B4-BE49-F238E27FC236}">
                <a16:creationId xmlns:a16="http://schemas.microsoft.com/office/drawing/2014/main" id="{85617A14-DD06-47FD-9D17-8CF83314A209}"/>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102403" name="页脚占位符 4">
            <a:extLst>
              <a:ext uri="{FF2B5EF4-FFF2-40B4-BE49-F238E27FC236}">
                <a16:creationId xmlns:a16="http://schemas.microsoft.com/office/drawing/2014/main" id="{896C1F36-6B0D-406C-B16A-AF8F81C3E05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5EB4977-751E-43FC-8EE0-4B0E1F273F2B}" type="slidenum">
              <a:rPr lang="en-US" altLang="zh-CN" smtClean="0">
                <a:latin typeface="Garamond" panose="02020404030301010803" pitchFamily="18" charset="0"/>
              </a:rPr>
              <a:pPr/>
              <a:t>110</a:t>
            </a:fld>
            <a:endParaRPr lang="en-US" altLang="zh-CN">
              <a:latin typeface="Garamond" panose="02020404030301010803" pitchFamily="18" charset="0"/>
            </a:endParaRPr>
          </a:p>
        </p:txBody>
      </p:sp>
      <p:sp>
        <p:nvSpPr>
          <p:cNvPr id="102404" name="Rectangle 2">
            <a:extLst>
              <a:ext uri="{FF2B5EF4-FFF2-40B4-BE49-F238E27FC236}">
                <a16:creationId xmlns:a16="http://schemas.microsoft.com/office/drawing/2014/main" id="{3FF3CBF7-40D7-451B-84DA-468FA8C89F1F}"/>
              </a:ext>
            </a:extLst>
          </p:cNvPr>
          <p:cNvSpPr>
            <a:spLocks noGrp="1" noChangeArrowheads="1"/>
          </p:cNvSpPr>
          <p:nvPr>
            <p:ph type="title"/>
          </p:nvPr>
        </p:nvSpPr>
        <p:spPr/>
        <p:txBody>
          <a:bodyPr/>
          <a:lstStyle/>
          <a:p>
            <a:pPr eaLnBrk="1" hangingPunct="1"/>
            <a:r>
              <a:rPr lang="en-US" altLang="zh-CN"/>
              <a:t>3.5 </a:t>
            </a:r>
            <a:r>
              <a:rPr lang="zh-CN" altLang="en-US"/>
              <a:t>面向连接的传输 </a:t>
            </a:r>
            <a:r>
              <a:rPr lang="en-US" altLang="zh-CN"/>
              <a:t>: TCP</a:t>
            </a:r>
          </a:p>
        </p:txBody>
      </p:sp>
      <p:sp>
        <p:nvSpPr>
          <p:cNvPr id="102405" name="Rectangle 3">
            <a:extLst>
              <a:ext uri="{FF2B5EF4-FFF2-40B4-BE49-F238E27FC236}">
                <a16:creationId xmlns:a16="http://schemas.microsoft.com/office/drawing/2014/main" id="{28D3CCF1-5ACC-422B-9AF8-971FF0921893}"/>
              </a:ext>
            </a:extLst>
          </p:cNvPr>
          <p:cNvSpPr>
            <a:spLocks noGrp="1" noChangeArrowheads="1"/>
          </p:cNvSpPr>
          <p:nvPr>
            <p:ph type="body" idx="1"/>
          </p:nvPr>
        </p:nvSpPr>
        <p:spPr>
          <a:xfrm>
            <a:off x="1981200" y="1341439"/>
            <a:ext cx="8229600" cy="935037"/>
          </a:xfrm>
        </p:spPr>
        <p:txBody>
          <a:bodyPr/>
          <a:lstStyle/>
          <a:p>
            <a:pPr lvl="1" eaLnBrk="1" hangingPunct="1">
              <a:lnSpc>
                <a:spcPct val="90000"/>
              </a:lnSpc>
            </a:pPr>
            <a:r>
              <a:rPr lang="zh-CN" altLang="en-US" dirty="0">
                <a:ea typeface="楷体" panose="02010609060101010101" pitchFamily="49" charset="-122"/>
                <a:cs typeface="Arial" panose="020B0604020202020204" pitchFamily="34" charset="0"/>
              </a:rPr>
              <a:t>考虑</a:t>
            </a:r>
            <a:r>
              <a:rPr lang="en-US" altLang="zh-CN" dirty="0">
                <a:ea typeface="楷体" panose="02010609060101010101" pitchFamily="49" charset="-122"/>
                <a:cs typeface="Arial" panose="020B0604020202020204" pitchFamily="34" charset="0"/>
              </a:rPr>
              <a:t>RTT</a:t>
            </a:r>
            <a:r>
              <a:rPr lang="zh-CN" altLang="en-US" dirty="0">
                <a:ea typeface="楷体" panose="02010609060101010101" pitchFamily="49" charset="-122"/>
                <a:cs typeface="Arial" panose="020B0604020202020204" pitchFamily="34" charset="0"/>
              </a:rPr>
              <a:t>的波动，估计</a:t>
            </a:r>
            <a:r>
              <a:rPr lang="en-US" altLang="zh-CN" dirty="0" err="1">
                <a:ea typeface="楷体" panose="02010609060101010101" pitchFamily="49" charset="-122"/>
                <a:cs typeface="Arial" panose="020B0604020202020204" pitchFamily="34" charset="0"/>
              </a:rPr>
              <a:t>EstimatedRTT</a:t>
            </a:r>
            <a:r>
              <a:rPr lang="zh-CN" altLang="en-US" dirty="0">
                <a:ea typeface="楷体" panose="02010609060101010101" pitchFamily="49" charset="-122"/>
                <a:cs typeface="Arial" panose="020B0604020202020204" pitchFamily="34" charset="0"/>
              </a:rPr>
              <a:t>与</a:t>
            </a:r>
            <a:r>
              <a:rPr lang="en-US" altLang="zh-CN" dirty="0" err="1">
                <a:ea typeface="楷体" panose="02010609060101010101" pitchFamily="49" charset="-122"/>
                <a:cs typeface="Arial" panose="020B0604020202020204" pitchFamily="34" charset="0"/>
              </a:rPr>
              <a:t>SampleRTT</a:t>
            </a:r>
            <a:r>
              <a:rPr lang="zh-CN" altLang="en-US" dirty="0">
                <a:ea typeface="楷体" panose="02010609060101010101" pitchFamily="49" charset="-122"/>
                <a:cs typeface="Arial" panose="020B0604020202020204" pitchFamily="34" charset="0"/>
              </a:rPr>
              <a:t>的偏差</a:t>
            </a:r>
          </a:p>
        </p:txBody>
      </p:sp>
      <p:sp>
        <p:nvSpPr>
          <p:cNvPr id="102406" name="Text Box 4">
            <a:extLst>
              <a:ext uri="{FF2B5EF4-FFF2-40B4-BE49-F238E27FC236}">
                <a16:creationId xmlns:a16="http://schemas.microsoft.com/office/drawing/2014/main" id="{7A6CDB93-6BF1-4BC9-B78F-251B6F15C9F7}"/>
              </a:ext>
            </a:extLst>
          </p:cNvPr>
          <p:cNvSpPr txBox="1">
            <a:spLocks noChangeArrowheads="1"/>
          </p:cNvSpPr>
          <p:nvPr/>
        </p:nvSpPr>
        <p:spPr bwMode="auto">
          <a:xfrm>
            <a:off x="2576514" y="2492375"/>
            <a:ext cx="6975475" cy="1938338"/>
          </a:xfrm>
          <a:prstGeom prst="rect">
            <a:avLst/>
          </a:prstGeom>
          <a:solidFill>
            <a:srgbClr val="CCFFFF"/>
          </a:solidFill>
          <a:ln w="9525">
            <a:solidFill>
              <a:schemeClr val="tx1"/>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err="1">
                <a:ea typeface="楷体" panose="02010609060101010101" pitchFamily="49" charset="-122"/>
                <a:cs typeface="Arial" panose="020B0604020202020204" pitchFamily="34" charset="0"/>
              </a:rPr>
              <a:t>DevRTT</a:t>
            </a:r>
            <a:r>
              <a:rPr lang="en-US" altLang="zh-CN" sz="2400" b="1" dirty="0">
                <a:ea typeface="楷体" panose="02010609060101010101" pitchFamily="49" charset="-122"/>
                <a:cs typeface="Arial" panose="020B0604020202020204" pitchFamily="34" charset="0"/>
              </a:rPr>
              <a:t> = (1-</a:t>
            </a:r>
            <a:r>
              <a:rPr lang="en-US" altLang="zh-CN" sz="2400" b="1" dirty="0">
                <a:ea typeface="楷体" panose="02010609060101010101" pitchFamily="49" charset="-122"/>
                <a:cs typeface="Arial" panose="020B0604020202020204" pitchFamily="34" charset="0"/>
                <a:sym typeface="Symbol" panose="05050102010706020507" pitchFamily="18" charset="2"/>
              </a:rPr>
              <a:t></a:t>
            </a:r>
            <a:r>
              <a:rPr lang="en-US" altLang="zh-CN" sz="2400" b="1" dirty="0">
                <a:ea typeface="楷体" panose="02010609060101010101" pitchFamily="49" charset="-122"/>
                <a:cs typeface="Arial" panose="020B0604020202020204" pitchFamily="34" charset="0"/>
              </a:rPr>
              <a:t>)*</a:t>
            </a:r>
            <a:r>
              <a:rPr lang="en-US" altLang="zh-CN" sz="2400" b="1" dirty="0" err="1">
                <a:ea typeface="楷体" panose="02010609060101010101" pitchFamily="49" charset="-122"/>
                <a:cs typeface="Arial" panose="020B0604020202020204" pitchFamily="34" charset="0"/>
              </a:rPr>
              <a:t>DevRTT</a:t>
            </a:r>
            <a:r>
              <a:rPr lang="en-US" altLang="zh-CN" sz="2400" b="1" dirty="0">
                <a:ea typeface="楷体" panose="02010609060101010101" pitchFamily="49" charset="-122"/>
                <a:cs typeface="Arial" panose="020B0604020202020204" pitchFamily="34" charset="0"/>
              </a:rPr>
              <a:t> +</a:t>
            </a:r>
          </a:p>
          <a:p>
            <a:r>
              <a:rPr lang="en-US" altLang="zh-CN" sz="2400" b="1" dirty="0">
                <a:ea typeface="楷体" panose="02010609060101010101" pitchFamily="49" charset="-122"/>
                <a:cs typeface="Arial" panose="020B0604020202020204" pitchFamily="34" charset="0"/>
              </a:rPr>
              <a:t>           </a:t>
            </a:r>
            <a:r>
              <a:rPr lang="en-US" altLang="zh-CN" sz="2400" b="1" dirty="0">
                <a:ea typeface="楷体" panose="02010609060101010101" pitchFamily="49" charset="-122"/>
                <a:cs typeface="Arial" panose="020B0604020202020204" pitchFamily="34" charset="0"/>
                <a:sym typeface="Symbol" panose="05050102010706020507" pitchFamily="18" charset="2"/>
              </a:rPr>
              <a:t></a:t>
            </a:r>
            <a:r>
              <a:rPr lang="en-US" altLang="zh-CN" sz="2400" b="1" dirty="0">
                <a:ea typeface="楷体" panose="02010609060101010101" pitchFamily="49" charset="-122"/>
                <a:cs typeface="Arial" panose="020B0604020202020204" pitchFamily="34" charset="0"/>
              </a:rPr>
              <a:t>*|</a:t>
            </a:r>
            <a:r>
              <a:rPr lang="en-US" altLang="zh-CN" sz="2400" b="1" dirty="0" err="1">
                <a:ea typeface="楷体" panose="02010609060101010101" pitchFamily="49" charset="-122"/>
                <a:cs typeface="Arial" panose="020B0604020202020204" pitchFamily="34" charset="0"/>
              </a:rPr>
              <a:t>SampleRTT-EstimatedRTT</a:t>
            </a:r>
            <a:r>
              <a:rPr lang="en-US" altLang="zh-CN" sz="2400" b="1" dirty="0">
                <a:ea typeface="楷体" panose="02010609060101010101" pitchFamily="49" charset="-122"/>
                <a:cs typeface="Arial" panose="020B0604020202020204" pitchFamily="34" charset="0"/>
              </a:rPr>
              <a:t>|</a:t>
            </a:r>
          </a:p>
          <a:p>
            <a:endParaRPr lang="en-US" altLang="zh-CN" sz="2400" b="1" dirty="0">
              <a:ea typeface="楷体" panose="02010609060101010101" pitchFamily="49" charset="-122"/>
              <a:cs typeface="Arial" panose="020B0604020202020204" pitchFamily="34" charset="0"/>
            </a:endParaRPr>
          </a:p>
          <a:p>
            <a:r>
              <a:rPr lang="en-US" altLang="zh-CN" sz="2400" b="1" dirty="0">
                <a:ea typeface="楷体" panose="02010609060101010101" pitchFamily="49" charset="-122"/>
                <a:cs typeface="Arial" panose="020B0604020202020204" pitchFamily="34" charset="0"/>
              </a:rPr>
              <a:t>  (</a:t>
            </a:r>
            <a:r>
              <a:rPr lang="zh-CN" altLang="en-US" sz="2400" b="1" dirty="0">
                <a:ea typeface="楷体" panose="02010609060101010101" pitchFamily="49" charset="-122"/>
                <a:cs typeface="Arial" panose="020B0604020202020204" pitchFamily="34" charset="0"/>
              </a:rPr>
              <a:t>参考值</a:t>
            </a:r>
            <a:r>
              <a:rPr lang="en-US" altLang="zh-CN" sz="2400" b="1" dirty="0">
                <a:ea typeface="楷体" panose="02010609060101010101" pitchFamily="49" charset="-122"/>
                <a:cs typeface="Arial" panose="020B0604020202020204" pitchFamily="34" charset="0"/>
              </a:rPr>
              <a:t>, </a:t>
            </a:r>
            <a:r>
              <a:rPr lang="en-US" altLang="zh-CN" sz="2400" b="1" dirty="0">
                <a:ea typeface="楷体" panose="02010609060101010101" pitchFamily="49" charset="-122"/>
                <a:cs typeface="Arial" panose="020B0604020202020204" pitchFamily="34" charset="0"/>
                <a:sym typeface="Symbol" panose="05050102010706020507" pitchFamily="18" charset="2"/>
              </a:rPr>
              <a:t> = 0.25)</a:t>
            </a:r>
          </a:p>
          <a:p>
            <a:r>
              <a:rPr lang="zh-CN" altLang="en-US" sz="2400" b="1" dirty="0">
                <a:ea typeface="楷体" panose="02010609060101010101" pitchFamily="49" charset="-122"/>
                <a:cs typeface="Arial" panose="020B0604020202020204" pitchFamily="34" charset="0"/>
                <a:sym typeface="Symbol" panose="05050102010706020507" pitchFamily="18" charset="2"/>
              </a:rPr>
              <a:t>注意，第一次计算时，</a:t>
            </a:r>
            <a:r>
              <a:rPr lang="en-US" altLang="zh-CN" sz="2400" b="1" dirty="0" err="1">
                <a:ea typeface="楷体" panose="02010609060101010101" pitchFamily="49" charset="-122"/>
                <a:cs typeface="Arial" panose="020B0604020202020204" pitchFamily="34" charset="0"/>
                <a:sym typeface="Symbol" panose="05050102010706020507" pitchFamily="18" charset="2"/>
              </a:rPr>
              <a:t>DevRTT</a:t>
            </a:r>
            <a:r>
              <a:rPr lang="en-US" altLang="zh-CN" sz="2400" b="1" dirty="0">
                <a:ea typeface="楷体" panose="02010609060101010101" pitchFamily="49" charset="-122"/>
                <a:cs typeface="Arial" panose="020B0604020202020204" pitchFamily="34" charset="0"/>
                <a:sym typeface="Symbol" panose="05050102010706020507" pitchFamily="18" charset="2"/>
              </a:rPr>
              <a:t>=0.5*</a:t>
            </a:r>
            <a:r>
              <a:rPr lang="en-US" altLang="zh-CN" sz="2400" b="1" dirty="0" err="1">
                <a:ea typeface="楷体" panose="02010609060101010101" pitchFamily="49" charset="-122"/>
                <a:cs typeface="Arial" panose="020B0604020202020204" pitchFamily="34" charset="0"/>
                <a:sym typeface="Symbol" panose="05050102010706020507" pitchFamily="18" charset="2"/>
              </a:rPr>
              <a:t>SampleRTT</a:t>
            </a:r>
            <a:endParaRPr lang="en-US" altLang="zh-CN" sz="2400" b="1" dirty="0">
              <a:ea typeface="楷体" panose="02010609060101010101" pitchFamily="49" charset="-122"/>
              <a:cs typeface="Arial" panose="020B0604020202020204" pitchFamily="34" charset="0"/>
              <a:sym typeface="Symbol" panose="05050102010706020507" pitchFamily="18" charset="2"/>
            </a:endParaRPr>
          </a:p>
        </p:txBody>
      </p:sp>
      <p:sp>
        <p:nvSpPr>
          <p:cNvPr id="370693" name="Text Box 5">
            <a:extLst>
              <a:ext uri="{FF2B5EF4-FFF2-40B4-BE49-F238E27FC236}">
                <a16:creationId xmlns:a16="http://schemas.microsoft.com/office/drawing/2014/main" id="{60A8884D-E568-43F3-8D37-263738F96B6C}"/>
              </a:ext>
            </a:extLst>
          </p:cNvPr>
          <p:cNvSpPr txBox="1">
            <a:spLocks noChangeArrowheads="1"/>
          </p:cNvSpPr>
          <p:nvPr/>
        </p:nvSpPr>
        <p:spPr bwMode="auto">
          <a:xfrm>
            <a:off x="2787650" y="5229226"/>
            <a:ext cx="6694488" cy="461963"/>
          </a:xfrm>
          <a:prstGeom prst="rect">
            <a:avLst/>
          </a:prstGeom>
          <a:solidFill>
            <a:srgbClr val="FF99CC"/>
          </a:solidFill>
          <a:ln w="28575">
            <a:solidFill>
              <a:schemeClr val="tx1"/>
            </a:solidFill>
            <a:miter lim="800000"/>
            <a:headEnd/>
            <a:tailEnd/>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b="1" dirty="0" err="1">
                <a:ea typeface="楷体" panose="02010609060101010101" pitchFamily="49" charset="-122"/>
                <a:cs typeface="Arial" panose="020B0604020202020204" pitchFamily="34" charset="0"/>
              </a:rPr>
              <a:t>TimeoutInterval</a:t>
            </a:r>
            <a:r>
              <a:rPr lang="en-US" altLang="zh-CN" sz="2400" b="1" dirty="0">
                <a:ea typeface="楷体" panose="02010609060101010101" pitchFamily="49" charset="-122"/>
                <a:cs typeface="Arial" panose="020B0604020202020204" pitchFamily="34" charset="0"/>
              </a:rPr>
              <a:t> = </a:t>
            </a:r>
            <a:r>
              <a:rPr lang="en-US" altLang="zh-CN" sz="2400" b="1" dirty="0" err="1">
                <a:ea typeface="楷体" panose="02010609060101010101" pitchFamily="49" charset="-122"/>
                <a:cs typeface="Arial" panose="020B0604020202020204" pitchFamily="34" charset="0"/>
              </a:rPr>
              <a:t>EstimatedRTT</a:t>
            </a:r>
            <a:r>
              <a:rPr lang="en-US" altLang="zh-CN" sz="2400" b="1" dirty="0">
                <a:ea typeface="楷体" panose="02010609060101010101" pitchFamily="49" charset="-122"/>
                <a:cs typeface="Arial" panose="020B0604020202020204" pitchFamily="34" charset="0"/>
              </a:rPr>
              <a:t> + 4*</a:t>
            </a:r>
            <a:r>
              <a:rPr lang="en-US" altLang="zh-CN" sz="2400" b="1" dirty="0" err="1">
                <a:ea typeface="楷体" panose="02010609060101010101" pitchFamily="49" charset="-122"/>
                <a:cs typeface="Arial" panose="020B0604020202020204" pitchFamily="34" charset="0"/>
              </a:rPr>
              <a:t>DevRTT</a:t>
            </a:r>
            <a:endParaRPr lang="en-US" altLang="zh-CN" sz="2400" dirty="0">
              <a:ea typeface="楷体" panose="02010609060101010101" pitchFamily="49" charset="-122"/>
              <a:cs typeface="Arial" panose="020B0604020202020204" pitchFamily="34" charset="0"/>
            </a:endParaRPr>
          </a:p>
        </p:txBody>
      </p:sp>
      <p:sp>
        <p:nvSpPr>
          <p:cNvPr id="370694" name="Text Box 6">
            <a:extLst>
              <a:ext uri="{FF2B5EF4-FFF2-40B4-BE49-F238E27FC236}">
                <a16:creationId xmlns:a16="http://schemas.microsoft.com/office/drawing/2014/main" id="{D7C473BA-C40E-4989-BA8D-B36CC698834A}"/>
              </a:ext>
            </a:extLst>
          </p:cNvPr>
          <p:cNvSpPr txBox="1">
            <a:spLocks noChangeArrowheads="1"/>
          </p:cNvSpPr>
          <p:nvPr/>
        </p:nvSpPr>
        <p:spPr bwMode="auto">
          <a:xfrm>
            <a:off x="2495550" y="4581526"/>
            <a:ext cx="29654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rgbClr val="FF0000"/>
                </a:solidFill>
                <a:ea typeface="楷体" panose="02010609060101010101" pitchFamily="49" charset="-122"/>
                <a:cs typeface="Arial" panose="020B0604020202020204" pitchFamily="34" charset="0"/>
              </a:rPr>
              <a:t>TCP</a:t>
            </a:r>
            <a:r>
              <a:rPr lang="zh-CN" altLang="en-US" sz="2400" b="1" dirty="0">
                <a:solidFill>
                  <a:srgbClr val="FF0000"/>
                </a:solidFill>
                <a:ea typeface="楷体" panose="02010609060101010101" pitchFamily="49" charset="-122"/>
                <a:cs typeface="Arial" panose="020B0604020202020204" pitchFamily="34" charset="0"/>
              </a:rPr>
              <a:t>中的超时间隔为</a:t>
            </a:r>
            <a:endParaRPr lang="zh-CN" altLang="en-US" sz="2400" b="1" dirty="0">
              <a:ea typeface="楷体" panose="02010609060101010101" pitchFamily="49"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0694"/>
                                        </p:tgtEl>
                                        <p:attrNameLst>
                                          <p:attrName>style.visibility</p:attrName>
                                        </p:attrNameLst>
                                      </p:cBhvr>
                                      <p:to>
                                        <p:strVal val="visible"/>
                                      </p:to>
                                    </p:set>
                                    <p:animEffect transition="in" filter="dissolve">
                                      <p:cBhvr>
                                        <p:cTn id="7" dur="500"/>
                                        <p:tgtEl>
                                          <p:spTgt spid="370694"/>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70693"/>
                                        </p:tgtEl>
                                        <p:attrNameLst>
                                          <p:attrName>style.visibility</p:attrName>
                                        </p:attrNameLst>
                                      </p:cBhvr>
                                      <p:to>
                                        <p:strVal val="visible"/>
                                      </p:to>
                                    </p:set>
                                    <p:animEffect transition="in" filter="dissolve">
                                      <p:cBhvr>
                                        <p:cTn id="11" dur="500"/>
                                        <p:tgtEl>
                                          <p:spTgt spid="370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3" grpId="0" animBg="1"/>
      <p:bldP spid="37069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0648850-8DB2-4A33-9835-DA81EFD20FA7}"/>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103427" name="页脚占位符 4">
            <a:extLst>
              <a:ext uri="{FF2B5EF4-FFF2-40B4-BE49-F238E27FC236}">
                <a16:creationId xmlns:a16="http://schemas.microsoft.com/office/drawing/2014/main" id="{B965E96B-1BC9-49E6-97E7-4F9802C3663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77CE630-B48C-4E32-B1E4-F8903A220680}" type="slidenum">
              <a:rPr lang="en-US" altLang="zh-CN" smtClean="0">
                <a:latin typeface="Garamond" panose="02020404030301010803" pitchFamily="18" charset="0"/>
              </a:rPr>
              <a:pPr/>
              <a:t>111</a:t>
            </a:fld>
            <a:endParaRPr lang="en-US" altLang="zh-CN">
              <a:latin typeface="Garamond" panose="02020404030301010803" pitchFamily="18" charset="0"/>
            </a:endParaRPr>
          </a:p>
        </p:txBody>
      </p:sp>
      <p:sp>
        <p:nvSpPr>
          <p:cNvPr id="103428" name="Rectangle 2">
            <a:extLst>
              <a:ext uri="{FF2B5EF4-FFF2-40B4-BE49-F238E27FC236}">
                <a16:creationId xmlns:a16="http://schemas.microsoft.com/office/drawing/2014/main" id="{C8510AC9-0550-49DA-AC4E-D53716AFD342}"/>
              </a:ext>
            </a:extLst>
          </p:cNvPr>
          <p:cNvSpPr>
            <a:spLocks noGrp="1" noChangeArrowheads="1"/>
          </p:cNvSpPr>
          <p:nvPr>
            <p:ph type="title"/>
          </p:nvPr>
        </p:nvSpPr>
        <p:spPr/>
        <p:txBody>
          <a:bodyPr/>
          <a:lstStyle/>
          <a:p>
            <a:pPr eaLnBrk="1" hangingPunct="1"/>
            <a:r>
              <a:rPr lang="en-US" altLang="zh-CN"/>
              <a:t>3.5 </a:t>
            </a:r>
            <a:r>
              <a:rPr lang="zh-CN" altLang="en-US"/>
              <a:t>面向连接的传输 </a:t>
            </a:r>
            <a:r>
              <a:rPr lang="en-US" altLang="zh-CN"/>
              <a:t>: TCP</a:t>
            </a:r>
          </a:p>
        </p:txBody>
      </p:sp>
      <p:sp>
        <p:nvSpPr>
          <p:cNvPr id="371715" name="Rectangle 3">
            <a:extLst>
              <a:ext uri="{FF2B5EF4-FFF2-40B4-BE49-F238E27FC236}">
                <a16:creationId xmlns:a16="http://schemas.microsoft.com/office/drawing/2014/main" id="{FABF5E7B-5C95-4E46-B7F1-856D21482D23}"/>
              </a:ext>
            </a:extLst>
          </p:cNvPr>
          <p:cNvSpPr>
            <a:spLocks noGrp="1" noChangeArrowheads="1"/>
          </p:cNvSpPr>
          <p:nvPr>
            <p:ph type="body" idx="1"/>
          </p:nvPr>
        </p:nvSpPr>
        <p:spPr/>
        <p:txBody>
          <a:bodyPr/>
          <a:lstStyle/>
          <a:p>
            <a:pPr eaLnBrk="1" hangingPunct="1"/>
            <a:r>
              <a:rPr lang="zh-CN" altLang="en-US" b="1">
                <a:ea typeface="楷体" panose="02010609060101010101" pitchFamily="49" charset="-122"/>
                <a:cs typeface="Arial" panose="020B0604020202020204" pitchFamily="34" charset="0"/>
              </a:rPr>
              <a:t>可靠的</a:t>
            </a:r>
            <a:r>
              <a:rPr lang="en-US" altLang="zh-CN" b="1">
                <a:ea typeface="楷体" panose="02010609060101010101" pitchFamily="49" charset="-122"/>
                <a:cs typeface="Arial" panose="020B0604020202020204" pitchFamily="34" charset="0"/>
              </a:rPr>
              <a:t>TCP</a:t>
            </a:r>
            <a:r>
              <a:rPr lang="zh-CN" altLang="en-US" b="1">
                <a:ea typeface="楷体" panose="02010609060101010101" pitchFamily="49" charset="-122"/>
                <a:cs typeface="Arial" panose="020B0604020202020204" pitchFamily="34" charset="0"/>
              </a:rPr>
              <a:t>数据传输</a:t>
            </a:r>
          </a:p>
          <a:p>
            <a:pPr lvl="1" eaLnBrk="1" hangingPunct="1"/>
            <a:r>
              <a:rPr lang="en-US" altLang="zh-CN">
                <a:ea typeface="楷体" panose="02010609060101010101" pitchFamily="49" charset="-122"/>
                <a:cs typeface="Arial" panose="020B0604020202020204" pitchFamily="34" charset="0"/>
              </a:rPr>
              <a:t>IP</a:t>
            </a:r>
            <a:r>
              <a:rPr lang="zh-CN" altLang="en-US">
                <a:ea typeface="楷体" panose="02010609060101010101" pitchFamily="49" charset="-122"/>
                <a:cs typeface="Arial" panose="020B0604020202020204" pitchFamily="34" charset="0"/>
              </a:rPr>
              <a:t>协议是不可靠的</a:t>
            </a:r>
          </a:p>
          <a:p>
            <a:pPr lvl="1" eaLnBrk="1" hangingPunct="1"/>
            <a:r>
              <a:rPr lang="en-US" altLang="zh-CN">
                <a:ea typeface="楷体" panose="02010609060101010101" pitchFamily="49" charset="-122"/>
                <a:cs typeface="Arial" panose="020B0604020202020204" pitchFamily="34" charset="0"/>
              </a:rPr>
              <a:t>TCP</a:t>
            </a:r>
            <a:r>
              <a:rPr lang="zh-CN" altLang="en-US">
                <a:ea typeface="楷体" panose="02010609060101010101" pitchFamily="49" charset="-122"/>
                <a:cs typeface="Arial" panose="020B0604020202020204" pitchFamily="34" charset="0"/>
              </a:rPr>
              <a:t>采用了</a:t>
            </a:r>
            <a:r>
              <a:rPr lang="en-US" altLang="zh-CN">
                <a:ea typeface="楷体" panose="02010609060101010101" pitchFamily="49" charset="-122"/>
                <a:cs typeface="Arial" panose="020B0604020202020204" pitchFamily="34" charset="0"/>
              </a:rPr>
              <a:t>3.4</a:t>
            </a:r>
            <a:r>
              <a:rPr lang="zh-CN" altLang="en-US">
                <a:ea typeface="楷体" panose="02010609060101010101" pitchFamily="49" charset="-122"/>
                <a:cs typeface="Arial" panose="020B0604020202020204" pitchFamily="34" charset="0"/>
              </a:rPr>
              <a:t>节阐述的数据可靠传输的方法</a:t>
            </a:r>
          </a:p>
          <a:p>
            <a:pPr lvl="1" eaLnBrk="1" hangingPunct="1"/>
            <a:r>
              <a:rPr lang="zh-CN" altLang="en-US">
                <a:ea typeface="楷体" panose="02010609060101010101" pitchFamily="49" charset="-122"/>
                <a:cs typeface="Arial" panose="020B0604020202020204" pitchFamily="34" charset="0"/>
              </a:rPr>
              <a:t>特别之处</a:t>
            </a:r>
          </a:p>
          <a:p>
            <a:pPr lvl="2" eaLnBrk="1" hangingPunct="1"/>
            <a:r>
              <a:rPr lang="en-US" altLang="zh-CN">
                <a:ea typeface="楷体" panose="02010609060101010101" pitchFamily="49" charset="-122"/>
                <a:cs typeface="Arial" panose="020B0604020202020204" pitchFamily="34" charset="0"/>
              </a:rPr>
              <a:t>TCP</a:t>
            </a:r>
            <a:r>
              <a:rPr lang="zh-CN" altLang="en-US">
                <a:ea typeface="楷体" panose="02010609060101010101" pitchFamily="49" charset="-122"/>
                <a:cs typeface="Arial" panose="020B0604020202020204" pitchFamily="34" charset="0"/>
              </a:rPr>
              <a:t>编号采用按字节编号，而非按报文段编号</a:t>
            </a:r>
          </a:p>
          <a:p>
            <a:pPr lvl="2" eaLnBrk="1" hangingPunct="1"/>
            <a:r>
              <a:rPr lang="en-US" altLang="zh-CN">
                <a:ea typeface="楷体" panose="02010609060101010101" pitchFamily="49" charset="-122"/>
                <a:cs typeface="Arial" panose="020B0604020202020204" pitchFamily="34" charset="0"/>
              </a:rPr>
              <a:t>TCP</a:t>
            </a:r>
            <a:r>
              <a:rPr lang="zh-CN" altLang="en-US">
                <a:ea typeface="楷体" panose="02010609060101010101" pitchFamily="49" charset="-122"/>
                <a:cs typeface="Arial" panose="020B0604020202020204" pitchFamily="34" charset="0"/>
              </a:rPr>
              <a:t>仅采用唯一的超时定时器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371715">
                                            <p:txEl>
                                              <p:pRg st="2" end="2"/>
                                            </p:txEl>
                                          </p:spTgt>
                                        </p:tgtEl>
                                        <p:attrNameLst>
                                          <p:attrName>style.visibility</p:attrName>
                                        </p:attrNameLst>
                                      </p:cBhvr>
                                      <p:to>
                                        <p:strVal val="visible"/>
                                      </p:to>
                                    </p:set>
                                    <p:anim calcmode="discrete" valueType="clr">
                                      <p:cBhvr override="childStyle">
                                        <p:cTn id="7" dur="80"/>
                                        <p:tgtEl>
                                          <p:spTgt spid="371715">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71715">
                                            <p:txEl>
                                              <p:pRg st="2" end="2"/>
                                            </p:txEl>
                                          </p:spTgt>
                                        </p:tgtEl>
                                        <p:attrNameLst>
                                          <p:attrName>fillcolor</p:attrName>
                                        </p:attrNameLst>
                                      </p:cBhvr>
                                      <p:tavLst>
                                        <p:tav tm="0">
                                          <p:val>
                                            <p:clrVal>
                                              <a:schemeClr val="accent2"/>
                                            </p:clrVal>
                                          </p:val>
                                        </p:tav>
                                        <p:tav tm="50000">
                                          <p:val>
                                            <p:clrVal>
                                              <a:schemeClr val="hlink"/>
                                            </p:clrVal>
                                          </p:val>
                                        </p:tav>
                                      </p:tavLst>
                                    </p:anim>
                                    <p:set>
                                      <p:cBhvr>
                                        <p:cTn id="9" dur="80"/>
                                        <p:tgtEl>
                                          <p:spTgt spid="371715">
                                            <p:txEl>
                                              <p:pRg st="2" end="2"/>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371715">
                                            <p:txEl>
                                              <p:pRg st="3" end="3"/>
                                            </p:txEl>
                                          </p:spTgt>
                                        </p:tgtEl>
                                        <p:attrNameLst>
                                          <p:attrName>style.visibility</p:attrName>
                                        </p:attrNameLst>
                                      </p:cBhvr>
                                      <p:to>
                                        <p:strVal val="visible"/>
                                      </p:to>
                                    </p:set>
                                    <p:anim calcmode="discrete" valueType="clr">
                                      <p:cBhvr override="childStyle">
                                        <p:cTn id="14" dur="80"/>
                                        <p:tgtEl>
                                          <p:spTgt spid="371715">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71715">
                                            <p:txEl>
                                              <p:pRg st="3" end="3"/>
                                            </p:txEl>
                                          </p:spTgt>
                                        </p:tgtEl>
                                        <p:attrNameLst>
                                          <p:attrName>fillcolor</p:attrName>
                                        </p:attrNameLst>
                                      </p:cBhvr>
                                      <p:tavLst>
                                        <p:tav tm="0">
                                          <p:val>
                                            <p:clrVal>
                                              <a:schemeClr val="accent2"/>
                                            </p:clrVal>
                                          </p:val>
                                        </p:tav>
                                        <p:tav tm="50000">
                                          <p:val>
                                            <p:clrVal>
                                              <a:schemeClr val="hlink"/>
                                            </p:clrVal>
                                          </p:val>
                                        </p:tav>
                                      </p:tavLst>
                                    </p:anim>
                                    <p:set>
                                      <p:cBhvr>
                                        <p:cTn id="16" dur="80"/>
                                        <p:tgtEl>
                                          <p:spTgt spid="371715">
                                            <p:txEl>
                                              <p:pRg st="3" end="3"/>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371715">
                                            <p:txEl>
                                              <p:pRg st="4" end="4"/>
                                            </p:txEl>
                                          </p:spTgt>
                                        </p:tgtEl>
                                        <p:attrNameLst>
                                          <p:attrName>style.visibility</p:attrName>
                                        </p:attrNameLst>
                                      </p:cBhvr>
                                      <p:to>
                                        <p:strVal val="visible"/>
                                      </p:to>
                                    </p:set>
                                    <p:anim calcmode="discrete" valueType="clr">
                                      <p:cBhvr override="childStyle">
                                        <p:cTn id="21" dur="80"/>
                                        <p:tgtEl>
                                          <p:spTgt spid="371715">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371715">
                                            <p:txEl>
                                              <p:pRg st="4" end="4"/>
                                            </p:txEl>
                                          </p:spTgt>
                                        </p:tgtEl>
                                        <p:attrNameLst>
                                          <p:attrName>fillcolor</p:attrName>
                                        </p:attrNameLst>
                                      </p:cBhvr>
                                      <p:tavLst>
                                        <p:tav tm="0">
                                          <p:val>
                                            <p:clrVal>
                                              <a:schemeClr val="accent2"/>
                                            </p:clrVal>
                                          </p:val>
                                        </p:tav>
                                        <p:tav tm="50000">
                                          <p:val>
                                            <p:clrVal>
                                              <a:schemeClr val="hlink"/>
                                            </p:clrVal>
                                          </p:val>
                                        </p:tav>
                                      </p:tavLst>
                                    </p:anim>
                                    <p:set>
                                      <p:cBhvr>
                                        <p:cTn id="23" dur="80"/>
                                        <p:tgtEl>
                                          <p:spTgt spid="371715">
                                            <p:txEl>
                                              <p:pRg st="4" end="4"/>
                                            </p:txEl>
                                          </p:spTgt>
                                        </p:tgtEl>
                                        <p:attrNameLst>
                                          <p:attrName>fill.type</p:attrName>
                                        </p:attrNameLst>
                                      </p:cBhvr>
                                      <p:to>
                                        <p:strVal val="solid"/>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371715">
                                            <p:txEl>
                                              <p:pRg st="5" end="5"/>
                                            </p:txEl>
                                          </p:spTgt>
                                        </p:tgtEl>
                                        <p:attrNameLst>
                                          <p:attrName>style.visibility</p:attrName>
                                        </p:attrNameLst>
                                      </p:cBhvr>
                                      <p:to>
                                        <p:strVal val="visible"/>
                                      </p:to>
                                    </p:set>
                                    <p:anim calcmode="discrete" valueType="clr">
                                      <p:cBhvr override="childStyle">
                                        <p:cTn id="28" dur="80"/>
                                        <p:tgtEl>
                                          <p:spTgt spid="371715">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371715">
                                            <p:txEl>
                                              <p:pRg st="5" end="5"/>
                                            </p:txEl>
                                          </p:spTgt>
                                        </p:tgtEl>
                                        <p:attrNameLst>
                                          <p:attrName>fillcolor</p:attrName>
                                        </p:attrNameLst>
                                      </p:cBhvr>
                                      <p:tavLst>
                                        <p:tav tm="0">
                                          <p:val>
                                            <p:clrVal>
                                              <a:schemeClr val="accent2"/>
                                            </p:clrVal>
                                          </p:val>
                                        </p:tav>
                                        <p:tav tm="50000">
                                          <p:val>
                                            <p:clrVal>
                                              <a:schemeClr val="hlink"/>
                                            </p:clrVal>
                                          </p:val>
                                        </p:tav>
                                      </p:tavLst>
                                    </p:anim>
                                    <p:set>
                                      <p:cBhvr>
                                        <p:cTn id="30" dur="80"/>
                                        <p:tgtEl>
                                          <p:spTgt spid="371715">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EF8A3AE9-607F-4304-AF09-9F0BEFADE5C6}"/>
              </a:ext>
            </a:extLst>
          </p:cNvPr>
          <p:cNvSpPr>
            <a:spLocks noGrp="1" noChangeArrowheads="1"/>
          </p:cNvSpPr>
          <p:nvPr>
            <p:ph type="title"/>
          </p:nvPr>
        </p:nvSpPr>
        <p:spPr/>
        <p:txBody>
          <a:bodyPr/>
          <a:lstStyle/>
          <a:p>
            <a:r>
              <a:rPr lang="en-US" altLang="zh-CN"/>
              <a:t>3.5 </a:t>
            </a:r>
            <a:r>
              <a:rPr lang="zh-CN" altLang="en-US"/>
              <a:t>面向连接的传输 </a:t>
            </a:r>
            <a:r>
              <a:rPr lang="en-US" altLang="zh-CN"/>
              <a:t>: TCP</a:t>
            </a:r>
            <a:endParaRPr lang="zh-CN" altLang="en-US"/>
          </a:p>
        </p:txBody>
      </p:sp>
      <p:sp>
        <p:nvSpPr>
          <p:cNvPr id="187396" name="Rectangle 4">
            <a:extLst>
              <a:ext uri="{FF2B5EF4-FFF2-40B4-BE49-F238E27FC236}">
                <a16:creationId xmlns:a16="http://schemas.microsoft.com/office/drawing/2014/main" id="{13BDD53D-6BBD-4800-893C-7C09AF796855}"/>
              </a:ext>
            </a:extLst>
          </p:cNvPr>
          <p:cNvSpPr>
            <a:spLocks noChangeArrowheads="1"/>
          </p:cNvSpPr>
          <p:nvPr/>
        </p:nvSpPr>
        <p:spPr bwMode="auto">
          <a:xfrm>
            <a:off x="2057400" y="1524000"/>
            <a:ext cx="3810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accent1"/>
              </a:buClr>
              <a:buSzPct val="65000"/>
              <a:buFont typeface="Wingdings" panose="05000000000000000000" pitchFamily="2" charset="2"/>
              <a:buChar char="n"/>
            </a:pPr>
            <a:r>
              <a:rPr lang="en-US" altLang="zh-CN" sz="2400">
                <a:latin typeface="楷体" panose="02010609060101010101" pitchFamily="49" charset="-122"/>
                <a:ea typeface="楷体" panose="02010609060101010101" pitchFamily="49" charset="-122"/>
              </a:rPr>
              <a:t>TCP</a:t>
            </a:r>
            <a:r>
              <a:rPr lang="zh-CN" altLang="en-US" sz="2400">
                <a:latin typeface="楷体" panose="02010609060101010101" pitchFamily="49" charset="-122"/>
                <a:ea typeface="楷体" panose="02010609060101010101" pitchFamily="49" charset="-122"/>
              </a:rPr>
              <a:t>在</a:t>
            </a:r>
            <a:r>
              <a:rPr lang="en-US" altLang="zh-CN" sz="2400">
                <a:latin typeface="楷体" panose="02010609060101010101" pitchFamily="49" charset="-122"/>
                <a:ea typeface="楷体" panose="02010609060101010101" pitchFamily="49" charset="-122"/>
              </a:rPr>
              <a:t>IP</a:t>
            </a:r>
            <a:r>
              <a:rPr lang="zh-CN" altLang="en-US" sz="2400">
                <a:latin typeface="楷体" panose="02010609060101010101" pitchFamily="49" charset="-122"/>
                <a:ea typeface="楷体" panose="02010609060101010101" pitchFamily="49" charset="-122"/>
              </a:rPr>
              <a:t>的不可靠服务基础上提供可靠数据传输服务</a:t>
            </a:r>
            <a:endParaRPr lang="en-US" altLang="zh-CN" sz="2400">
              <a:latin typeface="楷体" panose="02010609060101010101" pitchFamily="49" charset="-122"/>
              <a:ea typeface="楷体" panose="02010609060101010101" pitchFamily="49" charset="-122"/>
            </a:endParaRPr>
          </a:p>
          <a:p>
            <a:pPr>
              <a:spcBef>
                <a:spcPct val="20000"/>
              </a:spcBef>
              <a:buClr>
                <a:schemeClr val="accent1"/>
              </a:buClr>
              <a:buSzPct val="65000"/>
              <a:buFont typeface="Wingdings" panose="05000000000000000000" pitchFamily="2" charset="2"/>
              <a:buChar char="n"/>
            </a:pPr>
            <a:r>
              <a:rPr lang="zh-CN" altLang="en-US" sz="2400">
                <a:solidFill>
                  <a:srgbClr val="FF0000"/>
                </a:solidFill>
                <a:latin typeface="楷体" panose="02010609060101010101" pitchFamily="49" charset="-122"/>
                <a:ea typeface="楷体" panose="02010609060101010101" pitchFamily="49" charset="-122"/>
              </a:rPr>
              <a:t>流水线方式</a:t>
            </a:r>
            <a:r>
              <a:rPr lang="zh-CN" altLang="en-US" sz="2400">
                <a:latin typeface="楷体" panose="02010609060101010101" pitchFamily="49" charset="-122"/>
                <a:ea typeface="楷体" panose="02010609060101010101" pitchFamily="49" charset="-122"/>
              </a:rPr>
              <a:t>发送报文段</a:t>
            </a:r>
          </a:p>
          <a:p>
            <a:pPr>
              <a:spcBef>
                <a:spcPct val="20000"/>
              </a:spcBef>
              <a:buClr>
                <a:schemeClr val="accent1"/>
              </a:buClr>
              <a:buSzPct val="65000"/>
              <a:buFont typeface="Wingdings" panose="05000000000000000000" pitchFamily="2" charset="2"/>
              <a:buChar char="n"/>
            </a:pPr>
            <a:r>
              <a:rPr lang="zh-CN" altLang="en-US" sz="2400">
                <a:solidFill>
                  <a:srgbClr val="FF0000"/>
                </a:solidFill>
                <a:latin typeface="楷体" panose="02010609060101010101" pitchFamily="49" charset="-122"/>
                <a:ea typeface="楷体" panose="02010609060101010101" pitchFamily="49" charset="-122"/>
              </a:rPr>
              <a:t>累积确认：只确认最后一个正确按序到达的报文段</a:t>
            </a:r>
          </a:p>
          <a:p>
            <a:pPr>
              <a:spcBef>
                <a:spcPct val="20000"/>
              </a:spcBef>
              <a:buClr>
                <a:schemeClr val="accent1"/>
              </a:buClr>
              <a:buSzPct val="65000"/>
              <a:buFont typeface="Wingdings" panose="05000000000000000000" pitchFamily="2" charset="2"/>
              <a:buChar char="n"/>
            </a:pPr>
            <a:r>
              <a:rPr lang="en-US" altLang="zh-CN" sz="2400">
                <a:latin typeface="楷体" panose="02010609060101010101" pitchFamily="49" charset="-122"/>
                <a:ea typeface="楷体" panose="02010609060101010101" pitchFamily="49" charset="-122"/>
              </a:rPr>
              <a:t>TCP</a:t>
            </a:r>
            <a:r>
              <a:rPr lang="zh-CN" altLang="en-US" sz="2400">
                <a:latin typeface="楷体" panose="02010609060101010101" pitchFamily="49" charset="-122"/>
                <a:ea typeface="楷体" panose="02010609060101010101" pitchFamily="49" charset="-122"/>
              </a:rPr>
              <a:t>使用</a:t>
            </a:r>
            <a:r>
              <a:rPr lang="zh-CN" altLang="en-US" sz="2400">
                <a:solidFill>
                  <a:srgbClr val="FF0000"/>
                </a:solidFill>
                <a:latin typeface="楷体" panose="02010609060101010101" pitchFamily="49" charset="-122"/>
                <a:ea typeface="楷体" panose="02010609060101010101" pitchFamily="49" charset="-122"/>
              </a:rPr>
              <a:t>一个重传定时器</a:t>
            </a:r>
            <a:r>
              <a:rPr lang="zh-CN" altLang="en-US" sz="2400">
                <a:latin typeface="楷体" panose="02010609060101010101" pitchFamily="49" charset="-122"/>
                <a:ea typeface="楷体" panose="02010609060101010101" pitchFamily="49" charset="-122"/>
              </a:rPr>
              <a:t>（最早未确认的报文段）</a:t>
            </a:r>
          </a:p>
          <a:p>
            <a:pPr>
              <a:spcBef>
                <a:spcPct val="20000"/>
              </a:spcBef>
              <a:buClr>
                <a:schemeClr val="accent1"/>
              </a:buClr>
              <a:buSzPct val="65000"/>
              <a:buFont typeface="Wingdings" panose="05000000000000000000" pitchFamily="2" charset="2"/>
              <a:buChar char="n"/>
            </a:pPr>
            <a:r>
              <a:rPr lang="zh-CN" altLang="en-US" sz="2400">
                <a:latin typeface="楷体" panose="02010609060101010101" pitchFamily="49" charset="-122"/>
                <a:ea typeface="楷体" panose="02010609060101010101" pitchFamily="49" charset="-122"/>
              </a:rPr>
              <a:t>从上面几点看，</a:t>
            </a:r>
            <a:r>
              <a:rPr lang="en-US" altLang="zh-CN" sz="2400">
                <a:latin typeface="楷体" panose="02010609060101010101" pitchFamily="49" charset="-122"/>
                <a:ea typeface="楷体" panose="02010609060101010101" pitchFamily="49" charset="-122"/>
              </a:rPr>
              <a:t>TCP</a:t>
            </a:r>
            <a:r>
              <a:rPr lang="zh-CN" altLang="en-US" sz="2400">
                <a:latin typeface="楷体" panose="02010609060101010101" pitchFamily="49" charset="-122"/>
                <a:ea typeface="楷体" panose="02010609060101010101" pitchFamily="49" charset="-122"/>
              </a:rPr>
              <a:t>采用的机制很像</a:t>
            </a:r>
            <a:r>
              <a:rPr lang="en-US" altLang="zh-CN" sz="2400">
                <a:solidFill>
                  <a:srgbClr val="FF0000"/>
                </a:solidFill>
                <a:latin typeface="楷体" panose="02010609060101010101" pitchFamily="49" charset="-122"/>
                <a:ea typeface="楷体" panose="02010609060101010101" pitchFamily="49" charset="-122"/>
              </a:rPr>
              <a:t>GBN</a:t>
            </a:r>
          </a:p>
          <a:p>
            <a:pPr>
              <a:spcBef>
                <a:spcPct val="20000"/>
              </a:spcBef>
              <a:buClr>
                <a:schemeClr val="accent1"/>
              </a:buClr>
              <a:buSzPct val="65000"/>
              <a:buFont typeface="Wingdings" panose="05000000000000000000" pitchFamily="2" charset="2"/>
              <a:buChar char="n"/>
            </a:pPr>
            <a:endParaRPr lang="zh-CN" altLang="en-US" sz="2800"/>
          </a:p>
        </p:txBody>
      </p:sp>
      <p:sp>
        <p:nvSpPr>
          <p:cNvPr id="106500" name="Rectangle 5">
            <a:extLst>
              <a:ext uri="{FF2B5EF4-FFF2-40B4-BE49-F238E27FC236}">
                <a16:creationId xmlns:a16="http://schemas.microsoft.com/office/drawing/2014/main" id="{120EC242-1354-4D67-8B36-9B4B3CEC6C5B}"/>
              </a:ext>
            </a:extLst>
          </p:cNvPr>
          <p:cNvSpPr>
            <a:spLocks noChangeArrowheads="1"/>
          </p:cNvSpPr>
          <p:nvPr/>
        </p:nvSpPr>
        <p:spPr bwMode="auto">
          <a:xfrm>
            <a:off x="6248400" y="1557338"/>
            <a:ext cx="3581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400">
                <a:latin typeface="楷体" panose="02010609060101010101" pitchFamily="49" charset="-122"/>
                <a:ea typeface="楷体" panose="02010609060101010101" pitchFamily="49" charset="-122"/>
              </a:rPr>
              <a:t>重传由以下情况触发</a:t>
            </a:r>
            <a:r>
              <a:rPr lang="en-US" altLang="zh-CN" sz="2400">
                <a:latin typeface="楷体" panose="02010609060101010101" pitchFamily="49" charset="-122"/>
                <a:ea typeface="楷体" panose="02010609060101010101" pitchFamily="49" charset="-122"/>
              </a:rPr>
              <a:t>:</a:t>
            </a:r>
          </a:p>
          <a:p>
            <a:pPr lvl="1"/>
            <a:r>
              <a:rPr lang="zh-CN" altLang="en-US" sz="2400">
                <a:latin typeface="楷体" panose="02010609060101010101" pitchFamily="49" charset="-122"/>
                <a:ea typeface="楷体" panose="02010609060101010101" pitchFamily="49" charset="-122"/>
              </a:rPr>
              <a:t>超时</a:t>
            </a:r>
            <a:endParaRPr lang="en-US" altLang="zh-CN" sz="2400">
              <a:latin typeface="楷体" panose="02010609060101010101" pitchFamily="49" charset="-122"/>
              <a:ea typeface="楷体" panose="02010609060101010101" pitchFamily="49" charset="-122"/>
            </a:endParaRPr>
          </a:p>
          <a:p>
            <a:pPr lvl="1"/>
            <a:r>
              <a:rPr lang="zh-CN" altLang="en-US" sz="2400">
                <a:solidFill>
                  <a:srgbClr val="FF0000"/>
                </a:solidFill>
                <a:latin typeface="楷体" panose="02010609060101010101" pitchFamily="49" charset="-122"/>
                <a:ea typeface="楷体" panose="02010609060101010101" pitchFamily="49" charset="-122"/>
              </a:rPr>
              <a:t>重复的</a:t>
            </a:r>
            <a:r>
              <a:rPr lang="en-US" altLang="zh-CN" sz="2400">
                <a:solidFill>
                  <a:srgbClr val="FF0000"/>
                </a:solidFill>
                <a:latin typeface="楷体" panose="02010609060101010101" pitchFamily="49" charset="-122"/>
                <a:ea typeface="楷体" panose="02010609060101010101" pitchFamily="49" charset="-122"/>
              </a:rPr>
              <a:t>ACK</a:t>
            </a:r>
          </a:p>
          <a:p>
            <a:r>
              <a:rPr lang="zh-CN" altLang="en-US" sz="2400">
                <a:latin typeface="楷体" panose="02010609060101010101" pitchFamily="49" charset="-122"/>
                <a:ea typeface="楷体" panose="02010609060101010101" pitchFamily="49" charset="-122"/>
              </a:rPr>
              <a:t>先考虑</a:t>
            </a:r>
            <a:r>
              <a:rPr lang="en-US" altLang="zh-CN" sz="2400">
                <a:latin typeface="楷体" panose="02010609060101010101" pitchFamily="49" charset="-122"/>
                <a:ea typeface="楷体" panose="02010609060101010101" pitchFamily="49" charset="-122"/>
              </a:rPr>
              <a:t>TCP</a:t>
            </a:r>
            <a:r>
              <a:rPr lang="zh-CN" altLang="en-US" sz="2400">
                <a:latin typeface="楷体" panose="02010609060101010101" pitchFamily="49" charset="-122"/>
                <a:ea typeface="楷体" panose="02010609060101010101" pitchFamily="49" charset="-122"/>
              </a:rPr>
              <a:t>发送方的简化描述</a:t>
            </a:r>
            <a:r>
              <a:rPr lang="en-US" altLang="zh-CN" sz="2400">
                <a:latin typeface="楷体" panose="02010609060101010101" pitchFamily="49" charset="-122"/>
                <a:ea typeface="楷体" panose="02010609060101010101" pitchFamily="49" charset="-122"/>
              </a:rPr>
              <a:t>:</a:t>
            </a:r>
          </a:p>
          <a:p>
            <a:pPr lvl="1"/>
            <a:r>
              <a:rPr lang="zh-CN" altLang="en-US" sz="2400">
                <a:latin typeface="楷体" panose="02010609060101010101" pitchFamily="49" charset="-122"/>
                <a:ea typeface="楷体" panose="02010609060101010101" pitchFamily="49" charset="-122"/>
              </a:rPr>
              <a:t>忽略重复的</a:t>
            </a:r>
            <a:r>
              <a:rPr lang="en-US" altLang="zh-CN" sz="2400">
                <a:latin typeface="楷体" panose="02010609060101010101" pitchFamily="49" charset="-122"/>
                <a:ea typeface="楷体" panose="02010609060101010101" pitchFamily="49" charset="-122"/>
              </a:rPr>
              <a:t>ACK</a:t>
            </a:r>
          </a:p>
          <a:p>
            <a:pPr lvl="1"/>
            <a:r>
              <a:rPr lang="zh-CN" altLang="en-US" sz="2400">
                <a:latin typeface="楷体" panose="02010609060101010101" pitchFamily="49" charset="-122"/>
                <a:ea typeface="楷体" panose="02010609060101010101" pitchFamily="49" charset="-122"/>
              </a:rPr>
              <a:t>忽略流量控制和拥塞控制</a:t>
            </a:r>
            <a:endParaRPr lang="en-US" altLang="zh-CN" sz="240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7396">
                                            <p:txEl>
                                              <p:pRg st="4" end="4"/>
                                            </p:txEl>
                                          </p:spTgt>
                                        </p:tgtEl>
                                        <p:attrNameLst>
                                          <p:attrName>style.visibility</p:attrName>
                                        </p:attrNameLst>
                                      </p:cBhvr>
                                      <p:to>
                                        <p:strVal val="visible"/>
                                      </p:to>
                                    </p:set>
                                    <p:anim calcmode="lin" valueType="num">
                                      <p:cBhvr additive="base">
                                        <p:cTn id="7" dur="500" fill="hold"/>
                                        <p:tgtEl>
                                          <p:spTgt spid="187396">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739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06500"/>
                                        </p:tgtEl>
                                        <p:attrNameLst>
                                          <p:attrName>style.visibility</p:attrName>
                                        </p:attrNameLst>
                                      </p:cBhvr>
                                      <p:to>
                                        <p:strVal val="visible"/>
                                      </p:to>
                                    </p:set>
                                    <p:animEffect transition="in" filter="blinds(horizontal)">
                                      <p:cBhvr>
                                        <p:cTn id="13" dur="500"/>
                                        <p:tgtEl>
                                          <p:spTgt spid="106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0"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A16A40F5-14CC-48A5-8769-D1EF3C14035B}"/>
              </a:ext>
            </a:extLst>
          </p:cNvPr>
          <p:cNvSpPr>
            <a:spLocks noGrp="1" noChangeArrowheads="1"/>
          </p:cNvSpPr>
          <p:nvPr>
            <p:ph type="title"/>
          </p:nvPr>
        </p:nvSpPr>
        <p:spPr/>
        <p:txBody>
          <a:bodyPr/>
          <a:lstStyle/>
          <a:p>
            <a:r>
              <a:rPr lang="en-US" altLang="zh-CN"/>
              <a:t>3.5 </a:t>
            </a:r>
            <a:r>
              <a:rPr lang="zh-CN" altLang="en-US"/>
              <a:t>面向连接的传输 </a:t>
            </a:r>
            <a:r>
              <a:rPr lang="en-US" altLang="zh-CN"/>
              <a:t>: TCP</a:t>
            </a:r>
            <a:endParaRPr lang="zh-CN" altLang="en-US"/>
          </a:p>
        </p:txBody>
      </p:sp>
      <p:sp>
        <p:nvSpPr>
          <p:cNvPr id="105475" name="Rectangle 3">
            <a:extLst>
              <a:ext uri="{FF2B5EF4-FFF2-40B4-BE49-F238E27FC236}">
                <a16:creationId xmlns:a16="http://schemas.microsoft.com/office/drawing/2014/main" id="{9D99255C-7A11-42DB-8A7F-E1525C73E332}"/>
              </a:ext>
            </a:extLst>
          </p:cNvPr>
          <p:cNvSpPr>
            <a:spLocks noGrp="1" noChangeArrowheads="1"/>
          </p:cNvSpPr>
          <p:nvPr>
            <p:ph type="body" idx="1"/>
          </p:nvPr>
        </p:nvSpPr>
        <p:spPr/>
        <p:txBody>
          <a:bodyPr/>
          <a:lstStyle/>
          <a:p>
            <a:r>
              <a:rPr lang="en-US" altLang="zh-CN" dirty="0"/>
              <a:t>TCP</a:t>
            </a:r>
            <a:r>
              <a:rPr lang="zh-CN" altLang="en-US" dirty="0"/>
              <a:t>发送方事件</a:t>
            </a:r>
          </a:p>
        </p:txBody>
      </p:sp>
      <p:sp>
        <p:nvSpPr>
          <p:cNvPr id="105476" name="Rectangle 4">
            <a:extLst>
              <a:ext uri="{FF2B5EF4-FFF2-40B4-BE49-F238E27FC236}">
                <a16:creationId xmlns:a16="http://schemas.microsoft.com/office/drawing/2014/main" id="{2255A821-E8EE-4A5A-82B1-1A92B971D679}"/>
              </a:ext>
            </a:extLst>
          </p:cNvPr>
          <p:cNvSpPr>
            <a:spLocks noChangeArrowheads="1"/>
          </p:cNvSpPr>
          <p:nvPr/>
        </p:nvSpPr>
        <p:spPr bwMode="auto">
          <a:xfrm>
            <a:off x="1685260" y="2289692"/>
            <a:ext cx="3886200" cy="364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accent1"/>
              </a:buClr>
              <a:buSzPct val="65000"/>
              <a:buFont typeface="Wingdings" panose="05000000000000000000" pitchFamily="2" charset="2"/>
              <a:buNone/>
            </a:pPr>
            <a:r>
              <a:rPr lang="zh-CN" altLang="en-US" sz="2400" u="sng" dirty="0">
                <a:solidFill>
                  <a:srgbClr val="FF0000"/>
                </a:solidFill>
                <a:latin typeface="楷体" panose="02010609060101010101" pitchFamily="49" charset="-122"/>
                <a:ea typeface="楷体" panose="02010609060101010101" pitchFamily="49" charset="-122"/>
              </a:rPr>
              <a:t>从应用程序接收数据</a:t>
            </a:r>
            <a:endParaRPr lang="en-US" altLang="zh-CN" sz="2400" dirty="0">
              <a:latin typeface="楷体" panose="02010609060101010101" pitchFamily="49" charset="-122"/>
              <a:ea typeface="楷体" panose="02010609060101010101" pitchFamily="49" charset="-122"/>
            </a:endParaRPr>
          </a:p>
          <a:p>
            <a:pPr>
              <a:spcBef>
                <a:spcPct val="20000"/>
              </a:spcBef>
              <a:buClr>
                <a:schemeClr val="accent1"/>
              </a:buClr>
              <a:buSzPct val="65000"/>
              <a:buFont typeface="Wingdings" panose="05000000000000000000" pitchFamily="2" charset="2"/>
              <a:buChar char="n"/>
            </a:pPr>
            <a:r>
              <a:rPr lang="zh-CN" altLang="en-US" sz="2400" dirty="0">
                <a:latin typeface="楷体" panose="02010609060101010101" pitchFamily="49" charset="-122"/>
                <a:ea typeface="楷体" panose="02010609060101010101" pitchFamily="49" charset="-122"/>
              </a:rPr>
              <a:t>将数据封装入报文段中，每个报文段都包含一个序号</a:t>
            </a:r>
            <a:endParaRPr lang="en-US" altLang="zh-CN" sz="2400" dirty="0">
              <a:latin typeface="楷体" panose="02010609060101010101" pitchFamily="49" charset="-122"/>
              <a:ea typeface="楷体" panose="02010609060101010101" pitchFamily="49" charset="-122"/>
            </a:endParaRPr>
          </a:p>
          <a:p>
            <a:pPr>
              <a:spcBef>
                <a:spcPct val="20000"/>
              </a:spcBef>
              <a:buClr>
                <a:schemeClr val="accent1"/>
              </a:buClr>
              <a:buSzPct val="65000"/>
              <a:buFont typeface="Wingdings" panose="05000000000000000000" pitchFamily="2" charset="2"/>
              <a:buChar char="n"/>
            </a:pPr>
            <a:r>
              <a:rPr lang="zh-CN" altLang="en-US" sz="2400" dirty="0">
                <a:latin typeface="楷体" panose="02010609060101010101" pitchFamily="49" charset="-122"/>
                <a:ea typeface="楷体" panose="02010609060101010101" pitchFamily="49" charset="-122"/>
              </a:rPr>
              <a:t>序号是该报文段第一个数据字节的字节流编号</a:t>
            </a:r>
            <a:endParaRPr lang="en-US" altLang="zh-CN" sz="2400" dirty="0">
              <a:latin typeface="楷体" panose="02010609060101010101" pitchFamily="49" charset="-122"/>
              <a:ea typeface="楷体" panose="02010609060101010101" pitchFamily="49" charset="-122"/>
            </a:endParaRPr>
          </a:p>
          <a:p>
            <a:pPr>
              <a:spcBef>
                <a:spcPct val="20000"/>
              </a:spcBef>
              <a:buClr>
                <a:schemeClr val="accent1"/>
              </a:buClr>
              <a:buSzPct val="65000"/>
              <a:buFont typeface="Wingdings" panose="05000000000000000000" pitchFamily="2" charset="2"/>
              <a:buChar char="n"/>
            </a:pPr>
            <a:r>
              <a:rPr lang="zh-CN" altLang="en-US" sz="2400" dirty="0">
                <a:latin typeface="楷体" panose="02010609060101010101" pitchFamily="49" charset="-122"/>
                <a:ea typeface="楷体" panose="02010609060101010101" pitchFamily="49" charset="-122"/>
              </a:rPr>
              <a:t>启动定时器</a:t>
            </a:r>
            <a:endParaRPr lang="en-US" altLang="zh-CN" sz="2400" dirty="0">
              <a:latin typeface="楷体" panose="02010609060101010101" pitchFamily="49" charset="-122"/>
              <a:ea typeface="楷体" panose="02010609060101010101" pitchFamily="49" charset="-122"/>
            </a:endParaRPr>
          </a:p>
          <a:p>
            <a:pPr>
              <a:spcBef>
                <a:spcPct val="20000"/>
              </a:spcBef>
              <a:buClr>
                <a:schemeClr val="accent1"/>
              </a:buClr>
              <a:buSzPct val="65000"/>
              <a:buFont typeface="Wingdings" panose="05000000000000000000" pitchFamily="2" charset="2"/>
              <a:buChar char="n"/>
            </a:pPr>
            <a:r>
              <a:rPr lang="zh-CN" altLang="en-US" sz="2400" dirty="0">
                <a:latin typeface="楷体" panose="02010609060101010101" pitchFamily="49" charset="-122"/>
                <a:ea typeface="楷体" panose="02010609060101010101" pitchFamily="49" charset="-122"/>
              </a:rPr>
              <a:t>超时间隔</a:t>
            </a:r>
            <a:r>
              <a:rPr lang="en-US" altLang="zh-CN" sz="2400" dirty="0">
                <a:latin typeface="楷体" panose="02010609060101010101" pitchFamily="49" charset="-122"/>
                <a:ea typeface="楷体" panose="02010609060101010101" pitchFamily="49" charset="-122"/>
              </a:rPr>
              <a:t>: </a:t>
            </a:r>
            <a:r>
              <a:rPr lang="en-US" altLang="zh-CN" sz="2400" dirty="0" err="1">
                <a:latin typeface="楷体" panose="02010609060101010101" pitchFamily="49" charset="-122"/>
                <a:ea typeface="楷体" panose="02010609060101010101" pitchFamily="49" charset="-122"/>
              </a:rPr>
              <a:t>TimeOutInterval</a:t>
            </a:r>
            <a:r>
              <a:rPr lang="en-US" altLang="zh-CN" sz="2800" dirty="0">
                <a:latin typeface="楷体" panose="02010609060101010101" pitchFamily="49" charset="-122"/>
                <a:ea typeface="楷体" panose="02010609060101010101" pitchFamily="49" charset="-122"/>
              </a:rPr>
              <a:t> </a:t>
            </a:r>
          </a:p>
        </p:txBody>
      </p:sp>
      <p:sp>
        <p:nvSpPr>
          <p:cNvPr id="105477" name="Rectangle 5">
            <a:extLst>
              <a:ext uri="{FF2B5EF4-FFF2-40B4-BE49-F238E27FC236}">
                <a16:creationId xmlns:a16="http://schemas.microsoft.com/office/drawing/2014/main" id="{674CA990-3932-4BD4-B7FA-8B975CCADD8E}"/>
              </a:ext>
            </a:extLst>
          </p:cNvPr>
          <p:cNvSpPr>
            <a:spLocks noChangeArrowheads="1"/>
          </p:cNvSpPr>
          <p:nvPr/>
        </p:nvSpPr>
        <p:spPr bwMode="auto">
          <a:xfrm>
            <a:off x="5951538" y="1484313"/>
            <a:ext cx="4267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zh-CN" altLang="en-US" sz="2400" u="sng">
                <a:solidFill>
                  <a:srgbClr val="FF0000"/>
                </a:solidFill>
              </a:rPr>
              <a:t>超时</a:t>
            </a:r>
            <a:r>
              <a:rPr lang="en-US" altLang="zh-CN" sz="2400" u="sng">
                <a:solidFill>
                  <a:srgbClr val="FF0000"/>
                </a:solidFill>
              </a:rPr>
              <a:t>:</a:t>
            </a:r>
          </a:p>
          <a:p>
            <a:r>
              <a:rPr lang="zh-CN" altLang="en-US" sz="2400">
                <a:solidFill>
                  <a:srgbClr val="FF0000"/>
                </a:solidFill>
                <a:latin typeface="楷体" panose="02010609060101010101" pitchFamily="49" charset="-122"/>
                <a:ea typeface="楷体" panose="02010609060101010101" pitchFamily="49" charset="-122"/>
              </a:rPr>
              <a:t>重传认为超时的报文段（最早未确认的报文段）</a:t>
            </a:r>
            <a:endParaRPr lang="en-US" altLang="zh-CN" sz="2400">
              <a:solidFill>
                <a:srgbClr val="FF0000"/>
              </a:solidFill>
              <a:latin typeface="楷体" panose="02010609060101010101" pitchFamily="49" charset="-122"/>
              <a:ea typeface="楷体" panose="02010609060101010101" pitchFamily="49" charset="-122"/>
            </a:endParaRPr>
          </a:p>
          <a:p>
            <a:r>
              <a:rPr lang="zh-CN" altLang="en-US" sz="2400">
                <a:latin typeface="楷体" panose="02010609060101010101" pitchFamily="49" charset="-122"/>
                <a:ea typeface="楷体" panose="02010609060101010101" pitchFamily="49" charset="-122"/>
              </a:rPr>
              <a:t>重启定时器</a:t>
            </a:r>
          </a:p>
          <a:p>
            <a:pPr>
              <a:buFont typeface="Wingdings" panose="05000000000000000000" pitchFamily="2" charset="2"/>
              <a:buNone/>
            </a:pPr>
            <a:r>
              <a:rPr lang="zh-CN" altLang="en-US" sz="2400" u="sng">
                <a:solidFill>
                  <a:srgbClr val="FF0000"/>
                </a:solidFill>
              </a:rPr>
              <a:t>收到</a:t>
            </a:r>
            <a:r>
              <a:rPr lang="en-US" altLang="zh-CN" sz="2400" u="sng">
                <a:solidFill>
                  <a:srgbClr val="FF0000"/>
                </a:solidFill>
              </a:rPr>
              <a:t>Ack:</a:t>
            </a:r>
            <a:endParaRPr lang="en-US" altLang="zh-CN" sz="2400"/>
          </a:p>
          <a:p>
            <a:r>
              <a:rPr lang="zh-CN" altLang="en-US" sz="2400">
                <a:latin typeface="楷体" panose="02010609060101010101" pitchFamily="49" charset="-122"/>
                <a:ea typeface="楷体" panose="02010609060101010101" pitchFamily="49" charset="-122"/>
              </a:rPr>
              <a:t>如果是对以前的未确认报文段的确认</a:t>
            </a:r>
            <a:r>
              <a:rPr lang="en-US" altLang="zh-CN" sz="2400">
                <a:latin typeface="楷体" panose="02010609060101010101" pitchFamily="49" charset="-122"/>
                <a:ea typeface="楷体" panose="02010609060101010101" pitchFamily="49" charset="-122"/>
              </a:rPr>
              <a:t>(Ack&gt;Sendbase)</a:t>
            </a:r>
          </a:p>
          <a:p>
            <a:pPr lvl="1"/>
            <a:r>
              <a:rPr lang="zh-CN" altLang="en-US" sz="2400">
                <a:latin typeface="楷体" panose="02010609060101010101" pitchFamily="49" charset="-122"/>
                <a:ea typeface="楷体" panose="02010609060101010101" pitchFamily="49" charset="-122"/>
              </a:rPr>
              <a:t>更新</a:t>
            </a:r>
            <a:r>
              <a:rPr lang="en-US" altLang="zh-CN" sz="2400">
                <a:latin typeface="楷体" panose="02010609060101010101" pitchFamily="49" charset="-122"/>
                <a:ea typeface="楷体" panose="02010609060101010101" pitchFamily="49" charset="-122"/>
              </a:rPr>
              <a:t>SendBase</a:t>
            </a:r>
          </a:p>
          <a:p>
            <a:pPr lvl="1"/>
            <a:r>
              <a:rPr lang="zh-CN" altLang="en-US" sz="2400">
                <a:latin typeface="楷体" panose="02010609060101010101" pitchFamily="49" charset="-122"/>
                <a:ea typeface="楷体" panose="02010609060101010101" pitchFamily="49" charset="-122"/>
              </a:rPr>
              <a:t>如果当前有未被确认的报文段，</a:t>
            </a:r>
            <a:r>
              <a:rPr lang="en-US" altLang="zh-CN" sz="2400">
                <a:latin typeface="楷体" panose="02010609060101010101" pitchFamily="49" charset="-122"/>
                <a:ea typeface="楷体" panose="02010609060101010101" pitchFamily="49" charset="-122"/>
              </a:rPr>
              <a:t>TCP</a:t>
            </a:r>
            <a:r>
              <a:rPr lang="zh-CN" altLang="en-US" sz="2400">
                <a:latin typeface="楷体" panose="02010609060101010101" pitchFamily="49" charset="-122"/>
                <a:ea typeface="楷体" panose="02010609060101010101" pitchFamily="49" charset="-122"/>
              </a:rPr>
              <a:t>还要重启定时器</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873EA613-0EDB-4153-BB99-40C31B10EC1A}"/>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106499" name="页脚占位符 4">
            <a:extLst>
              <a:ext uri="{FF2B5EF4-FFF2-40B4-BE49-F238E27FC236}">
                <a16:creationId xmlns:a16="http://schemas.microsoft.com/office/drawing/2014/main" id="{F33E5BD0-6F5E-4E4E-8120-C54599A27C3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E26A061-19F4-4F7E-83DE-59E8A79BA73C}" type="slidenum">
              <a:rPr lang="en-US" altLang="zh-CN" smtClean="0">
                <a:latin typeface="Garamond" panose="02020404030301010803" pitchFamily="18" charset="0"/>
              </a:rPr>
              <a:pPr/>
              <a:t>114</a:t>
            </a:fld>
            <a:endParaRPr lang="en-US" altLang="zh-CN">
              <a:latin typeface="Garamond" panose="02020404030301010803" pitchFamily="18" charset="0"/>
            </a:endParaRPr>
          </a:p>
        </p:txBody>
      </p:sp>
      <p:sp>
        <p:nvSpPr>
          <p:cNvPr id="106500" name="Rectangle 2">
            <a:extLst>
              <a:ext uri="{FF2B5EF4-FFF2-40B4-BE49-F238E27FC236}">
                <a16:creationId xmlns:a16="http://schemas.microsoft.com/office/drawing/2014/main" id="{B4D5BD8B-A944-4A87-8BD3-81702F5A0C30}"/>
              </a:ext>
            </a:extLst>
          </p:cNvPr>
          <p:cNvSpPr>
            <a:spLocks noGrp="1" noChangeArrowheads="1"/>
          </p:cNvSpPr>
          <p:nvPr>
            <p:ph type="title"/>
          </p:nvPr>
        </p:nvSpPr>
        <p:spPr>
          <a:xfrm>
            <a:off x="838200" y="95251"/>
            <a:ext cx="10515600" cy="1325563"/>
          </a:xfrm>
        </p:spPr>
        <p:txBody>
          <a:bodyPr/>
          <a:lstStyle/>
          <a:p>
            <a:pPr eaLnBrk="1" hangingPunct="1"/>
            <a:r>
              <a:rPr lang="en-US" altLang="zh-CN" dirty="0"/>
              <a:t>3.5 </a:t>
            </a:r>
            <a:r>
              <a:rPr lang="zh-CN" altLang="en-US" dirty="0"/>
              <a:t>面向连接的传输 </a:t>
            </a:r>
            <a:r>
              <a:rPr lang="en-US" altLang="zh-CN" dirty="0"/>
              <a:t>: TCP</a:t>
            </a:r>
          </a:p>
        </p:txBody>
      </p:sp>
      <p:sp>
        <p:nvSpPr>
          <p:cNvPr id="106501" name="Text Box 4">
            <a:extLst>
              <a:ext uri="{FF2B5EF4-FFF2-40B4-BE49-F238E27FC236}">
                <a16:creationId xmlns:a16="http://schemas.microsoft.com/office/drawing/2014/main" id="{AF567568-CA86-4C97-91B7-AE4E5C26C7B6}"/>
              </a:ext>
            </a:extLst>
          </p:cNvPr>
          <p:cNvSpPr txBox="1">
            <a:spLocks noChangeArrowheads="1"/>
          </p:cNvSpPr>
          <p:nvPr/>
        </p:nvSpPr>
        <p:spPr bwMode="auto">
          <a:xfrm>
            <a:off x="1608139" y="1217613"/>
            <a:ext cx="6702425" cy="52625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b="1">
                <a:ea typeface="楷体" panose="02010609060101010101" pitchFamily="49" charset="-122"/>
                <a:cs typeface="Arial" panose="020B0604020202020204" pitchFamily="34" charset="0"/>
              </a:rPr>
              <a:t>    </a:t>
            </a:r>
            <a:r>
              <a:rPr lang="en-US" altLang="zh-CN" sz="1600" b="1">
                <a:ea typeface="楷体" panose="02010609060101010101" pitchFamily="49" charset="-122"/>
                <a:cs typeface="Arial" panose="020B0604020202020204" pitchFamily="34" charset="0"/>
              </a:rPr>
              <a:t>NextSeqNum = InitialSeqNum</a:t>
            </a:r>
          </a:p>
          <a:p>
            <a:r>
              <a:rPr lang="en-US" altLang="zh-CN" sz="1600" b="1">
                <a:ea typeface="楷体" panose="02010609060101010101" pitchFamily="49" charset="-122"/>
                <a:cs typeface="Arial" panose="020B0604020202020204" pitchFamily="34" charset="0"/>
              </a:rPr>
              <a:t>   SendBase = InitialSeqNum</a:t>
            </a:r>
          </a:p>
          <a:p>
            <a:r>
              <a:rPr lang="en-US" altLang="zh-CN" sz="1600" b="1">
                <a:ea typeface="楷体" panose="02010609060101010101" pitchFamily="49" charset="-122"/>
                <a:cs typeface="Arial" panose="020B0604020202020204" pitchFamily="34" charset="0"/>
              </a:rPr>
              <a:t>    </a:t>
            </a:r>
            <a:r>
              <a:rPr lang="en-US" altLang="zh-CN" sz="1600" b="1">
                <a:solidFill>
                  <a:schemeClr val="accent2"/>
                </a:solidFill>
                <a:ea typeface="楷体" panose="02010609060101010101" pitchFamily="49" charset="-122"/>
                <a:cs typeface="Arial" panose="020B0604020202020204" pitchFamily="34" charset="0"/>
              </a:rPr>
              <a:t>loop (forever) {</a:t>
            </a:r>
            <a:r>
              <a:rPr lang="en-US" altLang="zh-CN" sz="1600" b="1">
                <a:ea typeface="楷体" panose="02010609060101010101" pitchFamily="49" charset="-122"/>
                <a:cs typeface="Arial" panose="020B0604020202020204" pitchFamily="34" charset="0"/>
              </a:rPr>
              <a:t> </a:t>
            </a:r>
          </a:p>
          <a:p>
            <a:r>
              <a:rPr lang="en-US" altLang="zh-CN" sz="1600" b="1">
                <a:ea typeface="楷体" panose="02010609060101010101" pitchFamily="49" charset="-122"/>
                <a:cs typeface="Arial" panose="020B0604020202020204" pitchFamily="34" charset="0"/>
              </a:rPr>
              <a:t>        </a:t>
            </a:r>
            <a:r>
              <a:rPr lang="en-US" altLang="zh-CN" sz="1600" b="1">
                <a:solidFill>
                  <a:srgbClr val="FF0000"/>
                </a:solidFill>
                <a:ea typeface="楷体" panose="02010609060101010101" pitchFamily="49" charset="-122"/>
                <a:cs typeface="Arial" panose="020B0604020202020204" pitchFamily="34" charset="0"/>
              </a:rPr>
              <a:t>switch(event)</a:t>
            </a:r>
            <a:r>
              <a:rPr lang="en-US" altLang="zh-CN" sz="1600" b="1">
                <a:ea typeface="楷体" panose="02010609060101010101" pitchFamily="49" charset="-122"/>
                <a:cs typeface="Arial" panose="020B0604020202020204" pitchFamily="34" charset="0"/>
              </a:rPr>
              <a:t> </a:t>
            </a:r>
          </a:p>
          <a:p>
            <a:r>
              <a:rPr lang="en-US" altLang="zh-CN" sz="1600" b="1">
                <a:ea typeface="楷体" panose="02010609060101010101" pitchFamily="49" charset="-122"/>
                <a:cs typeface="Arial" panose="020B0604020202020204" pitchFamily="34" charset="0"/>
              </a:rPr>
              <a:t>        </a:t>
            </a:r>
            <a:r>
              <a:rPr lang="en-US" altLang="zh-CN" sz="1600" b="1">
                <a:solidFill>
                  <a:srgbClr val="FF0000"/>
                </a:solidFill>
                <a:ea typeface="楷体" panose="02010609060101010101" pitchFamily="49" charset="-122"/>
                <a:cs typeface="Arial" panose="020B0604020202020204" pitchFamily="34" charset="0"/>
              </a:rPr>
              <a:t>event:</a:t>
            </a:r>
            <a:r>
              <a:rPr lang="en-US" altLang="zh-CN" sz="1600" b="1">
                <a:ea typeface="楷体" panose="02010609060101010101" pitchFamily="49" charset="-122"/>
                <a:cs typeface="Arial" panose="020B0604020202020204" pitchFamily="34" charset="0"/>
              </a:rPr>
              <a:t> data received from application above </a:t>
            </a:r>
          </a:p>
          <a:p>
            <a:r>
              <a:rPr lang="en-US" altLang="zh-CN" sz="1600" b="1">
                <a:ea typeface="楷体" panose="02010609060101010101" pitchFamily="49" charset="-122"/>
                <a:cs typeface="Arial" panose="020B0604020202020204" pitchFamily="34" charset="0"/>
              </a:rPr>
              <a:t>               create TCP segment with sequence number NextSeqNum </a:t>
            </a:r>
          </a:p>
          <a:p>
            <a:r>
              <a:rPr lang="en-US" altLang="zh-CN" sz="1600" b="1">
                <a:ea typeface="楷体" panose="02010609060101010101" pitchFamily="49" charset="-122"/>
                <a:cs typeface="Arial" panose="020B0604020202020204" pitchFamily="34" charset="0"/>
              </a:rPr>
              <a:t>               if (timer currently not running)</a:t>
            </a:r>
          </a:p>
          <a:p>
            <a:r>
              <a:rPr lang="en-US" altLang="zh-CN" sz="1600" b="1">
                <a:ea typeface="楷体" panose="02010609060101010101" pitchFamily="49" charset="-122"/>
                <a:cs typeface="Arial" panose="020B0604020202020204" pitchFamily="34" charset="0"/>
              </a:rPr>
              <a:t>                       start timer</a:t>
            </a:r>
          </a:p>
          <a:p>
            <a:r>
              <a:rPr lang="en-US" altLang="zh-CN" sz="1600" b="1">
                <a:ea typeface="楷体" panose="02010609060101010101" pitchFamily="49" charset="-122"/>
                <a:cs typeface="Arial" panose="020B0604020202020204" pitchFamily="34" charset="0"/>
              </a:rPr>
              <a:t>               pass segment to IP </a:t>
            </a:r>
          </a:p>
          <a:p>
            <a:r>
              <a:rPr lang="en-US" altLang="zh-CN" sz="1600" b="1">
                <a:ea typeface="楷体" panose="02010609060101010101" pitchFamily="49" charset="-122"/>
                <a:cs typeface="Arial" panose="020B0604020202020204" pitchFamily="34" charset="0"/>
              </a:rPr>
              <a:t>               </a:t>
            </a:r>
            <a:r>
              <a:rPr lang="en-US" altLang="zh-CN" sz="1600" b="1">
                <a:solidFill>
                  <a:srgbClr val="FF0000"/>
                </a:solidFill>
                <a:ea typeface="楷体" panose="02010609060101010101" pitchFamily="49" charset="-122"/>
                <a:cs typeface="Arial" panose="020B0604020202020204" pitchFamily="34" charset="0"/>
              </a:rPr>
              <a:t>NextSeqNum = NextSeqNum + length(data) </a:t>
            </a:r>
          </a:p>
          <a:p>
            <a:r>
              <a:rPr lang="en-US" altLang="zh-CN" sz="1600" b="1">
                <a:ea typeface="楷体" panose="02010609060101010101" pitchFamily="49" charset="-122"/>
                <a:cs typeface="Arial" panose="020B0604020202020204" pitchFamily="34" charset="0"/>
              </a:rPr>
              <a:t>        </a:t>
            </a:r>
            <a:r>
              <a:rPr lang="en-US" altLang="zh-CN" sz="1600" b="1">
                <a:solidFill>
                  <a:srgbClr val="FF0000"/>
                </a:solidFill>
                <a:ea typeface="楷体" panose="02010609060101010101" pitchFamily="49" charset="-122"/>
                <a:cs typeface="Arial" panose="020B0604020202020204" pitchFamily="34" charset="0"/>
              </a:rPr>
              <a:t>event:</a:t>
            </a:r>
            <a:r>
              <a:rPr lang="en-US" altLang="zh-CN" sz="1600" b="1">
                <a:ea typeface="楷体" panose="02010609060101010101" pitchFamily="49" charset="-122"/>
                <a:cs typeface="Arial" panose="020B0604020202020204" pitchFamily="34" charset="0"/>
              </a:rPr>
              <a:t> timer timeout</a:t>
            </a:r>
          </a:p>
          <a:p>
            <a:r>
              <a:rPr lang="en-US" altLang="zh-CN" sz="1600" b="1">
                <a:solidFill>
                  <a:srgbClr val="FF0000"/>
                </a:solidFill>
                <a:ea typeface="楷体" panose="02010609060101010101" pitchFamily="49" charset="-122"/>
                <a:cs typeface="Arial" panose="020B0604020202020204" pitchFamily="34" charset="0"/>
              </a:rPr>
              <a:t>               retransmit not-yet-acknowledged segment with </a:t>
            </a:r>
          </a:p>
          <a:p>
            <a:r>
              <a:rPr lang="en-US" altLang="zh-CN" sz="1600" b="1">
                <a:solidFill>
                  <a:srgbClr val="FF0000"/>
                </a:solidFill>
                <a:ea typeface="楷体" panose="02010609060101010101" pitchFamily="49" charset="-122"/>
                <a:cs typeface="Arial" panose="020B0604020202020204" pitchFamily="34" charset="0"/>
              </a:rPr>
              <a:t>                       smallest sequence number</a:t>
            </a:r>
            <a:r>
              <a:rPr lang="zh-CN" altLang="en-US" sz="1600" b="1">
                <a:solidFill>
                  <a:srgbClr val="FF0000"/>
                </a:solidFill>
                <a:ea typeface="楷体" panose="02010609060101010101" pitchFamily="49" charset="-122"/>
                <a:cs typeface="Arial" panose="020B0604020202020204" pitchFamily="34" charset="0"/>
              </a:rPr>
              <a:t> （和</a:t>
            </a:r>
            <a:r>
              <a:rPr lang="en-US" altLang="zh-CN" sz="1600" b="1">
                <a:solidFill>
                  <a:srgbClr val="FF0000"/>
                </a:solidFill>
                <a:ea typeface="楷体" panose="02010609060101010101" pitchFamily="49" charset="-122"/>
                <a:cs typeface="Arial" panose="020B0604020202020204" pitchFamily="34" charset="0"/>
              </a:rPr>
              <a:t>GBN</a:t>
            </a:r>
            <a:r>
              <a:rPr lang="zh-CN" altLang="en-US" sz="1600" b="1">
                <a:solidFill>
                  <a:srgbClr val="FF0000"/>
                </a:solidFill>
                <a:ea typeface="楷体" panose="02010609060101010101" pitchFamily="49" charset="-122"/>
                <a:cs typeface="Arial" panose="020B0604020202020204" pitchFamily="34" charset="0"/>
              </a:rPr>
              <a:t>不同）</a:t>
            </a:r>
            <a:endParaRPr lang="en-US" altLang="zh-CN" sz="1600" b="1">
              <a:ea typeface="楷体" panose="02010609060101010101" pitchFamily="49" charset="-122"/>
              <a:cs typeface="Arial" panose="020B0604020202020204" pitchFamily="34" charset="0"/>
            </a:endParaRPr>
          </a:p>
          <a:p>
            <a:r>
              <a:rPr lang="en-US" altLang="zh-CN" sz="1600" b="1">
                <a:ea typeface="楷体" panose="02010609060101010101" pitchFamily="49" charset="-122"/>
                <a:cs typeface="Arial" panose="020B0604020202020204" pitchFamily="34" charset="0"/>
              </a:rPr>
              <a:t>               start timer</a:t>
            </a:r>
          </a:p>
          <a:p>
            <a:r>
              <a:rPr lang="en-US" altLang="zh-CN" sz="1600" b="1">
                <a:ea typeface="楷体" panose="02010609060101010101" pitchFamily="49" charset="-122"/>
                <a:cs typeface="Arial" panose="020B0604020202020204" pitchFamily="34" charset="0"/>
              </a:rPr>
              <a:t>        </a:t>
            </a:r>
            <a:r>
              <a:rPr lang="en-US" altLang="zh-CN" sz="1600" b="1">
                <a:solidFill>
                  <a:srgbClr val="FF0000"/>
                </a:solidFill>
                <a:ea typeface="楷体" panose="02010609060101010101" pitchFamily="49" charset="-122"/>
                <a:cs typeface="Arial" panose="020B0604020202020204" pitchFamily="34" charset="0"/>
              </a:rPr>
              <a:t>event:</a:t>
            </a:r>
            <a:r>
              <a:rPr lang="en-US" altLang="zh-CN" sz="1600" b="1">
                <a:ea typeface="楷体" panose="02010609060101010101" pitchFamily="49" charset="-122"/>
                <a:cs typeface="Arial" panose="020B0604020202020204" pitchFamily="34" charset="0"/>
              </a:rPr>
              <a:t> ACK received, with ACK field value of y </a:t>
            </a:r>
          </a:p>
          <a:p>
            <a:r>
              <a:rPr lang="en-US" altLang="zh-CN" sz="1600" b="1">
                <a:ea typeface="楷体" panose="02010609060101010101" pitchFamily="49" charset="-122"/>
                <a:cs typeface="Arial" panose="020B0604020202020204" pitchFamily="34" charset="0"/>
              </a:rPr>
              <a:t>               if (y &gt; SendBase) { </a:t>
            </a:r>
          </a:p>
          <a:p>
            <a:r>
              <a:rPr lang="en-US" altLang="zh-CN" sz="1600" b="1">
                <a:ea typeface="楷体" panose="02010609060101010101" pitchFamily="49" charset="-122"/>
                <a:cs typeface="Arial" panose="020B0604020202020204" pitchFamily="34" charset="0"/>
              </a:rPr>
              <a:t>                     SendBase = y</a:t>
            </a:r>
            <a:r>
              <a:rPr lang="en-US" altLang="zh-CN" sz="1600" b="1">
                <a:solidFill>
                  <a:srgbClr val="FF0000"/>
                </a:solidFill>
                <a:ea typeface="楷体" panose="02010609060101010101" pitchFamily="49" charset="-122"/>
                <a:cs typeface="Arial" panose="020B0604020202020204" pitchFamily="34" charset="0"/>
              </a:rPr>
              <a:t> //</a:t>
            </a:r>
            <a:r>
              <a:rPr lang="zh-CN" altLang="en-US" sz="1600" b="1">
                <a:solidFill>
                  <a:srgbClr val="FF0000"/>
                </a:solidFill>
                <a:ea typeface="楷体" panose="02010609060101010101" pitchFamily="49" charset="-122"/>
                <a:cs typeface="Arial" panose="020B0604020202020204" pitchFamily="34" charset="0"/>
              </a:rPr>
              <a:t>窗口移动到</a:t>
            </a:r>
            <a:r>
              <a:rPr lang="en-US" altLang="zh-CN" sz="1600" b="1">
                <a:solidFill>
                  <a:srgbClr val="FF0000"/>
                </a:solidFill>
                <a:ea typeface="楷体" panose="02010609060101010101" pitchFamily="49" charset="-122"/>
                <a:cs typeface="Arial" panose="020B0604020202020204" pitchFamily="34" charset="0"/>
              </a:rPr>
              <a:t>y,</a:t>
            </a:r>
            <a:r>
              <a:rPr lang="zh-CN" altLang="en-US" sz="1600" b="1">
                <a:solidFill>
                  <a:srgbClr val="FF0000"/>
                </a:solidFill>
                <a:ea typeface="楷体" panose="02010609060101010101" pitchFamily="49" charset="-122"/>
                <a:cs typeface="Arial" panose="020B0604020202020204" pitchFamily="34" charset="0"/>
              </a:rPr>
              <a:t>因为是累积确认</a:t>
            </a:r>
            <a:endParaRPr lang="en-US" altLang="zh-CN" sz="1600" b="1">
              <a:ea typeface="楷体" panose="02010609060101010101" pitchFamily="49" charset="-122"/>
              <a:cs typeface="Arial" panose="020B0604020202020204" pitchFamily="34" charset="0"/>
            </a:endParaRPr>
          </a:p>
          <a:p>
            <a:r>
              <a:rPr lang="en-US" altLang="zh-CN" sz="1600" b="1">
                <a:ea typeface="楷体" panose="02010609060101010101" pitchFamily="49" charset="-122"/>
                <a:cs typeface="Arial" panose="020B0604020202020204" pitchFamily="34" charset="0"/>
              </a:rPr>
              <a:t>                    if (there are currently not-yet-acknowledged segments)</a:t>
            </a:r>
          </a:p>
          <a:p>
            <a:r>
              <a:rPr lang="en-US" altLang="zh-CN" sz="1600" b="1">
                <a:ea typeface="楷体" panose="02010609060101010101" pitchFamily="49" charset="-122"/>
                <a:cs typeface="Arial" panose="020B0604020202020204" pitchFamily="34" charset="0"/>
              </a:rPr>
              <a:t>                             start timer </a:t>
            </a:r>
          </a:p>
          <a:p>
            <a:r>
              <a:rPr lang="en-US" altLang="zh-CN" sz="1600" b="1">
                <a:ea typeface="楷体" panose="02010609060101010101" pitchFamily="49" charset="-122"/>
                <a:cs typeface="Arial" panose="020B0604020202020204" pitchFamily="34" charset="0"/>
              </a:rPr>
              <a:t>               } </a:t>
            </a:r>
          </a:p>
          <a:p>
            <a:r>
              <a:rPr lang="en-US" altLang="zh-CN" sz="1600" b="1">
                <a:ea typeface="楷体" panose="02010609060101010101" pitchFamily="49" charset="-122"/>
                <a:cs typeface="Arial" panose="020B0604020202020204" pitchFamily="34" charset="0"/>
              </a:rPr>
              <a:t>     </a:t>
            </a:r>
            <a:r>
              <a:rPr lang="en-US" altLang="zh-CN" sz="1600" b="1">
                <a:solidFill>
                  <a:schemeClr val="accent2"/>
                </a:solidFill>
                <a:ea typeface="楷体" panose="02010609060101010101" pitchFamily="49" charset="-122"/>
                <a:cs typeface="Arial" panose="020B0604020202020204" pitchFamily="34" charset="0"/>
              </a:rPr>
              <a:t>}  /* end of loop forever */</a:t>
            </a:r>
            <a:r>
              <a:rPr lang="en-US" altLang="zh-CN" sz="1600" b="1">
                <a:ea typeface="楷体" panose="02010609060101010101" pitchFamily="49" charset="-122"/>
                <a:cs typeface="Arial" panose="020B0604020202020204" pitchFamily="34" charset="0"/>
              </a:rPr>
              <a:t> </a:t>
            </a:r>
          </a:p>
        </p:txBody>
      </p:sp>
      <p:sp>
        <p:nvSpPr>
          <p:cNvPr id="372742" name="Rectangle 6">
            <a:extLst>
              <a:ext uri="{FF2B5EF4-FFF2-40B4-BE49-F238E27FC236}">
                <a16:creationId xmlns:a16="http://schemas.microsoft.com/office/drawing/2014/main" id="{2F126D29-D071-4738-BE42-EA32359C5630}"/>
              </a:ext>
            </a:extLst>
          </p:cNvPr>
          <p:cNvSpPr>
            <a:spLocks noChangeArrowheads="1"/>
          </p:cNvSpPr>
          <p:nvPr/>
        </p:nvSpPr>
        <p:spPr bwMode="auto">
          <a:xfrm>
            <a:off x="2135189" y="2278063"/>
            <a:ext cx="6048375" cy="1439862"/>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72743" name="Rectangle 7">
            <a:extLst>
              <a:ext uri="{FF2B5EF4-FFF2-40B4-BE49-F238E27FC236}">
                <a16:creationId xmlns:a16="http://schemas.microsoft.com/office/drawing/2014/main" id="{44674006-E4D9-45FB-A38F-0B3451DAA99E}"/>
              </a:ext>
            </a:extLst>
          </p:cNvPr>
          <p:cNvSpPr>
            <a:spLocks noChangeArrowheads="1"/>
          </p:cNvSpPr>
          <p:nvPr/>
        </p:nvSpPr>
        <p:spPr bwMode="auto">
          <a:xfrm>
            <a:off x="2135189" y="3717925"/>
            <a:ext cx="6048375" cy="935038"/>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72744" name="Rectangle 8">
            <a:extLst>
              <a:ext uri="{FF2B5EF4-FFF2-40B4-BE49-F238E27FC236}">
                <a16:creationId xmlns:a16="http://schemas.microsoft.com/office/drawing/2014/main" id="{72917E8A-40DB-4B13-8157-CA0AECFF42BB}"/>
              </a:ext>
            </a:extLst>
          </p:cNvPr>
          <p:cNvSpPr>
            <a:spLocks noChangeArrowheads="1"/>
          </p:cNvSpPr>
          <p:nvPr/>
        </p:nvSpPr>
        <p:spPr bwMode="auto">
          <a:xfrm>
            <a:off x="2135189" y="4652964"/>
            <a:ext cx="6048375" cy="1512887"/>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72745" name="Rectangle 9">
            <a:extLst>
              <a:ext uri="{FF2B5EF4-FFF2-40B4-BE49-F238E27FC236}">
                <a16:creationId xmlns:a16="http://schemas.microsoft.com/office/drawing/2014/main" id="{8F5C3C9B-DAE6-478F-914B-738529115B3E}"/>
              </a:ext>
            </a:extLst>
          </p:cNvPr>
          <p:cNvSpPr>
            <a:spLocks noGrp="1" noChangeArrowheads="1"/>
          </p:cNvSpPr>
          <p:nvPr>
            <p:ph type="body" sz="half" idx="1"/>
          </p:nvPr>
        </p:nvSpPr>
        <p:spPr>
          <a:xfrm>
            <a:off x="8285163" y="1125538"/>
            <a:ext cx="2419350" cy="4648200"/>
          </a:xfrm>
          <a:noFill/>
        </p:spPr>
        <p:txBody>
          <a:bodyPr/>
          <a:lstStyle/>
          <a:p>
            <a:pPr eaLnBrk="1" hangingPunct="1">
              <a:lnSpc>
                <a:spcPct val="80000"/>
              </a:lnSpc>
              <a:buFont typeface="Wingdings" panose="05000000000000000000" pitchFamily="2" charset="2"/>
              <a:buNone/>
            </a:pPr>
            <a:r>
              <a:rPr lang="zh-CN" altLang="en-US" sz="2400" u="sng">
                <a:solidFill>
                  <a:srgbClr val="FF0000"/>
                </a:solidFill>
                <a:ea typeface="楷体" panose="02010609060101010101" pitchFamily="49" charset="-122"/>
                <a:cs typeface="Arial" panose="020B0604020202020204" pitchFamily="34" charset="0"/>
              </a:rPr>
              <a:t>从应用程序接收数据</a:t>
            </a:r>
            <a:endParaRPr lang="zh-CN" altLang="en-US" sz="2400">
              <a:solidFill>
                <a:srgbClr val="FF0000"/>
              </a:solidFill>
              <a:ea typeface="楷体" panose="02010609060101010101" pitchFamily="49" charset="-122"/>
              <a:cs typeface="Arial" panose="020B0604020202020204" pitchFamily="34" charset="0"/>
            </a:endParaRPr>
          </a:p>
          <a:p>
            <a:pPr eaLnBrk="1" hangingPunct="1">
              <a:lnSpc>
                <a:spcPct val="80000"/>
              </a:lnSpc>
            </a:pPr>
            <a:r>
              <a:rPr lang="zh-CN" altLang="en-US" sz="2200">
                <a:ea typeface="楷体" panose="02010609060101010101" pitchFamily="49" charset="-122"/>
                <a:cs typeface="Arial" panose="020B0604020202020204" pitchFamily="34" charset="0"/>
              </a:rPr>
              <a:t>将数据封装入报文段中，每个报文段都包含一个序号</a:t>
            </a:r>
          </a:p>
          <a:p>
            <a:pPr eaLnBrk="1" hangingPunct="1">
              <a:lnSpc>
                <a:spcPct val="80000"/>
              </a:lnSpc>
            </a:pPr>
            <a:r>
              <a:rPr lang="zh-CN" altLang="en-US" sz="2200">
                <a:ea typeface="楷体" panose="02010609060101010101" pitchFamily="49" charset="-122"/>
                <a:cs typeface="Arial" panose="020B0604020202020204" pitchFamily="34" charset="0"/>
              </a:rPr>
              <a:t>序号是该报文段第一个数据字节的字节流编号</a:t>
            </a:r>
          </a:p>
          <a:p>
            <a:pPr eaLnBrk="1" hangingPunct="1">
              <a:lnSpc>
                <a:spcPct val="80000"/>
              </a:lnSpc>
            </a:pPr>
            <a:r>
              <a:rPr lang="zh-CN" altLang="en-US" sz="2200">
                <a:ea typeface="楷体" panose="02010609060101010101" pitchFamily="49" charset="-122"/>
                <a:cs typeface="Arial" panose="020B0604020202020204" pitchFamily="34" charset="0"/>
              </a:rPr>
              <a:t>启动定时器</a:t>
            </a:r>
          </a:p>
          <a:p>
            <a:pPr eaLnBrk="1" hangingPunct="1">
              <a:lnSpc>
                <a:spcPct val="80000"/>
              </a:lnSpc>
            </a:pPr>
            <a:r>
              <a:rPr lang="zh-CN" altLang="en-US" sz="2200">
                <a:ea typeface="楷体" panose="02010609060101010101" pitchFamily="49" charset="-122"/>
                <a:cs typeface="Arial" panose="020B0604020202020204" pitchFamily="34" charset="0"/>
              </a:rPr>
              <a:t>超时间隔</a:t>
            </a:r>
            <a:r>
              <a:rPr lang="en-US" altLang="zh-CN" sz="2200">
                <a:ea typeface="楷体" panose="02010609060101010101" pitchFamily="49" charset="-122"/>
                <a:cs typeface="Arial" panose="020B0604020202020204" pitchFamily="34" charset="0"/>
              </a:rPr>
              <a:t>: TimeOutInterval</a:t>
            </a:r>
            <a:r>
              <a:rPr lang="en-US" altLang="zh-CN" sz="2400">
                <a:ea typeface="楷体" panose="02010609060101010101" pitchFamily="49" charset="-122"/>
                <a:cs typeface="Arial" panose="020B0604020202020204" pitchFamily="34" charset="0"/>
              </a:rPr>
              <a:t> </a:t>
            </a:r>
          </a:p>
        </p:txBody>
      </p:sp>
      <p:sp>
        <p:nvSpPr>
          <p:cNvPr id="372746" name="Rectangle 10">
            <a:extLst>
              <a:ext uri="{FF2B5EF4-FFF2-40B4-BE49-F238E27FC236}">
                <a16:creationId xmlns:a16="http://schemas.microsoft.com/office/drawing/2014/main" id="{62C31F93-5921-4D1D-88E3-70E9014E832E}"/>
              </a:ext>
            </a:extLst>
          </p:cNvPr>
          <p:cNvSpPr>
            <a:spLocks noChangeArrowheads="1"/>
          </p:cNvSpPr>
          <p:nvPr/>
        </p:nvSpPr>
        <p:spPr bwMode="auto">
          <a:xfrm>
            <a:off x="8401050" y="1125538"/>
            <a:ext cx="2052638"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20000"/>
              </a:spcBef>
              <a:buClr>
                <a:schemeClr val="accent1"/>
              </a:buClr>
              <a:buSzPct val="65000"/>
              <a:buFont typeface="Wingdings" panose="05000000000000000000" pitchFamily="2" charset="2"/>
              <a:buNone/>
            </a:pPr>
            <a:r>
              <a:rPr lang="zh-CN" altLang="en-US" sz="2400" u="sng">
                <a:solidFill>
                  <a:srgbClr val="FF0000"/>
                </a:solidFill>
                <a:ea typeface="楷体" panose="02010609060101010101" pitchFamily="49" charset="-122"/>
                <a:cs typeface="Arial" panose="020B0604020202020204" pitchFamily="34" charset="0"/>
              </a:rPr>
              <a:t>超时</a:t>
            </a:r>
            <a:endParaRPr lang="zh-CN" altLang="en-US" sz="2400">
              <a:solidFill>
                <a:srgbClr val="FF0000"/>
              </a:solidFill>
              <a:ea typeface="楷体" panose="02010609060101010101" pitchFamily="49" charset="-122"/>
              <a:cs typeface="Arial" panose="020B0604020202020204" pitchFamily="34" charset="0"/>
            </a:endParaRPr>
          </a:p>
          <a:p>
            <a:pPr eaLnBrk="1" hangingPunct="1">
              <a:spcBef>
                <a:spcPct val="20000"/>
              </a:spcBef>
              <a:buClr>
                <a:schemeClr val="accent1"/>
              </a:buClr>
              <a:buSzPct val="65000"/>
              <a:buFont typeface="Wingdings" panose="05000000000000000000" pitchFamily="2" charset="2"/>
              <a:buChar char="n"/>
            </a:pPr>
            <a:r>
              <a:rPr lang="zh-CN" altLang="en-US" sz="2200">
                <a:ea typeface="楷体" panose="02010609060101010101" pitchFamily="49" charset="-122"/>
                <a:cs typeface="Arial" panose="020B0604020202020204" pitchFamily="34" charset="0"/>
              </a:rPr>
              <a:t>重传认为超时的报文段</a:t>
            </a:r>
          </a:p>
          <a:p>
            <a:pPr eaLnBrk="1" hangingPunct="1">
              <a:spcBef>
                <a:spcPct val="20000"/>
              </a:spcBef>
              <a:buClr>
                <a:schemeClr val="accent1"/>
              </a:buClr>
              <a:buSzPct val="65000"/>
              <a:buFont typeface="Wingdings" panose="05000000000000000000" pitchFamily="2" charset="2"/>
              <a:buChar char="n"/>
            </a:pPr>
            <a:r>
              <a:rPr lang="zh-CN" altLang="en-US" sz="2200">
                <a:ea typeface="楷体" panose="02010609060101010101" pitchFamily="49" charset="-122"/>
                <a:cs typeface="Arial" panose="020B0604020202020204" pitchFamily="34" charset="0"/>
              </a:rPr>
              <a:t>重启定时器</a:t>
            </a:r>
          </a:p>
        </p:txBody>
      </p:sp>
      <p:sp>
        <p:nvSpPr>
          <p:cNvPr id="372747" name="Rectangle 11">
            <a:extLst>
              <a:ext uri="{FF2B5EF4-FFF2-40B4-BE49-F238E27FC236}">
                <a16:creationId xmlns:a16="http://schemas.microsoft.com/office/drawing/2014/main" id="{6733F581-D0D8-4502-8F44-27B81DD833C4}"/>
              </a:ext>
            </a:extLst>
          </p:cNvPr>
          <p:cNvSpPr>
            <a:spLocks noChangeArrowheads="1"/>
          </p:cNvSpPr>
          <p:nvPr/>
        </p:nvSpPr>
        <p:spPr bwMode="auto">
          <a:xfrm>
            <a:off x="8399464" y="1125538"/>
            <a:ext cx="2376487"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0000"/>
              </a:lnSpc>
              <a:buFont typeface="Wingdings" panose="05000000000000000000" pitchFamily="2" charset="2"/>
              <a:buNone/>
            </a:pPr>
            <a:r>
              <a:rPr lang="zh-CN" altLang="en-US" sz="2400" u="sng">
                <a:solidFill>
                  <a:srgbClr val="FF0000"/>
                </a:solidFill>
                <a:ea typeface="楷体" panose="02010609060101010101" pitchFamily="49" charset="-122"/>
                <a:cs typeface="Arial" panose="020B0604020202020204" pitchFamily="34" charset="0"/>
              </a:rPr>
              <a:t>收到</a:t>
            </a:r>
            <a:r>
              <a:rPr lang="en-US" altLang="zh-CN" sz="2400" u="sng">
                <a:solidFill>
                  <a:srgbClr val="FF0000"/>
                </a:solidFill>
                <a:ea typeface="楷体" panose="02010609060101010101" pitchFamily="49" charset="-122"/>
                <a:cs typeface="Arial" panose="020B0604020202020204" pitchFamily="34" charset="0"/>
              </a:rPr>
              <a:t>ACK</a:t>
            </a:r>
            <a:endParaRPr lang="en-US" altLang="zh-CN" sz="2400">
              <a:solidFill>
                <a:srgbClr val="FF0000"/>
              </a:solidFill>
              <a:ea typeface="楷体" panose="02010609060101010101" pitchFamily="49" charset="-122"/>
              <a:cs typeface="Arial" panose="020B0604020202020204" pitchFamily="34" charset="0"/>
            </a:endParaRPr>
          </a:p>
          <a:p>
            <a:pPr eaLnBrk="1" hangingPunct="1"/>
            <a:r>
              <a:rPr lang="zh-CN" altLang="en-US" sz="2200">
                <a:ea typeface="楷体" panose="02010609060101010101" pitchFamily="49" charset="-122"/>
                <a:cs typeface="Arial" panose="020B0604020202020204" pitchFamily="34" charset="0"/>
              </a:rPr>
              <a:t>如果是对以前的未确认报文段的确认</a:t>
            </a:r>
          </a:p>
          <a:p>
            <a:pPr lvl="1" eaLnBrk="1" hangingPunct="1"/>
            <a:r>
              <a:rPr lang="zh-CN" altLang="en-US" sz="2000">
                <a:ea typeface="楷体" panose="02010609060101010101" pitchFamily="49" charset="-122"/>
                <a:cs typeface="Arial" panose="020B0604020202020204" pitchFamily="34" charset="0"/>
              </a:rPr>
              <a:t>更新</a:t>
            </a:r>
            <a:r>
              <a:rPr lang="en-US" altLang="zh-CN" sz="2000">
                <a:ea typeface="楷体" panose="02010609060101010101" pitchFamily="49" charset="-122"/>
                <a:cs typeface="Arial" panose="020B0604020202020204" pitchFamily="34" charset="0"/>
              </a:rPr>
              <a:t>SendBase</a:t>
            </a:r>
          </a:p>
          <a:p>
            <a:pPr lvl="1" eaLnBrk="1" hangingPunct="1"/>
            <a:r>
              <a:rPr lang="zh-CN" altLang="en-US" sz="2000">
                <a:ea typeface="楷体" panose="02010609060101010101" pitchFamily="49" charset="-122"/>
                <a:cs typeface="Arial" panose="020B0604020202020204" pitchFamily="34" charset="0"/>
              </a:rPr>
              <a:t>如果当前有未被确认的报文段，</a:t>
            </a:r>
            <a:r>
              <a:rPr lang="en-US" altLang="zh-CN" sz="2000">
                <a:ea typeface="楷体" panose="02010609060101010101" pitchFamily="49" charset="-122"/>
                <a:cs typeface="Arial" panose="020B0604020202020204" pitchFamily="34" charset="0"/>
              </a:rPr>
              <a:t>TCP</a:t>
            </a:r>
            <a:r>
              <a:rPr lang="zh-CN" altLang="en-US" sz="2000">
                <a:ea typeface="楷体" panose="02010609060101010101" pitchFamily="49" charset="-122"/>
                <a:cs typeface="Arial" panose="020B0604020202020204" pitchFamily="34" charset="0"/>
              </a:rPr>
              <a:t>还要重启定时器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2742"/>
                                        </p:tgtEl>
                                        <p:attrNameLst>
                                          <p:attrName>style.visibility</p:attrName>
                                        </p:attrNameLst>
                                      </p:cBhvr>
                                      <p:to>
                                        <p:strVal val="visible"/>
                                      </p:to>
                                    </p:set>
                                    <p:anim calcmode="lin" valueType="num">
                                      <p:cBhvr additive="base">
                                        <p:cTn id="7" dur="500" fill="hold"/>
                                        <p:tgtEl>
                                          <p:spTgt spid="372742"/>
                                        </p:tgtEl>
                                        <p:attrNameLst>
                                          <p:attrName>ppt_x</p:attrName>
                                        </p:attrNameLst>
                                      </p:cBhvr>
                                      <p:tavLst>
                                        <p:tav tm="0">
                                          <p:val>
                                            <p:strVal val="#ppt_x"/>
                                          </p:val>
                                        </p:tav>
                                        <p:tav tm="100000">
                                          <p:val>
                                            <p:strVal val="#ppt_x"/>
                                          </p:val>
                                        </p:tav>
                                      </p:tavLst>
                                    </p:anim>
                                    <p:anim calcmode="lin" valueType="num">
                                      <p:cBhvr additive="base">
                                        <p:cTn id="8" dur="500" fill="hold"/>
                                        <p:tgtEl>
                                          <p:spTgt spid="37274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35" presetClass="emph" presetSubtype="0" fill="hold" grpId="1" nodeType="afterEffect">
                                  <p:stCondLst>
                                    <p:cond delay="0"/>
                                  </p:stCondLst>
                                  <p:childTnLst>
                                    <p:anim calcmode="discrete" valueType="str">
                                      <p:cBhvr>
                                        <p:cTn id="11" dur="1000" fill="hold"/>
                                        <p:tgtEl>
                                          <p:spTgt spid="372742"/>
                                        </p:tgtEl>
                                        <p:attrNameLst>
                                          <p:attrName>style.visibility</p:attrName>
                                        </p:attrNameLst>
                                      </p:cBhvr>
                                      <p:tavLst>
                                        <p:tav tm="0">
                                          <p:val>
                                            <p:strVal val="hidden"/>
                                          </p:val>
                                        </p:tav>
                                        <p:tav tm="50000">
                                          <p:val>
                                            <p:strVal val="visible"/>
                                          </p:val>
                                        </p:tav>
                                      </p:tavLst>
                                    </p:anim>
                                  </p:childTnLst>
                                </p:cTn>
                              </p:par>
                            </p:childTnLst>
                          </p:cTn>
                        </p:par>
                        <p:par>
                          <p:cTn id="12" fill="hold" nodeType="afterGroup">
                            <p:stCondLst>
                              <p:cond delay="1500"/>
                            </p:stCondLst>
                            <p:childTnLst>
                              <p:par>
                                <p:cTn id="13" presetID="9" presetClass="entr" presetSubtype="0" fill="hold" grpId="0" nodeType="afterEffect">
                                  <p:stCondLst>
                                    <p:cond delay="0"/>
                                  </p:stCondLst>
                                  <p:childTnLst>
                                    <p:set>
                                      <p:cBhvr>
                                        <p:cTn id="14" dur="1" fill="hold">
                                          <p:stCondLst>
                                            <p:cond delay="0"/>
                                          </p:stCondLst>
                                        </p:cTn>
                                        <p:tgtEl>
                                          <p:spTgt spid="372745">
                                            <p:txEl>
                                              <p:pRg st="0" end="0"/>
                                            </p:txEl>
                                          </p:spTgt>
                                        </p:tgtEl>
                                        <p:attrNameLst>
                                          <p:attrName>style.visibility</p:attrName>
                                        </p:attrNameLst>
                                      </p:cBhvr>
                                      <p:to>
                                        <p:strVal val="visible"/>
                                      </p:to>
                                    </p:set>
                                    <p:animEffect transition="in" filter="dissolve">
                                      <p:cBhvr>
                                        <p:cTn id="15" dur="500"/>
                                        <p:tgtEl>
                                          <p:spTgt spid="372745">
                                            <p:txEl>
                                              <p:pRg st="0" end="0"/>
                                            </p:txEl>
                                          </p:spTgt>
                                        </p:tgtEl>
                                      </p:cBhvr>
                                    </p:animEffect>
                                  </p:childTnLst>
                                </p:cTn>
                              </p:par>
                            </p:childTnLst>
                          </p:cTn>
                        </p:par>
                        <p:par>
                          <p:cTn id="16" fill="hold" nodeType="afterGroup">
                            <p:stCondLst>
                              <p:cond delay="2000"/>
                            </p:stCondLst>
                            <p:childTnLst>
                              <p:par>
                                <p:cTn id="17" presetID="9" presetClass="entr" presetSubtype="0" fill="hold" grpId="0" nodeType="afterEffect">
                                  <p:stCondLst>
                                    <p:cond delay="0"/>
                                  </p:stCondLst>
                                  <p:childTnLst>
                                    <p:set>
                                      <p:cBhvr>
                                        <p:cTn id="18" dur="1" fill="hold">
                                          <p:stCondLst>
                                            <p:cond delay="0"/>
                                          </p:stCondLst>
                                        </p:cTn>
                                        <p:tgtEl>
                                          <p:spTgt spid="372745">
                                            <p:txEl>
                                              <p:pRg st="1" end="1"/>
                                            </p:txEl>
                                          </p:spTgt>
                                        </p:tgtEl>
                                        <p:attrNameLst>
                                          <p:attrName>style.visibility</p:attrName>
                                        </p:attrNameLst>
                                      </p:cBhvr>
                                      <p:to>
                                        <p:strVal val="visible"/>
                                      </p:to>
                                    </p:set>
                                    <p:animEffect transition="in" filter="dissolve">
                                      <p:cBhvr>
                                        <p:cTn id="19" dur="500"/>
                                        <p:tgtEl>
                                          <p:spTgt spid="372745">
                                            <p:txEl>
                                              <p:pRg st="1" end="1"/>
                                            </p:txEl>
                                          </p:spTgt>
                                        </p:tgtEl>
                                      </p:cBhvr>
                                    </p:animEffect>
                                  </p:childTnLst>
                                </p:cTn>
                              </p:par>
                            </p:childTnLst>
                          </p:cTn>
                        </p:par>
                        <p:par>
                          <p:cTn id="20" fill="hold" nodeType="afterGroup">
                            <p:stCondLst>
                              <p:cond delay="2500"/>
                            </p:stCondLst>
                            <p:childTnLst>
                              <p:par>
                                <p:cTn id="21" presetID="9" presetClass="entr" presetSubtype="0" fill="hold" grpId="0" nodeType="afterEffect">
                                  <p:stCondLst>
                                    <p:cond delay="0"/>
                                  </p:stCondLst>
                                  <p:childTnLst>
                                    <p:set>
                                      <p:cBhvr>
                                        <p:cTn id="22" dur="1" fill="hold">
                                          <p:stCondLst>
                                            <p:cond delay="0"/>
                                          </p:stCondLst>
                                        </p:cTn>
                                        <p:tgtEl>
                                          <p:spTgt spid="372745">
                                            <p:txEl>
                                              <p:pRg st="2" end="2"/>
                                            </p:txEl>
                                          </p:spTgt>
                                        </p:tgtEl>
                                        <p:attrNameLst>
                                          <p:attrName>style.visibility</p:attrName>
                                        </p:attrNameLst>
                                      </p:cBhvr>
                                      <p:to>
                                        <p:strVal val="visible"/>
                                      </p:to>
                                    </p:set>
                                    <p:animEffect transition="in" filter="dissolve">
                                      <p:cBhvr>
                                        <p:cTn id="23" dur="500"/>
                                        <p:tgtEl>
                                          <p:spTgt spid="372745">
                                            <p:txEl>
                                              <p:pRg st="2" end="2"/>
                                            </p:txEl>
                                          </p:spTgt>
                                        </p:tgtEl>
                                      </p:cBhvr>
                                    </p:animEffect>
                                  </p:childTnLst>
                                </p:cTn>
                              </p:par>
                            </p:childTnLst>
                          </p:cTn>
                        </p:par>
                        <p:par>
                          <p:cTn id="24" fill="hold" nodeType="afterGroup">
                            <p:stCondLst>
                              <p:cond delay="3000"/>
                            </p:stCondLst>
                            <p:childTnLst>
                              <p:par>
                                <p:cTn id="25" presetID="9" presetClass="entr" presetSubtype="0" fill="hold" grpId="0" nodeType="afterEffect">
                                  <p:stCondLst>
                                    <p:cond delay="0"/>
                                  </p:stCondLst>
                                  <p:childTnLst>
                                    <p:set>
                                      <p:cBhvr>
                                        <p:cTn id="26" dur="1" fill="hold">
                                          <p:stCondLst>
                                            <p:cond delay="0"/>
                                          </p:stCondLst>
                                        </p:cTn>
                                        <p:tgtEl>
                                          <p:spTgt spid="372745">
                                            <p:txEl>
                                              <p:pRg st="3" end="3"/>
                                            </p:txEl>
                                          </p:spTgt>
                                        </p:tgtEl>
                                        <p:attrNameLst>
                                          <p:attrName>style.visibility</p:attrName>
                                        </p:attrNameLst>
                                      </p:cBhvr>
                                      <p:to>
                                        <p:strVal val="visible"/>
                                      </p:to>
                                    </p:set>
                                    <p:animEffect transition="in" filter="dissolve">
                                      <p:cBhvr>
                                        <p:cTn id="27" dur="500"/>
                                        <p:tgtEl>
                                          <p:spTgt spid="372745">
                                            <p:txEl>
                                              <p:pRg st="3" end="3"/>
                                            </p:txEl>
                                          </p:spTgt>
                                        </p:tgtEl>
                                      </p:cBhvr>
                                    </p:animEffect>
                                  </p:childTnLst>
                                </p:cTn>
                              </p:par>
                            </p:childTnLst>
                          </p:cTn>
                        </p:par>
                        <p:par>
                          <p:cTn id="28" fill="hold" nodeType="afterGroup">
                            <p:stCondLst>
                              <p:cond delay="3500"/>
                            </p:stCondLst>
                            <p:childTnLst>
                              <p:par>
                                <p:cTn id="29" presetID="9" presetClass="entr" presetSubtype="0" fill="hold" grpId="0" nodeType="afterEffect">
                                  <p:stCondLst>
                                    <p:cond delay="0"/>
                                  </p:stCondLst>
                                  <p:childTnLst>
                                    <p:set>
                                      <p:cBhvr>
                                        <p:cTn id="30" dur="1" fill="hold">
                                          <p:stCondLst>
                                            <p:cond delay="0"/>
                                          </p:stCondLst>
                                        </p:cTn>
                                        <p:tgtEl>
                                          <p:spTgt spid="372745">
                                            <p:txEl>
                                              <p:pRg st="4" end="4"/>
                                            </p:txEl>
                                          </p:spTgt>
                                        </p:tgtEl>
                                        <p:attrNameLst>
                                          <p:attrName>style.visibility</p:attrName>
                                        </p:attrNameLst>
                                      </p:cBhvr>
                                      <p:to>
                                        <p:strVal val="visible"/>
                                      </p:to>
                                    </p:set>
                                    <p:animEffect transition="in" filter="dissolve">
                                      <p:cBhvr>
                                        <p:cTn id="31" dur="500"/>
                                        <p:tgtEl>
                                          <p:spTgt spid="372745">
                                            <p:txEl>
                                              <p:pRg st="4" end="4"/>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xit" presetSubtype="1" fill="hold" grpId="2" nodeType="clickEffect">
                                  <p:stCondLst>
                                    <p:cond delay="0"/>
                                  </p:stCondLst>
                                  <p:childTnLst>
                                    <p:anim calcmode="lin" valueType="num">
                                      <p:cBhvr additive="base">
                                        <p:cTn id="35" dur="500"/>
                                        <p:tgtEl>
                                          <p:spTgt spid="372742"/>
                                        </p:tgtEl>
                                        <p:attrNameLst>
                                          <p:attrName>ppt_x</p:attrName>
                                        </p:attrNameLst>
                                      </p:cBhvr>
                                      <p:tavLst>
                                        <p:tav tm="0">
                                          <p:val>
                                            <p:strVal val="ppt_x"/>
                                          </p:val>
                                        </p:tav>
                                        <p:tav tm="100000">
                                          <p:val>
                                            <p:strVal val="ppt_x"/>
                                          </p:val>
                                        </p:tav>
                                      </p:tavLst>
                                    </p:anim>
                                    <p:anim calcmode="lin" valueType="num">
                                      <p:cBhvr additive="base">
                                        <p:cTn id="36" dur="500"/>
                                        <p:tgtEl>
                                          <p:spTgt spid="372742"/>
                                        </p:tgtEl>
                                        <p:attrNameLst>
                                          <p:attrName>ppt_y</p:attrName>
                                        </p:attrNameLst>
                                      </p:cBhvr>
                                      <p:tavLst>
                                        <p:tav tm="0">
                                          <p:val>
                                            <p:strVal val="ppt_y"/>
                                          </p:val>
                                        </p:tav>
                                        <p:tav tm="100000">
                                          <p:val>
                                            <p:strVal val="0-ppt_h/2"/>
                                          </p:val>
                                        </p:tav>
                                      </p:tavLst>
                                    </p:anim>
                                    <p:set>
                                      <p:cBhvr>
                                        <p:cTn id="37" dur="1" fill="hold">
                                          <p:stCondLst>
                                            <p:cond delay="499"/>
                                          </p:stCondLst>
                                        </p:cTn>
                                        <p:tgtEl>
                                          <p:spTgt spid="372742"/>
                                        </p:tgtEl>
                                        <p:attrNameLst>
                                          <p:attrName>style.visibility</p:attrName>
                                        </p:attrNameLst>
                                      </p:cBhvr>
                                      <p:to>
                                        <p:strVal val="hidden"/>
                                      </p:to>
                                    </p:set>
                                  </p:childTnLst>
                                </p:cTn>
                              </p:par>
                            </p:childTnLst>
                          </p:cTn>
                        </p:par>
                        <p:par>
                          <p:cTn id="38" fill="hold" nodeType="afterGroup">
                            <p:stCondLst>
                              <p:cond delay="500"/>
                            </p:stCondLst>
                            <p:childTnLst>
                              <p:par>
                                <p:cTn id="39" presetID="5" presetClass="exit" presetSubtype="10" fill="hold" grpId="1" nodeType="afterEffect">
                                  <p:stCondLst>
                                    <p:cond delay="0"/>
                                  </p:stCondLst>
                                  <p:childTnLst>
                                    <p:animEffect transition="out" filter="checkerboard(across)">
                                      <p:cBhvr>
                                        <p:cTn id="40" dur="500"/>
                                        <p:tgtEl>
                                          <p:spTgt spid="372745">
                                            <p:txEl>
                                              <p:pRg st="0" end="0"/>
                                            </p:txEl>
                                          </p:spTgt>
                                        </p:tgtEl>
                                      </p:cBhvr>
                                    </p:animEffect>
                                    <p:set>
                                      <p:cBhvr>
                                        <p:cTn id="41" dur="1" fill="hold">
                                          <p:stCondLst>
                                            <p:cond delay="499"/>
                                          </p:stCondLst>
                                        </p:cTn>
                                        <p:tgtEl>
                                          <p:spTgt spid="372745">
                                            <p:txEl>
                                              <p:pRg st="0" end="0"/>
                                            </p:txEl>
                                          </p:spTgt>
                                        </p:tgtEl>
                                        <p:attrNameLst>
                                          <p:attrName>style.visibility</p:attrName>
                                        </p:attrNameLst>
                                      </p:cBhvr>
                                      <p:to>
                                        <p:strVal val="hidden"/>
                                      </p:to>
                                    </p:set>
                                  </p:childTnLst>
                                </p:cTn>
                              </p:par>
                            </p:childTnLst>
                          </p:cTn>
                        </p:par>
                        <p:par>
                          <p:cTn id="42" fill="hold" nodeType="afterGroup">
                            <p:stCondLst>
                              <p:cond delay="1000"/>
                            </p:stCondLst>
                            <p:childTnLst>
                              <p:par>
                                <p:cTn id="43" presetID="5" presetClass="exit" presetSubtype="10" fill="hold" grpId="1" nodeType="afterEffect">
                                  <p:stCondLst>
                                    <p:cond delay="0"/>
                                  </p:stCondLst>
                                  <p:childTnLst>
                                    <p:animEffect transition="out" filter="checkerboard(across)">
                                      <p:cBhvr>
                                        <p:cTn id="44" dur="500"/>
                                        <p:tgtEl>
                                          <p:spTgt spid="372745">
                                            <p:txEl>
                                              <p:pRg st="1" end="1"/>
                                            </p:txEl>
                                          </p:spTgt>
                                        </p:tgtEl>
                                      </p:cBhvr>
                                    </p:animEffect>
                                    <p:set>
                                      <p:cBhvr>
                                        <p:cTn id="45" dur="1" fill="hold">
                                          <p:stCondLst>
                                            <p:cond delay="499"/>
                                          </p:stCondLst>
                                        </p:cTn>
                                        <p:tgtEl>
                                          <p:spTgt spid="372745">
                                            <p:txEl>
                                              <p:pRg st="1" end="1"/>
                                            </p:txEl>
                                          </p:spTgt>
                                        </p:tgtEl>
                                        <p:attrNameLst>
                                          <p:attrName>style.visibility</p:attrName>
                                        </p:attrNameLst>
                                      </p:cBhvr>
                                      <p:to>
                                        <p:strVal val="hidden"/>
                                      </p:to>
                                    </p:set>
                                  </p:childTnLst>
                                </p:cTn>
                              </p:par>
                            </p:childTnLst>
                          </p:cTn>
                        </p:par>
                        <p:par>
                          <p:cTn id="46" fill="hold" nodeType="afterGroup">
                            <p:stCondLst>
                              <p:cond delay="1500"/>
                            </p:stCondLst>
                            <p:childTnLst>
                              <p:par>
                                <p:cTn id="47" presetID="5" presetClass="exit" presetSubtype="10" fill="hold" grpId="1" nodeType="afterEffect">
                                  <p:stCondLst>
                                    <p:cond delay="0"/>
                                  </p:stCondLst>
                                  <p:childTnLst>
                                    <p:animEffect transition="out" filter="checkerboard(across)">
                                      <p:cBhvr>
                                        <p:cTn id="48" dur="500"/>
                                        <p:tgtEl>
                                          <p:spTgt spid="372745">
                                            <p:txEl>
                                              <p:pRg st="2" end="2"/>
                                            </p:txEl>
                                          </p:spTgt>
                                        </p:tgtEl>
                                      </p:cBhvr>
                                    </p:animEffect>
                                    <p:set>
                                      <p:cBhvr>
                                        <p:cTn id="49" dur="1" fill="hold">
                                          <p:stCondLst>
                                            <p:cond delay="499"/>
                                          </p:stCondLst>
                                        </p:cTn>
                                        <p:tgtEl>
                                          <p:spTgt spid="372745">
                                            <p:txEl>
                                              <p:pRg st="2" end="2"/>
                                            </p:txEl>
                                          </p:spTgt>
                                        </p:tgtEl>
                                        <p:attrNameLst>
                                          <p:attrName>style.visibility</p:attrName>
                                        </p:attrNameLst>
                                      </p:cBhvr>
                                      <p:to>
                                        <p:strVal val="hidden"/>
                                      </p:to>
                                    </p:set>
                                  </p:childTnLst>
                                </p:cTn>
                              </p:par>
                            </p:childTnLst>
                          </p:cTn>
                        </p:par>
                        <p:par>
                          <p:cTn id="50" fill="hold" nodeType="afterGroup">
                            <p:stCondLst>
                              <p:cond delay="2000"/>
                            </p:stCondLst>
                            <p:childTnLst>
                              <p:par>
                                <p:cTn id="51" presetID="5" presetClass="exit" presetSubtype="10" fill="hold" grpId="1" nodeType="afterEffect">
                                  <p:stCondLst>
                                    <p:cond delay="0"/>
                                  </p:stCondLst>
                                  <p:childTnLst>
                                    <p:animEffect transition="out" filter="checkerboard(across)">
                                      <p:cBhvr>
                                        <p:cTn id="52" dur="500"/>
                                        <p:tgtEl>
                                          <p:spTgt spid="372745">
                                            <p:txEl>
                                              <p:pRg st="3" end="3"/>
                                            </p:txEl>
                                          </p:spTgt>
                                        </p:tgtEl>
                                      </p:cBhvr>
                                    </p:animEffect>
                                    <p:set>
                                      <p:cBhvr>
                                        <p:cTn id="53" dur="1" fill="hold">
                                          <p:stCondLst>
                                            <p:cond delay="499"/>
                                          </p:stCondLst>
                                        </p:cTn>
                                        <p:tgtEl>
                                          <p:spTgt spid="372745">
                                            <p:txEl>
                                              <p:pRg st="3" end="3"/>
                                            </p:txEl>
                                          </p:spTgt>
                                        </p:tgtEl>
                                        <p:attrNameLst>
                                          <p:attrName>style.visibility</p:attrName>
                                        </p:attrNameLst>
                                      </p:cBhvr>
                                      <p:to>
                                        <p:strVal val="hidden"/>
                                      </p:to>
                                    </p:set>
                                  </p:childTnLst>
                                </p:cTn>
                              </p:par>
                            </p:childTnLst>
                          </p:cTn>
                        </p:par>
                        <p:par>
                          <p:cTn id="54" fill="hold" nodeType="afterGroup">
                            <p:stCondLst>
                              <p:cond delay="2500"/>
                            </p:stCondLst>
                            <p:childTnLst>
                              <p:par>
                                <p:cTn id="55" presetID="5" presetClass="exit" presetSubtype="10" fill="hold" grpId="1" nodeType="afterEffect">
                                  <p:stCondLst>
                                    <p:cond delay="0"/>
                                  </p:stCondLst>
                                  <p:childTnLst>
                                    <p:animEffect transition="out" filter="checkerboard(across)">
                                      <p:cBhvr>
                                        <p:cTn id="56" dur="500"/>
                                        <p:tgtEl>
                                          <p:spTgt spid="372745">
                                            <p:txEl>
                                              <p:pRg st="4" end="4"/>
                                            </p:txEl>
                                          </p:spTgt>
                                        </p:tgtEl>
                                      </p:cBhvr>
                                    </p:animEffect>
                                    <p:set>
                                      <p:cBhvr>
                                        <p:cTn id="57" dur="1" fill="hold">
                                          <p:stCondLst>
                                            <p:cond delay="499"/>
                                          </p:stCondLst>
                                        </p:cTn>
                                        <p:tgtEl>
                                          <p:spTgt spid="372745">
                                            <p:txEl>
                                              <p:pRg st="4" end="4"/>
                                            </p:txEl>
                                          </p:spTgt>
                                        </p:tgtEl>
                                        <p:attrNameLst>
                                          <p:attrName>style.visibility</p:attrName>
                                        </p:attrNameLst>
                                      </p:cBhvr>
                                      <p:to>
                                        <p:strVal val="hidden"/>
                                      </p:to>
                                    </p:set>
                                  </p:childTnLst>
                                </p:cTn>
                              </p:par>
                            </p:childTnLst>
                          </p:cTn>
                        </p:par>
                        <p:par>
                          <p:cTn id="58" fill="hold" nodeType="afterGroup">
                            <p:stCondLst>
                              <p:cond delay="3000"/>
                            </p:stCondLst>
                            <p:childTnLst>
                              <p:par>
                                <p:cTn id="59" presetID="2" presetClass="entr" presetSubtype="4" fill="hold" grpId="0" nodeType="afterEffect">
                                  <p:stCondLst>
                                    <p:cond delay="0"/>
                                  </p:stCondLst>
                                  <p:childTnLst>
                                    <p:set>
                                      <p:cBhvr>
                                        <p:cTn id="60" dur="1" fill="hold">
                                          <p:stCondLst>
                                            <p:cond delay="0"/>
                                          </p:stCondLst>
                                        </p:cTn>
                                        <p:tgtEl>
                                          <p:spTgt spid="372743"/>
                                        </p:tgtEl>
                                        <p:attrNameLst>
                                          <p:attrName>style.visibility</p:attrName>
                                        </p:attrNameLst>
                                      </p:cBhvr>
                                      <p:to>
                                        <p:strVal val="visible"/>
                                      </p:to>
                                    </p:set>
                                    <p:anim calcmode="lin" valueType="num">
                                      <p:cBhvr additive="base">
                                        <p:cTn id="61" dur="500" fill="hold"/>
                                        <p:tgtEl>
                                          <p:spTgt spid="372743"/>
                                        </p:tgtEl>
                                        <p:attrNameLst>
                                          <p:attrName>ppt_x</p:attrName>
                                        </p:attrNameLst>
                                      </p:cBhvr>
                                      <p:tavLst>
                                        <p:tav tm="0">
                                          <p:val>
                                            <p:strVal val="#ppt_x"/>
                                          </p:val>
                                        </p:tav>
                                        <p:tav tm="100000">
                                          <p:val>
                                            <p:strVal val="#ppt_x"/>
                                          </p:val>
                                        </p:tav>
                                      </p:tavLst>
                                    </p:anim>
                                    <p:anim calcmode="lin" valueType="num">
                                      <p:cBhvr additive="base">
                                        <p:cTn id="62" dur="500" fill="hold"/>
                                        <p:tgtEl>
                                          <p:spTgt spid="372743"/>
                                        </p:tgtEl>
                                        <p:attrNameLst>
                                          <p:attrName>ppt_y</p:attrName>
                                        </p:attrNameLst>
                                      </p:cBhvr>
                                      <p:tavLst>
                                        <p:tav tm="0">
                                          <p:val>
                                            <p:strVal val="1+#ppt_h/2"/>
                                          </p:val>
                                        </p:tav>
                                        <p:tav tm="100000">
                                          <p:val>
                                            <p:strVal val="#ppt_y"/>
                                          </p:val>
                                        </p:tav>
                                      </p:tavLst>
                                    </p:anim>
                                  </p:childTnLst>
                                </p:cTn>
                              </p:par>
                            </p:childTnLst>
                          </p:cTn>
                        </p:par>
                        <p:par>
                          <p:cTn id="63" fill="hold" nodeType="afterGroup">
                            <p:stCondLst>
                              <p:cond delay="3500"/>
                            </p:stCondLst>
                            <p:childTnLst>
                              <p:par>
                                <p:cTn id="64" presetID="35" presetClass="emph" presetSubtype="0" fill="hold" grpId="1" nodeType="afterEffect">
                                  <p:stCondLst>
                                    <p:cond delay="0"/>
                                  </p:stCondLst>
                                  <p:childTnLst>
                                    <p:anim calcmode="discrete" valueType="str">
                                      <p:cBhvr>
                                        <p:cTn id="65" dur="1000" fill="hold"/>
                                        <p:tgtEl>
                                          <p:spTgt spid="372743"/>
                                        </p:tgtEl>
                                        <p:attrNameLst>
                                          <p:attrName>style.visibility</p:attrName>
                                        </p:attrNameLst>
                                      </p:cBhvr>
                                      <p:tavLst>
                                        <p:tav tm="0">
                                          <p:val>
                                            <p:strVal val="hidden"/>
                                          </p:val>
                                        </p:tav>
                                        <p:tav tm="50000">
                                          <p:val>
                                            <p:strVal val="visible"/>
                                          </p:val>
                                        </p:tav>
                                      </p:tavLst>
                                    </p:anim>
                                  </p:childTnLst>
                                </p:cTn>
                              </p:par>
                            </p:childTnLst>
                          </p:cTn>
                        </p:par>
                        <p:par>
                          <p:cTn id="66" fill="hold" nodeType="afterGroup">
                            <p:stCondLst>
                              <p:cond delay="4500"/>
                            </p:stCondLst>
                            <p:childTnLst>
                              <p:par>
                                <p:cTn id="67" presetID="9" presetClass="entr" presetSubtype="0" fill="hold" grpId="0" nodeType="afterEffect">
                                  <p:stCondLst>
                                    <p:cond delay="0"/>
                                  </p:stCondLst>
                                  <p:childTnLst>
                                    <p:set>
                                      <p:cBhvr>
                                        <p:cTn id="68" dur="1" fill="hold">
                                          <p:stCondLst>
                                            <p:cond delay="0"/>
                                          </p:stCondLst>
                                        </p:cTn>
                                        <p:tgtEl>
                                          <p:spTgt spid="372746">
                                            <p:txEl>
                                              <p:pRg st="0" end="0"/>
                                            </p:txEl>
                                          </p:spTgt>
                                        </p:tgtEl>
                                        <p:attrNameLst>
                                          <p:attrName>style.visibility</p:attrName>
                                        </p:attrNameLst>
                                      </p:cBhvr>
                                      <p:to>
                                        <p:strVal val="visible"/>
                                      </p:to>
                                    </p:set>
                                    <p:animEffect transition="in" filter="dissolve">
                                      <p:cBhvr>
                                        <p:cTn id="69" dur="500"/>
                                        <p:tgtEl>
                                          <p:spTgt spid="372746">
                                            <p:txEl>
                                              <p:pRg st="0" end="0"/>
                                            </p:txEl>
                                          </p:spTgt>
                                        </p:tgtEl>
                                      </p:cBhvr>
                                    </p:animEffect>
                                  </p:childTnLst>
                                </p:cTn>
                              </p:par>
                            </p:childTnLst>
                          </p:cTn>
                        </p:par>
                        <p:par>
                          <p:cTn id="70" fill="hold" nodeType="afterGroup">
                            <p:stCondLst>
                              <p:cond delay="5000"/>
                            </p:stCondLst>
                            <p:childTnLst>
                              <p:par>
                                <p:cTn id="71" presetID="9" presetClass="entr" presetSubtype="0" fill="hold" grpId="0" nodeType="afterEffect">
                                  <p:stCondLst>
                                    <p:cond delay="0"/>
                                  </p:stCondLst>
                                  <p:childTnLst>
                                    <p:set>
                                      <p:cBhvr>
                                        <p:cTn id="72" dur="1" fill="hold">
                                          <p:stCondLst>
                                            <p:cond delay="0"/>
                                          </p:stCondLst>
                                        </p:cTn>
                                        <p:tgtEl>
                                          <p:spTgt spid="372746">
                                            <p:txEl>
                                              <p:pRg st="1" end="1"/>
                                            </p:txEl>
                                          </p:spTgt>
                                        </p:tgtEl>
                                        <p:attrNameLst>
                                          <p:attrName>style.visibility</p:attrName>
                                        </p:attrNameLst>
                                      </p:cBhvr>
                                      <p:to>
                                        <p:strVal val="visible"/>
                                      </p:to>
                                    </p:set>
                                    <p:animEffect transition="in" filter="dissolve">
                                      <p:cBhvr>
                                        <p:cTn id="73" dur="500"/>
                                        <p:tgtEl>
                                          <p:spTgt spid="372746">
                                            <p:txEl>
                                              <p:pRg st="1" end="1"/>
                                            </p:txEl>
                                          </p:spTgt>
                                        </p:tgtEl>
                                      </p:cBhvr>
                                    </p:animEffect>
                                  </p:childTnLst>
                                </p:cTn>
                              </p:par>
                            </p:childTnLst>
                          </p:cTn>
                        </p:par>
                        <p:par>
                          <p:cTn id="74" fill="hold" nodeType="afterGroup">
                            <p:stCondLst>
                              <p:cond delay="5500"/>
                            </p:stCondLst>
                            <p:childTnLst>
                              <p:par>
                                <p:cTn id="75" presetID="9" presetClass="entr" presetSubtype="0" fill="hold" grpId="0" nodeType="afterEffect">
                                  <p:stCondLst>
                                    <p:cond delay="0"/>
                                  </p:stCondLst>
                                  <p:childTnLst>
                                    <p:set>
                                      <p:cBhvr>
                                        <p:cTn id="76" dur="1" fill="hold">
                                          <p:stCondLst>
                                            <p:cond delay="0"/>
                                          </p:stCondLst>
                                        </p:cTn>
                                        <p:tgtEl>
                                          <p:spTgt spid="372746">
                                            <p:txEl>
                                              <p:pRg st="2" end="2"/>
                                            </p:txEl>
                                          </p:spTgt>
                                        </p:tgtEl>
                                        <p:attrNameLst>
                                          <p:attrName>style.visibility</p:attrName>
                                        </p:attrNameLst>
                                      </p:cBhvr>
                                      <p:to>
                                        <p:strVal val="visible"/>
                                      </p:to>
                                    </p:set>
                                    <p:animEffect transition="in" filter="dissolve">
                                      <p:cBhvr>
                                        <p:cTn id="77" dur="500"/>
                                        <p:tgtEl>
                                          <p:spTgt spid="372746">
                                            <p:txEl>
                                              <p:pRg st="2" end="2"/>
                                            </p:txEl>
                                          </p:spTgt>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 presetClass="exit" presetSubtype="1" fill="hold" grpId="2" nodeType="clickEffect">
                                  <p:stCondLst>
                                    <p:cond delay="0"/>
                                  </p:stCondLst>
                                  <p:childTnLst>
                                    <p:anim calcmode="lin" valueType="num">
                                      <p:cBhvr additive="base">
                                        <p:cTn id="81" dur="500"/>
                                        <p:tgtEl>
                                          <p:spTgt spid="372743"/>
                                        </p:tgtEl>
                                        <p:attrNameLst>
                                          <p:attrName>ppt_x</p:attrName>
                                        </p:attrNameLst>
                                      </p:cBhvr>
                                      <p:tavLst>
                                        <p:tav tm="0">
                                          <p:val>
                                            <p:strVal val="ppt_x"/>
                                          </p:val>
                                        </p:tav>
                                        <p:tav tm="100000">
                                          <p:val>
                                            <p:strVal val="ppt_x"/>
                                          </p:val>
                                        </p:tav>
                                      </p:tavLst>
                                    </p:anim>
                                    <p:anim calcmode="lin" valueType="num">
                                      <p:cBhvr additive="base">
                                        <p:cTn id="82" dur="500"/>
                                        <p:tgtEl>
                                          <p:spTgt spid="372743"/>
                                        </p:tgtEl>
                                        <p:attrNameLst>
                                          <p:attrName>ppt_y</p:attrName>
                                        </p:attrNameLst>
                                      </p:cBhvr>
                                      <p:tavLst>
                                        <p:tav tm="0">
                                          <p:val>
                                            <p:strVal val="ppt_y"/>
                                          </p:val>
                                        </p:tav>
                                        <p:tav tm="100000">
                                          <p:val>
                                            <p:strVal val="0-ppt_h/2"/>
                                          </p:val>
                                        </p:tav>
                                      </p:tavLst>
                                    </p:anim>
                                    <p:set>
                                      <p:cBhvr>
                                        <p:cTn id="83" dur="1" fill="hold">
                                          <p:stCondLst>
                                            <p:cond delay="499"/>
                                          </p:stCondLst>
                                        </p:cTn>
                                        <p:tgtEl>
                                          <p:spTgt spid="372743"/>
                                        </p:tgtEl>
                                        <p:attrNameLst>
                                          <p:attrName>style.visibility</p:attrName>
                                        </p:attrNameLst>
                                      </p:cBhvr>
                                      <p:to>
                                        <p:strVal val="hidden"/>
                                      </p:to>
                                    </p:set>
                                  </p:childTnLst>
                                </p:cTn>
                              </p:par>
                            </p:childTnLst>
                          </p:cTn>
                        </p:par>
                        <p:par>
                          <p:cTn id="84" fill="hold" nodeType="afterGroup">
                            <p:stCondLst>
                              <p:cond delay="500"/>
                            </p:stCondLst>
                            <p:childTnLst>
                              <p:par>
                                <p:cTn id="85" presetID="5" presetClass="exit" presetSubtype="10" fill="hold" grpId="1" nodeType="afterEffect">
                                  <p:stCondLst>
                                    <p:cond delay="0"/>
                                  </p:stCondLst>
                                  <p:childTnLst>
                                    <p:animEffect transition="out" filter="checkerboard(across)">
                                      <p:cBhvr>
                                        <p:cTn id="86" dur="500"/>
                                        <p:tgtEl>
                                          <p:spTgt spid="372746">
                                            <p:txEl>
                                              <p:pRg st="0" end="0"/>
                                            </p:txEl>
                                          </p:spTgt>
                                        </p:tgtEl>
                                      </p:cBhvr>
                                    </p:animEffect>
                                    <p:set>
                                      <p:cBhvr>
                                        <p:cTn id="87" dur="1" fill="hold">
                                          <p:stCondLst>
                                            <p:cond delay="499"/>
                                          </p:stCondLst>
                                        </p:cTn>
                                        <p:tgtEl>
                                          <p:spTgt spid="372746">
                                            <p:txEl>
                                              <p:pRg st="0" end="0"/>
                                            </p:txEl>
                                          </p:spTgt>
                                        </p:tgtEl>
                                        <p:attrNameLst>
                                          <p:attrName>style.visibility</p:attrName>
                                        </p:attrNameLst>
                                      </p:cBhvr>
                                      <p:to>
                                        <p:strVal val="hidden"/>
                                      </p:to>
                                    </p:set>
                                  </p:childTnLst>
                                </p:cTn>
                              </p:par>
                            </p:childTnLst>
                          </p:cTn>
                        </p:par>
                        <p:par>
                          <p:cTn id="88" fill="hold" nodeType="afterGroup">
                            <p:stCondLst>
                              <p:cond delay="1000"/>
                            </p:stCondLst>
                            <p:childTnLst>
                              <p:par>
                                <p:cTn id="89" presetID="5" presetClass="exit" presetSubtype="10" fill="hold" grpId="1" nodeType="afterEffect">
                                  <p:stCondLst>
                                    <p:cond delay="0"/>
                                  </p:stCondLst>
                                  <p:childTnLst>
                                    <p:animEffect transition="out" filter="checkerboard(across)">
                                      <p:cBhvr>
                                        <p:cTn id="90" dur="500"/>
                                        <p:tgtEl>
                                          <p:spTgt spid="372746">
                                            <p:txEl>
                                              <p:pRg st="1" end="1"/>
                                            </p:txEl>
                                          </p:spTgt>
                                        </p:tgtEl>
                                      </p:cBhvr>
                                    </p:animEffect>
                                    <p:set>
                                      <p:cBhvr>
                                        <p:cTn id="91" dur="1" fill="hold">
                                          <p:stCondLst>
                                            <p:cond delay="499"/>
                                          </p:stCondLst>
                                        </p:cTn>
                                        <p:tgtEl>
                                          <p:spTgt spid="372746">
                                            <p:txEl>
                                              <p:pRg st="1" end="1"/>
                                            </p:txEl>
                                          </p:spTgt>
                                        </p:tgtEl>
                                        <p:attrNameLst>
                                          <p:attrName>style.visibility</p:attrName>
                                        </p:attrNameLst>
                                      </p:cBhvr>
                                      <p:to>
                                        <p:strVal val="hidden"/>
                                      </p:to>
                                    </p:set>
                                  </p:childTnLst>
                                </p:cTn>
                              </p:par>
                            </p:childTnLst>
                          </p:cTn>
                        </p:par>
                        <p:par>
                          <p:cTn id="92" fill="hold" nodeType="afterGroup">
                            <p:stCondLst>
                              <p:cond delay="1500"/>
                            </p:stCondLst>
                            <p:childTnLst>
                              <p:par>
                                <p:cTn id="93" presetID="5" presetClass="exit" presetSubtype="10" fill="hold" grpId="1" nodeType="afterEffect">
                                  <p:stCondLst>
                                    <p:cond delay="0"/>
                                  </p:stCondLst>
                                  <p:childTnLst>
                                    <p:animEffect transition="out" filter="checkerboard(across)">
                                      <p:cBhvr>
                                        <p:cTn id="94" dur="500"/>
                                        <p:tgtEl>
                                          <p:spTgt spid="372746">
                                            <p:txEl>
                                              <p:pRg st="2" end="2"/>
                                            </p:txEl>
                                          </p:spTgt>
                                        </p:tgtEl>
                                      </p:cBhvr>
                                    </p:animEffect>
                                    <p:set>
                                      <p:cBhvr>
                                        <p:cTn id="95" dur="1" fill="hold">
                                          <p:stCondLst>
                                            <p:cond delay="499"/>
                                          </p:stCondLst>
                                        </p:cTn>
                                        <p:tgtEl>
                                          <p:spTgt spid="372746">
                                            <p:txEl>
                                              <p:pRg st="2" end="2"/>
                                            </p:txEl>
                                          </p:spTgt>
                                        </p:tgtEl>
                                        <p:attrNameLst>
                                          <p:attrName>style.visibility</p:attrName>
                                        </p:attrNameLst>
                                      </p:cBhvr>
                                      <p:to>
                                        <p:strVal val="hidden"/>
                                      </p:to>
                                    </p:set>
                                  </p:childTnLst>
                                </p:cTn>
                              </p:par>
                            </p:childTnLst>
                          </p:cTn>
                        </p:par>
                        <p:par>
                          <p:cTn id="96" fill="hold" nodeType="afterGroup">
                            <p:stCondLst>
                              <p:cond delay="2000"/>
                            </p:stCondLst>
                            <p:childTnLst>
                              <p:par>
                                <p:cTn id="97" presetID="2" presetClass="entr" presetSubtype="4" fill="hold" grpId="0" nodeType="afterEffect">
                                  <p:stCondLst>
                                    <p:cond delay="0"/>
                                  </p:stCondLst>
                                  <p:childTnLst>
                                    <p:set>
                                      <p:cBhvr>
                                        <p:cTn id="98" dur="1" fill="hold">
                                          <p:stCondLst>
                                            <p:cond delay="0"/>
                                          </p:stCondLst>
                                        </p:cTn>
                                        <p:tgtEl>
                                          <p:spTgt spid="372744"/>
                                        </p:tgtEl>
                                        <p:attrNameLst>
                                          <p:attrName>style.visibility</p:attrName>
                                        </p:attrNameLst>
                                      </p:cBhvr>
                                      <p:to>
                                        <p:strVal val="visible"/>
                                      </p:to>
                                    </p:set>
                                    <p:anim calcmode="lin" valueType="num">
                                      <p:cBhvr additive="base">
                                        <p:cTn id="99" dur="500" fill="hold"/>
                                        <p:tgtEl>
                                          <p:spTgt spid="372744"/>
                                        </p:tgtEl>
                                        <p:attrNameLst>
                                          <p:attrName>ppt_x</p:attrName>
                                        </p:attrNameLst>
                                      </p:cBhvr>
                                      <p:tavLst>
                                        <p:tav tm="0">
                                          <p:val>
                                            <p:strVal val="#ppt_x"/>
                                          </p:val>
                                        </p:tav>
                                        <p:tav tm="100000">
                                          <p:val>
                                            <p:strVal val="#ppt_x"/>
                                          </p:val>
                                        </p:tav>
                                      </p:tavLst>
                                    </p:anim>
                                    <p:anim calcmode="lin" valueType="num">
                                      <p:cBhvr additive="base">
                                        <p:cTn id="100" dur="500" fill="hold"/>
                                        <p:tgtEl>
                                          <p:spTgt spid="372744"/>
                                        </p:tgtEl>
                                        <p:attrNameLst>
                                          <p:attrName>ppt_y</p:attrName>
                                        </p:attrNameLst>
                                      </p:cBhvr>
                                      <p:tavLst>
                                        <p:tav tm="0">
                                          <p:val>
                                            <p:strVal val="1+#ppt_h/2"/>
                                          </p:val>
                                        </p:tav>
                                        <p:tav tm="100000">
                                          <p:val>
                                            <p:strVal val="#ppt_y"/>
                                          </p:val>
                                        </p:tav>
                                      </p:tavLst>
                                    </p:anim>
                                  </p:childTnLst>
                                </p:cTn>
                              </p:par>
                            </p:childTnLst>
                          </p:cTn>
                        </p:par>
                        <p:par>
                          <p:cTn id="101" fill="hold" nodeType="afterGroup">
                            <p:stCondLst>
                              <p:cond delay="2500"/>
                            </p:stCondLst>
                            <p:childTnLst>
                              <p:par>
                                <p:cTn id="102" presetID="35" presetClass="emph" presetSubtype="0" fill="hold" grpId="1" nodeType="afterEffect">
                                  <p:stCondLst>
                                    <p:cond delay="0"/>
                                  </p:stCondLst>
                                  <p:childTnLst>
                                    <p:anim calcmode="discrete" valueType="str">
                                      <p:cBhvr>
                                        <p:cTn id="103" dur="1000" fill="hold"/>
                                        <p:tgtEl>
                                          <p:spTgt spid="372744"/>
                                        </p:tgtEl>
                                        <p:attrNameLst>
                                          <p:attrName>style.visibility</p:attrName>
                                        </p:attrNameLst>
                                      </p:cBhvr>
                                      <p:tavLst>
                                        <p:tav tm="0">
                                          <p:val>
                                            <p:strVal val="hidden"/>
                                          </p:val>
                                        </p:tav>
                                        <p:tav tm="50000">
                                          <p:val>
                                            <p:strVal val="visible"/>
                                          </p:val>
                                        </p:tav>
                                      </p:tavLst>
                                    </p:anim>
                                  </p:childTnLst>
                                </p:cTn>
                              </p:par>
                            </p:childTnLst>
                          </p:cTn>
                        </p:par>
                        <p:par>
                          <p:cTn id="104" fill="hold" nodeType="afterGroup">
                            <p:stCondLst>
                              <p:cond delay="3500"/>
                            </p:stCondLst>
                            <p:childTnLst>
                              <p:par>
                                <p:cTn id="105" presetID="9" presetClass="entr" presetSubtype="0" fill="hold" grpId="0" nodeType="afterEffect">
                                  <p:stCondLst>
                                    <p:cond delay="0"/>
                                  </p:stCondLst>
                                  <p:childTnLst>
                                    <p:set>
                                      <p:cBhvr>
                                        <p:cTn id="106" dur="1" fill="hold">
                                          <p:stCondLst>
                                            <p:cond delay="0"/>
                                          </p:stCondLst>
                                        </p:cTn>
                                        <p:tgtEl>
                                          <p:spTgt spid="372747">
                                            <p:txEl>
                                              <p:pRg st="0" end="0"/>
                                            </p:txEl>
                                          </p:spTgt>
                                        </p:tgtEl>
                                        <p:attrNameLst>
                                          <p:attrName>style.visibility</p:attrName>
                                        </p:attrNameLst>
                                      </p:cBhvr>
                                      <p:to>
                                        <p:strVal val="visible"/>
                                      </p:to>
                                    </p:set>
                                    <p:animEffect transition="in" filter="dissolve">
                                      <p:cBhvr>
                                        <p:cTn id="107" dur="500"/>
                                        <p:tgtEl>
                                          <p:spTgt spid="372747">
                                            <p:txEl>
                                              <p:pRg st="0" end="0"/>
                                            </p:txEl>
                                          </p:spTgt>
                                        </p:tgtEl>
                                      </p:cBhvr>
                                    </p:animEffect>
                                  </p:childTnLst>
                                </p:cTn>
                              </p:par>
                            </p:childTnLst>
                          </p:cTn>
                        </p:par>
                        <p:par>
                          <p:cTn id="108" fill="hold" nodeType="afterGroup">
                            <p:stCondLst>
                              <p:cond delay="4000"/>
                            </p:stCondLst>
                            <p:childTnLst>
                              <p:par>
                                <p:cTn id="109" presetID="9" presetClass="entr" presetSubtype="0" fill="hold" grpId="0" nodeType="afterEffect">
                                  <p:stCondLst>
                                    <p:cond delay="0"/>
                                  </p:stCondLst>
                                  <p:childTnLst>
                                    <p:set>
                                      <p:cBhvr>
                                        <p:cTn id="110" dur="1" fill="hold">
                                          <p:stCondLst>
                                            <p:cond delay="0"/>
                                          </p:stCondLst>
                                        </p:cTn>
                                        <p:tgtEl>
                                          <p:spTgt spid="372747">
                                            <p:txEl>
                                              <p:pRg st="1" end="1"/>
                                            </p:txEl>
                                          </p:spTgt>
                                        </p:tgtEl>
                                        <p:attrNameLst>
                                          <p:attrName>style.visibility</p:attrName>
                                        </p:attrNameLst>
                                      </p:cBhvr>
                                      <p:to>
                                        <p:strVal val="visible"/>
                                      </p:to>
                                    </p:set>
                                    <p:animEffect transition="in" filter="dissolve">
                                      <p:cBhvr>
                                        <p:cTn id="111" dur="500"/>
                                        <p:tgtEl>
                                          <p:spTgt spid="372747">
                                            <p:txEl>
                                              <p:pRg st="1" end="1"/>
                                            </p:txEl>
                                          </p:spTgt>
                                        </p:tgtEl>
                                      </p:cBhvr>
                                    </p:animEffect>
                                  </p:childTnLst>
                                </p:cTn>
                              </p:par>
                            </p:childTnLst>
                          </p:cTn>
                        </p:par>
                        <p:par>
                          <p:cTn id="112" fill="hold" nodeType="afterGroup">
                            <p:stCondLst>
                              <p:cond delay="4500"/>
                            </p:stCondLst>
                            <p:childTnLst>
                              <p:par>
                                <p:cTn id="113" presetID="9" presetClass="entr" presetSubtype="0" fill="hold" grpId="0" nodeType="afterEffect">
                                  <p:stCondLst>
                                    <p:cond delay="0"/>
                                  </p:stCondLst>
                                  <p:childTnLst>
                                    <p:set>
                                      <p:cBhvr>
                                        <p:cTn id="114" dur="1" fill="hold">
                                          <p:stCondLst>
                                            <p:cond delay="0"/>
                                          </p:stCondLst>
                                        </p:cTn>
                                        <p:tgtEl>
                                          <p:spTgt spid="372747">
                                            <p:txEl>
                                              <p:pRg st="2" end="2"/>
                                            </p:txEl>
                                          </p:spTgt>
                                        </p:tgtEl>
                                        <p:attrNameLst>
                                          <p:attrName>style.visibility</p:attrName>
                                        </p:attrNameLst>
                                      </p:cBhvr>
                                      <p:to>
                                        <p:strVal val="visible"/>
                                      </p:to>
                                    </p:set>
                                    <p:animEffect transition="in" filter="dissolve">
                                      <p:cBhvr>
                                        <p:cTn id="115" dur="500"/>
                                        <p:tgtEl>
                                          <p:spTgt spid="372747">
                                            <p:txEl>
                                              <p:pRg st="2" end="2"/>
                                            </p:txEl>
                                          </p:spTgt>
                                        </p:tgtEl>
                                      </p:cBhvr>
                                    </p:animEffect>
                                  </p:childTnLst>
                                </p:cTn>
                              </p:par>
                            </p:childTnLst>
                          </p:cTn>
                        </p:par>
                        <p:par>
                          <p:cTn id="116" fill="hold" nodeType="afterGroup">
                            <p:stCondLst>
                              <p:cond delay="5000"/>
                            </p:stCondLst>
                            <p:childTnLst>
                              <p:par>
                                <p:cTn id="117" presetID="9" presetClass="entr" presetSubtype="0" fill="hold" grpId="0" nodeType="afterEffect">
                                  <p:stCondLst>
                                    <p:cond delay="0"/>
                                  </p:stCondLst>
                                  <p:childTnLst>
                                    <p:set>
                                      <p:cBhvr>
                                        <p:cTn id="118" dur="1" fill="hold">
                                          <p:stCondLst>
                                            <p:cond delay="0"/>
                                          </p:stCondLst>
                                        </p:cTn>
                                        <p:tgtEl>
                                          <p:spTgt spid="372747">
                                            <p:txEl>
                                              <p:pRg st="3" end="3"/>
                                            </p:txEl>
                                          </p:spTgt>
                                        </p:tgtEl>
                                        <p:attrNameLst>
                                          <p:attrName>style.visibility</p:attrName>
                                        </p:attrNameLst>
                                      </p:cBhvr>
                                      <p:to>
                                        <p:strVal val="visible"/>
                                      </p:to>
                                    </p:set>
                                    <p:animEffect transition="in" filter="dissolve">
                                      <p:cBhvr>
                                        <p:cTn id="119" dur="500"/>
                                        <p:tgtEl>
                                          <p:spTgt spid="3727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42" grpId="0" animBg="1"/>
      <p:bldP spid="372742" grpId="1" animBg="1"/>
      <p:bldP spid="372742" grpId="2" animBg="1"/>
      <p:bldP spid="372743" grpId="0" animBg="1"/>
      <p:bldP spid="372743" grpId="1" animBg="1"/>
      <p:bldP spid="372743" grpId="2" animBg="1"/>
      <p:bldP spid="372744" grpId="0" animBg="1"/>
      <p:bldP spid="372744" grpId="1" animBg="1"/>
      <p:bldP spid="372745" grpId="0" build="p"/>
      <p:bldP spid="372745" grpId="1" build="p"/>
      <p:bldP spid="372746" grpId="0" build="p"/>
      <p:bldP spid="372746" grpId="1" build="allAtOnce"/>
      <p:bldP spid="372747"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日期占位符 3">
            <a:extLst>
              <a:ext uri="{FF2B5EF4-FFF2-40B4-BE49-F238E27FC236}">
                <a16:creationId xmlns:a16="http://schemas.microsoft.com/office/drawing/2014/main" id="{9188CDE7-6936-4FAB-86DD-6ED6C9BAFFC6}"/>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107523" name="页脚占位符 4">
            <a:extLst>
              <a:ext uri="{FF2B5EF4-FFF2-40B4-BE49-F238E27FC236}">
                <a16:creationId xmlns:a16="http://schemas.microsoft.com/office/drawing/2014/main" id="{0A5D14C7-834C-4F7F-8340-21944A67FB3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484E1CF-2F0C-41A5-A093-B8BB66792663}" type="slidenum">
              <a:rPr lang="en-US" altLang="zh-CN" smtClean="0">
                <a:latin typeface="Garamond" panose="02020404030301010803" pitchFamily="18" charset="0"/>
              </a:rPr>
              <a:pPr/>
              <a:t>115</a:t>
            </a:fld>
            <a:endParaRPr lang="en-US" altLang="zh-CN">
              <a:latin typeface="Garamond" panose="02020404030301010803" pitchFamily="18" charset="0"/>
            </a:endParaRPr>
          </a:p>
        </p:txBody>
      </p:sp>
      <p:sp>
        <p:nvSpPr>
          <p:cNvPr id="107524" name="Rectangle 2">
            <a:extLst>
              <a:ext uri="{FF2B5EF4-FFF2-40B4-BE49-F238E27FC236}">
                <a16:creationId xmlns:a16="http://schemas.microsoft.com/office/drawing/2014/main" id="{38250834-F3CA-4ACD-8421-049F2D8857E8}"/>
              </a:ext>
            </a:extLst>
          </p:cNvPr>
          <p:cNvSpPr>
            <a:spLocks noGrp="1" noChangeArrowheads="1"/>
          </p:cNvSpPr>
          <p:nvPr>
            <p:ph type="title"/>
          </p:nvPr>
        </p:nvSpPr>
        <p:spPr/>
        <p:txBody>
          <a:bodyPr/>
          <a:lstStyle/>
          <a:p>
            <a:pPr eaLnBrk="1" hangingPunct="1"/>
            <a:r>
              <a:rPr lang="en-US" altLang="zh-CN"/>
              <a:t>3.5 </a:t>
            </a:r>
            <a:r>
              <a:rPr lang="zh-CN" altLang="en-US"/>
              <a:t>面向连接的传输 </a:t>
            </a:r>
            <a:r>
              <a:rPr lang="en-US" altLang="zh-CN"/>
              <a:t>: TCP</a:t>
            </a:r>
          </a:p>
        </p:txBody>
      </p:sp>
      <p:sp>
        <p:nvSpPr>
          <p:cNvPr id="107525" name="Rectangle 3">
            <a:extLst>
              <a:ext uri="{FF2B5EF4-FFF2-40B4-BE49-F238E27FC236}">
                <a16:creationId xmlns:a16="http://schemas.microsoft.com/office/drawing/2014/main" id="{CE37BD2A-41DD-4096-ADC8-B9833A89237B}"/>
              </a:ext>
            </a:extLst>
          </p:cNvPr>
          <p:cNvSpPr>
            <a:spLocks noGrp="1" noChangeArrowheads="1"/>
          </p:cNvSpPr>
          <p:nvPr>
            <p:ph type="body" idx="1"/>
          </p:nvPr>
        </p:nvSpPr>
        <p:spPr>
          <a:xfrm>
            <a:off x="1981200" y="1341439"/>
            <a:ext cx="8229600" cy="574675"/>
          </a:xfrm>
        </p:spPr>
        <p:txBody>
          <a:bodyPr/>
          <a:lstStyle/>
          <a:p>
            <a:pPr eaLnBrk="1" hangingPunct="1">
              <a:lnSpc>
                <a:spcPct val="90000"/>
              </a:lnSpc>
            </a:pPr>
            <a:r>
              <a:rPr lang="en-US" altLang="zh-CN" b="1">
                <a:ea typeface="楷体" panose="02010609060101010101" pitchFamily="49" charset="-122"/>
                <a:cs typeface="Arial" panose="020B0604020202020204" pitchFamily="34" charset="0"/>
              </a:rPr>
              <a:t>TCP</a:t>
            </a:r>
            <a:r>
              <a:rPr lang="zh-CN" altLang="en-US" b="1">
                <a:ea typeface="楷体" panose="02010609060101010101" pitchFamily="49" charset="-122"/>
                <a:cs typeface="Arial" panose="020B0604020202020204" pitchFamily="34" charset="0"/>
              </a:rPr>
              <a:t>的几种重传情况</a:t>
            </a:r>
          </a:p>
        </p:txBody>
      </p:sp>
      <p:grpSp>
        <p:nvGrpSpPr>
          <p:cNvPr id="107526" name="Group 4">
            <a:extLst>
              <a:ext uri="{FF2B5EF4-FFF2-40B4-BE49-F238E27FC236}">
                <a16:creationId xmlns:a16="http://schemas.microsoft.com/office/drawing/2014/main" id="{49B922B8-5D44-4F2C-9895-AE9CE7A8122E}"/>
              </a:ext>
            </a:extLst>
          </p:cNvPr>
          <p:cNvGrpSpPr>
            <a:grpSpLocks/>
          </p:cNvGrpSpPr>
          <p:nvPr/>
        </p:nvGrpSpPr>
        <p:grpSpPr bwMode="auto">
          <a:xfrm>
            <a:off x="1743076" y="2001839"/>
            <a:ext cx="3446463" cy="4522787"/>
            <a:chOff x="40" y="864"/>
            <a:chExt cx="2468" cy="3197"/>
          </a:xfrm>
        </p:grpSpPr>
        <p:sp>
          <p:nvSpPr>
            <p:cNvPr id="107569" name="Line 5">
              <a:extLst>
                <a:ext uri="{FF2B5EF4-FFF2-40B4-BE49-F238E27FC236}">
                  <a16:creationId xmlns:a16="http://schemas.microsoft.com/office/drawing/2014/main" id="{E3834D76-1854-4E30-9A62-E5497E46EFEE}"/>
                </a:ext>
              </a:extLst>
            </p:cNvPr>
            <p:cNvSpPr>
              <a:spLocks noChangeShapeType="1"/>
            </p:cNvSpPr>
            <p:nvPr/>
          </p:nvSpPr>
          <p:spPr bwMode="auto">
            <a:xfrm flipH="1">
              <a:off x="1382" y="1741"/>
              <a:ext cx="996" cy="306"/>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70" name="Line 6">
              <a:extLst>
                <a:ext uri="{FF2B5EF4-FFF2-40B4-BE49-F238E27FC236}">
                  <a16:creationId xmlns:a16="http://schemas.microsoft.com/office/drawing/2014/main" id="{3AB74EFE-223A-4CE8-B389-DD67A9B63F36}"/>
                </a:ext>
              </a:extLst>
            </p:cNvPr>
            <p:cNvSpPr>
              <a:spLocks noChangeShapeType="1"/>
            </p:cNvSpPr>
            <p:nvPr/>
          </p:nvSpPr>
          <p:spPr bwMode="auto">
            <a:xfrm>
              <a:off x="788" y="1285"/>
              <a:ext cx="1596" cy="37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7571" name="Object 7">
              <a:extLst>
                <a:ext uri="{FF2B5EF4-FFF2-40B4-BE49-F238E27FC236}">
                  <a16:creationId xmlns:a16="http://schemas.microsoft.com/office/drawing/2014/main" id="{452E01BE-7CD6-4000-AEA9-AD916AA30C93}"/>
                </a:ext>
              </a:extLst>
            </p:cNvPr>
            <p:cNvGraphicFramePr>
              <a:graphicFrameLocks noChangeAspect="1"/>
            </p:cNvGraphicFramePr>
            <p:nvPr/>
          </p:nvGraphicFramePr>
          <p:xfrm>
            <a:off x="528" y="864"/>
            <a:ext cx="306" cy="243"/>
          </p:xfrm>
          <a:graphic>
            <a:graphicData uri="http://schemas.openxmlformats.org/presentationml/2006/ole">
              <mc:AlternateContent xmlns:mc="http://schemas.openxmlformats.org/markup-compatibility/2006">
                <mc:Choice xmlns:v="urn:schemas-microsoft-com:vml" Requires="v">
                  <p:oleObj name="Clip" r:id="rId2" imgW="1307263" imgH="1084139" progId="MS_ClipArt_Gallery.2">
                    <p:embed/>
                  </p:oleObj>
                </mc:Choice>
                <mc:Fallback>
                  <p:oleObj name="Clip" r:id="rId2" imgW="1307263" imgH="1084139" progId="MS_ClipArt_Gallery.2">
                    <p:embed/>
                    <p:pic>
                      <p:nvPicPr>
                        <p:cNvPr id="107571" name="Object 7">
                          <a:extLst>
                            <a:ext uri="{FF2B5EF4-FFF2-40B4-BE49-F238E27FC236}">
                              <a16:creationId xmlns:a16="http://schemas.microsoft.com/office/drawing/2014/main" id="{452E01BE-7CD6-4000-AEA9-AD916AA30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864"/>
                          <a:ext cx="306"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72" name="Text Box 8">
              <a:extLst>
                <a:ext uri="{FF2B5EF4-FFF2-40B4-BE49-F238E27FC236}">
                  <a16:creationId xmlns:a16="http://schemas.microsoft.com/office/drawing/2014/main" id="{939F16D9-13BC-48BC-8372-2A1AF0B63079}"/>
                </a:ext>
              </a:extLst>
            </p:cNvPr>
            <p:cNvSpPr txBox="1">
              <a:spLocks noChangeArrowheads="1"/>
            </p:cNvSpPr>
            <p:nvPr/>
          </p:nvSpPr>
          <p:spPr bwMode="auto">
            <a:xfrm>
              <a:off x="766" y="864"/>
              <a:ext cx="573"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ea typeface="楷体" panose="02010609060101010101" pitchFamily="49" charset="-122"/>
                  <a:cs typeface="Arial" panose="020B0604020202020204" pitchFamily="34" charset="0"/>
                </a:rPr>
                <a:t>主机 </a:t>
              </a:r>
              <a:r>
                <a:rPr lang="en-US" altLang="zh-CN" sz="1600">
                  <a:ea typeface="楷体" panose="02010609060101010101" pitchFamily="49" charset="-122"/>
                  <a:cs typeface="Arial" panose="020B0604020202020204" pitchFamily="34" charset="0"/>
                </a:rPr>
                <a:t>A</a:t>
              </a:r>
              <a:endParaRPr lang="en-US" altLang="zh-CN" sz="1000">
                <a:ea typeface="楷体" panose="02010609060101010101" pitchFamily="49" charset="-122"/>
                <a:cs typeface="Arial" panose="020B0604020202020204" pitchFamily="34" charset="0"/>
              </a:endParaRPr>
            </a:p>
          </p:txBody>
        </p:sp>
        <p:sp>
          <p:nvSpPr>
            <p:cNvPr id="107573" name="Text Box 9">
              <a:extLst>
                <a:ext uri="{FF2B5EF4-FFF2-40B4-BE49-F238E27FC236}">
                  <a16:creationId xmlns:a16="http://schemas.microsoft.com/office/drawing/2014/main" id="{80F6F3E9-C28D-4AD8-8E07-F94E47702DD2}"/>
                </a:ext>
              </a:extLst>
            </p:cNvPr>
            <p:cNvSpPr txBox="1">
              <a:spLocks noChangeArrowheads="1"/>
            </p:cNvSpPr>
            <p:nvPr/>
          </p:nvSpPr>
          <p:spPr bwMode="auto">
            <a:xfrm rot="706751">
              <a:off x="968" y="1289"/>
              <a:ext cx="128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ea typeface="楷体" panose="02010609060101010101" pitchFamily="49" charset="-122"/>
                  <a:cs typeface="Arial" panose="020B0604020202020204" pitchFamily="34" charset="0"/>
                </a:rPr>
                <a:t>Seq=92, 8 </a:t>
              </a:r>
              <a:r>
                <a:rPr lang="zh-CN" altLang="en-US" sz="1400">
                  <a:ea typeface="楷体" panose="02010609060101010101" pitchFamily="49" charset="-122"/>
                  <a:cs typeface="Arial" panose="020B0604020202020204" pitchFamily="34" charset="0"/>
                </a:rPr>
                <a:t>字节数据</a:t>
              </a:r>
              <a:endParaRPr lang="zh-CN" altLang="en-US" sz="1000">
                <a:ea typeface="楷体" panose="02010609060101010101" pitchFamily="49" charset="-122"/>
                <a:cs typeface="Arial" panose="020B0604020202020204" pitchFamily="34" charset="0"/>
              </a:endParaRPr>
            </a:p>
          </p:txBody>
        </p:sp>
        <p:sp>
          <p:nvSpPr>
            <p:cNvPr id="107574" name="Text Box 10">
              <a:extLst>
                <a:ext uri="{FF2B5EF4-FFF2-40B4-BE49-F238E27FC236}">
                  <a16:creationId xmlns:a16="http://schemas.microsoft.com/office/drawing/2014/main" id="{8D513F4C-A179-4173-8FCA-9059DAC3D7E3}"/>
                </a:ext>
              </a:extLst>
            </p:cNvPr>
            <p:cNvSpPr txBox="1">
              <a:spLocks noChangeArrowheads="1"/>
            </p:cNvSpPr>
            <p:nvPr/>
          </p:nvSpPr>
          <p:spPr bwMode="auto">
            <a:xfrm rot="-982672">
              <a:off x="1545" y="1721"/>
              <a:ext cx="68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ea typeface="楷体" panose="02010609060101010101" pitchFamily="49" charset="-122"/>
                  <a:cs typeface="Arial" panose="020B0604020202020204" pitchFamily="34" charset="0"/>
                </a:rPr>
                <a:t>ACK=100</a:t>
              </a:r>
              <a:endParaRPr lang="en-US" altLang="zh-CN" sz="1000">
                <a:ea typeface="楷体" panose="02010609060101010101" pitchFamily="49" charset="-122"/>
                <a:cs typeface="Arial" panose="020B0604020202020204" pitchFamily="34" charset="0"/>
              </a:endParaRPr>
            </a:p>
          </p:txBody>
        </p:sp>
        <p:sp>
          <p:nvSpPr>
            <p:cNvPr id="107575" name="Text Box 11">
              <a:extLst>
                <a:ext uri="{FF2B5EF4-FFF2-40B4-BE49-F238E27FC236}">
                  <a16:creationId xmlns:a16="http://schemas.microsoft.com/office/drawing/2014/main" id="{A3FCEDE7-9AE8-4BA1-929C-E8CFFE2BAC4F}"/>
                </a:ext>
              </a:extLst>
            </p:cNvPr>
            <p:cNvSpPr txBox="1">
              <a:spLocks noChangeArrowheads="1"/>
            </p:cNvSpPr>
            <p:nvPr/>
          </p:nvSpPr>
          <p:spPr bwMode="auto">
            <a:xfrm>
              <a:off x="1113" y="2067"/>
              <a:ext cx="459"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solidFill>
                    <a:srgbClr val="FF0000"/>
                  </a:solidFill>
                  <a:ea typeface="楷体" panose="02010609060101010101" pitchFamily="49" charset="-122"/>
                  <a:cs typeface="Arial" panose="020B0604020202020204" pitchFamily="34" charset="0"/>
                </a:rPr>
                <a:t>丢失</a:t>
              </a:r>
              <a:endParaRPr lang="zh-CN" altLang="en-US" sz="1000">
                <a:ea typeface="楷体" panose="02010609060101010101" pitchFamily="49" charset="-122"/>
                <a:cs typeface="Arial" panose="020B0604020202020204" pitchFamily="34" charset="0"/>
              </a:endParaRPr>
            </a:p>
          </p:txBody>
        </p:sp>
        <p:sp>
          <p:nvSpPr>
            <p:cNvPr id="107576" name="Text Box 12">
              <a:extLst>
                <a:ext uri="{FF2B5EF4-FFF2-40B4-BE49-F238E27FC236}">
                  <a16:creationId xmlns:a16="http://schemas.microsoft.com/office/drawing/2014/main" id="{FA7E455D-19B2-49ED-9DDA-00D686BDF313}"/>
                </a:ext>
              </a:extLst>
            </p:cNvPr>
            <p:cNvSpPr txBox="1">
              <a:spLocks noChangeArrowheads="1"/>
            </p:cNvSpPr>
            <p:nvPr/>
          </p:nvSpPr>
          <p:spPr bwMode="auto">
            <a:xfrm rot="-5400000">
              <a:off x="458" y="1779"/>
              <a:ext cx="417"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ea typeface="楷体" panose="02010609060101010101" pitchFamily="49" charset="-122"/>
                  <a:cs typeface="Arial" panose="020B0604020202020204" pitchFamily="34" charset="0"/>
                </a:rPr>
                <a:t>超时</a:t>
              </a:r>
              <a:endParaRPr lang="zh-CN" altLang="en-US" sz="1000">
                <a:ea typeface="楷体" panose="02010609060101010101" pitchFamily="49" charset="-122"/>
                <a:cs typeface="Arial" panose="020B0604020202020204" pitchFamily="34" charset="0"/>
              </a:endParaRPr>
            </a:p>
          </p:txBody>
        </p:sp>
        <p:sp>
          <p:nvSpPr>
            <p:cNvPr id="107577" name="Text Box 13">
              <a:extLst>
                <a:ext uri="{FF2B5EF4-FFF2-40B4-BE49-F238E27FC236}">
                  <a16:creationId xmlns:a16="http://schemas.microsoft.com/office/drawing/2014/main" id="{37AD8315-13C5-48F9-8B6B-C1EB7815BA68}"/>
                </a:ext>
              </a:extLst>
            </p:cNvPr>
            <p:cNvSpPr txBox="1">
              <a:spLocks noChangeArrowheads="1"/>
            </p:cNvSpPr>
            <p:nvPr/>
          </p:nvSpPr>
          <p:spPr bwMode="auto">
            <a:xfrm>
              <a:off x="835" y="3792"/>
              <a:ext cx="1655"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ea typeface="楷体" panose="02010609060101010101" pitchFamily="49" charset="-122"/>
                  <a:cs typeface="Arial" panose="020B0604020202020204" pitchFamily="34" charset="0"/>
                </a:rPr>
                <a:t>由于</a:t>
              </a:r>
              <a:r>
                <a:rPr lang="en-US" altLang="zh-CN" b="1">
                  <a:ea typeface="楷体" panose="02010609060101010101" pitchFamily="49" charset="-122"/>
                  <a:cs typeface="Arial" panose="020B0604020202020204" pitchFamily="34" charset="0"/>
                </a:rPr>
                <a:t>ACK</a:t>
              </a:r>
              <a:r>
                <a:rPr lang="zh-CN" altLang="en-US" b="1">
                  <a:ea typeface="楷体" panose="02010609060101010101" pitchFamily="49" charset="-122"/>
                  <a:cs typeface="Arial" panose="020B0604020202020204" pitchFamily="34" charset="0"/>
                </a:rPr>
                <a:t>丢失而重传</a:t>
              </a:r>
              <a:endParaRPr lang="zh-CN" altLang="en-US" sz="1000" b="1">
                <a:ea typeface="楷体" panose="02010609060101010101" pitchFamily="49" charset="-122"/>
                <a:cs typeface="Arial" panose="020B0604020202020204" pitchFamily="34" charset="0"/>
              </a:endParaRPr>
            </a:p>
          </p:txBody>
        </p:sp>
        <p:graphicFrame>
          <p:nvGraphicFramePr>
            <p:cNvPr id="107578" name="Object 14">
              <a:extLst>
                <a:ext uri="{FF2B5EF4-FFF2-40B4-BE49-F238E27FC236}">
                  <a16:creationId xmlns:a16="http://schemas.microsoft.com/office/drawing/2014/main" id="{3EDEA1D4-8F0B-48F2-8AFD-F3E18697A6A4}"/>
                </a:ext>
              </a:extLst>
            </p:cNvPr>
            <p:cNvGraphicFramePr>
              <a:graphicFrameLocks noChangeAspect="1"/>
            </p:cNvGraphicFramePr>
            <p:nvPr/>
          </p:nvGraphicFramePr>
          <p:xfrm>
            <a:off x="2202" y="870"/>
            <a:ext cx="306" cy="243"/>
          </p:xfrm>
          <a:graphic>
            <a:graphicData uri="http://schemas.openxmlformats.org/presentationml/2006/ole">
              <mc:AlternateContent xmlns:mc="http://schemas.openxmlformats.org/markup-compatibility/2006">
                <mc:Choice xmlns:v="urn:schemas-microsoft-com:vml" Requires="v">
                  <p:oleObj name="Clip" r:id="rId4" imgW="1307263" imgH="1084139" progId="MS_ClipArt_Gallery.2">
                    <p:embed/>
                  </p:oleObj>
                </mc:Choice>
                <mc:Fallback>
                  <p:oleObj name="Clip" r:id="rId4" imgW="1307263" imgH="1084139" progId="MS_ClipArt_Gallery.2">
                    <p:embed/>
                    <p:pic>
                      <p:nvPicPr>
                        <p:cNvPr id="107578" name="Object 14">
                          <a:extLst>
                            <a:ext uri="{FF2B5EF4-FFF2-40B4-BE49-F238E27FC236}">
                              <a16:creationId xmlns:a16="http://schemas.microsoft.com/office/drawing/2014/main" id="{3EDEA1D4-8F0B-48F2-8AFD-F3E18697A6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 y="870"/>
                          <a:ext cx="306"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79" name="Text Box 15">
              <a:extLst>
                <a:ext uri="{FF2B5EF4-FFF2-40B4-BE49-F238E27FC236}">
                  <a16:creationId xmlns:a16="http://schemas.microsoft.com/office/drawing/2014/main" id="{21FA008E-BC34-4A50-9A73-9A8B229C2012}"/>
                </a:ext>
              </a:extLst>
            </p:cNvPr>
            <p:cNvSpPr txBox="1">
              <a:spLocks noChangeArrowheads="1"/>
            </p:cNvSpPr>
            <p:nvPr/>
          </p:nvSpPr>
          <p:spPr bwMode="auto">
            <a:xfrm>
              <a:off x="1720" y="876"/>
              <a:ext cx="573"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ea typeface="楷体" panose="02010609060101010101" pitchFamily="49" charset="-122"/>
                  <a:cs typeface="Arial" panose="020B0604020202020204" pitchFamily="34" charset="0"/>
                </a:rPr>
                <a:t>主机 </a:t>
              </a:r>
              <a:r>
                <a:rPr lang="en-US" altLang="zh-CN" sz="1600">
                  <a:ea typeface="楷体" panose="02010609060101010101" pitchFamily="49" charset="-122"/>
                  <a:cs typeface="Arial" panose="020B0604020202020204" pitchFamily="34" charset="0"/>
                </a:rPr>
                <a:t>B</a:t>
              </a:r>
              <a:endParaRPr lang="en-US" altLang="zh-CN" sz="1000">
                <a:ea typeface="楷体" panose="02010609060101010101" pitchFamily="49" charset="-122"/>
                <a:cs typeface="Arial" panose="020B0604020202020204" pitchFamily="34" charset="0"/>
              </a:endParaRPr>
            </a:p>
          </p:txBody>
        </p:sp>
        <p:sp>
          <p:nvSpPr>
            <p:cNvPr id="107580" name="Text Box 16">
              <a:extLst>
                <a:ext uri="{FF2B5EF4-FFF2-40B4-BE49-F238E27FC236}">
                  <a16:creationId xmlns:a16="http://schemas.microsoft.com/office/drawing/2014/main" id="{D2873FE1-687C-40B5-8335-8B5C43EB21D0}"/>
                </a:ext>
              </a:extLst>
            </p:cNvPr>
            <p:cNvSpPr txBox="1">
              <a:spLocks noChangeArrowheads="1"/>
            </p:cNvSpPr>
            <p:nvPr/>
          </p:nvSpPr>
          <p:spPr bwMode="auto">
            <a:xfrm>
              <a:off x="1206" y="1904"/>
              <a:ext cx="279"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a:solidFill>
                    <a:srgbClr val="FF0000"/>
                  </a:solidFill>
                  <a:ea typeface="楷体" panose="02010609060101010101" pitchFamily="49" charset="-122"/>
                  <a:cs typeface="Arial" panose="020B0604020202020204" pitchFamily="34" charset="0"/>
                </a:rPr>
                <a:t>X</a:t>
              </a:r>
              <a:endParaRPr lang="en-US" altLang="zh-CN" sz="1000">
                <a:ea typeface="楷体" panose="02010609060101010101" pitchFamily="49" charset="-122"/>
                <a:cs typeface="Arial" panose="020B0604020202020204" pitchFamily="34" charset="0"/>
              </a:endParaRPr>
            </a:p>
          </p:txBody>
        </p:sp>
        <p:sp>
          <p:nvSpPr>
            <p:cNvPr id="107581" name="Line 17">
              <a:extLst>
                <a:ext uri="{FF2B5EF4-FFF2-40B4-BE49-F238E27FC236}">
                  <a16:creationId xmlns:a16="http://schemas.microsoft.com/office/drawing/2014/main" id="{CADA092A-CC09-4325-BD47-06B5AE207E15}"/>
                </a:ext>
              </a:extLst>
            </p:cNvPr>
            <p:cNvSpPr>
              <a:spLocks noChangeShapeType="1"/>
            </p:cNvSpPr>
            <p:nvPr/>
          </p:nvSpPr>
          <p:spPr bwMode="auto">
            <a:xfrm>
              <a:off x="788" y="2461"/>
              <a:ext cx="1596" cy="37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82" name="Text Box 18">
              <a:extLst>
                <a:ext uri="{FF2B5EF4-FFF2-40B4-BE49-F238E27FC236}">
                  <a16:creationId xmlns:a16="http://schemas.microsoft.com/office/drawing/2014/main" id="{DB5F2BE1-6C4E-497C-B5AA-D49715C5372B}"/>
                </a:ext>
              </a:extLst>
            </p:cNvPr>
            <p:cNvSpPr txBox="1">
              <a:spLocks noChangeArrowheads="1"/>
            </p:cNvSpPr>
            <p:nvPr/>
          </p:nvSpPr>
          <p:spPr bwMode="auto">
            <a:xfrm rot="706751">
              <a:off x="912" y="2424"/>
              <a:ext cx="128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ea typeface="楷体" panose="02010609060101010101" pitchFamily="49" charset="-122"/>
                  <a:cs typeface="Arial" panose="020B0604020202020204" pitchFamily="34" charset="0"/>
                </a:rPr>
                <a:t>Seq=92, 8 </a:t>
              </a:r>
              <a:r>
                <a:rPr lang="zh-CN" altLang="en-US" sz="1400">
                  <a:ea typeface="楷体" panose="02010609060101010101" pitchFamily="49" charset="-122"/>
                  <a:cs typeface="Arial" panose="020B0604020202020204" pitchFamily="34" charset="0"/>
                </a:rPr>
                <a:t>字节数据</a:t>
              </a:r>
              <a:endParaRPr lang="zh-CN" altLang="en-US" sz="1000">
                <a:ea typeface="楷体" panose="02010609060101010101" pitchFamily="49" charset="-122"/>
                <a:cs typeface="Arial" panose="020B0604020202020204" pitchFamily="34" charset="0"/>
              </a:endParaRPr>
            </a:p>
          </p:txBody>
        </p:sp>
        <p:sp>
          <p:nvSpPr>
            <p:cNvPr id="107583" name="Line 19">
              <a:extLst>
                <a:ext uri="{FF2B5EF4-FFF2-40B4-BE49-F238E27FC236}">
                  <a16:creationId xmlns:a16="http://schemas.microsoft.com/office/drawing/2014/main" id="{DDE532CD-D7F9-41FD-A738-68D7EBC0BC0C}"/>
                </a:ext>
              </a:extLst>
            </p:cNvPr>
            <p:cNvSpPr>
              <a:spLocks noChangeShapeType="1"/>
            </p:cNvSpPr>
            <p:nvPr/>
          </p:nvSpPr>
          <p:spPr bwMode="auto">
            <a:xfrm>
              <a:off x="782" y="1147"/>
              <a:ext cx="6" cy="26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84" name="Line 20">
              <a:extLst>
                <a:ext uri="{FF2B5EF4-FFF2-40B4-BE49-F238E27FC236}">
                  <a16:creationId xmlns:a16="http://schemas.microsoft.com/office/drawing/2014/main" id="{43EC1CB1-55C4-403C-BFDF-E0A5B80E6AE1}"/>
                </a:ext>
              </a:extLst>
            </p:cNvPr>
            <p:cNvSpPr>
              <a:spLocks noChangeShapeType="1"/>
            </p:cNvSpPr>
            <p:nvPr/>
          </p:nvSpPr>
          <p:spPr bwMode="auto">
            <a:xfrm>
              <a:off x="2366" y="1147"/>
              <a:ext cx="6" cy="26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85" name="Line 21">
              <a:extLst>
                <a:ext uri="{FF2B5EF4-FFF2-40B4-BE49-F238E27FC236}">
                  <a16:creationId xmlns:a16="http://schemas.microsoft.com/office/drawing/2014/main" id="{D7F89BED-04FD-4866-8D82-F1773886BB64}"/>
                </a:ext>
              </a:extLst>
            </p:cNvPr>
            <p:cNvSpPr>
              <a:spLocks noChangeShapeType="1"/>
            </p:cNvSpPr>
            <p:nvPr/>
          </p:nvSpPr>
          <p:spPr bwMode="auto">
            <a:xfrm flipH="1">
              <a:off x="794" y="2953"/>
              <a:ext cx="1572" cy="47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86" name="Text Box 22">
              <a:extLst>
                <a:ext uri="{FF2B5EF4-FFF2-40B4-BE49-F238E27FC236}">
                  <a16:creationId xmlns:a16="http://schemas.microsoft.com/office/drawing/2014/main" id="{764117AA-E552-4E35-AFBC-5328FE7B5F7D}"/>
                </a:ext>
              </a:extLst>
            </p:cNvPr>
            <p:cNvSpPr txBox="1">
              <a:spLocks noChangeArrowheads="1"/>
            </p:cNvSpPr>
            <p:nvPr/>
          </p:nvSpPr>
          <p:spPr bwMode="auto">
            <a:xfrm rot="-926867">
              <a:off x="1325" y="2977"/>
              <a:ext cx="745"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ea typeface="楷体" panose="02010609060101010101" pitchFamily="49" charset="-122"/>
                  <a:cs typeface="Arial" panose="020B0604020202020204" pitchFamily="34" charset="0"/>
                </a:rPr>
                <a:t>ACK=100</a:t>
              </a:r>
              <a:endParaRPr lang="en-US" altLang="zh-CN" sz="1000">
                <a:ea typeface="楷体" panose="02010609060101010101" pitchFamily="49" charset="-122"/>
                <a:cs typeface="Arial" panose="020B0604020202020204" pitchFamily="34" charset="0"/>
              </a:endParaRPr>
            </a:p>
          </p:txBody>
        </p:sp>
        <p:sp>
          <p:nvSpPr>
            <p:cNvPr id="107587" name="Line 23">
              <a:extLst>
                <a:ext uri="{FF2B5EF4-FFF2-40B4-BE49-F238E27FC236}">
                  <a16:creationId xmlns:a16="http://schemas.microsoft.com/office/drawing/2014/main" id="{0D886933-2D9E-4480-A2F4-2BE134272A1F}"/>
                </a:ext>
              </a:extLst>
            </p:cNvPr>
            <p:cNvSpPr>
              <a:spLocks noChangeShapeType="1"/>
            </p:cNvSpPr>
            <p:nvPr/>
          </p:nvSpPr>
          <p:spPr bwMode="auto">
            <a:xfrm flipV="1">
              <a:off x="674" y="1273"/>
              <a:ext cx="0" cy="37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88" name="Line 24">
              <a:extLst>
                <a:ext uri="{FF2B5EF4-FFF2-40B4-BE49-F238E27FC236}">
                  <a16:creationId xmlns:a16="http://schemas.microsoft.com/office/drawing/2014/main" id="{56F2DF5C-F69A-4277-9297-453688DAEF87}"/>
                </a:ext>
              </a:extLst>
            </p:cNvPr>
            <p:cNvSpPr>
              <a:spLocks noChangeShapeType="1"/>
            </p:cNvSpPr>
            <p:nvPr/>
          </p:nvSpPr>
          <p:spPr bwMode="auto">
            <a:xfrm flipH="1">
              <a:off x="680" y="2155"/>
              <a:ext cx="0" cy="3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89" name="Text Box 25">
              <a:extLst>
                <a:ext uri="{FF2B5EF4-FFF2-40B4-BE49-F238E27FC236}">
                  <a16:creationId xmlns:a16="http://schemas.microsoft.com/office/drawing/2014/main" id="{B5E4BD30-4720-48CD-8296-314A28D74D8A}"/>
                </a:ext>
              </a:extLst>
            </p:cNvPr>
            <p:cNvSpPr txBox="1">
              <a:spLocks noChangeArrowheads="1"/>
            </p:cNvSpPr>
            <p:nvPr/>
          </p:nvSpPr>
          <p:spPr bwMode="auto">
            <a:xfrm>
              <a:off x="557" y="3802"/>
              <a:ext cx="460"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solidFill>
                    <a:srgbClr val="FF0000"/>
                  </a:solidFill>
                  <a:ea typeface="楷体" panose="02010609060101010101" pitchFamily="49" charset="-122"/>
                  <a:cs typeface="Arial" panose="020B0604020202020204" pitchFamily="34" charset="0"/>
                </a:rPr>
                <a:t>时间</a:t>
              </a:r>
              <a:endParaRPr lang="zh-CN" altLang="en-US" sz="1600">
                <a:solidFill>
                  <a:srgbClr val="FF0000"/>
                </a:solidFill>
                <a:ea typeface="楷体" panose="02010609060101010101" pitchFamily="49" charset="-122"/>
                <a:cs typeface="Arial" panose="020B0604020202020204" pitchFamily="34" charset="0"/>
              </a:endParaRPr>
            </a:p>
          </p:txBody>
        </p:sp>
        <p:sp>
          <p:nvSpPr>
            <p:cNvPr id="107590" name="Text Box 26">
              <a:extLst>
                <a:ext uri="{FF2B5EF4-FFF2-40B4-BE49-F238E27FC236}">
                  <a16:creationId xmlns:a16="http://schemas.microsoft.com/office/drawing/2014/main" id="{065504D2-C168-4C92-9ED5-BEE6732D1030}"/>
                </a:ext>
              </a:extLst>
            </p:cNvPr>
            <p:cNvSpPr txBox="1">
              <a:spLocks noChangeArrowheads="1"/>
            </p:cNvSpPr>
            <p:nvPr/>
          </p:nvSpPr>
          <p:spPr bwMode="auto">
            <a:xfrm>
              <a:off x="40" y="3311"/>
              <a:ext cx="808"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ea typeface="楷体" panose="02010609060101010101" pitchFamily="49" charset="-122"/>
                  <a:cs typeface="Arial" panose="020B0604020202020204" pitchFamily="34" charset="0"/>
                </a:rPr>
                <a:t>SendBase</a:t>
              </a:r>
            </a:p>
            <a:p>
              <a:pPr algn="ctr"/>
              <a:r>
                <a:rPr lang="en-US" altLang="zh-CN" sz="1600">
                  <a:ea typeface="楷体" panose="02010609060101010101" pitchFamily="49" charset="-122"/>
                  <a:cs typeface="Arial" panose="020B0604020202020204" pitchFamily="34" charset="0"/>
                </a:rPr>
                <a:t>= 100</a:t>
              </a:r>
            </a:p>
          </p:txBody>
        </p:sp>
      </p:grpSp>
      <p:grpSp>
        <p:nvGrpSpPr>
          <p:cNvPr id="107527" name="Group 27">
            <a:extLst>
              <a:ext uri="{FF2B5EF4-FFF2-40B4-BE49-F238E27FC236}">
                <a16:creationId xmlns:a16="http://schemas.microsoft.com/office/drawing/2014/main" id="{FB822220-0410-40B5-A700-405D7E006313}"/>
              </a:ext>
            </a:extLst>
          </p:cNvPr>
          <p:cNvGrpSpPr>
            <a:grpSpLocks/>
          </p:cNvGrpSpPr>
          <p:nvPr/>
        </p:nvGrpSpPr>
        <p:grpSpPr bwMode="auto">
          <a:xfrm>
            <a:off x="5942014" y="1971675"/>
            <a:ext cx="3754437" cy="4451350"/>
            <a:chOff x="2686" y="845"/>
            <a:chExt cx="2688" cy="3146"/>
          </a:xfrm>
        </p:grpSpPr>
        <p:sp>
          <p:nvSpPr>
            <p:cNvPr id="107531" name="Line 28">
              <a:extLst>
                <a:ext uri="{FF2B5EF4-FFF2-40B4-BE49-F238E27FC236}">
                  <a16:creationId xmlns:a16="http://schemas.microsoft.com/office/drawing/2014/main" id="{27DA7CA3-075B-4B0D-AD8D-68754D798DED}"/>
                </a:ext>
              </a:extLst>
            </p:cNvPr>
            <p:cNvSpPr>
              <a:spLocks noChangeShapeType="1"/>
            </p:cNvSpPr>
            <p:nvPr/>
          </p:nvSpPr>
          <p:spPr bwMode="auto">
            <a:xfrm flipH="1">
              <a:off x="3648" y="1980"/>
              <a:ext cx="1572" cy="756"/>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32" name="Line 29">
              <a:extLst>
                <a:ext uri="{FF2B5EF4-FFF2-40B4-BE49-F238E27FC236}">
                  <a16:creationId xmlns:a16="http://schemas.microsoft.com/office/drawing/2014/main" id="{A2AAB8DC-5315-429C-84B8-DFC0CA5F442C}"/>
                </a:ext>
              </a:extLst>
            </p:cNvPr>
            <p:cNvSpPr>
              <a:spLocks noChangeShapeType="1"/>
            </p:cNvSpPr>
            <p:nvPr/>
          </p:nvSpPr>
          <p:spPr bwMode="auto">
            <a:xfrm flipH="1">
              <a:off x="3642" y="1722"/>
              <a:ext cx="1602" cy="87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33" name="Rectangle 30">
              <a:extLst>
                <a:ext uri="{FF2B5EF4-FFF2-40B4-BE49-F238E27FC236}">
                  <a16:creationId xmlns:a16="http://schemas.microsoft.com/office/drawing/2014/main" id="{46D94B15-88AB-463D-9295-E42E804D6D59}"/>
                </a:ext>
              </a:extLst>
            </p:cNvPr>
            <p:cNvSpPr>
              <a:spLocks noChangeArrowheads="1"/>
            </p:cNvSpPr>
            <p:nvPr/>
          </p:nvSpPr>
          <p:spPr bwMode="auto">
            <a:xfrm rot="728579">
              <a:off x="3827" y="2403"/>
              <a:ext cx="1145" cy="17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07534" name="Line 31">
              <a:extLst>
                <a:ext uri="{FF2B5EF4-FFF2-40B4-BE49-F238E27FC236}">
                  <a16:creationId xmlns:a16="http://schemas.microsoft.com/office/drawing/2014/main" id="{714BC919-0EA0-44E2-85EE-A7210F4D8459}"/>
                </a:ext>
              </a:extLst>
            </p:cNvPr>
            <p:cNvSpPr>
              <a:spLocks noChangeShapeType="1"/>
            </p:cNvSpPr>
            <p:nvPr/>
          </p:nvSpPr>
          <p:spPr bwMode="auto">
            <a:xfrm>
              <a:off x="3654" y="1266"/>
              <a:ext cx="1596" cy="37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7535" name="Object 32">
              <a:extLst>
                <a:ext uri="{FF2B5EF4-FFF2-40B4-BE49-F238E27FC236}">
                  <a16:creationId xmlns:a16="http://schemas.microsoft.com/office/drawing/2014/main" id="{7EBF43BA-6857-41A4-9FFD-F092E1BA0C23}"/>
                </a:ext>
              </a:extLst>
            </p:cNvPr>
            <p:cNvGraphicFramePr>
              <a:graphicFrameLocks noChangeAspect="1"/>
            </p:cNvGraphicFramePr>
            <p:nvPr/>
          </p:nvGraphicFramePr>
          <p:xfrm>
            <a:off x="3394" y="845"/>
            <a:ext cx="306" cy="243"/>
          </p:xfrm>
          <a:graphic>
            <a:graphicData uri="http://schemas.openxmlformats.org/presentationml/2006/ole">
              <mc:AlternateContent xmlns:mc="http://schemas.openxmlformats.org/markup-compatibility/2006">
                <mc:Choice xmlns:v="urn:schemas-microsoft-com:vml" Requires="v">
                  <p:oleObj name="Clip" r:id="rId5" imgW="1307263" imgH="1084139" progId="MS_ClipArt_Gallery.2">
                    <p:embed/>
                  </p:oleObj>
                </mc:Choice>
                <mc:Fallback>
                  <p:oleObj name="Clip" r:id="rId5" imgW="1307263" imgH="1084139" progId="MS_ClipArt_Gallery.2">
                    <p:embed/>
                    <p:pic>
                      <p:nvPicPr>
                        <p:cNvPr id="107535" name="Object 32">
                          <a:extLst>
                            <a:ext uri="{FF2B5EF4-FFF2-40B4-BE49-F238E27FC236}">
                              <a16:creationId xmlns:a16="http://schemas.microsoft.com/office/drawing/2014/main" id="{7EBF43BA-6857-41A4-9FFD-F092E1BA0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 y="845"/>
                          <a:ext cx="306"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36" name="Text Box 33">
              <a:extLst>
                <a:ext uri="{FF2B5EF4-FFF2-40B4-BE49-F238E27FC236}">
                  <a16:creationId xmlns:a16="http://schemas.microsoft.com/office/drawing/2014/main" id="{16B74060-95E7-46A7-BE1D-1A64CC8898CB}"/>
                </a:ext>
              </a:extLst>
            </p:cNvPr>
            <p:cNvSpPr txBox="1">
              <a:spLocks noChangeArrowheads="1"/>
            </p:cNvSpPr>
            <p:nvPr/>
          </p:nvSpPr>
          <p:spPr bwMode="auto">
            <a:xfrm>
              <a:off x="3633" y="845"/>
              <a:ext cx="572"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ea typeface="楷体" panose="02010609060101010101" pitchFamily="49" charset="-122"/>
                  <a:cs typeface="Arial" panose="020B0604020202020204" pitchFamily="34" charset="0"/>
                </a:rPr>
                <a:t>主机 </a:t>
              </a:r>
              <a:r>
                <a:rPr lang="en-US" altLang="zh-CN" sz="1600">
                  <a:ea typeface="楷体" panose="02010609060101010101" pitchFamily="49" charset="-122"/>
                  <a:cs typeface="Arial" panose="020B0604020202020204" pitchFamily="34" charset="0"/>
                </a:rPr>
                <a:t>A</a:t>
              </a:r>
              <a:endParaRPr lang="en-US" altLang="zh-CN" sz="1000">
                <a:ea typeface="楷体" panose="02010609060101010101" pitchFamily="49" charset="-122"/>
                <a:cs typeface="Arial" panose="020B0604020202020204" pitchFamily="34" charset="0"/>
              </a:endParaRPr>
            </a:p>
          </p:txBody>
        </p:sp>
        <p:sp>
          <p:nvSpPr>
            <p:cNvPr id="107537" name="Text Box 34">
              <a:extLst>
                <a:ext uri="{FF2B5EF4-FFF2-40B4-BE49-F238E27FC236}">
                  <a16:creationId xmlns:a16="http://schemas.microsoft.com/office/drawing/2014/main" id="{1DB51F22-E9C1-4924-B857-84EB9F5F773D}"/>
                </a:ext>
              </a:extLst>
            </p:cNvPr>
            <p:cNvSpPr txBox="1">
              <a:spLocks noChangeArrowheads="1"/>
            </p:cNvSpPr>
            <p:nvPr/>
          </p:nvSpPr>
          <p:spPr bwMode="auto">
            <a:xfrm rot="808459">
              <a:off x="3706" y="1523"/>
              <a:ext cx="141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ea typeface="楷体" panose="02010609060101010101" pitchFamily="49" charset="-122"/>
                  <a:cs typeface="Arial" panose="020B0604020202020204" pitchFamily="34" charset="0"/>
                </a:rPr>
                <a:t>Seq=100, 20 </a:t>
              </a:r>
              <a:r>
                <a:rPr lang="zh-CN" altLang="en-US" sz="1400">
                  <a:ea typeface="楷体" panose="02010609060101010101" pitchFamily="49" charset="-122"/>
                  <a:cs typeface="Arial" panose="020B0604020202020204" pitchFamily="34" charset="0"/>
                </a:rPr>
                <a:t>字节数据</a:t>
              </a:r>
              <a:endParaRPr lang="zh-CN" altLang="en-US" sz="1000">
                <a:ea typeface="楷体" panose="02010609060101010101" pitchFamily="49" charset="-122"/>
                <a:cs typeface="Arial" panose="020B0604020202020204" pitchFamily="34" charset="0"/>
              </a:endParaRPr>
            </a:p>
          </p:txBody>
        </p:sp>
        <p:sp>
          <p:nvSpPr>
            <p:cNvPr id="107538" name="Text Box 35">
              <a:extLst>
                <a:ext uri="{FF2B5EF4-FFF2-40B4-BE49-F238E27FC236}">
                  <a16:creationId xmlns:a16="http://schemas.microsoft.com/office/drawing/2014/main" id="{8B85D4A3-DCA7-46B2-934A-0CC9C95A1C78}"/>
                </a:ext>
              </a:extLst>
            </p:cNvPr>
            <p:cNvSpPr txBox="1">
              <a:spLocks noChangeArrowheads="1"/>
            </p:cNvSpPr>
            <p:nvPr/>
          </p:nvSpPr>
          <p:spPr bwMode="auto">
            <a:xfrm rot="-1770084">
              <a:off x="4210" y="1890"/>
              <a:ext cx="685"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ea typeface="楷体" panose="02010609060101010101" pitchFamily="49" charset="-122"/>
                  <a:cs typeface="Arial" panose="020B0604020202020204" pitchFamily="34" charset="0"/>
                </a:rPr>
                <a:t>ACK=100</a:t>
              </a:r>
              <a:endParaRPr lang="en-US" altLang="zh-CN" sz="1000">
                <a:ea typeface="楷体" panose="02010609060101010101" pitchFamily="49" charset="-122"/>
                <a:cs typeface="Arial" panose="020B0604020202020204" pitchFamily="34" charset="0"/>
              </a:endParaRPr>
            </a:p>
          </p:txBody>
        </p:sp>
        <p:grpSp>
          <p:nvGrpSpPr>
            <p:cNvPr id="107539" name="Group 36">
              <a:extLst>
                <a:ext uri="{FF2B5EF4-FFF2-40B4-BE49-F238E27FC236}">
                  <a16:creationId xmlns:a16="http://schemas.microsoft.com/office/drawing/2014/main" id="{38781556-4444-43E1-ABA3-399D044070D5}"/>
                </a:ext>
              </a:extLst>
            </p:cNvPr>
            <p:cNvGrpSpPr>
              <a:grpSpLocks/>
            </p:cNvGrpSpPr>
            <p:nvPr/>
          </p:nvGrpSpPr>
          <p:grpSpPr bwMode="auto">
            <a:xfrm>
              <a:off x="3386" y="3732"/>
              <a:ext cx="459" cy="259"/>
              <a:chOff x="3282" y="3518"/>
              <a:chExt cx="459" cy="259"/>
            </a:xfrm>
          </p:grpSpPr>
          <p:sp>
            <p:nvSpPr>
              <p:cNvPr id="107567" name="Rectangle 37">
                <a:extLst>
                  <a:ext uri="{FF2B5EF4-FFF2-40B4-BE49-F238E27FC236}">
                    <a16:creationId xmlns:a16="http://schemas.microsoft.com/office/drawing/2014/main" id="{2D163C4E-A45B-4BFD-8462-39AA246383ED}"/>
                  </a:ext>
                </a:extLst>
              </p:cNvPr>
              <p:cNvSpPr>
                <a:spLocks noChangeArrowheads="1"/>
              </p:cNvSpPr>
              <p:nvPr/>
            </p:nvSpPr>
            <p:spPr bwMode="auto">
              <a:xfrm>
                <a:off x="3342" y="3576"/>
                <a:ext cx="324" cy="1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07568" name="Text Box 38">
                <a:extLst>
                  <a:ext uri="{FF2B5EF4-FFF2-40B4-BE49-F238E27FC236}">
                    <a16:creationId xmlns:a16="http://schemas.microsoft.com/office/drawing/2014/main" id="{733DF66C-CAF0-4728-BA6E-93C9A2E44F64}"/>
                  </a:ext>
                </a:extLst>
              </p:cNvPr>
              <p:cNvSpPr txBox="1">
                <a:spLocks noChangeArrowheads="1"/>
              </p:cNvSpPr>
              <p:nvPr/>
            </p:nvSpPr>
            <p:spPr bwMode="auto">
              <a:xfrm>
                <a:off x="3282" y="3518"/>
                <a:ext cx="459"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solidFill>
                      <a:srgbClr val="FF0000"/>
                    </a:solidFill>
                    <a:ea typeface="楷体" panose="02010609060101010101" pitchFamily="49" charset="-122"/>
                    <a:cs typeface="Arial" panose="020B0604020202020204" pitchFamily="34" charset="0"/>
                  </a:rPr>
                  <a:t>时间</a:t>
                </a:r>
                <a:endParaRPr lang="zh-CN" altLang="en-US" sz="1000">
                  <a:ea typeface="楷体" panose="02010609060101010101" pitchFamily="49" charset="-122"/>
                  <a:cs typeface="Arial" panose="020B0604020202020204" pitchFamily="34" charset="0"/>
                </a:endParaRPr>
              </a:p>
            </p:txBody>
          </p:sp>
        </p:grpSp>
        <p:graphicFrame>
          <p:nvGraphicFramePr>
            <p:cNvPr id="107540" name="Object 40">
              <a:extLst>
                <a:ext uri="{FF2B5EF4-FFF2-40B4-BE49-F238E27FC236}">
                  <a16:creationId xmlns:a16="http://schemas.microsoft.com/office/drawing/2014/main" id="{12862E9D-EB30-444C-94E6-D8D2D615EE25}"/>
                </a:ext>
              </a:extLst>
            </p:cNvPr>
            <p:cNvGraphicFramePr>
              <a:graphicFrameLocks noChangeAspect="1"/>
            </p:cNvGraphicFramePr>
            <p:nvPr/>
          </p:nvGraphicFramePr>
          <p:xfrm>
            <a:off x="5068" y="851"/>
            <a:ext cx="306" cy="243"/>
          </p:xfrm>
          <a:graphic>
            <a:graphicData uri="http://schemas.openxmlformats.org/presentationml/2006/ole">
              <mc:AlternateContent xmlns:mc="http://schemas.openxmlformats.org/markup-compatibility/2006">
                <mc:Choice xmlns:v="urn:schemas-microsoft-com:vml" Requires="v">
                  <p:oleObj name="Clip" r:id="rId6" imgW="1307263" imgH="1084139" progId="MS_ClipArt_Gallery.2">
                    <p:embed/>
                  </p:oleObj>
                </mc:Choice>
                <mc:Fallback>
                  <p:oleObj name="Clip" r:id="rId6" imgW="1307263" imgH="1084139" progId="MS_ClipArt_Gallery.2">
                    <p:embed/>
                    <p:pic>
                      <p:nvPicPr>
                        <p:cNvPr id="107540" name="Object 40">
                          <a:extLst>
                            <a:ext uri="{FF2B5EF4-FFF2-40B4-BE49-F238E27FC236}">
                              <a16:creationId xmlns:a16="http://schemas.microsoft.com/office/drawing/2014/main" id="{12862E9D-EB30-444C-94E6-D8D2D615E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8" y="851"/>
                          <a:ext cx="306"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41" name="Text Box 41">
              <a:extLst>
                <a:ext uri="{FF2B5EF4-FFF2-40B4-BE49-F238E27FC236}">
                  <a16:creationId xmlns:a16="http://schemas.microsoft.com/office/drawing/2014/main" id="{59B5E959-A9E7-40CE-9AE7-54DBA7118532}"/>
                </a:ext>
              </a:extLst>
            </p:cNvPr>
            <p:cNvSpPr txBox="1">
              <a:spLocks noChangeArrowheads="1"/>
            </p:cNvSpPr>
            <p:nvPr/>
          </p:nvSpPr>
          <p:spPr bwMode="auto">
            <a:xfrm>
              <a:off x="4586" y="857"/>
              <a:ext cx="573"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ea typeface="楷体" panose="02010609060101010101" pitchFamily="49" charset="-122"/>
                  <a:cs typeface="Arial" panose="020B0604020202020204" pitchFamily="34" charset="0"/>
                </a:rPr>
                <a:t>主机 </a:t>
              </a:r>
              <a:r>
                <a:rPr lang="en-US" altLang="zh-CN" sz="1600">
                  <a:ea typeface="楷体" panose="02010609060101010101" pitchFamily="49" charset="-122"/>
                  <a:cs typeface="Arial" panose="020B0604020202020204" pitchFamily="34" charset="0"/>
                </a:rPr>
                <a:t>B</a:t>
              </a:r>
              <a:endParaRPr lang="en-US" altLang="zh-CN" sz="1000">
                <a:ea typeface="楷体" panose="02010609060101010101" pitchFamily="49" charset="-122"/>
                <a:cs typeface="Arial" panose="020B0604020202020204" pitchFamily="34" charset="0"/>
              </a:endParaRPr>
            </a:p>
          </p:txBody>
        </p:sp>
        <p:sp>
          <p:nvSpPr>
            <p:cNvPr id="107542" name="Line 42">
              <a:extLst>
                <a:ext uri="{FF2B5EF4-FFF2-40B4-BE49-F238E27FC236}">
                  <a16:creationId xmlns:a16="http://schemas.microsoft.com/office/drawing/2014/main" id="{8EB4A8F0-8ABF-4601-BD13-28D9CD2FA602}"/>
                </a:ext>
              </a:extLst>
            </p:cNvPr>
            <p:cNvSpPr>
              <a:spLocks noChangeShapeType="1"/>
            </p:cNvSpPr>
            <p:nvPr/>
          </p:nvSpPr>
          <p:spPr bwMode="auto">
            <a:xfrm>
              <a:off x="3654" y="2442"/>
              <a:ext cx="1596" cy="37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43" name="Text Box 43">
              <a:extLst>
                <a:ext uri="{FF2B5EF4-FFF2-40B4-BE49-F238E27FC236}">
                  <a16:creationId xmlns:a16="http://schemas.microsoft.com/office/drawing/2014/main" id="{62B5E874-12A3-4A58-BEBF-C8F5DC8BB6A5}"/>
                </a:ext>
              </a:extLst>
            </p:cNvPr>
            <p:cNvSpPr txBox="1">
              <a:spLocks noChangeArrowheads="1"/>
            </p:cNvSpPr>
            <p:nvPr/>
          </p:nvSpPr>
          <p:spPr bwMode="auto">
            <a:xfrm rot="706751">
              <a:off x="3761" y="2387"/>
              <a:ext cx="128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ea typeface="楷体" panose="02010609060101010101" pitchFamily="49" charset="-122"/>
                  <a:cs typeface="Arial" panose="020B0604020202020204" pitchFamily="34" charset="0"/>
                </a:rPr>
                <a:t>Seq=92, 8 </a:t>
              </a:r>
              <a:r>
                <a:rPr lang="zh-CN" altLang="en-US" sz="1400">
                  <a:ea typeface="楷体" panose="02010609060101010101" pitchFamily="49" charset="-122"/>
                  <a:cs typeface="Arial" panose="020B0604020202020204" pitchFamily="34" charset="0"/>
                </a:rPr>
                <a:t>字节数据</a:t>
              </a:r>
              <a:endParaRPr lang="zh-CN" altLang="en-US" sz="1000">
                <a:ea typeface="楷体" panose="02010609060101010101" pitchFamily="49" charset="-122"/>
                <a:cs typeface="Arial" panose="020B0604020202020204" pitchFamily="34" charset="0"/>
              </a:endParaRPr>
            </a:p>
          </p:txBody>
        </p:sp>
        <p:sp>
          <p:nvSpPr>
            <p:cNvPr id="107544" name="Line 44">
              <a:extLst>
                <a:ext uri="{FF2B5EF4-FFF2-40B4-BE49-F238E27FC236}">
                  <a16:creationId xmlns:a16="http://schemas.microsoft.com/office/drawing/2014/main" id="{7DD9CA04-9A17-451F-B834-D1E1F6EBFE58}"/>
                </a:ext>
              </a:extLst>
            </p:cNvPr>
            <p:cNvSpPr>
              <a:spLocks noChangeShapeType="1"/>
            </p:cNvSpPr>
            <p:nvPr/>
          </p:nvSpPr>
          <p:spPr bwMode="auto">
            <a:xfrm>
              <a:off x="3648" y="1200"/>
              <a:ext cx="0" cy="256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45" name="Line 45">
              <a:extLst>
                <a:ext uri="{FF2B5EF4-FFF2-40B4-BE49-F238E27FC236}">
                  <a16:creationId xmlns:a16="http://schemas.microsoft.com/office/drawing/2014/main" id="{4361ACD7-07A6-47E0-8040-1F14A9C062AD}"/>
                </a:ext>
              </a:extLst>
            </p:cNvPr>
            <p:cNvSpPr>
              <a:spLocks noChangeShapeType="1"/>
            </p:cNvSpPr>
            <p:nvPr/>
          </p:nvSpPr>
          <p:spPr bwMode="auto">
            <a:xfrm>
              <a:off x="5232" y="1128"/>
              <a:ext cx="0" cy="24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46" name="Text Box 46">
              <a:extLst>
                <a:ext uri="{FF2B5EF4-FFF2-40B4-BE49-F238E27FC236}">
                  <a16:creationId xmlns:a16="http://schemas.microsoft.com/office/drawing/2014/main" id="{0072D4BE-2F69-4402-A463-2326F6DA37CF}"/>
                </a:ext>
              </a:extLst>
            </p:cNvPr>
            <p:cNvSpPr txBox="1">
              <a:spLocks noChangeArrowheads="1"/>
            </p:cNvSpPr>
            <p:nvPr/>
          </p:nvSpPr>
          <p:spPr bwMode="auto">
            <a:xfrm rot="-1338105">
              <a:off x="4383" y="2042"/>
              <a:ext cx="714"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ea typeface="楷体" panose="02010609060101010101" pitchFamily="49" charset="-122"/>
                  <a:cs typeface="Arial" panose="020B0604020202020204" pitchFamily="34" charset="0"/>
                </a:rPr>
                <a:t>ACK=120</a:t>
              </a:r>
              <a:endParaRPr lang="en-US" altLang="zh-CN" sz="1000">
                <a:ea typeface="楷体" panose="02010609060101010101" pitchFamily="49" charset="-122"/>
                <a:cs typeface="Arial" panose="020B0604020202020204" pitchFamily="34" charset="0"/>
              </a:endParaRPr>
            </a:p>
          </p:txBody>
        </p:sp>
        <p:sp>
          <p:nvSpPr>
            <p:cNvPr id="107547" name="Line 47">
              <a:extLst>
                <a:ext uri="{FF2B5EF4-FFF2-40B4-BE49-F238E27FC236}">
                  <a16:creationId xmlns:a16="http://schemas.microsoft.com/office/drawing/2014/main" id="{EF093EB0-DD16-44BB-AC17-71770D917F86}"/>
                </a:ext>
              </a:extLst>
            </p:cNvPr>
            <p:cNvSpPr>
              <a:spLocks noChangeShapeType="1"/>
            </p:cNvSpPr>
            <p:nvPr/>
          </p:nvSpPr>
          <p:spPr bwMode="auto">
            <a:xfrm>
              <a:off x="3646" y="1488"/>
              <a:ext cx="1580" cy="396"/>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48" name="Text Box 48">
              <a:extLst>
                <a:ext uri="{FF2B5EF4-FFF2-40B4-BE49-F238E27FC236}">
                  <a16:creationId xmlns:a16="http://schemas.microsoft.com/office/drawing/2014/main" id="{BB6CF77E-93CC-4B58-A418-C004F8FCEFF2}"/>
                </a:ext>
              </a:extLst>
            </p:cNvPr>
            <p:cNvSpPr txBox="1">
              <a:spLocks noChangeArrowheads="1"/>
            </p:cNvSpPr>
            <p:nvPr/>
          </p:nvSpPr>
          <p:spPr bwMode="auto">
            <a:xfrm rot="706751">
              <a:off x="3778" y="1265"/>
              <a:ext cx="128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ea typeface="楷体" panose="02010609060101010101" pitchFamily="49" charset="-122"/>
                  <a:cs typeface="Arial" panose="020B0604020202020204" pitchFamily="34" charset="0"/>
                </a:rPr>
                <a:t>Seq=92, 8 </a:t>
              </a:r>
              <a:r>
                <a:rPr lang="zh-CN" altLang="en-US" sz="1400">
                  <a:ea typeface="楷体" panose="02010609060101010101" pitchFamily="49" charset="-122"/>
                  <a:cs typeface="Arial" panose="020B0604020202020204" pitchFamily="34" charset="0"/>
                </a:rPr>
                <a:t>字节数据</a:t>
              </a:r>
              <a:endParaRPr lang="zh-CN" altLang="en-US" sz="1000">
                <a:ea typeface="楷体" panose="02010609060101010101" pitchFamily="49" charset="-122"/>
                <a:cs typeface="Arial" panose="020B0604020202020204" pitchFamily="34" charset="0"/>
              </a:endParaRPr>
            </a:p>
          </p:txBody>
        </p:sp>
        <p:grpSp>
          <p:nvGrpSpPr>
            <p:cNvPr id="107549" name="Group 49">
              <a:extLst>
                <a:ext uri="{FF2B5EF4-FFF2-40B4-BE49-F238E27FC236}">
                  <a16:creationId xmlns:a16="http://schemas.microsoft.com/office/drawing/2014/main" id="{8D40486F-108D-4BAC-B8ED-A4CF62A0707F}"/>
                </a:ext>
              </a:extLst>
            </p:cNvPr>
            <p:cNvGrpSpPr>
              <a:grpSpLocks/>
            </p:cNvGrpSpPr>
            <p:nvPr/>
          </p:nvGrpSpPr>
          <p:grpSpPr bwMode="auto">
            <a:xfrm>
              <a:off x="3446" y="1270"/>
              <a:ext cx="219" cy="1172"/>
              <a:chOff x="3446" y="1270"/>
              <a:chExt cx="219" cy="1172"/>
            </a:xfrm>
          </p:grpSpPr>
          <p:sp>
            <p:nvSpPr>
              <p:cNvPr id="107561" name="Rectangle 50">
                <a:extLst>
                  <a:ext uri="{FF2B5EF4-FFF2-40B4-BE49-F238E27FC236}">
                    <a16:creationId xmlns:a16="http://schemas.microsoft.com/office/drawing/2014/main" id="{31F4BBC5-92CF-4CA2-A2D7-7F80957B579D}"/>
                  </a:ext>
                </a:extLst>
              </p:cNvPr>
              <p:cNvSpPr>
                <a:spLocks noChangeArrowheads="1"/>
              </p:cNvSpPr>
              <p:nvPr/>
            </p:nvSpPr>
            <p:spPr bwMode="auto">
              <a:xfrm>
                <a:off x="3494" y="1432"/>
                <a:ext cx="128" cy="8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07562" name="Text Box 51">
                <a:extLst>
                  <a:ext uri="{FF2B5EF4-FFF2-40B4-BE49-F238E27FC236}">
                    <a16:creationId xmlns:a16="http://schemas.microsoft.com/office/drawing/2014/main" id="{E8C2AB19-95F7-4773-B279-E77E1578B9BC}"/>
                  </a:ext>
                </a:extLst>
              </p:cNvPr>
              <p:cNvSpPr txBox="1">
                <a:spLocks noChangeArrowheads="1"/>
              </p:cNvSpPr>
              <p:nvPr/>
            </p:nvSpPr>
            <p:spPr bwMode="auto">
              <a:xfrm rot="-5400000">
                <a:off x="3127" y="1738"/>
                <a:ext cx="857"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ea typeface="楷体" panose="02010609060101010101" pitchFamily="49" charset="-122"/>
                    <a:cs typeface="Arial" panose="020B0604020202020204" pitchFamily="34" charset="0"/>
                  </a:rPr>
                  <a:t>Seq=92 </a:t>
                </a:r>
                <a:r>
                  <a:rPr lang="zh-CN" altLang="en-US" sz="1400">
                    <a:ea typeface="楷体" panose="02010609060101010101" pitchFamily="49" charset="-122"/>
                    <a:cs typeface="Arial" panose="020B0604020202020204" pitchFamily="34" charset="0"/>
                  </a:rPr>
                  <a:t>超时</a:t>
                </a:r>
                <a:endParaRPr lang="zh-CN" altLang="en-US" sz="1000">
                  <a:ea typeface="楷体" panose="02010609060101010101" pitchFamily="49" charset="-122"/>
                  <a:cs typeface="Arial" panose="020B0604020202020204" pitchFamily="34" charset="0"/>
                </a:endParaRPr>
              </a:p>
            </p:txBody>
          </p:sp>
          <p:sp>
            <p:nvSpPr>
              <p:cNvPr id="107563" name="Line 52">
                <a:extLst>
                  <a:ext uri="{FF2B5EF4-FFF2-40B4-BE49-F238E27FC236}">
                    <a16:creationId xmlns:a16="http://schemas.microsoft.com/office/drawing/2014/main" id="{79E80F9A-7C06-4D24-A378-4E870120DAF4}"/>
                  </a:ext>
                </a:extLst>
              </p:cNvPr>
              <p:cNvSpPr>
                <a:spLocks noChangeShapeType="1"/>
              </p:cNvSpPr>
              <p:nvPr/>
            </p:nvSpPr>
            <p:spPr bwMode="auto">
              <a:xfrm flipV="1">
                <a:off x="3552" y="1270"/>
                <a:ext cx="4" cy="15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64" name="Line 53">
                <a:extLst>
                  <a:ext uri="{FF2B5EF4-FFF2-40B4-BE49-F238E27FC236}">
                    <a16:creationId xmlns:a16="http://schemas.microsoft.com/office/drawing/2014/main" id="{3A819912-021E-4FB1-B415-0AFFC4285C8C}"/>
                  </a:ext>
                </a:extLst>
              </p:cNvPr>
              <p:cNvSpPr>
                <a:spLocks noChangeShapeType="1"/>
              </p:cNvSpPr>
              <p:nvPr/>
            </p:nvSpPr>
            <p:spPr bwMode="auto">
              <a:xfrm flipH="1">
                <a:off x="3546" y="2296"/>
                <a:ext cx="0" cy="14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65" name="Line 54">
                <a:extLst>
                  <a:ext uri="{FF2B5EF4-FFF2-40B4-BE49-F238E27FC236}">
                    <a16:creationId xmlns:a16="http://schemas.microsoft.com/office/drawing/2014/main" id="{6A8B04B2-CFEC-45FF-9FE0-97BFD5C870CA}"/>
                  </a:ext>
                </a:extLst>
              </p:cNvPr>
              <p:cNvSpPr>
                <a:spLocks noChangeShapeType="1"/>
              </p:cNvSpPr>
              <p:nvPr/>
            </p:nvSpPr>
            <p:spPr bwMode="auto">
              <a:xfrm flipH="1">
                <a:off x="3536" y="2442"/>
                <a:ext cx="11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66" name="Line 55">
                <a:extLst>
                  <a:ext uri="{FF2B5EF4-FFF2-40B4-BE49-F238E27FC236}">
                    <a16:creationId xmlns:a16="http://schemas.microsoft.com/office/drawing/2014/main" id="{A584AA11-E6E5-47EB-A5FA-575BECA84996}"/>
                  </a:ext>
                </a:extLst>
              </p:cNvPr>
              <p:cNvSpPr>
                <a:spLocks noChangeShapeType="1"/>
              </p:cNvSpPr>
              <p:nvPr/>
            </p:nvSpPr>
            <p:spPr bwMode="auto">
              <a:xfrm flipH="1">
                <a:off x="3524" y="1270"/>
                <a:ext cx="11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7550" name="Line 56">
              <a:extLst>
                <a:ext uri="{FF2B5EF4-FFF2-40B4-BE49-F238E27FC236}">
                  <a16:creationId xmlns:a16="http://schemas.microsoft.com/office/drawing/2014/main" id="{6DB0A830-27A6-402E-97E8-E8FC35F16325}"/>
                </a:ext>
              </a:extLst>
            </p:cNvPr>
            <p:cNvSpPr>
              <a:spLocks noChangeShapeType="1"/>
            </p:cNvSpPr>
            <p:nvPr/>
          </p:nvSpPr>
          <p:spPr bwMode="auto">
            <a:xfrm flipH="1">
              <a:off x="3664" y="2848"/>
              <a:ext cx="1560" cy="696"/>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51" name="Text Box 57">
              <a:extLst>
                <a:ext uri="{FF2B5EF4-FFF2-40B4-BE49-F238E27FC236}">
                  <a16:creationId xmlns:a16="http://schemas.microsoft.com/office/drawing/2014/main" id="{662685B4-FC9A-4173-8340-70D1EA03D34D}"/>
                </a:ext>
              </a:extLst>
            </p:cNvPr>
            <p:cNvSpPr txBox="1">
              <a:spLocks noChangeArrowheads="1"/>
            </p:cNvSpPr>
            <p:nvPr/>
          </p:nvSpPr>
          <p:spPr bwMode="auto">
            <a:xfrm rot="-1338105">
              <a:off x="4228" y="2922"/>
              <a:ext cx="780"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ea typeface="楷体" panose="02010609060101010101" pitchFamily="49" charset="-122"/>
                  <a:cs typeface="Arial" panose="020B0604020202020204" pitchFamily="34" charset="0"/>
                </a:rPr>
                <a:t>ACK=120</a:t>
              </a:r>
              <a:endParaRPr lang="en-US" altLang="zh-CN" sz="1000">
                <a:ea typeface="楷体" panose="02010609060101010101" pitchFamily="49" charset="-122"/>
                <a:cs typeface="Arial" panose="020B0604020202020204" pitchFamily="34" charset="0"/>
              </a:endParaRPr>
            </a:p>
          </p:txBody>
        </p:sp>
        <p:sp>
          <p:nvSpPr>
            <p:cNvPr id="107552" name="Rectangle 58">
              <a:extLst>
                <a:ext uri="{FF2B5EF4-FFF2-40B4-BE49-F238E27FC236}">
                  <a16:creationId xmlns:a16="http://schemas.microsoft.com/office/drawing/2014/main" id="{9C5AD49F-BAF4-44AF-A0B1-EB6664284B28}"/>
                </a:ext>
              </a:extLst>
            </p:cNvPr>
            <p:cNvSpPr>
              <a:spLocks noChangeArrowheads="1"/>
            </p:cNvSpPr>
            <p:nvPr/>
          </p:nvSpPr>
          <p:spPr bwMode="auto">
            <a:xfrm>
              <a:off x="3505" y="2610"/>
              <a:ext cx="128" cy="8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07553" name="Text Box 59">
              <a:extLst>
                <a:ext uri="{FF2B5EF4-FFF2-40B4-BE49-F238E27FC236}">
                  <a16:creationId xmlns:a16="http://schemas.microsoft.com/office/drawing/2014/main" id="{5D578A91-1CB9-4FE3-B0BE-C5B02285ADDB}"/>
                </a:ext>
              </a:extLst>
            </p:cNvPr>
            <p:cNvSpPr txBox="1">
              <a:spLocks noChangeArrowheads="1"/>
            </p:cNvSpPr>
            <p:nvPr/>
          </p:nvSpPr>
          <p:spPr bwMode="auto">
            <a:xfrm rot="-5400000">
              <a:off x="3139" y="2916"/>
              <a:ext cx="856"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ea typeface="楷体" panose="02010609060101010101" pitchFamily="49" charset="-122"/>
                  <a:cs typeface="Arial" panose="020B0604020202020204" pitchFamily="34" charset="0"/>
                </a:rPr>
                <a:t>Seq=92 </a:t>
              </a:r>
              <a:r>
                <a:rPr lang="zh-CN" altLang="en-US" sz="1400">
                  <a:ea typeface="楷体" panose="02010609060101010101" pitchFamily="49" charset="-122"/>
                  <a:cs typeface="Arial" panose="020B0604020202020204" pitchFamily="34" charset="0"/>
                </a:rPr>
                <a:t>超时</a:t>
              </a:r>
              <a:endParaRPr lang="zh-CN" altLang="en-US" sz="1000">
                <a:ea typeface="楷体" panose="02010609060101010101" pitchFamily="49" charset="-122"/>
                <a:cs typeface="Arial" panose="020B0604020202020204" pitchFamily="34" charset="0"/>
              </a:endParaRPr>
            </a:p>
          </p:txBody>
        </p:sp>
        <p:sp>
          <p:nvSpPr>
            <p:cNvPr id="107554" name="Line 60">
              <a:extLst>
                <a:ext uri="{FF2B5EF4-FFF2-40B4-BE49-F238E27FC236}">
                  <a16:creationId xmlns:a16="http://schemas.microsoft.com/office/drawing/2014/main" id="{78B92AFC-B2CB-4602-AC31-15172D599793}"/>
                </a:ext>
              </a:extLst>
            </p:cNvPr>
            <p:cNvSpPr>
              <a:spLocks noChangeShapeType="1"/>
            </p:cNvSpPr>
            <p:nvPr/>
          </p:nvSpPr>
          <p:spPr bwMode="auto">
            <a:xfrm flipV="1">
              <a:off x="3563" y="2448"/>
              <a:ext cx="4" cy="15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55" name="Line 61">
              <a:extLst>
                <a:ext uri="{FF2B5EF4-FFF2-40B4-BE49-F238E27FC236}">
                  <a16:creationId xmlns:a16="http://schemas.microsoft.com/office/drawing/2014/main" id="{06A366B7-936E-4FB2-B84B-CE5CBBA76F76}"/>
                </a:ext>
              </a:extLst>
            </p:cNvPr>
            <p:cNvSpPr>
              <a:spLocks noChangeShapeType="1"/>
            </p:cNvSpPr>
            <p:nvPr/>
          </p:nvSpPr>
          <p:spPr bwMode="auto">
            <a:xfrm flipH="1">
              <a:off x="3552" y="3504"/>
              <a:ext cx="0" cy="14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56" name="Line 62">
              <a:extLst>
                <a:ext uri="{FF2B5EF4-FFF2-40B4-BE49-F238E27FC236}">
                  <a16:creationId xmlns:a16="http://schemas.microsoft.com/office/drawing/2014/main" id="{511E0981-0C98-4251-9F8F-680320F3DDB3}"/>
                </a:ext>
              </a:extLst>
            </p:cNvPr>
            <p:cNvSpPr>
              <a:spLocks noChangeShapeType="1"/>
            </p:cNvSpPr>
            <p:nvPr/>
          </p:nvSpPr>
          <p:spPr bwMode="auto">
            <a:xfrm flipH="1">
              <a:off x="3504" y="3648"/>
              <a:ext cx="11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57" name="Line 63">
              <a:extLst>
                <a:ext uri="{FF2B5EF4-FFF2-40B4-BE49-F238E27FC236}">
                  <a16:creationId xmlns:a16="http://schemas.microsoft.com/office/drawing/2014/main" id="{A02E647F-FADE-4E90-A13F-09689F697733}"/>
                </a:ext>
              </a:extLst>
            </p:cNvPr>
            <p:cNvSpPr>
              <a:spLocks noChangeShapeType="1"/>
            </p:cNvSpPr>
            <p:nvPr/>
          </p:nvSpPr>
          <p:spPr bwMode="auto">
            <a:xfrm flipH="1">
              <a:off x="3535" y="2448"/>
              <a:ext cx="11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58" name="Text Box 64">
              <a:extLst>
                <a:ext uri="{FF2B5EF4-FFF2-40B4-BE49-F238E27FC236}">
                  <a16:creationId xmlns:a16="http://schemas.microsoft.com/office/drawing/2014/main" id="{FB96A10C-FD9C-4D43-B14B-BA26A891ADF6}"/>
                </a:ext>
              </a:extLst>
            </p:cNvPr>
            <p:cNvSpPr txBox="1">
              <a:spLocks noChangeArrowheads="1"/>
            </p:cNvSpPr>
            <p:nvPr/>
          </p:nvSpPr>
          <p:spPr bwMode="auto">
            <a:xfrm>
              <a:off x="2726" y="2688"/>
              <a:ext cx="808"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ea typeface="楷体" panose="02010609060101010101" pitchFamily="49" charset="-122"/>
                  <a:cs typeface="Arial" panose="020B0604020202020204" pitchFamily="34" charset="0"/>
                </a:rPr>
                <a:t>SendBase</a:t>
              </a:r>
            </a:p>
            <a:p>
              <a:pPr algn="ctr"/>
              <a:r>
                <a:rPr lang="en-US" altLang="zh-CN" sz="1600">
                  <a:ea typeface="楷体" panose="02010609060101010101" pitchFamily="49" charset="-122"/>
                  <a:cs typeface="Arial" panose="020B0604020202020204" pitchFamily="34" charset="0"/>
                </a:rPr>
                <a:t>= 120</a:t>
              </a:r>
            </a:p>
          </p:txBody>
        </p:sp>
        <p:sp>
          <p:nvSpPr>
            <p:cNvPr id="107559" name="Text Box 65">
              <a:extLst>
                <a:ext uri="{FF2B5EF4-FFF2-40B4-BE49-F238E27FC236}">
                  <a16:creationId xmlns:a16="http://schemas.microsoft.com/office/drawing/2014/main" id="{4C40B233-FCDB-4DD9-A906-07BA5DAA3F7C}"/>
                </a:ext>
              </a:extLst>
            </p:cNvPr>
            <p:cNvSpPr txBox="1">
              <a:spLocks noChangeArrowheads="1"/>
            </p:cNvSpPr>
            <p:nvPr/>
          </p:nvSpPr>
          <p:spPr bwMode="auto">
            <a:xfrm>
              <a:off x="2726" y="3408"/>
              <a:ext cx="808"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ea typeface="楷体" panose="02010609060101010101" pitchFamily="49" charset="-122"/>
                  <a:cs typeface="Arial" panose="020B0604020202020204" pitchFamily="34" charset="0"/>
                </a:rPr>
                <a:t>SendBase</a:t>
              </a:r>
            </a:p>
            <a:p>
              <a:pPr algn="ctr"/>
              <a:r>
                <a:rPr lang="en-US" altLang="zh-CN" sz="1600">
                  <a:ea typeface="楷体" panose="02010609060101010101" pitchFamily="49" charset="-122"/>
                  <a:cs typeface="Arial" panose="020B0604020202020204" pitchFamily="34" charset="0"/>
                </a:rPr>
                <a:t>= 120</a:t>
              </a:r>
            </a:p>
          </p:txBody>
        </p:sp>
        <p:sp>
          <p:nvSpPr>
            <p:cNvPr id="107560" name="Text Box 66">
              <a:extLst>
                <a:ext uri="{FF2B5EF4-FFF2-40B4-BE49-F238E27FC236}">
                  <a16:creationId xmlns:a16="http://schemas.microsoft.com/office/drawing/2014/main" id="{560FC25B-65AB-4081-A181-894D1A7D0149}"/>
                </a:ext>
              </a:extLst>
            </p:cNvPr>
            <p:cNvSpPr txBox="1">
              <a:spLocks noChangeArrowheads="1"/>
            </p:cNvSpPr>
            <p:nvPr/>
          </p:nvSpPr>
          <p:spPr bwMode="auto">
            <a:xfrm>
              <a:off x="2686" y="2400"/>
              <a:ext cx="792"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ea typeface="楷体" panose="02010609060101010101" pitchFamily="49" charset="-122"/>
                  <a:cs typeface="Arial" panose="020B0604020202020204" pitchFamily="34" charset="0"/>
                </a:rPr>
                <a:t>Sendbase</a:t>
              </a:r>
            </a:p>
            <a:p>
              <a:pPr algn="ctr"/>
              <a:r>
                <a:rPr lang="en-US" altLang="zh-CN" sz="1600">
                  <a:ea typeface="楷体" panose="02010609060101010101" pitchFamily="49" charset="-122"/>
                  <a:cs typeface="Arial" panose="020B0604020202020204" pitchFamily="34" charset="0"/>
                </a:rPr>
                <a:t>= 100</a:t>
              </a:r>
            </a:p>
          </p:txBody>
        </p:sp>
      </p:grpSp>
      <p:sp>
        <p:nvSpPr>
          <p:cNvPr id="107528" name="Text Box 67">
            <a:extLst>
              <a:ext uri="{FF2B5EF4-FFF2-40B4-BE49-F238E27FC236}">
                <a16:creationId xmlns:a16="http://schemas.microsoft.com/office/drawing/2014/main" id="{68276806-92E6-46BB-A6A7-55EEBE5D971A}"/>
              </a:ext>
            </a:extLst>
          </p:cNvPr>
          <p:cNvSpPr txBox="1">
            <a:spLocks noChangeArrowheads="1"/>
          </p:cNvSpPr>
          <p:nvPr/>
        </p:nvSpPr>
        <p:spPr bwMode="auto">
          <a:xfrm>
            <a:off x="10026651" y="5805488"/>
            <a:ext cx="644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chemeClr val="hlink"/>
                </a:solidFill>
                <a:ea typeface="楷体" panose="02010609060101010101" pitchFamily="49" charset="-122"/>
                <a:cs typeface="Arial" panose="020B0604020202020204" pitchFamily="34" charset="0"/>
              </a:rPr>
              <a:t>下续</a:t>
            </a:r>
          </a:p>
        </p:txBody>
      </p:sp>
      <p:sp>
        <p:nvSpPr>
          <p:cNvPr id="107529" name="AutoShape 68">
            <a:extLst>
              <a:ext uri="{FF2B5EF4-FFF2-40B4-BE49-F238E27FC236}">
                <a16:creationId xmlns:a16="http://schemas.microsoft.com/office/drawing/2014/main" id="{7F4F15E9-CE50-4031-9569-8CBB330FDEB4}"/>
              </a:ext>
            </a:extLst>
          </p:cNvPr>
          <p:cNvSpPr>
            <a:spLocks noChangeArrowheads="1"/>
          </p:cNvSpPr>
          <p:nvPr/>
        </p:nvSpPr>
        <p:spPr bwMode="auto">
          <a:xfrm flipV="1">
            <a:off x="9521826" y="5892800"/>
            <a:ext cx="504825" cy="2159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p:spPr>
        <p:txBody>
          <a:bodyPr wrap="none" anchor="ctr"/>
          <a:lstStyle/>
          <a:p>
            <a:endParaRPr lang="zh-CN" altLang="en-US"/>
          </a:p>
        </p:txBody>
      </p:sp>
      <p:sp>
        <p:nvSpPr>
          <p:cNvPr id="107530" name="矩形 70">
            <a:extLst>
              <a:ext uri="{FF2B5EF4-FFF2-40B4-BE49-F238E27FC236}">
                <a16:creationId xmlns:a16="http://schemas.microsoft.com/office/drawing/2014/main" id="{0DDE0763-8612-4AC2-A8F2-AA9929046901}"/>
              </a:ext>
            </a:extLst>
          </p:cNvPr>
          <p:cNvSpPr>
            <a:spLocks noChangeArrowheads="1"/>
          </p:cNvSpPr>
          <p:nvPr/>
        </p:nvSpPr>
        <p:spPr bwMode="auto">
          <a:xfrm>
            <a:off x="7453314" y="6000751"/>
            <a:ext cx="26431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latin typeface="楷体" panose="02010609060101010101" pitchFamily="49" charset="-122"/>
                <a:ea typeface="楷体" panose="02010609060101010101" pitchFamily="49" charset="-122"/>
              </a:rPr>
              <a:t>由于超时过短而重传，</a:t>
            </a:r>
          </a:p>
          <a:p>
            <a:r>
              <a:rPr lang="zh-CN" altLang="en-US" b="1">
                <a:latin typeface="楷体" panose="02010609060101010101" pitchFamily="49" charset="-122"/>
                <a:ea typeface="楷体" panose="02010609060101010101" pitchFamily="49" charset="-122"/>
              </a:rPr>
              <a:t>只重传第一个</a:t>
            </a:r>
            <a:endParaRPr lang="zh-CN" altLang="en-US" sz="1000" b="1">
              <a:latin typeface="楷体" panose="02010609060101010101" pitchFamily="49" charset="-122"/>
              <a:ea typeface="楷体" panose="02010609060101010101" pitchFamily="49" charset="-122"/>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日期占位符 3">
            <a:extLst>
              <a:ext uri="{FF2B5EF4-FFF2-40B4-BE49-F238E27FC236}">
                <a16:creationId xmlns:a16="http://schemas.microsoft.com/office/drawing/2014/main" id="{B5569F8A-C8CF-4612-ACCC-042C10B7BA7E}"/>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108547" name="页脚占位符 4">
            <a:extLst>
              <a:ext uri="{FF2B5EF4-FFF2-40B4-BE49-F238E27FC236}">
                <a16:creationId xmlns:a16="http://schemas.microsoft.com/office/drawing/2014/main" id="{679B045A-7430-453A-8145-91FAA3CFCE4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801A722-D666-405D-A706-8A5F42A63876}" type="slidenum">
              <a:rPr lang="en-US" altLang="zh-CN" smtClean="0">
                <a:latin typeface="Garamond" panose="02020404030301010803" pitchFamily="18" charset="0"/>
              </a:rPr>
              <a:pPr/>
              <a:t>116</a:t>
            </a:fld>
            <a:endParaRPr lang="en-US" altLang="zh-CN">
              <a:latin typeface="Garamond" panose="02020404030301010803" pitchFamily="18" charset="0"/>
            </a:endParaRPr>
          </a:p>
        </p:txBody>
      </p:sp>
      <p:sp>
        <p:nvSpPr>
          <p:cNvPr id="108548" name="Rectangle 2">
            <a:extLst>
              <a:ext uri="{FF2B5EF4-FFF2-40B4-BE49-F238E27FC236}">
                <a16:creationId xmlns:a16="http://schemas.microsoft.com/office/drawing/2014/main" id="{12D71E92-A171-4188-820E-EDC7262F4957}"/>
              </a:ext>
            </a:extLst>
          </p:cNvPr>
          <p:cNvSpPr>
            <a:spLocks noGrp="1" noChangeArrowheads="1"/>
          </p:cNvSpPr>
          <p:nvPr>
            <p:ph type="title"/>
          </p:nvPr>
        </p:nvSpPr>
        <p:spPr/>
        <p:txBody>
          <a:bodyPr/>
          <a:lstStyle/>
          <a:p>
            <a:pPr eaLnBrk="1" hangingPunct="1"/>
            <a:r>
              <a:rPr lang="en-US" altLang="zh-CN"/>
              <a:t>3.5 </a:t>
            </a:r>
            <a:r>
              <a:rPr lang="zh-CN" altLang="en-US"/>
              <a:t>面向连接的传输 </a:t>
            </a:r>
            <a:r>
              <a:rPr lang="en-US" altLang="zh-CN"/>
              <a:t>: TCP</a:t>
            </a:r>
          </a:p>
        </p:txBody>
      </p:sp>
      <p:grpSp>
        <p:nvGrpSpPr>
          <p:cNvPr id="108549" name="Group 4">
            <a:extLst>
              <a:ext uri="{FF2B5EF4-FFF2-40B4-BE49-F238E27FC236}">
                <a16:creationId xmlns:a16="http://schemas.microsoft.com/office/drawing/2014/main" id="{B50F591E-DF17-4760-B2F7-9BE72781960B}"/>
              </a:ext>
            </a:extLst>
          </p:cNvPr>
          <p:cNvGrpSpPr>
            <a:grpSpLocks/>
          </p:cNvGrpSpPr>
          <p:nvPr/>
        </p:nvGrpSpPr>
        <p:grpSpPr bwMode="auto">
          <a:xfrm>
            <a:off x="4129088" y="1295401"/>
            <a:ext cx="3911600" cy="4767263"/>
            <a:chOff x="432" y="816"/>
            <a:chExt cx="2464" cy="3003"/>
          </a:xfrm>
        </p:grpSpPr>
        <p:sp>
          <p:nvSpPr>
            <p:cNvPr id="108550" name="Line 5">
              <a:extLst>
                <a:ext uri="{FF2B5EF4-FFF2-40B4-BE49-F238E27FC236}">
                  <a16:creationId xmlns:a16="http://schemas.microsoft.com/office/drawing/2014/main" id="{B0D2DB66-091C-4BA2-9B67-C50FDEC5AB7F}"/>
                </a:ext>
              </a:extLst>
            </p:cNvPr>
            <p:cNvSpPr>
              <a:spLocks noChangeShapeType="1"/>
            </p:cNvSpPr>
            <p:nvPr/>
          </p:nvSpPr>
          <p:spPr bwMode="auto">
            <a:xfrm flipH="1">
              <a:off x="1382" y="1741"/>
              <a:ext cx="996" cy="306"/>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51" name="Line 6">
              <a:extLst>
                <a:ext uri="{FF2B5EF4-FFF2-40B4-BE49-F238E27FC236}">
                  <a16:creationId xmlns:a16="http://schemas.microsoft.com/office/drawing/2014/main" id="{D1589390-A0D7-4488-BB63-9D096758BFB3}"/>
                </a:ext>
              </a:extLst>
            </p:cNvPr>
            <p:cNvSpPr>
              <a:spLocks noChangeShapeType="1"/>
            </p:cNvSpPr>
            <p:nvPr/>
          </p:nvSpPr>
          <p:spPr bwMode="auto">
            <a:xfrm>
              <a:off x="788" y="1285"/>
              <a:ext cx="1596" cy="37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8552" name="Object 7">
              <a:extLst>
                <a:ext uri="{FF2B5EF4-FFF2-40B4-BE49-F238E27FC236}">
                  <a16:creationId xmlns:a16="http://schemas.microsoft.com/office/drawing/2014/main" id="{04D7818A-948A-4CD4-A483-C0BE2F07DE36}"/>
                </a:ext>
              </a:extLst>
            </p:cNvPr>
            <p:cNvGraphicFramePr>
              <a:graphicFrameLocks noChangeAspect="1"/>
            </p:cNvGraphicFramePr>
            <p:nvPr/>
          </p:nvGraphicFramePr>
          <p:xfrm>
            <a:off x="432" y="816"/>
            <a:ext cx="306" cy="243"/>
          </p:xfrm>
          <a:graphic>
            <a:graphicData uri="http://schemas.openxmlformats.org/presentationml/2006/ole">
              <mc:AlternateContent xmlns:mc="http://schemas.openxmlformats.org/markup-compatibility/2006">
                <mc:Choice xmlns:v="urn:schemas-microsoft-com:vml" Requires="v">
                  <p:oleObj name="Clip" r:id="rId2" imgW="1307263" imgH="1084139" progId="MS_ClipArt_Gallery.2">
                    <p:embed/>
                  </p:oleObj>
                </mc:Choice>
                <mc:Fallback>
                  <p:oleObj name="Clip" r:id="rId2" imgW="1307263" imgH="1084139" progId="MS_ClipArt_Gallery.2">
                    <p:embed/>
                    <p:pic>
                      <p:nvPicPr>
                        <p:cNvPr id="108552" name="Object 7">
                          <a:extLst>
                            <a:ext uri="{FF2B5EF4-FFF2-40B4-BE49-F238E27FC236}">
                              <a16:creationId xmlns:a16="http://schemas.microsoft.com/office/drawing/2014/main" id="{04D7818A-948A-4CD4-A483-C0BE2F07DE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 y="816"/>
                          <a:ext cx="306"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53" name="Text Box 8">
              <a:extLst>
                <a:ext uri="{FF2B5EF4-FFF2-40B4-BE49-F238E27FC236}">
                  <a16:creationId xmlns:a16="http://schemas.microsoft.com/office/drawing/2014/main" id="{D54D8809-0C45-40C9-B3D6-AA4FF69B0318}"/>
                </a:ext>
              </a:extLst>
            </p:cNvPr>
            <p:cNvSpPr txBox="1">
              <a:spLocks noChangeArrowheads="1"/>
            </p:cNvSpPr>
            <p:nvPr/>
          </p:nvSpPr>
          <p:spPr bwMode="auto">
            <a:xfrm>
              <a:off x="801" y="864"/>
              <a:ext cx="5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ea typeface="楷体" panose="02010609060101010101" pitchFamily="49" charset="-122"/>
                  <a:cs typeface="Arial" panose="020B0604020202020204" pitchFamily="34" charset="0"/>
                </a:rPr>
                <a:t>主机 </a:t>
              </a:r>
              <a:r>
                <a:rPr lang="en-US" altLang="zh-CN" sz="1600">
                  <a:ea typeface="楷体" panose="02010609060101010101" pitchFamily="49" charset="-122"/>
                  <a:cs typeface="Arial" panose="020B0604020202020204" pitchFamily="34" charset="0"/>
                </a:rPr>
                <a:t>A</a:t>
              </a:r>
              <a:endParaRPr lang="en-US" altLang="zh-CN" sz="1000">
                <a:ea typeface="楷体" panose="02010609060101010101" pitchFamily="49" charset="-122"/>
                <a:cs typeface="Arial" panose="020B0604020202020204" pitchFamily="34" charset="0"/>
              </a:endParaRPr>
            </a:p>
          </p:txBody>
        </p:sp>
        <p:sp>
          <p:nvSpPr>
            <p:cNvPr id="108554" name="Text Box 9">
              <a:extLst>
                <a:ext uri="{FF2B5EF4-FFF2-40B4-BE49-F238E27FC236}">
                  <a16:creationId xmlns:a16="http://schemas.microsoft.com/office/drawing/2014/main" id="{CC1866DC-E84F-4209-8500-ED337EBDE0A4}"/>
                </a:ext>
              </a:extLst>
            </p:cNvPr>
            <p:cNvSpPr txBox="1">
              <a:spLocks noChangeArrowheads="1"/>
            </p:cNvSpPr>
            <p:nvPr/>
          </p:nvSpPr>
          <p:spPr bwMode="auto">
            <a:xfrm rot="706751">
              <a:off x="1047" y="1291"/>
              <a:ext cx="113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ea typeface="楷体" panose="02010609060101010101" pitchFamily="49" charset="-122"/>
                  <a:cs typeface="Arial" panose="020B0604020202020204" pitchFamily="34" charset="0"/>
                </a:rPr>
                <a:t>Seq=92, 8 </a:t>
              </a:r>
              <a:r>
                <a:rPr lang="zh-CN" altLang="en-US" sz="1400">
                  <a:ea typeface="楷体" panose="02010609060101010101" pitchFamily="49" charset="-122"/>
                  <a:cs typeface="Arial" panose="020B0604020202020204" pitchFamily="34" charset="0"/>
                </a:rPr>
                <a:t>字节数据</a:t>
              </a:r>
              <a:endParaRPr lang="zh-CN" altLang="en-US" sz="1000">
                <a:ea typeface="楷体" panose="02010609060101010101" pitchFamily="49" charset="-122"/>
                <a:cs typeface="Arial" panose="020B0604020202020204" pitchFamily="34" charset="0"/>
              </a:endParaRPr>
            </a:p>
          </p:txBody>
        </p:sp>
        <p:sp>
          <p:nvSpPr>
            <p:cNvPr id="108555" name="Text Box 10">
              <a:extLst>
                <a:ext uri="{FF2B5EF4-FFF2-40B4-BE49-F238E27FC236}">
                  <a16:creationId xmlns:a16="http://schemas.microsoft.com/office/drawing/2014/main" id="{B63A4DD2-5172-412C-9E1E-F031917ADD20}"/>
                </a:ext>
              </a:extLst>
            </p:cNvPr>
            <p:cNvSpPr txBox="1">
              <a:spLocks noChangeArrowheads="1"/>
            </p:cNvSpPr>
            <p:nvPr/>
          </p:nvSpPr>
          <p:spPr bwMode="auto">
            <a:xfrm rot="-982672">
              <a:off x="1725" y="1631"/>
              <a:ext cx="60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ea typeface="楷体" panose="02010609060101010101" pitchFamily="49" charset="-122"/>
                  <a:cs typeface="Arial" panose="020B0604020202020204" pitchFamily="34" charset="0"/>
                </a:rPr>
                <a:t>ACK=100</a:t>
              </a:r>
              <a:endParaRPr lang="en-US" altLang="zh-CN" sz="1000">
                <a:ea typeface="楷体" panose="02010609060101010101" pitchFamily="49" charset="-122"/>
                <a:cs typeface="Arial" panose="020B0604020202020204" pitchFamily="34" charset="0"/>
              </a:endParaRPr>
            </a:p>
          </p:txBody>
        </p:sp>
        <p:sp>
          <p:nvSpPr>
            <p:cNvPr id="108556" name="Text Box 11">
              <a:extLst>
                <a:ext uri="{FF2B5EF4-FFF2-40B4-BE49-F238E27FC236}">
                  <a16:creationId xmlns:a16="http://schemas.microsoft.com/office/drawing/2014/main" id="{58AF495C-0B1F-46C0-BCF8-89188A66E1D6}"/>
                </a:ext>
              </a:extLst>
            </p:cNvPr>
            <p:cNvSpPr txBox="1">
              <a:spLocks noChangeArrowheads="1"/>
            </p:cNvSpPr>
            <p:nvPr/>
          </p:nvSpPr>
          <p:spPr bwMode="auto">
            <a:xfrm>
              <a:off x="1140" y="2067"/>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solidFill>
                    <a:srgbClr val="FF0000"/>
                  </a:solidFill>
                  <a:ea typeface="楷体" panose="02010609060101010101" pitchFamily="49" charset="-122"/>
                  <a:cs typeface="Arial" panose="020B0604020202020204" pitchFamily="34" charset="0"/>
                </a:rPr>
                <a:t>丢失</a:t>
              </a:r>
              <a:endParaRPr lang="zh-CN" altLang="en-US" sz="1000">
                <a:ea typeface="楷体" panose="02010609060101010101" pitchFamily="49" charset="-122"/>
                <a:cs typeface="Arial" panose="020B0604020202020204" pitchFamily="34" charset="0"/>
              </a:endParaRPr>
            </a:p>
          </p:txBody>
        </p:sp>
        <p:sp>
          <p:nvSpPr>
            <p:cNvPr id="108557" name="Text Box 12">
              <a:extLst>
                <a:ext uri="{FF2B5EF4-FFF2-40B4-BE49-F238E27FC236}">
                  <a16:creationId xmlns:a16="http://schemas.microsoft.com/office/drawing/2014/main" id="{7660AA46-4DE7-4B29-908D-3F7176D12133}"/>
                </a:ext>
              </a:extLst>
            </p:cNvPr>
            <p:cNvSpPr txBox="1">
              <a:spLocks noChangeArrowheads="1"/>
            </p:cNvSpPr>
            <p:nvPr/>
          </p:nvSpPr>
          <p:spPr bwMode="auto">
            <a:xfrm rot="-5400000">
              <a:off x="466" y="1794"/>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ea typeface="楷体" panose="02010609060101010101" pitchFamily="49" charset="-122"/>
                  <a:cs typeface="Arial" panose="020B0604020202020204" pitchFamily="34" charset="0"/>
                </a:rPr>
                <a:t>超时</a:t>
              </a:r>
              <a:endParaRPr lang="zh-CN" altLang="en-US" sz="1000">
                <a:ea typeface="楷体" panose="02010609060101010101" pitchFamily="49" charset="-122"/>
                <a:cs typeface="Arial" panose="020B0604020202020204" pitchFamily="34" charset="0"/>
              </a:endParaRPr>
            </a:p>
          </p:txBody>
        </p:sp>
        <p:sp>
          <p:nvSpPr>
            <p:cNvPr id="108558" name="Text Box 13">
              <a:extLst>
                <a:ext uri="{FF2B5EF4-FFF2-40B4-BE49-F238E27FC236}">
                  <a16:creationId xmlns:a16="http://schemas.microsoft.com/office/drawing/2014/main" id="{6197E7AD-9FD8-47A2-A4B8-25E2EDC765EC}"/>
                </a:ext>
              </a:extLst>
            </p:cNvPr>
            <p:cNvSpPr txBox="1">
              <a:spLocks noChangeArrowheads="1"/>
            </p:cNvSpPr>
            <p:nvPr/>
          </p:nvSpPr>
          <p:spPr bwMode="auto">
            <a:xfrm>
              <a:off x="605" y="3588"/>
              <a:ext cx="229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ea typeface="楷体" panose="02010609060101010101" pitchFamily="49" charset="-122"/>
                  <a:cs typeface="Arial" panose="020B0604020202020204" pitchFamily="34" charset="0"/>
                </a:rPr>
                <a:t>累积确认避免了第一个报文的重传</a:t>
              </a:r>
              <a:endParaRPr lang="zh-CN" altLang="en-US" sz="1000" b="1">
                <a:ea typeface="楷体" panose="02010609060101010101" pitchFamily="49" charset="-122"/>
                <a:cs typeface="Arial" panose="020B0604020202020204" pitchFamily="34" charset="0"/>
              </a:endParaRPr>
            </a:p>
          </p:txBody>
        </p:sp>
        <p:graphicFrame>
          <p:nvGraphicFramePr>
            <p:cNvPr id="108559" name="Object 14">
              <a:extLst>
                <a:ext uri="{FF2B5EF4-FFF2-40B4-BE49-F238E27FC236}">
                  <a16:creationId xmlns:a16="http://schemas.microsoft.com/office/drawing/2014/main" id="{5357D17D-0BBF-4688-BDCD-9033748F2A88}"/>
                </a:ext>
              </a:extLst>
            </p:cNvPr>
            <p:cNvGraphicFramePr>
              <a:graphicFrameLocks noChangeAspect="1"/>
            </p:cNvGraphicFramePr>
            <p:nvPr/>
          </p:nvGraphicFramePr>
          <p:xfrm>
            <a:off x="2400" y="864"/>
            <a:ext cx="306" cy="243"/>
          </p:xfrm>
          <a:graphic>
            <a:graphicData uri="http://schemas.openxmlformats.org/presentationml/2006/ole">
              <mc:AlternateContent xmlns:mc="http://schemas.openxmlformats.org/markup-compatibility/2006">
                <mc:Choice xmlns:v="urn:schemas-microsoft-com:vml" Requires="v">
                  <p:oleObj name="Clip" r:id="rId4" imgW="1307263" imgH="1084139" progId="MS_ClipArt_Gallery.2">
                    <p:embed/>
                  </p:oleObj>
                </mc:Choice>
                <mc:Fallback>
                  <p:oleObj name="Clip" r:id="rId4" imgW="1307263" imgH="1084139" progId="MS_ClipArt_Gallery.2">
                    <p:embed/>
                    <p:pic>
                      <p:nvPicPr>
                        <p:cNvPr id="108559" name="Object 14">
                          <a:extLst>
                            <a:ext uri="{FF2B5EF4-FFF2-40B4-BE49-F238E27FC236}">
                              <a16:creationId xmlns:a16="http://schemas.microsoft.com/office/drawing/2014/main" id="{5357D17D-0BBF-4688-BDCD-9033748F2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 y="864"/>
                          <a:ext cx="306"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60" name="Text Box 15">
              <a:extLst>
                <a:ext uri="{FF2B5EF4-FFF2-40B4-BE49-F238E27FC236}">
                  <a16:creationId xmlns:a16="http://schemas.microsoft.com/office/drawing/2014/main" id="{B5B1263A-FE04-41A0-A929-6161080699E8}"/>
                </a:ext>
              </a:extLst>
            </p:cNvPr>
            <p:cNvSpPr txBox="1">
              <a:spLocks noChangeArrowheads="1"/>
            </p:cNvSpPr>
            <p:nvPr/>
          </p:nvSpPr>
          <p:spPr bwMode="auto">
            <a:xfrm>
              <a:off x="1832" y="864"/>
              <a:ext cx="50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ea typeface="楷体" panose="02010609060101010101" pitchFamily="49" charset="-122"/>
                  <a:cs typeface="Arial" panose="020B0604020202020204" pitchFamily="34" charset="0"/>
                </a:rPr>
                <a:t>主机 </a:t>
              </a:r>
              <a:r>
                <a:rPr lang="en-US" altLang="zh-CN" sz="1600">
                  <a:ea typeface="楷体" panose="02010609060101010101" pitchFamily="49" charset="-122"/>
                  <a:cs typeface="Arial" panose="020B0604020202020204" pitchFamily="34" charset="0"/>
                </a:rPr>
                <a:t>B</a:t>
              </a:r>
              <a:endParaRPr lang="en-US" altLang="zh-CN" sz="1000">
                <a:ea typeface="楷体" panose="02010609060101010101" pitchFamily="49" charset="-122"/>
                <a:cs typeface="Arial" panose="020B0604020202020204" pitchFamily="34" charset="0"/>
              </a:endParaRPr>
            </a:p>
          </p:txBody>
        </p:sp>
        <p:sp>
          <p:nvSpPr>
            <p:cNvPr id="108561" name="Text Box 16">
              <a:extLst>
                <a:ext uri="{FF2B5EF4-FFF2-40B4-BE49-F238E27FC236}">
                  <a16:creationId xmlns:a16="http://schemas.microsoft.com/office/drawing/2014/main" id="{5DDAA1B8-00C0-4A4B-9F22-F2D3A5F73511}"/>
                </a:ext>
              </a:extLst>
            </p:cNvPr>
            <p:cNvSpPr txBox="1">
              <a:spLocks noChangeArrowheads="1"/>
            </p:cNvSpPr>
            <p:nvPr/>
          </p:nvSpPr>
          <p:spPr bwMode="auto">
            <a:xfrm>
              <a:off x="1223" y="1904"/>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a:solidFill>
                    <a:srgbClr val="FF0000"/>
                  </a:solidFill>
                  <a:ea typeface="楷体" panose="02010609060101010101" pitchFamily="49" charset="-122"/>
                  <a:cs typeface="Arial" panose="020B0604020202020204" pitchFamily="34" charset="0"/>
                </a:rPr>
                <a:t>X</a:t>
              </a:r>
              <a:endParaRPr lang="en-US" altLang="zh-CN" sz="1000">
                <a:ea typeface="楷体" panose="02010609060101010101" pitchFamily="49" charset="-122"/>
                <a:cs typeface="Arial" panose="020B0604020202020204" pitchFamily="34" charset="0"/>
              </a:endParaRPr>
            </a:p>
          </p:txBody>
        </p:sp>
        <p:sp>
          <p:nvSpPr>
            <p:cNvPr id="108562" name="Line 17">
              <a:extLst>
                <a:ext uri="{FF2B5EF4-FFF2-40B4-BE49-F238E27FC236}">
                  <a16:creationId xmlns:a16="http://schemas.microsoft.com/office/drawing/2014/main" id="{C55B053F-7B40-41ED-AA3A-79F86533011B}"/>
                </a:ext>
              </a:extLst>
            </p:cNvPr>
            <p:cNvSpPr>
              <a:spLocks noChangeShapeType="1"/>
            </p:cNvSpPr>
            <p:nvPr/>
          </p:nvSpPr>
          <p:spPr bwMode="auto">
            <a:xfrm>
              <a:off x="768" y="1776"/>
              <a:ext cx="1596" cy="37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63" name="Text Box 18">
              <a:extLst>
                <a:ext uri="{FF2B5EF4-FFF2-40B4-BE49-F238E27FC236}">
                  <a16:creationId xmlns:a16="http://schemas.microsoft.com/office/drawing/2014/main" id="{051D6425-A17B-404A-936F-E3E3D68913AB}"/>
                </a:ext>
              </a:extLst>
            </p:cNvPr>
            <p:cNvSpPr txBox="1">
              <a:spLocks noChangeArrowheads="1"/>
            </p:cNvSpPr>
            <p:nvPr/>
          </p:nvSpPr>
          <p:spPr bwMode="auto">
            <a:xfrm rot="706751">
              <a:off x="970" y="1775"/>
              <a:ext cx="124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ea typeface="楷体" panose="02010609060101010101" pitchFamily="49" charset="-122"/>
                  <a:cs typeface="Arial" panose="020B0604020202020204" pitchFamily="34" charset="0"/>
                </a:rPr>
                <a:t>Seq=100, 20 </a:t>
              </a:r>
              <a:r>
                <a:rPr lang="zh-CN" altLang="en-US" sz="1400">
                  <a:ea typeface="楷体" panose="02010609060101010101" pitchFamily="49" charset="-122"/>
                  <a:cs typeface="Arial" panose="020B0604020202020204" pitchFamily="34" charset="0"/>
                </a:rPr>
                <a:t>字节数据</a:t>
              </a:r>
              <a:endParaRPr lang="zh-CN" altLang="en-US" sz="1000">
                <a:ea typeface="楷体" panose="02010609060101010101" pitchFamily="49" charset="-122"/>
                <a:cs typeface="Arial" panose="020B0604020202020204" pitchFamily="34" charset="0"/>
              </a:endParaRPr>
            </a:p>
          </p:txBody>
        </p:sp>
        <p:sp>
          <p:nvSpPr>
            <p:cNvPr id="108564" name="Line 19">
              <a:extLst>
                <a:ext uri="{FF2B5EF4-FFF2-40B4-BE49-F238E27FC236}">
                  <a16:creationId xmlns:a16="http://schemas.microsoft.com/office/drawing/2014/main" id="{79A595B4-0FAB-4610-9C4D-86FADF74CA19}"/>
                </a:ext>
              </a:extLst>
            </p:cNvPr>
            <p:cNvSpPr>
              <a:spLocks noChangeShapeType="1"/>
            </p:cNvSpPr>
            <p:nvPr/>
          </p:nvSpPr>
          <p:spPr bwMode="auto">
            <a:xfrm>
              <a:off x="768" y="912"/>
              <a:ext cx="6" cy="24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65" name="Line 20">
              <a:extLst>
                <a:ext uri="{FF2B5EF4-FFF2-40B4-BE49-F238E27FC236}">
                  <a16:creationId xmlns:a16="http://schemas.microsoft.com/office/drawing/2014/main" id="{61A09924-4D34-4677-8C46-B20DE306D583}"/>
                </a:ext>
              </a:extLst>
            </p:cNvPr>
            <p:cNvSpPr>
              <a:spLocks noChangeShapeType="1"/>
            </p:cNvSpPr>
            <p:nvPr/>
          </p:nvSpPr>
          <p:spPr bwMode="auto">
            <a:xfrm>
              <a:off x="2352" y="960"/>
              <a:ext cx="6" cy="24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66" name="Line 21">
              <a:extLst>
                <a:ext uri="{FF2B5EF4-FFF2-40B4-BE49-F238E27FC236}">
                  <a16:creationId xmlns:a16="http://schemas.microsoft.com/office/drawing/2014/main" id="{28285FFD-CDA5-4C25-9E0C-3F820AA1B599}"/>
                </a:ext>
              </a:extLst>
            </p:cNvPr>
            <p:cNvSpPr>
              <a:spLocks noChangeShapeType="1"/>
            </p:cNvSpPr>
            <p:nvPr/>
          </p:nvSpPr>
          <p:spPr bwMode="auto">
            <a:xfrm flipH="1">
              <a:off x="768" y="2208"/>
              <a:ext cx="1572" cy="47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67" name="Text Box 22">
              <a:extLst>
                <a:ext uri="{FF2B5EF4-FFF2-40B4-BE49-F238E27FC236}">
                  <a16:creationId xmlns:a16="http://schemas.microsoft.com/office/drawing/2014/main" id="{3A122F76-9601-42AD-8D7A-433601E15287}"/>
                </a:ext>
              </a:extLst>
            </p:cNvPr>
            <p:cNvSpPr txBox="1">
              <a:spLocks noChangeArrowheads="1"/>
            </p:cNvSpPr>
            <p:nvPr/>
          </p:nvSpPr>
          <p:spPr bwMode="auto">
            <a:xfrm rot="-926867">
              <a:off x="1200" y="2496"/>
              <a:ext cx="60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ea typeface="楷体" panose="02010609060101010101" pitchFamily="49" charset="-122"/>
                  <a:cs typeface="Arial" panose="020B0604020202020204" pitchFamily="34" charset="0"/>
                </a:rPr>
                <a:t>ACK=120</a:t>
              </a:r>
              <a:endParaRPr lang="en-US" altLang="zh-CN" sz="1000">
                <a:ea typeface="楷体" panose="02010609060101010101" pitchFamily="49" charset="-122"/>
                <a:cs typeface="Arial" panose="020B0604020202020204" pitchFamily="34" charset="0"/>
              </a:endParaRPr>
            </a:p>
          </p:txBody>
        </p:sp>
        <p:sp>
          <p:nvSpPr>
            <p:cNvPr id="108568" name="Line 23">
              <a:extLst>
                <a:ext uri="{FF2B5EF4-FFF2-40B4-BE49-F238E27FC236}">
                  <a16:creationId xmlns:a16="http://schemas.microsoft.com/office/drawing/2014/main" id="{16D901B4-FFBB-4A09-BE16-05A7EC5D5799}"/>
                </a:ext>
              </a:extLst>
            </p:cNvPr>
            <p:cNvSpPr>
              <a:spLocks noChangeShapeType="1"/>
            </p:cNvSpPr>
            <p:nvPr/>
          </p:nvSpPr>
          <p:spPr bwMode="auto">
            <a:xfrm flipV="1">
              <a:off x="674" y="1273"/>
              <a:ext cx="0" cy="37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69" name="Line 24">
              <a:extLst>
                <a:ext uri="{FF2B5EF4-FFF2-40B4-BE49-F238E27FC236}">
                  <a16:creationId xmlns:a16="http://schemas.microsoft.com/office/drawing/2014/main" id="{62940B62-0C41-4B2A-83CF-C2A1BDEC8794}"/>
                </a:ext>
              </a:extLst>
            </p:cNvPr>
            <p:cNvSpPr>
              <a:spLocks noChangeShapeType="1"/>
            </p:cNvSpPr>
            <p:nvPr/>
          </p:nvSpPr>
          <p:spPr bwMode="auto">
            <a:xfrm flipH="1">
              <a:off x="672" y="2155"/>
              <a:ext cx="8" cy="91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70" name="Text Box 25">
              <a:extLst>
                <a:ext uri="{FF2B5EF4-FFF2-40B4-BE49-F238E27FC236}">
                  <a16:creationId xmlns:a16="http://schemas.microsoft.com/office/drawing/2014/main" id="{FF87C323-61E7-4A9B-8CF9-DD77D0A3DFBF}"/>
                </a:ext>
              </a:extLst>
            </p:cNvPr>
            <p:cNvSpPr txBox="1">
              <a:spLocks noChangeArrowheads="1"/>
            </p:cNvSpPr>
            <p:nvPr/>
          </p:nvSpPr>
          <p:spPr bwMode="auto">
            <a:xfrm>
              <a:off x="581" y="3396"/>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solidFill>
                    <a:srgbClr val="FF0000"/>
                  </a:solidFill>
                  <a:ea typeface="楷体" panose="02010609060101010101" pitchFamily="49" charset="-122"/>
                  <a:cs typeface="Arial" panose="020B0604020202020204" pitchFamily="34" charset="0"/>
                </a:rPr>
                <a:t>时间</a:t>
              </a:r>
              <a:endParaRPr lang="zh-CN" altLang="en-US" sz="1600">
                <a:solidFill>
                  <a:srgbClr val="FF0000"/>
                </a:solidFill>
                <a:ea typeface="楷体" panose="02010609060101010101" pitchFamily="49" charset="-122"/>
                <a:cs typeface="Arial" panose="020B0604020202020204" pitchFamily="34" charset="0"/>
              </a:endParaRPr>
            </a:p>
          </p:txBody>
        </p:sp>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0213" y="0"/>
            <a:ext cx="8989376" cy="1428589"/>
            <a:chOff x="551030" y="-368704"/>
            <a:chExt cx="8989376" cy="1428589"/>
          </a:xfrm>
        </p:grpSpPr>
        <p:grpSp>
          <p:nvGrpSpPr>
            <p:cNvPr id="106" name="组合 105"/>
            <p:cNvGrpSpPr/>
            <p:nvPr/>
          </p:nvGrpSpPr>
          <p:grpSpPr>
            <a:xfrm>
              <a:off x="1201631" y="-14439"/>
              <a:ext cx="8338775" cy="993807"/>
              <a:chOff x="1839058" y="649405"/>
              <a:chExt cx="8338775" cy="993807"/>
            </a:xfrm>
          </p:grpSpPr>
          <p:sp>
            <p:nvSpPr>
              <p:cNvPr id="108" name="矩形: 圆角 30"/>
              <p:cNvSpPr/>
              <p:nvPr/>
            </p:nvSpPr>
            <p:spPr>
              <a:xfrm>
                <a:off x="1839058" y="649405"/>
                <a:ext cx="8137613" cy="993807"/>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9" name="文本框 108"/>
              <p:cNvSpPr txBox="1"/>
              <p:nvPr/>
            </p:nvSpPr>
            <p:spPr>
              <a:xfrm>
                <a:off x="2795619" y="898641"/>
                <a:ext cx="738221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产生</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 ACK</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的建议（</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RFC1122</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2581</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p>
            </p:txBody>
          </p:sp>
        </p:grpSp>
        <p:pic>
          <p:nvPicPr>
            <p:cNvPr id="107" name="图片 106"/>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aphicFrame>
        <p:nvGraphicFramePr>
          <p:cNvPr id="4" name="表格 3"/>
          <p:cNvGraphicFramePr>
            <a:graphicFrameLocks noGrp="1"/>
          </p:cNvGraphicFramePr>
          <p:nvPr/>
        </p:nvGraphicFramePr>
        <p:xfrm>
          <a:off x="430213" y="1702337"/>
          <a:ext cx="11244336" cy="4655932"/>
        </p:xfrm>
        <a:graphic>
          <a:graphicData uri="http://schemas.openxmlformats.org/drawingml/2006/table">
            <a:tbl>
              <a:tblPr firstRow="1" bandRow="1">
                <a:tableStyleId>{BDBED569-4797-4DF1-A0F4-6AAB3CD982D8}</a:tableStyleId>
              </a:tblPr>
              <a:tblGrid>
                <a:gridCol w="5407061">
                  <a:extLst>
                    <a:ext uri="{9D8B030D-6E8A-4147-A177-3AD203B41FA5}">
                      <a16:colId xmlns:a16="http://schemas.microsoft.com/office/drawing/2014/main" val="20000"/>
                    </a:ext>
                  </a:extLst>
                </a:gridCol>
                <a:gridCol w="5837275">
                  <a:extLst>
                    <a:ext uri="{9D8B030D-6E8A-4147-A177-3AD203B41FA5}">
                      <a16:colId xmlns:a16="http://schemas.microsoft.com/office/drawing/2014/main" val="20001"/>
                    </a:ext>
                  </a:extLst>
                </a:gridCol>
              </a:tblGrid>
              <a:tr h="51686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rgbClr val="009FF6"/>
                          </a:solidFill>
                          <a:latin typeface="思源黑体 CN Medium" panose="020B0600000000000000" pitchFamily="34" charset="-122"/>
                          <a:ea typeface="思源黑体 CN Medium" panose="020B0600000000000000" pitchFamily="34" charset="-122"/>
                          <a:cs typeface="Arial" panose="020B0604020202020204" pitchFamily="34" charset="0"/>
                        </a:rPr>
                        <a:t>接收方事件</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dirty="0">
                          <a:solidFill>
                            <a:srgbClr val="009FF6"/>
                          </a:solidFill>
                          <a:latin typeface="思源黑体 CN Medium" panose="020B0600000000000000" pitchFamily="34" charset="-122"/>
                          <a:ea typeface="思源黑体 CN Medium" panose="020B0600000000000000" pitchFamily="34" charset="-122"/>
                          <a:cs typeface="Arial" panose="020B0604020202020204" pitchFamily="34" charset="0"/>
                        </a:rPr>
                        <a:t>TCP</a:t>
                      </a:r>
                      <a:r>
                        <a:rPr lang="zh-CN" altLang="en-US" sz="2000" dirty="0">
                          <a:solidFill>
                            <a:srgbClr val="009FF6"/>
                          </a:solidFill>
                          <a:latin typeface="思源黑体 CN Medium" panose="020B0600000000000000" pitchFamily="34" charset="-122"/>
                          <a:ea typeface="思源黑体 CN Medium" panose="020B0600000000000000" pitchFamily="34" charset="-122"/>
                          <a:cs typeface="Arial" panose="020B0604020202020204" pitchFamily="34" charset="0"/>
                        </a:rPr>
                        <a:t>接收方 动作</a:t>
                      </a:r>
                    </a:p>
                  </a:txBody>
                  <a:tcPr/>
                </a:tc>
                <a:extLst>
                  <a:ext uri="{0D108BD9-81ED-4DB2-BD59-A6C34878D82A}">
                    <a16:rowId xmlns:a16="http://schemas.microsoft.com/office/drawing/2014/main" val="10000"/>
                  </a:ext>
                </a:extLst>
              </a:tr>
              <a:tr h="1312050">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所期望序号的报文段按序到达。所有在期望序号及其以前的数据都已经被确认</a:t>
                      </a:r>
                    </a:p>
                  </a:txBody>
                  <a:tcPr anchor="ctr"/>
                </a:tc>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延迟的</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ACK</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。对另一个按序报文段的到达最多等待</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500ms</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。如果下一个按序报文段在这个时间间隔内没有到达，则发送一个</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ACK</a:t>
                      </a:r>
                    </a:p>
                  </a:txBody>
                  <a:tcPr anchor="ctr"/>
                </a:tc>
                <a:extLst>
                  <a:ext uri="{0D108BD9-81ED-4DB2-BD59-A6C34878D82A}">
                    <a16:rowId xmlns:a16="http://schemas.microsoft.com/office/drawing/2014/main" val="10001"/>
                  </a:ext>
                </a:extLst>
              </a:tr>
              <a:tr h="942338">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有期望序号的报文段按序到达。另一个按序报文段等待发送</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ACK</a:t>
                      </a:r>
                    </a:p>
                  </a:txBody>
                  <a:tcPr anchor="ctr"/>
                </a:tc>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立即发送单个累积</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ACK</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，以确认两个按序报文段 </a:t>
                      </a:r>
                    </a:p>
                  </a:txBody>
                  <a:tcPr anchor="ctr"/>
                </a:tc>
                <a:extLst>
                  <a:ext uri="{0D108BD9-81ED-4DB2-BD59-A6C34878D82A}">
                    <a16:rowId xmlns:a16="http://schemas.microsoft.com/office/drawing/2014/main" val="10002"/>
                  </a:ext>
                </a:extLst>
              </a:tr>
              <a:tr h="942338">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比期望序号大的失序报文段到达，检测出数据流中的间隔</a:t>
                      </a:r>
                    </a:p>
                  </a:txBody>
                  <a:tcPr anchor="ctr"/>
                </a:tc>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立即发送冗余</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ACK</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，指明下一个期待字节的序号</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也就是间隔的低端字节序号</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t>
                      </a:r>
                    </a:p>
                  </a:txBody>
                  <a:tcPr anchor="ctr"/>
                </a:tc>
                <a:extLst>
                  <a:ext uri="{0D108BD9-81ED-4DB2-BD59-A6C34878D82A}">
                    <a16:rowId xmlns:a16="http://schemas.microsoft.com/office/drawing/2014/main" val="10003"/>
                  </a:ext>
                </a:extLst>
              </a:tr>
              <a:tr h="942338">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能部分或完全填充接收数据间隔的报文段到达</a:t>
                      </a:r>
                    </a:p>
                  </a:txBody>
                  <a:tcPr anchor="ctr"/>
                </a:tc>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倘若该报文段起始于间隔的低端，则立即发送</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ACK</a:t>
                      </a:r>
                    </a:p>
                  </a:txBody>
                  <a:tcPr anchor="ct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DA4D540F-258C-4934-A198-6C5EF347C487}"/>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5335521E-5D62-4AB1-898B-066A5FB76C63}" type="datetime2">
              <a:rPr lang="zh-CN" altLang="en-US" sz="1600">
                <a:latin typeface="+mj-lt"/>
              </a:rPr>
              <a:pPr>
                <a:defRPr/>
              </a:pPr>
              <a:t>2024年11月30日</a:t>
            </a:fld>
            <a:endParaRPr lang="zh-CN" altLang="zh-CN" sz="1600">
              <a:latin typeface="+mj-lt"/>
            </a:endParaRPr>
          </a:p>
        </p:txBody>
      </p:sp>
      <p:sp>
        <p:nvSpPr>
          <p:cNvPr id="109571" name="页脚占位符 4">
            <a:extLst>
              <a:ext uri="{FF2B5EF4-FFF2-40B4-BE49-F238E27FC236}">
                <a16:creationId xmlns:a16="http://schemas.microsoft.com/office/drawing/2014/main" id="{41FE8462-2E31-4DC3-9470-FBB775575FFA}"/>
              </a:ext>
            </a:extLst>
          </p:cNvPr>
          <p:cNvSpPr txBox="1">
            <a:spLocks noGrp="1" noChangeArrowheads="1"/>
          </p:cNvSpPr>
          <p:nvPr/>
        </p:nvSpPr>
        <p:spPr bwMode="auto">
          <a:xfrm>
            <a:off x="7319963" y="623728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223BBC87-9F81-4387-AB51-B5871C39429F}" type="slidenum">
              <a:rPr lang="en-US" altLang="zh-CN" sz="1600">
                <a:latin typeface="Garamond" panose="02020404030301010803" pitchFamily="18" charset="0"/>
              </a:rPr>
              <a:pPr algn="r"/>
              <a:t>118</a:t>
            </a:fld>
            <a:endParaRPr lang="en-US" altLang="zh-CN" sz="1600">
              <a:latin typeface="Garamond" panose="02020404030301010803" pitchFamily="18" charset="0"/>
            </a:endParaRPr>
          </a:p>
        </p:txBody>
      </p:sp>
      <p:sp>
        <p:nvSpPr>
          <p:cNvPr id="109572" name="Rectangle 2">
            <a:extLst>
              <a:ext uri="{FF2B5EF4-FFF2-40B4-BE49-F238E27FC236}">
                <a16:creationId xmlns:a16="http://schemas.microsoft.com/office/drawing/2014/main" id="{2D27B973-AA38-4368-B11B-D745095293A5}"/>
              </a:ext>
            </a:extLst>
          </p:cNvPr>
          <p:cNvSpPr>
            <a:spLocks noGrp="1" noChangeArrowheads="1"/>
          </p:cNvSpPr>
          <p:nvPr>
            <p:ph type="title" idx="4294967295"/>
          </p:nvPr>
        </p:nvSpPr>
        <p:spPr/>
        <p:txBody>
          <a:bodyPr/>
          <a:lstStyle/>
          <a:p>
            <a:pPr eaLnBrk="1" hangingPunct="1"/>
            <a:r>
              <a:rPr lang="en-US" altLang="zh-CN"/>
              <a:t>3.5 </a:t>
            </a:r>
            <a:r>
              <a:rPr lang="zh-CN" altLang="en-US"/>
              <a:t>面向连接的传输 </a:t>
            </a:r>
            <a:r>
              <a:rPr lang="en-US" altLang="zh-CN"/>
              <a:t>: TCP</a:t>
            </a:r>
          </a:p>
        </p:txBody>
      </p:sp>
      <p:sp>
        <p:nvSpPr>
          <p:cNvPr id="109573" name="Rectangle 3">
            <a:extLst>
              <a:ext uri="{FF2B5EF4-FFF2-40B4-BE49-F238E27FC236}">
                <a16:creationId xmlns:a16="http://schemas.microsoft.com/office/drawing/2014/main" id="{F4721A22-1EEE-4F42-80AC-E47340B892C6}"/>
              </a:ext>
            </a:extLst>
          </p:cNvPr>
          <p:cNvSpPr>
            <a:spLocks noGrp="1" noChangeArrowheads="1"/>
          </p:cNvSpPr>
          <p:nvPr>
            <p:ph type="body" idx="4294967295"/>
          </p:nvPr>
        </p:nvSpPr>
        <p:spPr/>
        <p:txBody>
          <a:bodyPr/>
          <a:lstStyle/>
          <a:p>
            <a:pPr eaLnBrk="1" hangingPunct="1"/>
            <a:r>
              <a:rPr lang="zh-CN" altLang="en-US" dirty="0">
                <a:latin typeface="楷体" panose="02010609060101010101" pitchFamily="49" charset="-122"/>
                <a:ea typeface="楷体" panose="02010609060101010101" pitchFamily="49" charset="-122"/>
              </a:rPr>
              <a:t>超时间隔加倍</a:t>
            </a:r>
          </a:p>
          <a:p>
            <a:pPr lvl="1" eaLnBrk="1" hangingPunct="1"/>
            <a:r>
              <a:rPr lang="zh-CN" altLang="en-US" dirty="0">
                <a:latin typeface="楷体" panose="02010609060101010101" pitchFamily="49" charset="-122"/>
                <a:ea typeface="楷体" panose="02010609060101010101" pitchFamily="49" charset="-122"/>
              </a:rPr>
              <a:t>每一次</a:t>
            </a:r>
            <a:r>
              <a:rPr lang="en-US" altLang="zh-CN" dirty="0">
                <a:latin typeface="楷体" panose="02010609060101010101" pitchFamily="49" charset="-122"/>
                <a:ea typeface="楷体" panose="02010609060101010101" pitchFamily="49" charset="-122"/>
              </a:rPr>
              <a:t>TCP</a:t>
            </a:r>
            <a:r>
              <a:rPr lang="zh-CN" altLang="en-US" dirty="0">
                <a:latin typeface="楷体" panose="02010609060101010101" pitchFamily="49" charset="-122"/>
                <a:ea typeface="楷体" panose="02010609060101010101" pitchFamily="49" charset="-122"/>
              </a:rPr>
              <a:t>超时重传均将下一次超时间隔设为先前值的两倍</a:t>
            </a:r>
          </a:p>
          <a:p>
            <a:pPr lvl="1" eaLnBrk="1" hangingPunct="1"/>
            <a:r>
              <a:rPr lang="zh-CN" altLang="en-US" dirty="0">
                <a:latin typeface="楷体" panose="02010609060101010101" pitchFamily="49" charset="-122"/>
                <a:ea typeface="楷体" panose="02010609060101010101" pitchFamily="49" charset="-122"/>
              </a:rPr>
              <a:t>超时间隔由</a:t>
            </a:r>
            <a:r>
              <a:rPr lang="en-US" altLang="zh-CN" dirty="0" err="1">
                <a:latin typeface="楷体" panose="02010609060101010101" pitchFamily="49" charset="-122"/>
                <a:ea typeface="楷体" panose="02010609060101010101" pitchFamily="49" charset="-122"/>
              </a:rPr>
              <a:t>EstimatedRTT</a:t>
            </a:r>
            <a:r>
              <a:rPr lang="zh-CN" altLang="en-US" dirty="0">
                <a:latin typeface="楷体" panose="02010609060101010101" pitchFamily="49" charset="-122"/>
                <a:ea typeface="楷体" panose="02010609060101010101" pitchFamily="49" charset="-122"/>
              </a:rPr>
              <a:t>和</a:t>
            </a:r>
            <a:r>
              <a:rPr lang="en-US" altLang="zh-CN" dirty="0" err="1">
                <a:latin typeface="楷体" panose="02010609060101010101" pitchFamily="49" charset="-122"/>
                <a:ea typeface="楷体" panose="02010609060101010101" pitchFamily="49" charset="-122"/>
              </a:rPr>
              <a:t>DevRTT</a:t>
            </a:r>
            <a:r>
              <a:rPr lang="zh-CN" altLang="en-US" dirty="0">
                <a:latin typeface="楷体" panose="02010609060101010101" pitchFamily="49" charset="-122"/>
                <a:ea typeface="楷体" panose="02010609060101010101" pitchFamily="49" charset="-122"/>
              </a:rPr>
              <a:t>决定，每当发生下列事件之一是重新计算超时间隔</a:t>
            </a:r>
          </a:p>
          <a:p>
            <a:pPr lvl="2" eaLnBrk="1" hangingPunct="1"/>
            <a:r>
              <a:rPr lang="zh-CN" altLang="en-US" dirty="0">
                <a:latin typeface="楷体" panose="02010609060101010101" pitchFamily="49" charset="-122"/>
                <a:ea typeface="楷体" panose="02010609060101010101" pitchFamily="49" charset="-122"/>
              </a:rPr>
              <a:t>收到上层应用的数据</a:t>
            </a:r>
          </a:p>
          <a:p>
            <a:pPr lvl="2" eaLnBrk="1" hangingPunct="1"/>
            <a:r>
              <a:rPr lang="zh-CN" altLang="en-US" dirty="0">
                <a:latin typeface="楷体" panose="02010609060101010101" pitchFamily="49" charset="-122"/>
                <a:ea typeface="楷体" panose="02010609060101010101" pitchFamily="49" charset="-122"/>
              </a:rPr>
              <a:t>收到对未确认数据的</a:t>
            </a:r>
            <a:r>
              <a:rPr lang="en-US" altLang="zh-CN" dirty="0">
                <a:latin typeface="楷体" panose="02010609060101010101" pitchFamily="49" charset="-122"/>
                <a:ea typeface="楷体" panose="02010609060101010101" pitchFamily="49" charset="-122"/>
              </a:rPr>
              <a:t>ACK</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C17BEB51-4A6D-4220-9E73-51A55F7DE535}"/>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110595" name="页脚占位符 4">
            <a:extLst>
              <a:ext uri="{FF2B5EF4-FFF2-40B4-BE49-F238E27FC236}">
                <a16:creationId xmlns:a16="http://schemas.microsoft.com/office/drawing/2014/main" id="{1BE19A1C-7E21-4F7D-9AE6-9715F0CBAB3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3ACA139-9290-443E-BC18-00D64FC21445}" type="slidenum">
              <a:rPr lang="en-US" altLang="zh-CN" smtClean="0">
                <a:latin typeface="Garamond" panose="02020404030301010803" pitchFamily="18" charset="0"/>
              </a:rPr>
              <a:pPr/>
              <a:t>119</a:t>
            </a:fld>
            <a:endParaRPr lang="en-US" altLang="zh-CN">
              <a:latin typeface="Garamond" panose="02020404030301010803" pitchFamily="18" charset="0"/>
            </a:endParaRPr>
          </a:p>
        </p:txBody>
      </p:sp>
      <p:sp>
        <p:nvSpPr>
          <p:cNvPr id="110596" name="Rectangle 2">
            <a:extLst>
              <a:ext uri="{FF2B5EF4-FFF2-40B4-BE49-F238E27FC236}">
                <a16:creationId xmlns:a16="http://schemas.microsoft.com/office/drawing/2014/main" id="{6036AA31-2A8C-45D2-ADDB-D9B37EA263B7}"/>
              </a:ext>
            </a:extLst>
          </p:cNvPr>
          <p:cNvSpPr>
            <a:spLocks noGrp="1" noChangeArrowheads="1"/>
          </p:cNvSpPr>
          <p:nvPr>
            <p:ph type="title"/>
          </p:nvPr>
        </p:nvSpPr>
        <p:spPr/>
        <p:txBody>
          <a:bodyPr/>
          <a:lstStyle/>
          <a:p>
            <a:pPr eaLnBrk="1" hangingPunct="1"/>
            <a:r>
              <a:rPr lang="en-US" altLang="zh-CN"/>
              <a:t>3.5 </a:t>
            </a:r>
            <a:r>
              <a:rPr lang="zh-CN" altLang="en-US"/>
              <a:t>面向连接的传输 </a:t>
            </a:r>
            <a:r>
              <a:rPr lang="en-US" altLang="zh-CN"/>
              <a:t>: TCP</a:t>
            </a:r>
          </a:p>
        </p:txBody>
      </p:sp>
      <p:sp>
        <p:nvSpPr>
          <p:cNvPr id="366595" name="Rectangle 3">
            <a:extLst>
              <a:ext uri="{FF2B5EF4-FFF2-40B4-BE49-F238E27FC236}">
                <a16:creationId xmlns:a16="http://schemas.microsoft.com/office/drawing/2014/main" id="{ABC77050-3B0B-45A4-BD5F-96BF63A755AB}"/>
              </a:ext>
            </a:extLst>
          </p:cNvPr>
          <p:cNvSpPr>
            <a:spLocks noGrp="1" noChangeArrowheads="1"/>
          </p:cNvSpPr>
          <p:nvPr>
            <p:ph type="body" idx="1"/>
          </p:nvPr>
        </p:nvSpPr>
        <p:spPr/>
        <p:txBody>
          <a:bodyPr/>
          <a:lstStyle/>
          <a:p>
            <a:pPr eaLnBrk="1" hangingPunct="1"/>
            <a:r>
              <a:rPr lang="zh-CN" altLang="en-US" b="1" dirty="0">
                <a:ea typeface="楷体" panose="02010609060101010101" pitchFamily="49" charset="-122"/>
                <a:cs typeface="Arial" panose="020B0604020202020204" pitchFamily="34" charset="0"/>
              </a:rPr>
              <a:t>快速重传</a:t>
            </a:r>
          </a:p>
          <a:p>
            <a:pPr lvl="1" eaLnBrk="1" hangingPunct="1"/>
            <a:r>
              <a:rPr lang="zh-CN" altLang="en-US" dirty="0">
                <a:ea typeface="楷体" panose="02010609060101010101" pitchFamily="49" charset="-122"/>
                <a:cs typeface="Arial" panose="020B0604020202020204" pitchFamily="34" charset="0"/>
              </a:rPr>
              <a:t>超时周期往往太长</a:t>
            </a:r>
          </a:p>
          <a:p>
            <a:pPr lvl="2" eaLnBrk="1" hangingPunct="1"/>
            <a:r>
              <a:rPr lang="zh-CN" altLang="en-US" dirty="0">
                <a:ea typeface="楷体" panose="02010609060101010101" pitchFamily="49" charset="-122"/>
                <a:cs typeface="Arial" panose="020B0604020202020204" pitchFamily="34" charset="0"/>
              </a:rPr>
              <a:t>增加重发丢失分组的延时</a:t>
            </a:r>
          </a:p>
          <a:p>
            <a:pPr lvl="1" eaLnBrk="1" hangingPunct="1"/>
            <a:r>
              <a:rPr lang="zh-CN" altLang="en-US" dirty="0">
                <a:ea typeface="楷体" panose="02010609060101010101" pitchFamily="49" charset="-122"/>
                <a:cs typeface="Arial" panose="020B0604020202020204" pitchFamily="34" charset="0"/>
              </a:rPr>
              <a:t>通过重复的</a:t>
            </a:r>
            <a:r>
              <a:rPr lang="en-US" altLang="zh-CN" dirty="0">
                <a:ea typeface="楷体" panose="02010609060101010101" pitchFamily="49" charset="-122"/>
                <a:cs typeface="Arial" panose="020B0604020202020204" pitchFamily="34" charset="0"/>
              </a:rPr>
              <a:t>ACK</a:t>
            </a:r>
            <a:r>
              <a:rPr lang="zh-CN" altLang="en-US" dirty="0">
                <a:ea typeface="楷体" panose="02010609060101010101" pitchFamily="49" charset="-122"/>
                <a:cs typeface="Arial" panose="020B0604020202020204" pitchFamily="34" charset="0"/>
              </a:rPr>
              <a:t>检测丢失报文段</a:t>
            </a:r>
          </a:p>
          <a:p>
            <a:pPr lvl="2" eaLnBrk="1" hangingPunct="1"/>
            <a:r>
              <a:rPr lang="zh-CN" altLang="en-US" dirty="0">
                <a:ea typeface="楷体" panose="02010609060101010101" pitchFamily="49" charset="-122"/>
                <a:cs typeface="Arial" panose="020B0604020202020204" pitchFamily="34" charset="0"/>
              </a:rPr>
              <a:t>发送方常要连续发送大量报文段</a:t>
            </a:r>
          </a:p>
          <a:p>
            <a:pPr lvl="2" eaLnBrk="1" hangingPunct="1"/>
            <a:r>
              <a:rPr lang="zh-CN" altLang="en-US" dirty="0">
                <a:ea typeface="楷体" panose="02010609060101010101" pitchFamily="49" charset="-122"/>
                <a:cs typeface="Arial" panose="020B0604020202020204" pitchFamily="34" charset="0"/>
              </a:rPr>
              <a:t>如果一个报文段丢失，会引起很多连续的重复</a:t>
            </a:r>
            <a:r>
              <a:rPr lang="en-US" altLang="zh-CN" dirty="0">
                <a:ea typeface="楷体" panose="02010609060101010101" pitchFamily="49" charset="-122"/>
                <a:cs typeface="Arial" panose="020B0604020202020204" pitchFamily="34" charset="0"/>
              </a:rPr>
              <a:t>ACK.</a:t>
            </a:r>
          </a:p>
          <a:p>
            <a:pPr lvl="1" eaLnBrk="1" hangingPunct="1"/>
            <a:r>
              <a:rPr lang="zh-CN" altLang="en-US" dirty="0">
                <a:ea typeface="楷体" panose="02010609060101010101" pitchFamily="49" charset="-122"/>
                <a:cs typeface="Arial" panose="020B0604020202020204" pitchFamily="34" charset="0"/>
              </a:rPr>
              <a:t>如果发送收到一个数据的</a:t>
            </a:r>
            <a:r>
              <a:rPr lang="en-US" altLang="zh-CN" dirty="0">
                <a:ea typeface="楷体" panose="02010609060101010101" pitchFamily="49" charset="-122"/>
                <a:cs typeface="Arial" panose="020B0604020202020204" pitchFamily="34" charset="0"/>
              </a:rPr>
              <a:t>3</a:t>
            </a:r>
            <a:r>
              <a:rPr lang="zh-CN" altLang="en-US" dirty="0">
                <a:ea typeface="楷体" panose="02010609060101010101" pitchFamily="49" charset="-122"/>
                <a:cs typeface="Arial" panose="020B0604020202020204" pitchFamily="34" charset="0"/>
              </a:rPr>
              <a:t>个重复</a:t>
            </a:r>
            <a:r>
              <a:rPr lang="en-US" altLang="zh-CN" dirty="0">
                <a:ea typeface="楷体" panose="02010609060101010101" pitchFamily="49" charset="-122"/>
                <a:cs typeface="Arial" panose="020B0604020202020204" pitchFamily="34" charset="0"/>
              </a:rPr>
              <a:t>ACK</a:t>
            </a:r>
            <a:r>
              <a:rPr lang="zh-CN" altLang="en-US" dirty="0">
                <a:ea typeface="楷体" panose="02010609060101010101" pitchFamily="49" charset="-122"/>
                <a:cs typeface="Arial" panose="020B0604020202020204" pitchFamily="34" charset="0"/>
              </a:rPr>
              <a:t>，它会认为确认数据之后的报文段丢失</a:t>
            </a:r>
          </a:p>
          <a:p>
            <a:pPr lvl="2" eaLnBrk="1" hangingPunct="1"/>
            <a:r>
              <a:rPr lang="zh-CN" altLang="en-US" u="sng" dirty="0">
                <a:solidFill>
                  <a:srgbClr val="FF0000"/>
                </a:solidFill>
                <a:ea typeface="楷体" panose="02010609060101010101" pitchFamily="49" charset="-122"/>
                <a:cs typeface="Arial" panose="020B0604020202020204" pitchFamily="34" charset="0"/>
              </a:rPr>
              <a:t>快速重传</a:t>
            </a:r>
            <a:r>
              <a:rPr lang="en-US" altLang="zh-CN" u="sng" dirty="0">
                <a:solidFill>
                  <a:srgbClr val="FF0000"/>
                </a:solidFill>
                <a:ea typeface="楷体" panose="02010609060101010101" pitchFamily="49" charset="-122"/>
                <a:cs typeface="Arial" panose="020B0604020202020204" pitchFamily="34" charset="0"/>
              </a:rPr>
              <a:t>:</a:t>
            </a:r>
            <a:r>
              <a:rPr lang="en-US" altLang="zh-CN" dirty="0">
                <a:solidFill>
                  <a:srgbClr val="FF0000"/>
                </a:solidFill>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在超时到来之前重传报文段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366595">
                                            <p:txEl>
                                              <p:pRg st="1" end="1"/>
                                            </p:txEl>
                                          </p:spTgt>
                                        </p:tgtEl>
                                        <p:attrNameLst>
                                          <p:attrName>style.visibility</p:attrName>
                                        </p:attrNameLst>
                                      </p:cBhvr>
                                      <p:to>
                                        <p:strVal val="visible"/>
                                      </p:to>
                                    </p:set>
                                    <p:anim calcmode="discrete" valueType="clr">
                                      <p:cBhvr override="childStyle">
                                        <p:cTn id="7" dur="80"/>
                                        <p:tgtEl>
                                          <p:spTgt spid="366595">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66595">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366595">
                                            <p:txEl>
                                              <p:pRg st="1" end="1"/>
                                            </p:txEl>
                                          </p:spTgt>
                                        </p:tgtEl>
                                        <p:attrNameLst>
                                          <p:attrName>fill.type</p:attrName>
                                        </p:attrNameLst>
                                      </p:cBhvr>
                                      <p:to>
                                        <p:strVal val="solid"/>
                                      </p:to>
                                    </p:set>
                                  </p:childTnLst>
                                </p:cTn>
                              </p:par>
                            </p:childTnLst>
                          </p:cTn>
                        </p:par>
                        <p:par>
                          <p:cTn id="10" fill="hold" nodeType="afterGroup">
                            <p:stCondLst>
                              <p:cond delay="36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366595">
                                            <p:txEl>
                                              <p:pRg st="2" end="2"/>
                                            </p:txEl>
                                          </p:spTgt>
                                        </p:tgtEl>
                                        <p:attrNameLst>
                                          <p:attrName>style.visibility</p:attrName>
                                        </p:attrNameLst>
                                      </p:cBhvr>
                                      <p:to>
                                        <p:strVal val="visible"/>
                                      </p:to>
                                    </p:set>
                                    <p:anim calcmode="discrete" valueType="clr">
                                      <p:cBhvr override="childStyle">
                                        <p:cTn id="13" dur="80"/>
                                        <p:tgtEl>
                                          <p:spTgt spid="366595">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366595">
                                            <p:txEl>
                                              <p:pRg st="2" end="2"/>
                                            </p:txEl>
                                          </p:spTgt>
                                        </p:tgtEl>
                                        <p:attrNameLst>
                                          <p:attrName>fillcolor</p:attrName>
                                        </p:attrNameLst>
                                      </p:cBhvr>
                                      <p:tavLst>
                                        <p:tav tm="0">
                                          <p:val>
                                            <p:clrVal>
                                              <a:schemeClr val="accent2"/>
                                            </p:clrVal>
                                          </p:val>
                                        </p:tav>
                                        <p:tav tm="50000">
                                          <p:val>
                                            <p:clrVal>
                                              <a:schemeClr val="hlink"/>
                                            </p:clrVal>
                                          </p:val>
                                        </p:tav>
                                      </p:tavLst>
                                    </p:anim>
                                    <p:set>
                                      <p:cBhvr>
                                        <p:cTn id="15" dur="80"/>
                                        <p:tgtEl>
                                          <p:spTgt spid="366595">
                                            <p:txEl>
                                              <p:pRg st="2" end="2"/>
                                            </p:txEl>
                                          </p:spTgt>
                                        </p:tgtEl>
                                        <p:attrNameLst>
                                          <p:attrName>fill.type</p:attrName>
                                        </p:attrNameLst>
                                      </p:cBhvr>
                                      <p:to>
                                        <p:strVal val="solid"/>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7" presetClass="entr" presetSubtype="0" fill="hold" nodeType="clickEffect">
                                  <p:stCondLst>
                                    <p:cond delay="0"/>
                                  </p:stCondLst>
                                  <p:iterate type="lt">
                                    <p:tmPct val="50000"/>
                                  </p:iterate>
                                  <p:childTnLst>
                                    <p:set>
                                      <p:cBhvr>
                                        <p:cTn id="19" dur="1" fill="hold">
                                          <p:stCondLst>
                                            <p:cond delay="0"/>
                                          </p:stCondLst>
                                        </p:cTn>
                                        <p:tgtEl>
                                          <p:spTgt spid="366595">
                                            <p:txEl>
                                              <p:pRg st="3" end="3"/>
                                            </p:txEl>
                                          </p:spTgt>
                                        </p:tgtEl>
                                        <p:attrNameLst>
                                          <p:attrName>style.visibility</p:attrName>
                                        </p:attrNameLst>
                                      </p:cBhvr>
                                      <p:to>
                                        <p:strVal val="visible"/>
                                      </p:to>
                                    </p:set>
                                    <p:anim calcmode="discrete" valueType="clr">
                                      <p:cBhvr override="childStyle">
                                        <p:cTn id="20" dur="80"/>
                                        <p:tgtEl>
                                          <p:spTgt spid="366595">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366595">
                                            <p:txEl>
                                              <p:pRg st="3" end="3"/>
                                            </p:txEl>
                                          </p:spTgt>
                                        </p:tgtEl>
                                        <p:attrNameLst>
                                          <p:attrName>fillcolor</p:attrName>
                                        </p:attrNameLst>
                                      </p:cBhvr>
                                      <p:tavLst>
                                        <p:tav tm="0">
                                          <p:val>
                                            <p:clrVal>
                                              <a:schemeClr val="accent2"/>
                                            </p:clrVal>
                                          </p:val>
                                        </p:tav>
                                        <p:tav tm="50000">
                                          <p:val>
                                            <p:clrVal>
                                              <a:schemeClr val="hlink"/>
                                            </p:clrVal>
                                          </p:val>
                                        </p:tav>
                                      </p:tavLst>
                                    </p:anim>
                                    <p:set>
                                      <p:cBhvr>
                                        <p:cTn id="22" dur="80"/>
                                        <p:tgtEl>
                                          <p:spTgt spid="366595">
                                            <p:txEl>
                                              <p:pRg st="3" end="3"/>
                                            </p:txEl>
                                          </p:spTgt>
                                        </p:tgtEl>
                                        <p:attrNameLst>
                                          <p:attrName>fill.type</p:attrName>
                                        </p:attrNameLst>
                                      </p:cBhvr>
                                      <p:to>
                                        <p:strVal val="solid"/>
                                      </p:to>
                                    </p:set>
                                  </p:childTnLst>
                                </p:cTn>
                              </p:par>
                            </p:childTnLst>
                          </p:cTn>
                        </p:par>
                        <p:par>
                          <p:cTn id="23" fill="hold" nodeType="afterGroup">
                            <p:stCondLst>
                              <p:cond delay="640"/>
                            </p:stCondLst>
                            <p:childTnLst>
                              <p:par>
                                <p:cTn id="24" presetID="27" presetClass="entr" presetSubtype="0" fill="hold" nodeType="afterEffect">
                                  <p:stCondLst>
                                    <p:cond delay="0"/>
                                  </p:stCondLst>
                                  <p:iterate type="lt">
                                    <p:tmPct val="50000"/>
                                  </p:iterate>
                                  <p:childTnLst>
                                    <p:set>
                                      <p:cBhvr>
                                        <p:cTn id="25" dur="1" fill="hold">
                                          <p:stCondLst>
                                            <p:cond delay="0"/>
                                          </p:stCondLst>
                                        </p:cTn>
                                        <p:tgtEl>
                                          <p:spTgt spid="366595">
                                            <p:txEl>
                                              <p:pRg st="4" end="4"/>
                                            </p:txEl>
                                          </p:spTgt>
                                        </p:tgtEl>
                                        <p:attrNameLst>
                                          <p:attrName>style.visibility</p:attrName>
                                        </p:attrNameLst>
                                      </p:cBhvr>
                                      <p:to>
                                        <p:strVal val="visible"/>
                                      </p:to>
                                    </p:set>
                                    <p:anim calcmode="discrete" valueType="clr">
                                      <p:cBhvr override="childStyle">
                                        <p:cTn id="26" dur="80"/>
                                        <p:tgtEl>
                                          <p:spTgt spid="366595">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366595">
                                            <p:txEl>
                                              <p:pRg st="4" end="4"/>
                                            </p:txEl>
                                          </p:spTgt>
                                        </p:tgtEl>
                                        <p:attrNameLst>
                                          <p:attrName>fillcolor</p:attrName>
                                        </p:attrNameLst>
                                      </p:cBhvr>
                                      <p:tavLst>
                                        <p:tav tm="0">
                                          <p:val>
                                            <p:clrVal>
                                              <a:schemeClr val="accent2"/>
                                            </p:clrVal>
                                          </p:val>
                                        </p:tav>
                                        <p:tav tm="50000">
                                          <p:val>
                                            <p:clrVal>
                                              <a:schemeClr val="hlink"/>
                                            </p:clrVal>
                                          </p:val>
                                        </p:tav>
                                      </p:tavLst>
                                    </p:anim>
                                    <p:set>
                                      <p:cBhvr>
                                        <p:cTn id="28" dur="80"/>
                                        <p:tgtEl>
                                          <p:spTgt spid="366595">
                                            <p:txEl>
                                              <p:pRg st="4" end="4"/>
                                            </p:txEl>
                                          </p:spTgt>
                                        </p:tgtEl>
                                        <p:attrNameLst>
                                          <p:attrName>fill.type</p:attrName>
                                        </p:attrNameLst>
                                      </p:cBhvr>
                                      <p:to>
                                        <p:strVal val="solid"/>
                                      </p:to>
                                    </p:set>
                                  </p:childTnLst>
                                </p:cTn>
                              </p:par>
                            </p:childTnLst>
                          </p:cTn>
                        </p:par>
                        <p:par>
                          <p:cTn id="29" fill="hold" nodeType="afterGroup">
                            <p:stCondLst>
                              <p:cond delay="1240"/>
                            </p:stCondLst>
                            <p:childTnLst>
                              <p:par>
                                <p:cTn id="30" presetID="27" presetClass="entr" presetSubtype="0" fill="hold" nodeType="afterEffect">
                                  <p:stCondLst>
                                    <p:cond delay="0"/>
                                  </p:stCondLst>
                                  <p:iterate type="lt">
                                    <p:tmPct val="50000"/>
                                  </p:iterate>
                                  <p:childTnLst>
                                    <p:set>
                                      <p:cBhvr>
                                        <p:cTn id="31" dur="1" fill="hold">
                                          <p:stCondLst>
                                            <p:cond delay="0"/>
                                          </p:stCondLst>
                                        </p:cTn>
                                        <p:tgtEl>
                                          <p:spTgt spid="366595">
                                            <p:txEl>
                                              <p:pRg st="5" end="5"/>
                                            </p:txEl>
                                          </p:spTgt>
                                        </p:tgtEl>
                                        <p:attrNameLst>
                                          <p:attrName>style.visibility</p:attrName>
                                        </p:attrNameLst>
                                      </p:cBhvr>
                                      <p:to>
                                        <p:strVal val="visible"/>
                                      </p:to>
                                    </p:set>
                                    <p:anim calcmode="discrete" valueType="clr">
                                      <p:cBhvr override="childStyle">
                                        <p:cTn id="32" dur="80"/>
                                        <p:tgtEl>
                                          <p:spTgt spid="366595">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366595">
                                            <p:txEl>
                                              <p:pRg st="5" end="5"/>
                                            </p:txEl>
                                          </p:spTgt>
                                        </p:tgtEl>
                                        <p:attrNameLst>
                                          <p:attrName>fillcolor</p:attrName>
                                        </p:attrNameLst>
                                      </p:cBhvr>
                                      <p:tavLst>
                                        <p:tav tm="0">
                                          <p:val>
                                            <p:clrVal>
                                              <a:schemeClr val="accent2"/>
                                            </p:clrVal>
                                          </p:val>
                                        </p:tav>
                                        <p:tav tm="50000">
                                          <p:val>
                                            <p:clrVal>
                                              <a:schemeClr val="hlink"/>
                                            </p:clrVal>
                                          </p:val>
                                        </p:tav>
                                      </p:tavLst>
                                    </p:anim>
                                    <p:set>
                                      <p:cBhvr>
                                        <p:cTn id="34" dur="80"/>
                                        <p:tgtEl>
                                          <p:spTgt spid="366595">
                                            <p:txEl>
                                              <p:pRg st="5" end="5"/>
                                            </p:txEl>
                                          </p:spTgt>
                                        </p:tgtEl>
                                        <p:attrNameLst>
                                          <p:attrName>fill.type</p:attrName>
                                        </p:attrNameLst>
                                      </p:cBhvr>
                                      <p:to>
                                        <p:strVal val="solid"/>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7" presetClass="entr" presetSubtype="0" fill="hold" nodeType="clickEffect">
                                  <p:stCondLst>
                                    <p:cond delay="0"/>
                                  </p:stCondLst>
                                  <p:iterate type="lt">
                                    <p:tmPct val="50000"/>
                                  </p:iterate>
                                  <p:childTnLst>
                                    <p:set>
                                      <p:cBhvr>
                                        <p:cTn id="38" dur="1" fill="hold">
                                          <p:stCondLst>
                                            <p:cond delay="0"/>
                                          </p:stCondLst>
                                        </p:cTn>
                                        <p:tgtEl>
                                          <p:spTgt spid="366595">
                                            <p:txEl>
                                              <p:pRg st="6" end="6"/>
                                            </p:txEl>
                                          </p:spTgt>
                                        </p:tgtEl>
                                        <p:attrNameLst>
                                          <p:attrName>style.visibility</p:attrName>
                                        </p:attrNameLst>
                                      </p:cBhvr>
                                      <p:to>
                                        <p:strVal val="visible"/>
                                      </p:to>
                                    </p:set>
                                    <p:anim calcmode="discrete" valueType="clr">
                                      <p:cBhvr override="childStyle">
                                        <p:cTn id="39" dur="80"/>
                                        <p:tgtEl>
                                          <p:spTgt spid="366595">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0" dur="80"/>
                                        <p:tgtEl>
                                          <p:spTgt spid="366595">
                                            <p:txEl>
                                              <p:pRg st="6" end="6"/>
                                            </p:txEl>
                                          </p:spTgt>
                                        </p:tgtEl>
                                        <p:attrNameLst>
                                          <p:attrName>fillcolor</p:attrName>
                                        </p:attrNameLst>
                                      </p:cBhvr>
                                      <p:tavLst>
                                        <p:tav tm="0">
                                          <p:val>
                                            <p:clrVal>
                                              <a:schemeClr val="accent2"/>
                                            </p:clrVal>
                                          </p:val>
                                        </p:tav>
                                        <p:tav tm="50000">
                                          <p:val>
                                            <p:clrVal>
                                              <a:schemeClr val="hlink"/>
                                            </p:clrVal>
                                          </p:val>
                                        </p:tav>
                                      </p:tavLst>
                                    </p:anim>
                                    <p:set>
                                      <p:cBhvr>
                                        <p:cTn id="41" dur="80"/>
                                        <p:tgtEl>
                                          <p:spTgt spid="366595">
                                            <p:txEl>
                                              <p:pRg st="6" end="6"/>
                                            </p:txEl>
                                          </p:spTgt>
                                        </p:tgtEl>
                                        <p:attrNameLst>
                                          <p:attrName>fill.type</p:attrName>
                                        </p:attrNameLst>
                                      </p:cBhvr>
                                      <p:to>
                                        <p:strVal val="solid"/>
                                      </p:to>
                                    </p:set>
                                  </p:childTnLst>
                                </p:cTn>
                              </p:par>
                            </p:childTnLst>
                          </p:cTn>
                        </p:par>
                        <p:par>
                          <p:cTn id="42" fill="hold" nodeType="afterGroup">
                            <p:stCondLst>
                              <p:cond delay="1440"/>
                            </p:stCondLst>
                            <p:childTnLst>
                              <p:par>
                                <p:cTn id="43" presetID="27" presetClass="entr" presetSubtype="0" fill="hold" nodeType="afterEffect">
                                  <p:stCondLst>
                                    <p:cond delay="0"/>
                                  </p:stCondLst>
                                  <p:iterate type="lt">
                                    <p:tmPct val="50000"/>
                                  </p:iterate>
                                  <p:childTnLst>
                                    <p:set>
                                      <p:cBhvr>
                                        <p:cTn id="44" dur="1" fill="hold">
                                          <p:stCondLst>
                                            <p:cond delay="0"/>
                                          </p:stCondLst>
                                        </p:cTn>
                                        <p:tgtEl>
                                          <p:spTgt spid="366595">
                                            <p:txEl>
                                              <p:pRg st="7" end="7"/>
                                            </p:txEl>
                                          </p:spTgt>
                                        </p:tgtEl>
                                        <p:attrNameLst>
                                          <p:attrName>style.visibility</p:attrName>
                                        </p:attrNameLst>
                                      </p:cBhvr>
                                      <p:to>
                                        <p:strVal val="visible"/>
                                      </p:to>
                                    </p:set>
                                    <p:anim calcmode="discrete" valueType="clr">
                                      <p:cBhvr override="childStyle">
                                        <p:cTn id="45" dur="80"/>
                                        <p:tgtEl>
                                          <p:spTgt spid="366595">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6" dur="80"/>
                                        <p:tgtEl>
                                          <p:spTgt spid="366595">
                                            <p:txEl>
                                              <p:pRg st="7" end="7"/>
                                            </p:txEl>
                                          </p:spTgt>
                                        </p:tgtEl>
                                        <p:attrNameLst>
                                          <p:attrName>fillcolor</p:attrName>
                                        </p:attrNameLst>
                                      </p:cBhvr>
                                      <p:tavLst>
                                        <p:tav tm="0">
                                          <p:val>
                                            <p:clrVal>
                                              <a:schemeClr val="accent2"/>
                                            </p:clrVal>
                                          </p:val>
                                        </p:tav>
                                        <p:tav tm="50000">
                                          <p:val>
                                            <p:clrVal>
                                              <a:schemeClr val="hlink"/>
                                            </p:clrVal>
                                          </p:val>
                                        </p:tav>
                                      </p:tavLst>
                                    </p:anim>
                                    <p:set>
                                      <p:cBhvr>
                                        <p:cTn id="47" dur="80"/>
                                        <p:tgtEl>
                                          <p:spTgt spid="366595">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a:extLst>
              <a:ext uri="{FF2B5EF4-FFF2-40B4-BE49-F238E27FC236}">
                <a16:creationId xmlns:a16="http://schemas.microsoft.com/office/drawing/2014/main" id="{88857F36-6303-419A-BAAB-FE5592D9B4BF}"/>
              </a:ext>
            </a:extLst>
          </p:cNvPr>
          <p:cNvSpPr>
            <a:spLocks noGrp="1" noChangeArrowheads="1"/>
          </p:cNvSpPr>
          <p:nvPr>
            <p:ph type="title"/>
          </p:nvPr>
        </p:nvSpPr>
        <p:spPr/>
        <p:txBody>
          <a:bodyPr/>
          <a:lstStyle/>
          <a:p>
            <a:pPr eaLnBrk="1" hangingPunct="1"/>
            <a:r>
              <a:rPr lang="zh-CN" altLang="en-US" dirty="0"/>
              <a:t>多路复用与多路分解</a:t>
            </a:r>
          </a:p>
        </p:txBody>
      </p:sp>
      <p:sp>
        <p:nvSpPr>
          <p:cNvPr id="93" name="Rectangle 3">
            <a:extLst>
              <a:ext uri="{FF2B5EF4-FFF2-40B4-BE49-F238E27FC236}">
                <a16:creationId xmlns:a16="http://schemas.microsoft.com/office/drawing/2014/main" id="{D1225FAB-49DE-4480-AAC1-66108573C00D}"/>
              </a:ext>
            </a:extLst>
          </p:cNvPr>
          <p:cNvSpPr txBox="1">
            <a:spLocks noChangeArrowheads="1"/>
          </p:cNvSpPr>
          <p:nvPr/>
        </p:nvSpPr>
        <p:spPr bwMode="auto">
          <a:xfrm>
            <a:off x="1981200" y="1341439"/>
            <a:ext cx="8229600" cy="4751387"/>
          </a:xfrm>
          <a:prstGeom prst="rect">
            <a:avLst/>
          </a:prstGeom>
          <a:noFill/>
          <a:ln w="9525">
            <a:noFill/>
            <a:miter lim="800000"/>
            <a:headEnd/>
            <a:tailEnd/>
          </a:ln>
        </p:spPr>
        <p:txBody>
          <a:bodyPr/>
          <a:lstStyle/>
          <a:p>
            <a:pPr marL="342900" indent="-342900">
              <a:spcBef>
                <a:spcPct val="20000"/>
              </a:spcBef>
              <a:buClr>
                <a:schemeClr val="accent1"/>
              </a:buClr>
              <a:buSzPct val="65000"/>
              <a:buFont typeface="Wingdings" pitchFamily="2" charset="2"/>
              <a:buChar char="n"/>
              <a:defRPr/>
            </a:pPr>
            <a:r>
              <a:rPr lang="en-US" altLang="zh-CN" sz="3200" b="1" kern="0" dirty="0">
                <a:latin typeface="楷体" pitchFamily="49" charset="-122"/>
                <a:ea typeface="楷体" pitchFamily="49" charset="-122"/>
              </a:rPr>
              <a:t>TCP</a:t>
            </a:r>
            <a:r>
              <a:rPr lang="zh-CN" altLang="en-US" sz="3200" b="1" kern="0" dirty="0">
                <a:latin typeface="楷体" pitchFamily="49" charset="-122"/>
                <a:ea typeface="楷体" pitchFamily="49" charset="-122"/>
              </a:rPr>
              <a:t>和</a:t>
            </a:r>
            <a:r>
              <a:rPr lang="en-US" altLang="zh-CN" sz="3200" b="1" kern="0" dirty="0">
                <a:latin typeface="楷体" pitchFamily="49" charset="-122"/>
                <a:ea typeface="楷体" pitchFamily="49" charset="-122"/>
              </a:rPr>
              <a:t>UDP</a:t>
            </a:r>
            <a:r>
              <a:rPr lang="zh-CN" altLang="en-US" sz="3200" b="1" kern="0" dirty="0">
                <a:latin typeface="楷体" pitchFamily="49" charset="-122"/>
                <a:ea typeface="楷体" pitchFamily="49" charset="-122"/>
              </a:rPr>
              <a:t>的最基本任务</a:t>
            </a:r>
          </a:p>
          <a:p>
            <a:pPr marL="669925" lvl="1" indent="-325438">
              <a:spcBef>
                <a:spcPct val="20000"/>
              </a:spcBef>
              <a:buClr>
                <a:schemeClr val="accent2"/>
              </a:buClr>
              <a:buSzPct val="60000"/>
              <a:buFont typeface="Wingdings" pitchFamily="2" charset="2"/>
              <a:buChar char="q"/>
              <a:defRPr/>
            </a:pPr>
            <a:r>
              <a:rPr lang="zh-CN" altLang="en-US" sz="2400" kern="0" dirty="0">
                <a:latin typeface="楷体" pitchFamily="49" charset="-122"/>
                <a:ea typeface="楷体" pitchFamily="49" charset="-122"/>
              </a:rPr>
              <a:t>将</a:t>
            </a:r>
            <a:r>
              <a:rPr lang="zh-CN" altLang="en-US" sz="2400" kern="0" dirty="0">
                <a:solidFill>
                  <a:srgbClr val="FF0000"/>
                </a:solidFill>
                <a:latin typeface="楷体" pitchFamily="49" charset="-122"/>
                <a:ea typeface="楷体" pitchFamily="49" charset="-122"/>
              </a:rPr>
              <a:t>主机到主机之间</a:t>
            </a:r>
            <a:r>
              <a:rPr lang="zh-CN" altLang="en-US" sz="2400" kern="0" dirty="0">
                <a:latin typeface="楷体" pitchFamily="49" charset="-122"/>
                <a:ea typeface="楷体" pitchFamily="49" charset="-122"/>
              </a:rPr>
              <a:t>数据的交付（由</a:t>
            </a:r>
            <a:r>
              <a:rPr lang="en-US" altLang="zh-CN" sz="2400" kern="0" dirty="0">
                <a:latin typeface="楷体" pitchFamily="49" charset="-122"/>
                <a:ea typeface="楷体" pitchFamily="49" charset="-122"/>
              </a:rPr>
              <a:t>IP</a:t>
            </a:r>
            <a:r>
              <a:rPr lang="zh-CN" altLang="en-US" sz="2400" kern="0" dirty="0">
                <a:latin typeface="楷体" pitchFamily="49" charset="-122"/>
                <a:ea typeface="楷体" pitchFamily="49" charset="-122"/>
              </a:rPr>
              <a:t>层提供）</a:t>
            </a:r>
            <a:r>
              <a:rPr lang="zh-CN" altLang="en-US" sz="2400" kern="0" dirty="0">
                <a:solidFill>
                  <a:srgbClr val="FF0000"/>
                </a:solidFill>
                <a:latin typeface="楷体" pitchFamily="49" charset="-122"/>
                <a:ea typeface="楷体" pitchFamily="49" charset="-122"/>
              </a:rPr>
              <a:t>扩展</a:t>
            </a:r>
            <a:r>
              <a:rPr lang="zh-CN" altLang="en-US" sz="2400" kern="0" dirty="0">
                <a:latin typeface="楷体" pitchFamily="49" charset="-122"/>
                <a:ea typeface="楷体" pitchFamily="49" charset="-122"/>
              </a:rPr>
              <a:t>为运行在二个主机上的</a:t>
            </a:r>
            <a:r>
              <a:rPr lang="zh-CN" altLang="en-US" sz="2400" kern="0" dirty="0">
                <a:solidFill>
                  <a:srgbClr val="FF0000"/>
                </a:solidFill>
                <a:latin typeface="楷体" pitchFamily="49" charset="-122"/>
                <a:ea typeface="楷体" pitchFamily="49" charset="-122"/>
              </a:rPr>
              <a:t>进程间</a:t>
            </a:r>
            <a:r>
              <a:rPr lang="zh-CN" altLang="en-US" sz="2400" kern="0" dirty="0">
                <a:latin typeface="楷体" pitchFamily="49" charset="-122"/>
                <a:ea typeface="楷体" pitchFamily="49" charset="-122"/>
              </a:rPr>
              <a:t>的数据交付。</a:t>
            </a:r>
            <a:endParaRPr lang="en-US" altLang="zh-CN" sz="2400" kern="0" dirty="0">
              <a:latin typeface="楷体" pitchFamily="49" charset="-122"/>
              <a:ea typeface="楷体" pitchFamily="49" charset="-122"/>
            </a:endParaRPr>
          </a:p>
          <a:p>
            <a:pPr marL="669925" lvl="1" indent="-325438">
              <a:spcBef>
                <a:spcPct val="20000"/>
              </a:spcBef>
              <a:buClr>
                <a:schemeClr val="accent2"/>
              </a:buClr>
              <a:buSzPct val="60000"/>
              <a:buFont typeface="Wingdings" pitchFamily="2" charset="2"/>
              <a:buChar char="q"/>
              <a:defRPr/>
            </a:pPr>
            <a:r>
              <a:rPr lang="zh-CN" altLang="en-US" sz="2400" kern="0" dirty="0">
                <a:latin typeface="楷体" pitchFamily="49" charset="-122"/>
                <a:ea typeface="楷体" pitchFamily="49" charset="-122"/>
              </a:rPr>
              <a:t>一台主机可以同时运行多个网络进程</a:t>
            </a:r>
            <a:endParaRPr lang="en-US" altLang="zh-CN" sz="2400" kern="0" dirty="0">
              <a:latin typeface="楷体" pitchFamily="49" charset="-122"/>
              <a:ea typeface="楷体" pitchFamily="49" charset="-122"/>
            </a:endParaRPr>
          </a:p>
          <a:p>
            <a:pPr marL="1127125" lvl="2" indent="-325438">
              <a:spcBef>
                <a:spcPct val="20000"/>
              </a:spcBef>
              <a:buClr>
                <a:schemeClr val="accent2"/>
              </a:buClr>
              <a:buSzPct val="60000"/>
              <a:buFont typeface="Wingdings" pitchFamily="2" charset="2"/>
              <a:buChar char="q"/>
              <a:defRPr/>
            </a:pPr>
            <a:r>
              <a:rPr lang="zh-CN" altLang="en-US" sz="2000" kern="0" dirty="0">
                <a:latin typeface="楷体" pitchFamily="49" charset="-122"/>
                <a:ea typeface="楷体" pitchFamily="49" charset="-122"/>
              </a:rPr>
              <a:t>发送方：多个进程通过各自端口将数据交付给运输层，共同使用运输层的服务。这叫运输层的多路复用。</a:t>
            </a:r>
            <a:endParaRPr lang="en-US" altLang="zh-CN" sz="2000" kern="0" dirty="0">
              <a:latin typeface="楷体" pitchFamily="49" charset="-122"/>
              <a:ea typeface="楷体" pitchFamily="49" charset="-122"/>
            </a:endParaRPr>
          </a:p>
          <a:p>
            <a:pPr marL="1127125" lvl="2" indent="-325438">
              <a:spcBef>
                <a:spcPct val="20000"/>
              </a:spcBef>
              <a:buClr>
                <a:schemeClr val="accent2"/>
              </a:buClr>
              <a:buSzPct val="60000"/>
              <a:buFont typeface="Wingdings" pitchFamily="2" charset="2"/>
              <a:buChar char="q"/>
              <a:defRPr/>
            </a:pPr>
            <a:r>
              <a:rPr lang="zh-CN" altLang="en-US" sz="2000" kern="0" dirty="0">
                <a:latin typeface="楷体" pitchFamily="49" charset="-122"/>
                <a:ea typeface="楷体" pitchFamily="49" charset="-122"/>
              </a:rPr>
              <a:t>接收方：当运输层收到从下层网络层传递上来的数据后，通过端口号就数据向上交付给各自的应用进程。这叫运输层的多路分解。  </a:t>
            </a:r>
            <a:endParaRPr lang="en-US" altLang="zh-CN" sz="2000" kern="0" dirty="0">
              <a:latin typeface="楷体" pitchFamily="49" charset="-122"/>
              <a:ea typeface="楷体" pitchFamily="49" charset="-122"/>
            </a:endParaRPr>
          </a:p>
        </p:txBody>
      </p:sp>
      <p:sp>
        <p:nvSpPr>
          <p:cNvPr id="2" name="灯片编号占位符 1">
            <a:extLst>
              <a:ext uri="{FF2B5EF4-FFF2-40B4-BE49-F238E27FC236}">
                <a16:creationId xmlns:a16="http://schemas.microsoft.com/office/drawing/2014/main" id="{16F28672-DCC2-49CF-B0D1-13EA88816FB6}"/>
              </a:ext>
            </a:extLst>
          </p:cNvPr>
          <p:cNvSpPr>
            <a:spLocks noGrp="1"/>
          </p:cNvSpPr>
          <p:nvPr>
            <p:ph type="sldNum" sz="quarter" idx="12"/>
          </p:nvPr>
        </p:nvSpPr>
        <p:spPr/>
        <p:txBody>
          <a:bodyPr/>
          <a:lstStyle/>
          <a:p>
            <a:fld id="{91F2D4EF-46D4-4764-B373-FC59CD1D281E}" type="slidenum">
              <a:rPr lang="zh-CN" altLang="en-US" smtClean="0"/>
              <a:t>12</a:t>
            </a:fld>
            <a:endParaRPr lang="zh-CN" alt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a:extLst>
              <a:ext uri="{FF2B5EF4-FFF2-40B4-BE49-F238E27FC236}">
                <a16:creationId xmlns:a16="http://schemas.microsoft.com/office/drawing/2014/main" id="{018E4D4C-703A-4E04-AA37-CE53AA3DFBEB}"/>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112643" name="页脚占位符 4">
            <a:extLst>
              <a:ext uri="{FF2B5EF4-FFF2-40B4-BE49-F238E27FC236}">
                <a16:creationId xmlns:a16="http://schemas.microsoft.com/office/drawing/2014/main" id="{BAAF1332-1209-47CA-8C24-32765630141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9ECC66C-E1C8-4836-9D25-AD04FF64F152}" type="slidenum">
              <a:rPr lang="en-US" altLang="zh-CN" smtClean="0">
                <a:latin typeface="Garamond" panose="02020404030301010803" pitchFamily="18" charset="0"/>
              </a:rPr>
              <a:pPr/>
              <a:t>120</a:t>
            </a:fld>
            <a:endParaRPr lang="en-US" altLang="zh-CN">
              <a:latin typeface="Garamond" panose="02020404030301010803" pitchFamily="18" charset="0"/>
            </a:endParaRPr>
          </a:p>
        </p:txBody>
      </p:sp>
      <p:sp>
        <p:nvSpPr>
          <p:cNvPr id="112644" name="Rectangle 2">
            <a:extLst>
              <a:ext uri="{FF2B5EF4-FFF2-40B4-BE49-F238E27FC236}">
                <a16:creationId xmlns:a16="http://schemas.microsoft.com/office/drawing/2014/main" id="{3658E690-AAC6-47D3-B343-D03DBD67DE18}"/>
              </a:ext>
            </a:extLst>
          </p:cNvPr>
          <p:cNvSpPr>
            <a:spLocks noGrp="1" noChangeArrowheads="1"/>
          </p:cNvSpPr>
          <p:nvPr>
            <p:ph type="title"/>
          </p:nvPr>
        </p:nvSpPr>
        <p:spPr/>
        <p:txBody>
          <a:bodyPr/>
          <a:lstStyle/>
          <a:p>
            <a:pPr eaLnBrk="1" hangingPunct="1"/>
            <a:r>
              <a:rPr lang="en-US" altLang="zh-CN"/>
              <a:t>3.5 </a:t>
            </a:r>
            <a:r>
              <a:rPr lang="zh-CN" altLang="en-US"/>
              <a:t>面向连接的传输 </a:t>
            </a:r>
            <a:r>
              <a:rPr lang="en-US" altLang="zh-CN"/>
              <a:t>: TCP</a:t>
            </a:r>
          </a:p>
        </p:txBody>
      </p:sp>
      <p:sp>
        <p:nvSpPr>
          <p:cNvPr id="112645" name="Rectangle 3">
            <a:extLst>
              <a:ext uri="{FF2B5EF4-FFF2-40B4-BE49-F238E27FC236}">
                <a16:creationId xmlns:a16="http://schemas.microsoft.com/office/drawing/2014/main" id="{F2070DA0-4679-45EF-AA5D-B2550C24D587}"/>
              </a:ext>
            </a:extLst>
          </p:cNvPr>
          <p:cNvSpPr>
            <a:spLocks noGrp="1" noChangeArrowheads="1"/>
          </p:cNvSpPr>
          <p:nvPr>
            <p:ph type="body" idx="1"/>
          </p:nvPr>
        </p:nvSpPr>
        <p:spPr>
          <a:xfrm>
            <a:off x="1981200" y="1341438"/>
            <a:ext cx="8229600" cy="647700"/>
          </a:xfrm>
        </p:spPr>
        <p:txBody>
          <a:bodyPr/>
          <a:lstStyle/>
          <a:p>
            <a:pPr eaLnBrk="1" hangingPunct="1"/>
            <a:r>
              <a:rPr lang="zh-CN" altLang="en-US" b="1">
                <a:ea typeface="楷体" panose="02010609060101010101" pitchFamily="49" charset="-122"/>
                <a:cs typeface="Arial" panose="020B0604020202020204" pitchFamily="34" charset="0"/>
              </a:rPr>
              <a:t>快速重传的算法</a:t>
            </a:r>
          </a:p>
        </p:txBody>
      </p:sp>
      <p:sp>
        <p:nvSpPr>
          <p:cNvPr id="112646" name="Text Box 4">
            <a:extLst>
              <a:ext uri="{FF2B5EF4-FFF2-40B4-BE49-F238E27FC236}">
                <a16:creationId xmlns:a16="http://schemas.microsoft.com/office/drawing/2014/main" id="{C26FB11E-8360-45D2-8DA5-E643D174D29C}"/>
              </a:ext>
            </a:extLst>
          </p:cNvPr>
          <p:cNvSpPr txBox="1">
            <a:spLocks noChangeArrowheads="1"/>
          </p:cNvSpPr>
          <p:nvPr/>
        </p:nvSpPr>
        <p:spPr bwMode="auto">
          <a:xfrm>
            <a:off x="2649538" y="2038350"/>
            <a:ext cx="7250112" cy="36004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 </a:t>
            </a:r>
          </a:p>
          <a:p>
            <a:r>
              <a:rPr lang="en-US" altLang="zh-CN" sz="1400">
                <a:ea typeface="楷体" panose="02010609060101010101" pitchFamily="49" charset="-122"/>
                <a:cs typeface="Arial" panose="020B0604020202020204" pitchFamily="34" charset="0"/>
              </a:rPr>
              <a:t> </a:t>
            </a:r>
            <a:r>
              <a:rPr lang="en-US" altLang="zh-CN">
                <a:solidFill>
                  <a:srgbClr val="FF0000"/>
                </a:solidFill>
                <a:ea typeface="楷体" panose="02010609060101010101" pitchFamily="49" charset="-122"/>
                <a:cs typeface="Arial" panose="020B0604020202020204" pitchFamily="34" charset="0"/>
              </a:rPr>
              <a:t>event:</a:t>
            </a:r>
            <a:r>
              <a:rPr lang="en-US" altLang="zh-CN">
                <a:ea typeface="楷体" panose="02010609060101010101" pitchFamily="49" charset="-122"/>
                <a:cs typeface="Arial" panose="020B0604020202020204" pitchFamily="34" charset="0"/>
              </a:rPr>
              <a:t> ACK received, with ACK field value of y </a:t>
            </a:r>
          </a:p>
          <a:p>
            <a:r>
              <a:rPr lang="en-US" altLang="zh-CN">
                <a:ea typeface="楷体" panose="02010609060101010101" pitchFamily="49" charset="-122"/>
                <a:cs typeface="Arial" panose="020B0604020202020204" pitchFamily="34" charset="0"/>
              </a:rPr>
              <a:t>                 if (y &gt; SendBase) { </a:t>
            </a:r>
          </a:p>
          <a:p>
            <a:r>
              <a:rPr lang="en-US" altLang="zh-CN">
                <a:ea typeface="楷体" panose="02010609060101010101" pitchFamily="49" charset="-122"/>
                <a:cs typeface="Arial" panose="020B0604020202020204" pitchFamily="34" charset="0"/>
              </a:rPr>
              <a:t>                       SendBase = y</a:t>
            </a:r>
          </a:p>
          <a:p>
            <a:r>
              <a:rPr lang="en-US" altLang="zh-CN">
                <a:ea typeface="楷体" panose="02010609060101010101" pitchFamily="49" charset="-122"/>
                <a:cs typeface="Arial" panose="020B0604020202020204" pitchFamily="34" charset="0"/>
              </a:rPr>
              <a:t>                       if (there are currently not-yet-acknowledged segments)</a:t>
            </a:r>
          </a:p>
          <a:p>
            <a:r>
              <a:rPr lang="en-US" altLang="zh-CN">
                <a:ea typeface="楷体" panose="02010609060101010101" pitchFamily="49" charset="-122"/>
                <a:cs typeface="Arial" panose="020B0604020202020204" pitchFamily="34" charset="0"/>
              </a:rPr>
              <a:t>                             start timer </a:t>
            </a:r>
          </a:p>
          <a:p>
            <a:r>
              <a:rPr lang="en-US" altLang="zh-CN">
                <a:ea typeface="楷体" panose="02010609060101010101" pitchFamily="49" charset="-122"/>
                <a:cs typeface="Arial" panose="020B0604020202020204" pitchFamily="34" charset="0"/>
              </a:rPr>
              <a:t>                     } </a:t>
            </a:r>
          </a:p>
          <a:p>
            <a:r>
              <a:rPr lang="en-US" altLang="zh-CN">
                <a:ea typeface="楷体" panose="02010609060101010101" pitchFamily="49" charset="-122"/>
                <a:cs typeface="Arial" panose="020B0604020202020204" pitchFamily="34" charset="0"/>
              </a:rPr>
              <a:t>                 else { </a:t>
            </a:r>
          </a:p>
          <a:p>
            <a:r>
              <a:rPr lang="en-US" altLang="zh-CN">
                <a:ea typeface="楷体" panose="02010609060101010101" pitchFamily="49" charset="-122"/>
                <a:cs typeface="Arial" panose="020B0604020202020204" pitchFamily="34" charset="0"/>
              </a:rPr>
              <a:t>                         increment count of dup ACKs received for y</a:t>
            </a:r>
          </a:p>
          <a:p>
            <a:r>
              <a:rPr lang="en-US" altLang="zh-CN">
                <a:ea typeface="楷体" panose="02010609060101010101" pitchFamily="49" charset="-122"/>
                <a:cs typeface="Arial" panose="020B0604020202020204" pitchFamily="34" charset="0"/>
              </a:rPr>
              <a:t>                         if (count of dup ACKs received for y = 3) {</a:t>
            </a:r>
          </a:p>
          <a:p>
            <a:r>
              <a:rPr lang="en-US" altLang="zh-CN">
                <a:ea typeface="楷体" panose="02010609060101010101" pitchFamily="49" charset="-122"/>
                <a:cs typeface="Arial" panose="020B0604020202020204" pitchFamily="34" charset="0"/>
              </a:rPr>
              <a:t>                               resend segment with sequence number y</a:t>
            </a:r>
          </a:p>
          <a:p>
            <a:r>
              <a:rPr lang="en-US" altLang="zh-CN">
                <a:ea typeface="楷体" panose="02010609060101010101" pitchFamily="49" charset="-122"/>
                <a:cs typeface="Arial" panose="020B0604020202020204" pitchFamily="34" charset="0"/>
              </a:rPr>
              <a:t>                          }</a:t>
            </a:r>
          </a:p>
          <a:p>
            <a:r>
              <a:rPr lang="en-US" altLang="zh-CN" sz="1600">
                <a:ea typeface="楷体" panose="02010609060101010101" pitchFamily="49" charset="-122"/>
                <a:cs typeface="Arial" panose="020B0604020202020204" pitchFamily="34" charset="0"/>
              </a:rPr>
              <a:t>         </a:t>
            </a:r>
          </a:p>
        </p:txBody>
      </p:sp>
      <p:sp>
        <p:nvSpPr>
          <p:cNvPr id="112647" name="Text Box 5">
            <a:extLst>
              <a:ext uri="{FF2B5EF4-FFF2-40B4-BE49-F238E27FC236}">
                <a16:creationId xmlns:a16="http://schemas.microsoft.com/office/drawing/2014/main" id="{79CCF114-4796-4713-954D-9ADC8E3C77DE}"/>
              </a:ext>
            </a:extLst>
          </p:cNvPr>
          <p:cNvSpPr txBox="1">
            <a:spLocks noChangeArrowheads="1"/>
          </p:cNvSpPr>
          <p:nvPr/>
        </p:nvSpPr>
        <p:spPr bwMode="auto">
          <a:xfrm>
            <a:off x="2268538" y="5824539"/>
            <a:ext cx="1846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FF0000"/>
                </a:solidFill>
                <a:ea typeface="楷体" panose="02010609060101010101" pitchFamily="49" charset="-122"/>
                <a:cs typeface="Arial" panose="020B0604020202020204" pitchFamily="34" charset="0"/>
              </a:rPr>
              <a:t>重复的</a:t>
            </a:r>
            <a:r>
              <a:rPr lang="en-US" altLang="zh-CN" b="1">
                <a:solidFill>
                  <a:srgbClr val="FF0000"/>
                </a:solidFill>
                <a:ea typeface="楷体" panose="02010609060101010101" pitchFamily="49" charset="-122"/>
                <a:cs typeface="Arial" panose="020B0604020202020204" pitchFamily="34" charset="0"/>
              </a:rPr>
              <a:t>ACK</a:t>
            </a:r>
            <a:r>
              <a:rPr lang="zh-CN" altLang="en-US" b="1">
                <a:solidFill>
                  <a:srgbClr val="FF0000"/>
                </a:solidFill>
                <a:ea typeface="楷体" panose="02010609060101010101" pitchFamily="49" charset="-122"/>
                <a:cs typeface="Arial" panose="020B0604020202020204" pitchFamily="34" charset="0"/>
              </a:rPr>
              <a:t>报文</a:t>
            </a:r>
            <a:endParaRPr lang="zh-CN" altLang="en-US" sz="1600" b="1">
              <a:ea typeface="楷体" panose="02010609060101010101" pitchFamily="49" charset="-122"/>
              <a:cs typeface="Arial" panose="020B0604020202020204" pitchFamily="34" charset="0"/>
            </a:endParaRPr>
          </a:p>
        </p:txBody>
      </p:sp>
      <p:sp>
        <p:nvSpPr>
          <p:cNvPr id="112648" name="Line 6">
            <a:extLst>
              <a:ext uri="{FF2B5EF4-FFF2-40B4-BE49-F238E27FC236}">
                <a16:creationId xmlns:a16="http://schemas.microsoft.com/office/drawing/2014/main" id="{3B30A1F8-1D71-4E21-911F-2A870D166ABF}"/>
              </a:ext>
            </a:extLst>
          </p:cNvPr>
          <p:cNvSpPr>
            <a:spLocks noChangeShapeType="1"/>
          </p:cNvSpPr>
          <p:nvPr/>
        </p:nvSpPr>
        <p:spPr bwMode="auto">
          <a:xfrm flipV="1">
            <a:off x="3182938" y="4248150"/>
            <a:ext cx="762000" cy="15240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49" name="Text Box 7">
            <a:extLst>
              <a:ext uri="{FF2B5EF4-FFF2-40B4-BE49-F238E27FC236}">
                <a16:creationId xmlns:a16="http://schemas.microsoft.com/office/drawing/2014/main" id="{A7C13694-9F2D-4467-BA67-2637FB4187AF}"/>
              </a:ext>
            </a:extLst>
          </p:cNvPr>
          <p:cNvSpPr txBox="1">
            <a:spLocks noChangeArrowheads="1"/>
          </p:cNvSpPr>
          <p:nvPr/>
        </p:nvSpPr>
        <p:spPr bwMode="auto">
          <a:xfrm>
            <a:off x="6062663" y="5870576"/>
            <a:ext cx="1104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solidFill>
                  <a:srgbClr val="FF0000"/>
                </a:solidFill>
                <a:ea typeface="楷体" panose="02010609060101010101" pitchFamily="49" charset="-122"/>
                <a:cs typeface="Arial" panose="020B0604020202020204" pitchFamily="34" charset="0"/>
              </a:rPr>
              <a:t>快速重传</a:t>
            </a:r>
            <a:endParaRPr lang="zh-CN" altLang="en-US" sz="1600" b="1">
              <a:ea typeface="楷体" panose="02010609060101010101" pitchFamily="49" charset="-122"/>
              <a:cs typeface="Arial" panose="020B0604020202020204" pitchFamily="34" charset="0"/>
            </a:endParaRPr>
          </a:p>
        </p:txBody>
      </p:sp>
      <p:sp>
        <p:nvSpPr>
          <p:cNvPr id="112650" name="Line 8">
            <a:extLst>
              <a:ext uri="{FF2B5EF4-FFF2-40B4-BE49-F238E27FC236}">
                <a16:creationId xmlns:a16="http://schemas.microsoft.com/office/drawing/2014/main" id="{078E9FF2-B454-4472-9918-7A2E61CD6DA5}"/>
              </a:ext>
            </a:extLst>
          </p:cNvPr>
          <p:cNvSpPr>
            <a:spLocks noChangeShapeType="1"/>
          </p:cNvSpPr>
          <p:nvPr/>
        </p:nvSpPr>
        <p:spPr bwMode="auto">
          <a:xfrm flipH="1" flipV="1">
            <a:off x="6383338" y="5010150"/>
            <a:ext cx="457200" cy="9144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a:extLst>
              <a:ext uri="{FF2B5EF4-FFF2-40B4-BE49-F238E27FC236}">
                <a16:creationId xmlns:a16="http://schemas.microsoft.com/office/drawing/2014/main" id="{A054C185-19FF-4174-B529-600B6A7C1A12}"/>
              </a:ext>
            </a:extLst>
          </p:cNvPr>
          <p:cNvSpPr>
            <a:spLocks noGrp="1" noChangeArrowheads="1"/>
          </p:cNvSpPr>
          <p:nvPr>
            <p:ph type="title"/>
          </p:nvPr>
        </p:nvSpPr>
        <p:spPr/>
        <p:txBody>
          <a:bodyPr/>
          <a:lstStyle/>
          <a:p>
            <a:r>
              <a:rPr lang="en-US" altLang="zh-CN"/>
              <a:t>3.5 </a:t>
            </a:r>
            <a:r>
              <a:rPr lang="zh-CN" altLang="en-US"/>
              <a:t>面向连接的传输 </a:t>
            </a:r>
            <a:r>
              <a:rPr lang="en-US" altLang="zh-CN"/>
              <a:t>: TCP</a:t>
            </a:r>
            <a:endParaRPr lang="zh-CN" altLang="en-US"/>
          </a:p>
        </p:txBody>
      </p:sp>
      <p:sp>
        <p:nvSpPr>
          <p:cNvPr id="114691" name="内容占位符 2">
            <a:extLst>
              <a:ext uri="{FF2B5EF4-FFF2-40B4-BE49-F238E27FC236}">
                <a16:creationId xmlns:a16="http://schemas.microsoft.com/office/drawing/2014/main" id="{9E40D8B4-902E-4954-968C-BF8A9A281348}"/>
              </a:ext>
            </a:extLst>
          </p:cNvPr>
          <p:cNvSpPr>
            <a:spLocks noGrp="1" noChangeArrowheads="1"/>
          </p:cNvSpPr>
          <p:nvPr>
            <p:ph idx="1"/>
          </p:nvPr>
        </p:nvSpPr>
        <p:spPr/>
        <p:txBody>
          <a:bodyPr/>
          <a:lstStyle/>
          <a:p>
            <a:r>
              <a:rPr lang="zh-CN" altLang="en-US" b="1">
                <a:ea typeface="楷体" panose="02010609060101010101" pitchFamily="49" charset="-122"/>
                <a:cs typeface="Arial" panose="020B0604020202020204" pitchFamily="34" charset="0"/>
              </a:rPr>
              <a:t>快速重传示例</a:t>
            </a:r>
            <a:endParaRPr lang="zh-CN" altLang="en-US">
              <a:ea typeface="楷体" panose="02010609060101010101" pitchFamily="49" charset="-122"/>
              <a:cs typeface="Arial" panose="020B0604020202020204" pitchFamily="34" charset="0"/>
            </a:endParaRPr>
          </a:p>
        </p:txBody>
      </p:sp>
      <p:sp>
        <p:nvSpPr>
          <p:cNvPr id="4" name="日期占位符 3">
            <a:extLst>
              <a:ext uri="{FF2B5EF4-FFF2-40B4-BE49-F238E27FC236}">
                <a16:creationId xmlns:a16="http://schemas.microsoft.com/office/drawing/2014/main" id="{10D7CDDF-849D-4ADC-A2EA-2815FFDEC0C7}"/>
              </a:ext>
            </a:extLst>
          </p:cNvPr>
          <p:cNvSpPr>
            <a:spLocks noGrp="1"/>
          </p:cNvSpPr>
          <p:nvPr>
            <p:ph type="dt" sz="quarter" idx="10"/>
          </p:nvPr>
        </p:nvSpPr>
        <p:spPr/>
        <p:txBody>
          <a:bodyPr/>
          <a:lstStyle/>
          <a:p>
            <a:pPr>
              <a:defRPr/>
            </a:pPr>
            <a:fld id="{FD73A645-C0BF-4EBB-8C27-55C86AFC8B3F}" type="datetime2">
              <a:rPr lang="zh-CN" altLang="en-US" smtClean="0"/>
              <a:pPr>
                <a:defRPr/>
              </a:pPr>
              <a:t>2024年11月30日</a:t>
            </a:fld>
            <a:endParaRPr lang="zh-CN" altLang="zh-CN"/>
          </a:p>
        </p:txBody>
      </p:sp>
      <p:sp>
        <p:nvSpPr>
          <p:cNvPr id="114693" name="页脚占位符 4">
            <a:extLst>
              <a:ext uri="{FF2B5EF4-FFF2-40B4-BE49-F238E27FC236}">
                <a16:creationId xmlns:a16="http://schemas.microsoft.com/office/drawing/2014/main" id="{F38263A1-62AC-423D-AE67-50C4E8EAEC8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7374450-9079-48E2-9451-B9ED2364FC31}" type="slidenum">
              <a:rPr lang="en-US" altLang="zh-CN" smtClean="0">
                <a:latin typeface="Garamond" panose="02020404030301010803" pitchFamily="18" charset="0"/>
              </a:rPr>
              <a:pPr/>
              <a:t>121</a:t>
            </a:fld>
            <a:endParaRPr lang="en-US" altLang="zh-CN">
              <a:latin typeface="Garamond" panose="02020404030301010803" pitchFamily="18" charset="0"/>
            </a:endParaRPr>
          </a:p>
        </p:txBody>
      </p:sp>
      <p:sp>
        <p:nvSpPr>
          <p:cNvPr id="114694" name="Line 3">
            <a:extLst>
              <a:ext uri="{FF2B5EF4-FFF2-40B4-BE49-F238E27FC236}">
                <a16:creationId xmlns:a16="http://schemas.microsoft.com/office/drawing/2014/main" id="{D144A686-84E6-4982-A257-9AF6B8A5EA70}"/>
              </a:ext>
            </a:extLst>
          </p:cNvPr>
          <p:cNvSpPr>
            <a:spLocks noChangeShapeType="1"/>
          </p:cNvSpPr>
          <p:nvPr/>
        </p:nvSpPr>
        <p:spPr bwMode="auto">
          <a:xfrm>
            <a:off x="5951538" y="2373313"/>
            <a:ext cx="2533650" cy="59055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695" name="Line 9">
            <a:extLst>
              <a:ext uri="{FF2B5EF4-FFF2-40B4-BE49-F238E27FC236}">
                <a16:creationId xmlns:a16="http://schemas.microsoft.com/office/drawing/2014/main" id="{40A02851-4A37-4CE4-B0F4-BA6168DECF82}"/>
              </a:ext>
            </a:extLst>
          </p:cNvPr>
          <p:cNvSpPr>
            <a:spLocks noChangeShapeType="1"/>
          </p:cNvSpPr>
          <p:nvPr/>
        </p:nvSpPr>
        <p:spPr bwMode="auto">
          <a:xfrm>
            <a:off x="5951538" y="2601914"/>
            <a:ext cx="1757362" cy="414337"/>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696" name="Line 10">
            <a:extLst>
              <a:ext uri="{FF2B5EF4-FFF2-40B4-BE49-F238E27FC236}">
                <a16:creationId xmlns:a16="http://schemas.microsoft.com/office/drawing/2014/main" id="{839E8A83-5C1B-4F29-8E9E-C061CDE81BA3}"/>
              </a:ext>
            </a:extLst>
          </p:cNvPr>
          <p:cNvSpPr>
            <a:spLocks noChangeShapeType="1"/>
          </p:cNvSpPr>
          <p:nvPr/>
        </p:nvSpPr>
        <p:spPr bwMode="auto">
          <a:xfrm flipH="1">
            <a:off x="5948364" y="2068513"/>
            <a:ext cx="3175" cy="39941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697" name="Line 11">
            <a:extLst>
              <a:ext uri="{FF2B5EF4-FFF2-40B4-BE49-F238E27FC236}">
                <a16:creationId xmlns:a16="http://schemas.microsoft.com/office/drawing/2014/main" id="{DD649223-7C60-4626-89AB-6B46E4BFA861}"/>
              </a:ext>
            </a:extLst>
          </p:cNvPr>
          <p:cNvSpPr>
            <a:spLocks noChangeShapeType="1"/>
          </p:cNvSpPr>
          <p:nvPr/>
        </p:nvSpPr>
        <p:spPr bwMode="auto">
          <a:xfrm>
            <a:off x="8466138" y="2144713"/>
            <a:ext cx="11112" cy="39036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698" name="Line 12">
            <a:extLst>
              <a:ext uri="{FF2B5EF4-FFF2-40B4-BE49-F238E27FC236}">
                <a16:creationId xmlns:a16="http://schemas.microsoft.com/office/drawing/2014/main" id="{A54B7CCF-3E07-499B-9001-DFDD54E3C151}"/>
              </a:ext>
            </a:extLst>
          </p:cNvPr>
          <p:cNvSpPr>
            <a:spLocks noChangeShapeType="1"/>
          </p:cNvSpPr>
          <p:nvPr/>
        </p:nvSpPr>
        <p:spPr bwMode="auto">
          <a:xfrm flipH="1">
            <a:off x="5915026" y="3016251"/>
            <a:ext cx="2519363" cy="80962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699" name="Line 14">
            <a:extLst>
              <a:ext uri="{FF2B5EF4-FFF2-40B4-BE49-F238E27FC236}">
                <a16:creationId xmlns:a16="http://schemas.microsoft.com/office/drawing/2014/main" id="{DE47E703-A654-4B8C-8EE0-F567AA14A18D}"/>
              </a:ext>
            </a:extLst>
          </p:cNvPr>
          <p:cNvSpPr>
            <a:spLocks noChangeShapeType="1"/>
          </p:cNvSpPr>
          <p:nvPr/>
        </p:nvSpPr>
        <p:spPr bwMode="auto">
          <a:xfrm>
            <a:off x="5951538" y="2830513"/>
            <a:ext cx="2533650" cy="59055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00" name="Line 15">
            <a:extLst>
              <a:ext uri="{FF2B5EF4-FFF2-40B4-BE49-F238E27FC236}">
                <a16:creationId xmlns:a16="http://schemas.microsoft.com/office/drawing/2014/main" id="{80995794-FF4F-4289-895E-4DE8EC4AB75C}"/>
              </a:ext>
            </a:extLst>
          </p:cNvPr>
          <p:cNvSpPr>
            <a:spLocks noChangeShapeType="1"/>
          </p:cNvSpPr>
          <p:nvPr/>
        </p:nvSpPr>
        <p:spPr bwMode="auto">
          <a:xfrm>
            <a:off x="5951538" y="3287713"/>
            <a:ext cx="2533650" cy="59055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01" name="Line 16">
            <a:extLst>
              <a:ext uri="{FF2B5EF4-FFF2-40B4-BE49-F238E27FC236}">
                <a16:creationId xmlns:a16="http://schemas.microsoft.com/office/drawing/2014/main" id="{00C61EE5-DFA6-465F-B236-00488A0740A3}"/>
              </a:ext>
            </a:extLst>
          </p:cNvPr>
          <p:cNvSpPr>
            <a:spLocks noChangeShapeType="1"/>
          </p:cNvSpPr>
          <p:nvPr/>
        </p:nvSpPr>
        <p:spPr bwMode="auto">
          <a:xfrm>
            <a:off x="5951538" y="3059113"/>
            <a:ext cx="2533650" cy="59055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02" name="Line 17">
            <a:extLst>
              <a:ext uri="{FF2B5EF4-FFF2-40B4-BE49-F238E27FC236}">
                <a16:creationId xmlns:a16="http://schemas.microsoft.com/office/drawing/2014/main" id="{093D7CA7-F122-46B8-A56F-37DAB4392C17}"/>
              </a:ext>
            </a:extLst>
          </p:cNvPr>
          <p:cNvSpPr>
            <a:spLocks noChangeShapeType="1"/>
          </p:cNvSpPr>
          <p:nvPr/>
        </p:nvSpPr>
        <p:spPr bwMode="auto">
          <a:xfrm flipH="1">
            <a:off x="5916614" y="3440113"/>
            <a:ext cx="2530475" cy="83026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03" name="Line 18">
            <a:extLst>
              <a:ext uri="{FF2B5EF4-FFF2-40B4-BE49-F238E27FC236}">
                <a16:creationId xmlns:a16="http://schemas.microsoft.com/office/drawing/2014/main" id="{D5605EC7-DE67-44EA-AB3A-2D6FB1185B88}"/>
              </a:ext>
            </a:extLst>
          </p:cNvPr>
          <p:cNvSpPr>
            <a:spLocks noChangeShapeType="1"/>
          </p:cNvSpPr>
          <p:nvPr/>
        </p:nvSpPr>
        <p:spPr bwMode="auto">
          <a:xfrm flipH="1">
            <a:off x="5951538" y="3668713"/>
            <a:ext cx="2506662" cy="88741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04" name="Line 19">
            <a:extLst>
              <a:ext uri="{FF2B5EF4-FFF2-40B4-BE49-F238E27FC236}">
                <a16:creationId xmlns:a16="http://schemas.microsoft.com/office/drawing/2014/main" id="{C3159F36-0735-4D50-9D22-9603F01AEAA8}"/>
              </a:ext>
            </a:extLst>
          </p:cNvPr>
          <p:cNvSpPr>
            <a:spLocks noChangeShapeType="1"/>
          </p:cNvSpPr>
          <p:nvPr/>
        </p:nvSpPr>
        <p:spPr bwMode="auto">
          <a:xfrm flipH="1">
            <a:off x="5951538" y="3897313"/>
            <a:ext cx="2495550" cy="90011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05" name="Text Box 20">
            <a:extLst>
              <a:ext uri="{FF2B5EF4-FFF2-40B4-BE49-F238E27FC236}">
                <a16:creationId xmlns:a16="http://schemas.microsoft.com/office/drawing/2014/main" id="{D76B7553-B32B-4A5A-B26A-7C591ABF27F6}"/>
              </a:ext>
            </a:extLst>
          </p:cNvPr>
          <p:cNvSpPr txBox="1">
            <a:spLocks noChangeArrowheads="1"/>
          </p:cNvSpPr>
          <p:nvPr/>
        </p:nvSpPr>
        <p:spPr bwMode="auto">
          <a:xfrm>
            <a:off x="7624764" y="2768600"/>
            <a:ext cx="282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a:solidFill>
                  <a:srgbClr val="FF0000"/>
                </a:solidFill>
                <a:ea typeface="楷体" panose="02010609060101010101" pitchFamily="49" charset="-122"/>
                <a:cs typeface="Arial" panose="020B0604020202020204" pitchFamily="34" charset="0"/>
              </a:rPr>
              <a:t>X</a:t>
            </a:r>
            <a:endParaRPr lang="en-US" altLang="zh-CN" sz="1000">
              <a:ea typeface="楷体" panose="02010609060101010101" pitchFamily="49" charset="-122"/>
              <a:cs typeface="Arial" panose="020B0604020202020204" pitchFamily="34" charset="0"/>
            </a:endParaRPr>
          </a:p>
        </p:txBody>
      </p:sp>
      <p:sp>
        <p:nvSpPr>
          <p:cNvPr id="114706" name="Line 24">
            <a:extLst>
              <a:ext uri="{FF2B5EF4-FFF2-40B4-BE49-F238E27FC236}">
                <a16:creationId xmlns:a16="http://schemas.microsoft.com/office/drawing/2014/main" id="{E9585F77-144E-41C5-B5B6-CA23D5AB5076}"/>
              </a:ext>
            </a:extLst>
          </p:cNvPr>
          <p:cNvSpPr>
            <a:spLocks noChangeShapeType="1"/>
          </p:cNvSpPr>
          <p:nvPr/>
        </p:nvSpPr>
        <p:spPr bwMode="auto">
          <a:xfrm>
            <a:off x="5976938" y="4838700"/>
            <a:ext cx="2533650" cy="59055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07" name="Text Box 34">
            <a:extLst>
              <a:ext uri="{FF2B5EF4-FFF2-40B4-BE49-F238E27FC236}">
                <a16:creationId xmlns:a16="http://schemas.microsoft.com/office/drawing/2014/main" id="{D4863AB8-F76D-4265-A3E3-0F38417525A5}"/>
              </a:ext>
            </a:extLst>
          </p:cNvPr>
          <p:cNvSpPr txBox="1">
            <a:spLocks noChangeArrowheads="1"/>
          </p:cNvSpPr>
          <p:nvPr/>
        </p:nvSpPr>
        <p:spPr bwMode="auto">
          <a:xfrm>
            <a:off x="7893050" y="1160464"/>
            <a:ext cx="8001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ea typeface="楷体" panose="02010609060101010101" pitchFamily="49" charset="-122"/>
                <a:cs typeface="Arial" panose="020B0604020202020204" pitchFamily="34" charset="0"/>
              </a:rPr>
              <a:t>主机 </a:t>
            </a:r>
            <a:r>
              <a:rPr lang="en-US" altLang="zh-CN" sz="1600">
                <a:ea typeface="楷体" panose="02010609060101010101" pitchFamily="49" charset="-122"/>
                <a:cs typeface="Arial" panose="020B0604020202020204" pitchFamily="34" charset="0"/>
              </a:rPr>
              <a:t>B</a:t>
            </a:r>
          </a:p>
        </p:txBody>
      </p:sp>
      <p:sp>
        <p:nvSpPr>
          <p:cNvPr id="114708" name="Text Box 38">
            <a:extLst>
              <a:ext uri="{FF2B5EF4-FFF2-40B4-BE49-F238E27FC236}">
                <a16:creationId xmlns:a16="http://schemas.microsoft.com/office/drawing/2014/main" id="{A838BD35-69E5-4F6C-A905-EE72ED32EB79}"/>
              </a:ext>
            </a:extLst>
          </p:cNvPr>
          <p:cNvSpPr txBox="1">
            <a:spLocks noChangeArrowheads="1"/>
          </p:cNvSpPr>
          <p:nvPr/>
        </p:nvSpPr>
        <p:spPr bwMode="auto">
          <a:xfrm>
            <a:off x="5591175" y="1143000"/>
            <a:ext cx="800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ea typeface="楷体" panose="02010609060101010101" pitchFamily="49" charset="-122"/>
                <a:cs typeface="Arial" panose="020B0604020202020204" pitchFamily="34" charset="0"/>
              </a:rPr>
              <a:t>主机</a:t>
            </a:r>
            <a:r>
              <a:rPr lang="en-US" altLang="zh-CN" sz="1600">
                <a:ea typeface="楷体" panose="02010609060101010101" pitchFamily="49" charset="-122"/>
                <a:cs typeface="Arial" panose="020B0604020202020204" pitchFamily="34" charset="0"/>
              </a:rPr>
              <a:t> A</a:t>
            </a:r>
          </a:p>
        </p:txBody>
      </p:sp>
      <p:sp>
        <p:nvSpPr>
          <p:cNvPr id="114709" name="Text Box 40">
            <a:extLst>
              <a:ext uri="{FF2B5EF4-FFF2-40B4-BE49-F238E27FC236}">
                <a16:creationId xmlns:a16="http://schemas.microsoft.com/office/drawing/2014/main" id="{32C59FE0-65C3-450E-AB44-513474C5DF1C}"/>
              </a:ext>
            </a:extLst>
          </p:cNvPr>
          <p:cNvSpPr txBox="1">
            <a:spLocks noChangeArrowheads="1"/>
          </p:cNvSpPr>
          <p:nvPr/>
        </p:nvSpPr>
        <p:spPr bwMode="auto">
          <a:xfrm>
            <a:off x="6102351" y="2293939"/>
            <a:ext cx="2079625"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ea typeface="楷体" panose="02010609060101010101" pitchFamily="49" charset="-122"/>
                <a:cs typeface="Arial" panose="020B0604020202020204" pitchFamily="34" charset="0"/>
              </a:rPr>
              <a:t>Seq=92, 8 bytes of data</a:t>
            </a:r>
          </a:p>
        </p:txBody>
      </p:sp>
      <p:grpSp>
        <p:nvGrpSpPr>
          <p:cNvPr id="114710" name="Group 41">
            <a:extLst>
              <a:ext uri="{FF2B5EF4-FFF2-40B4-BE49-F238E27FC236}">
                <a16:creationId xmlns:a16="http://schemas.microsoft.com/office/drawing/2014/main" id="{CD3AA66A-D7B8-4742-88E3-81DBA7DEDE8C}"/>
              </a:ext>
            </a:extLst>
          </p:cNvPr>
          <p:cNvGrpSpPr>
            <a:grpSpLocks/>
          </p:cNvGrpSpPr>
          <p:nvPr/>
        </p:nvGrpSpPr>
        <p:grpSpPr bwMode="auto">
          <a:xfrm>
            <a:off x="6048376" y="3543301"/>
            <a:ext cx="957263" cy="307975"/>
            <a:chOff x="4212" y="2253"/>
            <a:chExt cx="603" cy="194"/>
          </a:xfrm>
        </p:grpSpPr>
        <p:sp>
          <p:nvSpPr>
            <p:cNvPr id="114738" name="Rectangle 42">
              <a:extLst>
                <a:ext uri="{FF2B5EF4-FFF2-40B4-BE49-F238E27FC236}">
                  <a16:creationId xmlns:a16="http://schemas.microsoft.com/office/drawing/2014/main" id="{CD58654A-B923-4B27-BCDF-975857EC5009}"/>
                </a:ext>
              </a:extLst>
            </p:cNvPr>
            <p:cNvSpPr>
              <a:spLocks noChangeArrowheads="1"/>
            </p:cNvSpPr>
            <p:nvPr/>
          </p:nvSpPr>
          <p:spPr bwMode="auto">
            <a:xfrm>
              <a:off x="4265" y="2274"/>
              <a:ext cx="471" cy="1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ea typeface="楷体" panose="02010609060101010101" pitchFamily="49" charset="-122"/>
                <a:cs typeface="Arial" panose="020B0604020202020204" pitchFamily="34" charset="0"/>
              </a:endParaRPr>
            </a:p>
          </p:txBody>
        </p:sp>
        <p:sp>
          <p:nvSpPr>
            <p:cNvPr id="114739" name="Text Box 43">
              <a:extLst>
                <a:ext uri="{FF2B5EF4-FFF2-40B4-BE49-F238E27FC236}">
                  <a16:creationId xmlns:a16="http://schemas.microsoft.com/office/drawing/2014/main" id="{792EA1F4-F936-4B7B-88BA-CF7F0BF228AB}"/>
                </a:ext>
              </a:extLst>
            </p:cNvPr>
            <p:cNvSpPr txBox="1">
              <a:spLocks noChangeArrowheads="1"/>
            </p:cNvSpPr>
            <p:nvPr/>
          </p:nvSpPr>
          <p:spPr bwMode="auto">
            <a:xfrm>
              <a:off x="4212" y="2253"/>
              <a:ext cx="60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ea typeface="楷体" panose="02010609060101010101" pitchFamily="49" charset="-122"/>
                  <a:cs typeface="Arial" panose="020B0604020202020204" pitchFamily="34" charset="0"/>
                </a:rPr>
                <a:t>ACK=100</a:t>
              </a:r>
              <a:endParaRPr lang="en-US" altLang="zh-CN" sz="1000">
                <a:ea typeface="楷体" panose="02010609060101010101" pitchFamily="49" charset="-122"/>
                <a:cs typeface="Arial" panose="020B0604020202020204" pitchFamily="34" charset="0"/>
              </a:endParaRPr>
            </a:p>
          </p:txBody>
        </p:sp>
      </p:grpSp>
      <p:grpSp>
        <p:nvGrpSpPr>
          <p:cNvPr id="114711" name="Group 78">
            <a:extLst>
              <a:ext uri="{FF2B5EF4-FFF2-40B4-BE49-F238E27FC236}">
                <a16:creationId xmlns:a16="http://schemas.microsoft.com/office/drawing/2014/main" id="{E6C46206-7FD6-493E-9E2B-03F2AA7CEE3D}"/>
              </a:ext>
            </a:extLst>
          </p:cNvPr>
          <p:cNvGrpSpPr>
            <a:grpSpLocks/>
          </p:cNvGrpSpPr>
          <p:nvPr/>
        </p:nvGrpSpPr>
        <p:grpSpPr bwMode="auto">
          <a:xfrm>
            <a:off x="5565775" y="2346325"/>
            <a:ext cx="400050" cy="3524250"/>
            <a:chOff x="396" y="868"/>
            <a:chExt cx="252" cy="2220"/>
          </a:xfrm>
        </p:grpSpPr>
        <p:sp>
          <p:nvSpPr>
            <p:cNvPr id="114731" name="Text Box 50">
              <a:extLst>
                <a:ext uri="{FF2B5EF4-FFF2-40B4-BE49-F238E27FC236}">
                  <a16:creationId xmlns:a16="http://schemas.microsoft.com/office/drawing/2014/main" id="{03B934BB-ABA6-44BC-B839-5A4A0D34C121}"/>
                </a:ext>
              </a:extLst>
            </p:cNvPr>
            <p:cNvSpPr txBox="1">
              <a:spLocks noChangeArrowheads="1"/>
            </p:cNvSpPr>
            <p:nvPr/>
          </p:nvSpPr>
          <p:spPr bwMode="auto">
            <a:xfrm rot="10800000">
              <a:off x="396" y="1781"/>
              <a:ext cx="252"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ea typeface="楷体" panose="02010609060101010101" pitchFamily="49" charset="-122"/>
                  <a:cs typeface="Arial" panose="020B0604020202020204" pitchFamily="34" charset="0"/>
                </a:rPr>
                <a:t>timeout</a:t>
              </a:r>
            </a:p>
          </p:txBody>
        </p:sp>
        <p:grpSp>
          <p:nvGrpSpPr>
            <p:cNvPr id="114732" name="Group 51">
              <a:extLst>
                <a:ext uri="{FF2B5EF4-FFF2-40B4-BE49-F238E27FC236}">
                  <a16:creationId xmlns:a16="http://schemas.microsoft.com/office/drawing/2014/main" id="{FBB9D75B-979D-4221-9C5E-7B877B37514C}"/>
                </a:ext>
              </a:extLst>
            </p:cNvPr>
            <p:cNvGrpSpPr>
              <a:grpSpLocks/>
            </p:cNvGrpSpPr>
            <p:nvPr/>
          </p:nvGrpSpPr>
          <p:grpSpPr bwMode="auto">
            <a:xfrm>
              <a:off x="488" y="868"/>
              <a:ext cx="66" cy="893"/>
              <a:chOff x="3099" y="1749"/>
              <a:chExt cx="66" cy="320"/>
            </a:xfrm>
          </p:grpSpPr>
          <p:sp>
            <p:nvSpPr>
              <p:cNvPr id="114736" name="Line 52">
                <a:extLst>
                  <a:ext uri="{FF2B5EF4-FFF2-40B4-BE49-F238E27FC236}">
                    <a16:creationId xmlns:a16="http://schemas.microsoft.com/office/drawing/2014/main" id="{4F85BAF2-AA3B-4CAB-BA23-500761F57A3B}"/>
                  </a:ext>
                </a:extLst>
              </p:cNvPr>
              <p:cNvSpPr>
                <a:spLocks noChangeShapeType="1"/>
              </p:cNvSpPr>
              <p:nvPr/>
            </p:nvSpPr>
            <p:spPr bwMode="auto">
              <a:xfrm flipV="1">
                <a:off x="3129" y="1749"/>
                <a:ext cx="0" cy="32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4737" name="Line 53">
                <a:extLst>
                  <a:ext uri="{FF2B5EF4-FFF2-40B4-BE49-F238E27FC236}">
                    <a16:creationId xmlns:a16="http://schemas.microsoft.com/office/drawing/2014/main" id="{0A96AE78-03E5-46E5-943F-08EB19BE12BD}"/>
                  </a:ext>
                </a:extLst>
              </p:cNvPr>
              <p:cNvSpPr>
                <a:spLocks noChangeShapeType="1"/>
              </p:cNvSpPr>
              <p:nvPr/>
            </p:nvSpPr>
            <p:spPr bwMode="auto">
              <a:xfrm>
                <a:off x="3099" y="1752"/>
                <a:ext cx="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14733" name="Group 54">
              <a:extLst>
                <a:ext uri="{FF2B5EF4-FFF2-40B4-BE49-F238E27FC236}">
                  <a16:creationId xmlns:a16="http://schemas.microsoft.com/office/drawing/2014/main" id="{FC075430-1A3C-485B-8678-04FF39DD8615}"/>
                </a:ext>
              </a:extLst>
            </p:cNvPr>
            <p:cNvGrpSpPr>
              <a:grpSpLocks/>
            </p:cNvGrpSpPr>
            <p:nvPr/>
          </p:nvGrpSpPr>
          <p:grpSpPr bwMode="auto">
            <a:xfrm rot="10800000">
              <a:off x="482" y="2224"/>
              <a:ext cx="66" cy="864"/>
              <a:chOff x="3102" y="1749"/>
              <a:chExt cx="66" cy="320"/>
            </a:xfrm>
          </p:grpSpPr>
          <p:sp>
            <p:nvSpPr>
              <p:cNvPr id="114734" name="Line 55">
                <a:extLst>
                  <a:ext uri="{FF2B5EF4-FFF2-40B4-BE49-F238E27FC236}">
                    <a16:creationId xmlns:a16="http://schemas.microsoft.com/office/drawing/2014/main" id="{72D61ACC-A4AD-4A5C-9A0F-D2399CD91C13}"/>
                  </a:ext>
                </a:extLst>
              </p:cNvPr>
              <p:cNvSpPr>
                <a:spLocks noChangeShapeType="1"/>
              </p:cNvSpPr>
              <p:nvPr/>
            </p:nvSpPr>
            <p:spPr bwMode="auto">
              <a:xfrm flipV="1">
                <a:off x="3132" y="1749"/>
                <a:ext cx="0" cy="32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4735" name="Line 56">
                <a:extLst>
                  <a:ext uri="{FF2B5EF4-FFF2-40B4-BE49-F238E27FC236}">
                    <a16:creationId xmlns:a16="http://schemas.microsoft.com/office/drawing/2014/main" id="{531500C8-C9DD-4007-B034-ED7004EFD35A}"/>
                  </a:ext>
                </a:extLst>
              </p:cNvPr>
              <p:cNvSpPr>
                <a:spLocks noChangeShapeType="1"/>
              </p:cNvSpPr>
              <p:nvPr/>
            </p:nvSpPr>
            <p:spPr bwMode="auto">
              <a:xfrm>
                <a:off x="3102" y="1752"/>
                <a:ext cx="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114712" name="Group 71">
            <a:extLst>
              <a:ext uri="{FF2B5EF4-FFF2-40B4-BE49-F238E27FC236}">
                <a16:creationId xmlns:a16="http://schemas.microsoft.com/office/drawing/2014/main" id="{4C038F27-801B-4995-894D-7B07D54D01B0}"/>
              </a:ext>
            </a:extLst>
          </p:cNvPr>
          <p:cNvGrpSpPr>
            <a:grpSpLocks/>
          </p:cNvGrpSpPr>
          <p:nvPr/>
        </p:nvGrpSpPr>
        <p:grpSpPr bwMode="auto">
          <a:xfrm>
            <a:off x="6059488" y="3854451"/>
            <a:ext cx="957262" cy="307975"/>
            <a:chOff x="32" y="1825"/>
            <a:chExt cx="603" cy="194"/>
          </a:xfrm>
        </p:grpSpPr>
        <p:sp>
          <p:nvSpPr>
            <p:cNvPr id="114729" name="Rectangle 66">
              <a:extLst>
                <a:ext uri="{FF2B5EF4-FFF2-40B4-BE49-F238E27FC236}">
                  <a16:creationId xmlns:a16="http://schemas.microsoft.com/office/drawing/2014/main" id="{516A99C6-614A-4201-8C4E-1323368670AD}"/>
                </a:ext>
              </a:extLst>
            </p:cNvPr>
            <p:cNvSpPr>
              <a:spLocks noChangeArrowheads="1"/>
            </p:cNvSpPr>
            <p:nvPr/>
          </p:nvSpPr>
          <p:spPr bwMode="auto">
            <a:xfrm>
              <a:off x="101" y="1859"/>
              <a:ext cx="471" cy="1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ea typeface="楷体" panose="02010609060101010101" pitchFamily="49" charset="-122"/>
                <a:cs typeface="Arial" panose="020B0604020202020204" pitchFamily="34" charset="0"/>
              </a:endParaRPr>
            </a:p>
          </p:txBody>
        </p:sp>
        <p:sp>
          <p:nvSpPr>
            <p:cNvPr id="114730" name="Text Box 67">
              <a:extLst>
                <a:ext uri="{FF2B5EF4-FFF2-40B4-BE49-F238E27FC236}">
                  <a16:creationId xmlns:a16="http://schemas.microsoft.com/office/drawing/2014/main" id="{7AB1129C-A03B-402F-9261-BD43E8332B2A}"/>
                </a:ext>
              </a:extLst>
            </p:cNvPr>
            <p:cNvSpPr txBox="1">
              <a:spLocks noChangeArrowheads="1"/>
            </p:cNvSpPr>
            <p:nvPr/>
          </p:nvSpPr>
          <p:spPr bwMode="auto">
            <a:xfrm>
              <a:off x="32" y="1825"/>
              <a:ext cx="60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ea typeface="楷体" panose="02010609060101010101" pitchFamily="49" charset="-122"/>
                  <a:cs typeface="Arial" panose="020B0604020202020204" pitchFamily="34" charset="0"/>
                </a:rPr>
                <a:t>ACK=100</a:t>
              </a:r>
              <a:endParaRPr lang="en-US" altLang="zh-CN" sz="1000">
                <a:ea typeface="楷体" panose="02010609060101010101" pitchFamily="49" charset="-122"/>
                <a:cs typeface="Arial" panose="020B0604020202020204" pitchFamily="34" charset="0"/>
              </a:endParaRPr>
            </a:p>
          </p:txBody>
        </p:sp>
      </p:grpSp>
      <p:grpSp>
        <p:nvGrpSpPr>
          <p:cNvPr id="114713" name="Group 72">
            <a:extLst>
              <a:ext uri="{FF2B5EF4-FFF2-40B4-BE49-F238E27FC236}">
                <a16:creationId xmlns:a16="http://schemas.microsoft.com/office/drawing/2014/main" id="{64F0D86F-43F9-47AC-A3C1-52E032AD69FA}"/>
              </a:ext>
            </a:extLst>
          </p:cNvPr>
          <p:cNvGrpSpPr>
            <a:grpSpLocks/>
          </p:cNvGrpSpPr>
          <p:nvPr/>
        </p:nvGrpSpPr>
        <p:grpSpPr bwMode="auto">
          <a:xfrm>
            <a:off x="6045201" y="4184651"/>
            <a:ext cx="957263" cy="307975"/>
            <a:chOff x="32" y="1825"/>
            <a:chExt cx="603" cy="194"/>
          </a:xfrm>
        </p:grpSpPr>
        <p:sp>
          <p:nvSpPr>
            <p:cNvPr id="114727" name="Rectangle 73">
              <a:extLst>
                <a:ext uri="{FF2B5EF4-FFF2-40B4-BE49-F238E27FC236}">
                  <a16:creationId xmlns:a16="http://schemas.microsoft.com/office/drawing/2014/main" id="{13733C95-FB96-4A82-A8C5-2349F431772A}"/>
                </a:ext>
              </a:extLst>
            </p:cNvPr>
            <p:cNvSpPr>
              <a:spLocks noChangeArrowheads="1"/>
            </p:cNvSpPr>
            <p:nvPr/>
          </p:nvSpPr>
          <p:spPr bwMode="auto">
            <a:xfrm>
              <a:off x="101" y="1859"/>
              <a:ext cx="471" cy="1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ea typeface="楷体" panose="02010609060101010101" pitchFamily="49" charset="-122"/>
                <a:cs typeface="Arial" panose="020B0604020202020204" pitchFamily="34" charset="0"/>
              </a:endParaRPr>
            </a:p>
          </p:txBody>
        </p:sp>
        <p:sp>
          <p:nvSpPr>
            <p:cNvPr id="114728" name="Text Box 74">
              <a:extLst>
                <a:ext uri="{FF2B5EF4-FFF2-40B4-BE49-F238E27FC236}">
                  <a16:creationId xmlns:a16="http://schemas.microsoft.com/office/drawing/2014/main" id="{1D9606C4-1D00-40D6-92E4-BE209F3B9731}"/>
                </a:ext>
              </a:extLst>
            </p:cNvPr>
            <p:cNvSpPr txBox="1">
              <a:spLocks noChangeArrowheads="1"/>
            </p:cNvSpPr>
            <p:nvPr/>
          </p:nvSpPr>
          <p:spPr bwMode="auto">
            <a:xfrm>
              <a:off x="32" y="1825"/>
              <a:ext cx="60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ea typeface="楷体" panose="02010609060101010101" pitchFamily="49" charset="-122"/>
                  <a:cs typeface="Arial" panose="020B0604020202020204" pitchFamily="34" charset="0"/>
                </a:rPr>
                <a:t>ACK=100</a:t>
              </a:r>
              <a:endParaRPr lang="en-US" altLang="zh-CN" sz="1000">
                <a:ea typeface="楷体" panose="02010609060101010101" pitchFamily="49" charset="-122"/>
                <a:cs typeface="Arial" panose="020B0604020202020204" pitchFamily="34" charset="0"/>
              </a:endParaRPr>
            </a:p>
          </p:txBody>
        </p:sp>
      </p:grpSp>
      <p:grpSp>
        <p:nvGrpSpPr>
          <p:cNvPr id="114714" name="Group 75">
            <a:extLst>
              <a:ext uri="{FF2B5EF4-FFF2-40B4-BE49-F238E27FC236}">
                <a16:creationId xmlns:a16="http://schemas.microsoft.com/office/drawing/2014/main" id="{A93790A2-96A8-4AC7-82B0-A2890E2190C2}"/>
              </a:ext>
            </a:extLst>
          </p:cNvPr>
          <p:cNvGrpSpPr>
            <a:grpSpLocks/>
          </p:cNvGrpSpPr>
          <p:nvPr/>
        </p:nvGrpSpPr>
        <p:grpSpPr bwMode="auto">
          <a:xfrm>
            <a:off x="6053138" y="4481514"/>
            <a:ext cx="957262" cy="307975"/>
            <a:chOff x="32" y="1825"/>
            <a:chExt cx="603" cy="194"/>
          </a:xfrm>
        </p:grpSpPr>
        <p:sp>
          <p:nvSpPr>
            <p:cNvPr id="114725" name="Rectangle 76">
              <a:extLst>
                <a:ext uri="{FF2B5EF4-FFF2-40B4-BE49-F238E27FC236}">
                  <a16:creationId xmlns:a16="http://schemas.microsoft.com/office/drawing/2014/main" id="{0B924FF7-03F4-40A7-BB8A-D7E9E0054627}"/>
                </a:ext>
              </a:extLst>
            </p:cNvPr>
            <p:cNvSpPr>
              <a:spLocks noChangeArrowheads="1"/>
            </p:cNvSpPr>
            <p:nvPr/>
          </p:nvSpPr>
          <p:spPr bwMode="auto">
            <a:xfrm>
              <a:off x="101" y="1859"/>
              <a:ext cx="471" cy="1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ea typeface="楷体" panose="02010609060101010101" pitchFamily="49" charset="-122"/>
                <a:cs typeface="Arial" panose="020B0604020202020204" pitchFamily="34" charset="0"/>
              </a:endParaRPr>
            </a:p>
          </p:txBody>
        </p:sp>
        <p:sp>
          <p:nvSpPr>
            <p:cNvPr id="114726" name="Text Box 77">
              <a:extLst>
                <a:ext uri="{FF2B5EF4-FFF2-40B4-BE49-F238E27FC236}">
                  <a16:creationId xmlns:a16="http://schemas.microsoft.com/office/drawing/2014/main" id="{42272B01-F642-4B8D-B6E0-DD56F8DEFC89}"/>
                </a:ext>
              </a:extLst>
            </p:cNvPr>
            <p:cNvSpPr txBox="1">
              <a:spLocks noChangeArrowheads="1"/>
            </p:cNvSpPr>
            <p:nvPr/>
          </p:nvSpPr>
          <p:spPr bwMode="auto">
            <a:xfrm>
              <a:off x="32" y="1825"/>
              <a:ext cx="60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ea typeface="楷体" panose="02010609060101010101" pitchFamily="49" charset="-122"/>
                  <a:cs typeface="Arial" panose="020B0604020202020204" pitchFamily="34" charset="0"/>
                </a:rPr>
                <a:t>ACK=100</a:t>
              </a:r>
              <a:endParaRPr lang="en-US" altLang="zh-CN" sz="1000">
                <a:ea typeface="楷体" panose="02010609060101010101" pitchFamily="49" charset="-122"/>
                <a:cs typeface="Arial" panose="020B0604020202020204" pitchFamily="34" charset="0"/>
              </a:endParaRPr>
            </a:p>
          </p:txBody>
        </p:sp>
      </p:grpSp>
      <p:sp>
        <p:nvSpPr>
          <p:cNvPr id="114715" name="Rectangle 84">
            <a:extLst>
              <a:ext uri="{FF2B5EF4-FFF2-40B4-BE49-F238E27FC236}">
                <a16:creationId xmlns:a16="http://schemas.microsoft.com/office/drawing/2014/main" id="{42B1FB8B-FAA7-4E43-A4B5-5470BB5352A7}"/>
              </a:ext>
            </a:extLst>
          </p:cNvPr>
          <p:cNvSpPr>
            <a:spLocks noChangeArrowheads="1"/>
          </p:cNvSpPr>
          <p:nvPr/>
        </p:nvSpPr>
        <p:spPr bwMode="auto">
          <a:xfrm>
            <a:off x="6167439" y="2616201"/>
            <a:ext cx="757237"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ea typeface="楷体" panose="02010609060101010101" pitchFamily="49" charset="-122"/>
              <a:cs typeface="Arial" panose="020B0604020202020204" pitchFamily="34" charset="0"/>
            </a:endParaRPr>
          </a:p>
        </p:txBody>
      </p:sp>
      <p:sp>
        <p:nvSpPr>
          <p:cNvPr id="114716" name="Text Box 83">
            <a:extLst>
              <a:ext uri="{FF2B5EF4-FFF2-40B4-BE49-F238E27FC236}">
                <a16:creationId xmlns:a16="http://schemas.microsoft.com/office/drawing/2014/main" id="{179EA765-2585-403D-A8A0-A3652D93B32D}"/>
              </a:ext>
            </a:extLst>
          </p:cNvPr>
          <p:cNvSpPr txBox="1">
            <a:spLocks noChangeArrowheads="1"/>
          </p:cNvSpPr>
          <p:nvPr/>
        </p:nvSpPr>
        <p:spPr bwMode="auto">
          <a:xfrm>
            <a:off x="6076951" y="2560639"/>
            <a:ext cx="2278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ea typeface="楷体" panose="02010609060101010101" pitchFamily="49" charset="-122"/>
                <a:cs typeface="Arial" panose="020B0604020202020204" pitchFamily="34" charset="0"/>
              </a:rPr>
              <a:t>Seq=100, 20 bytes of data</a:t>
            </a:r>
          </a:p>
        </p:txBody>
      </p:sp>
      <p:sp>
        <p:nvSpPr>
          <p:cNvPr id="114717" name="Rectangle 85">
            <a:extLst>
              <a:ext uri="{FF2B5EF4-FFF2-40B4-BE49-F238E27FC236}">
                <a16:creationId xmlns:a16="http://schemas.microsoft.com/office/drawing/2014/main" id="{C9F99772-3D54-4A83-9041-C8A37F2AF272}"/>
              </a:ext>
            </a:extLst>
          </p:cNvPr>
          <p:cNvSpPr>
            <a:spLocks noChangeArrowheads="1"/>
          </p:cNvSpPr>
          <p:nvPr/>
        </p:nvSpPr>
        <p:spPr bwMode="auto">
          <a:xfrm>
            <a:off x="6129339" y="4824414"/>
            <a:ext cx="757237"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ea typeface="楷体" panose="02010609060101010101" pitchFamily="49" charset="-122"/>
              <a:cs typeface="Arial" panose="020B0604020202020204" pitchFamily="34" charset="0"/>
            </a:endParaRPr>
          </a:p>
        </p:txBody>
      </p:sp>
      <p:sp>
        <p:nvSpPr>
          <p:cNvPr id="114718" name="Text Box 86">
            <a:extLst>
              <a:ext uri="{FF2B5EF4-FFF2-40B4-BE49-F238E27FC236}">
                <a16:creationId xmlns:a16="http://schemas.microsoft.com/office/drawing/2014/main" id="{9844FF32-2E97-4247-B4E9-F2B8E2500900}"/>
              </a:ext>
            </a:extLst>
          </p:cNvPr>
          <p:cNvSpPr txBox="1">
            <a:spLocks noChangeArrowheads="1"/>
          </p:cNvSpPr>
          <p:nvPr/>
        </p:nvSpPr>
        <p:spPr bwMode="auto">
          <a:xfrm>
            <a:off x="6038851" y="4768851"/>
            <a:ext cx="2278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ea typeface="楷体" panose="02010609060101010101" pitchFamily="49" charset="-122"/>
                <a:cs typeface="Arial" panose="020B0604020202020204" pitchFamily="34" charset="0"/>
              </a:rPr>
              <a:t>Seq=100, 20 bytes of data</a:t>
            </a:r>
          </a:p>
        </p:txBody>
      </p:sp>
      <p:grpSp>
        <p:nvGrpSpPr>
          <p:cNvPr id="114719" name="Group 93">
            <a:extLst>
              <a:ext uri="{FF2B5EF4-FFF2-40B4-BE49-F238E27FC236}">
                <a16:creationId xmlns:a16="http://schemas.microsoft.com/office/drawing/2014/main" id="{D460EDD1-DB85-4FE4-A35A-306441BDBB3A}"/>
              </a:ext>
            </a:extLst>
          </p:cNvPr>
          <p:cNvGrpSpPr>
            <a:grpSpLocks/>
          </p:cNvGrpSpPr>
          <p:nvPr/>
        </p:nvGrpSpPr>
        <p:grpSpPr bwMode="auto">
          <a:xfrm>
            <a:off x="5568950" y="1450975"/>
            <a:ext cx="630238" cy="533400"/>
            <a:chOff x="-44" y="1473"/>
            <a:chExt cx="981" cy="1105"/>
          </a:xfrm>
        </p:grpSpPr>
        <p:pic>
          <p:nvPicPr>
            <p:cNvPr id="114723" name="Picture 94" descr="desktop_computer_stylized_medium">
              <a:extLst>
                <a:ext uri="{FF2B5EF4-FFF2-40B4-BE49-F238E27FC236}">
                  <a16:creationId xmlns:a16="http://schemas.microsoft.com/office/drawing/2014/main" id="{8117C169-D6B6-4D82-A5D2-52716B2D47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24" name="Freeform 95">
              <a:extLst>
                <a:ext uri="{FF2B5EF4-FFF2-40B4-BE49-F238E27FC236}">
                  <a16:creationId xmlns:a16="http://schemas.microsoft.com/office/drawing/2014/main" id="{29638038-EA3B-4225-A45B-D0955C91B517}"/>
                </a:ext>
              </a:extLst>
            </p:cNvPr>
            <p:cNvSpPr>
              <a:spLocks/>
            </p:cNvSpPr>
            <p:nvPr/>
          </p:nvSpPr>
          <p:spPr bwMode="auto">
            <a:xfrm flipH="1">
              <a:off x="374" y="1579"/>
              <a:ext cx="477" cy="506"/>
            </a:xfrm>
            <a:custGeom>
              <a:avLst/>
              <a:gdLst>
                <a:gd name="T0" fmla="*/ 0 w 356"/>
                <a:gd name="T1" fmla="*/ 0 h 368"/>
                <a:gd name="T2" fmla="*/ 1452553 w 356"/>
                <a:gd name="T3" fmla="*/ 144837 h 368"/>
                <a:gd name="T4" fmla="*/ 1723142 w 356"/>
                <a:gd name="T5" fmla="*/ 3018562 h 368"/>
                <a:gd name="T6" fmla="*/ 379756 w 356"/>
                <a:gd name="T7" fmla="*/ 37751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14720" name="Group 96">
            <a:extLst>
              <a:ext uri="{FF2B5EF4-FFF2-40B4-BE49-F238E27FC236}">
                <a16:creationId xmlns:a16="http://schemas.microsoft.com/office/drawing/2014/main" id="{F5060609-034A-4450-B217-C2FA2AD53879}"/>
              </a:ext>
            </a:extLst>
          </p:cNvPr>
          <p:cNvGrpSpPr>
            <a:grpSpLocks/>
          </p:cNvGrpSpPr>
          <p:nvPr/>
        </p:nvGrpSpPr>
        <p:grpSpPr bwMode="auto">
          <a:xfrm flipH="1">
            <a:off x="8147050" y="1477964"/>
            <a:ext cx="654050" cy="579437"/>
            <a:chOff x="-44" y="1473"/>
            <a:chExt cx="981" cy="1105"/>
          </a:xfrm>
        </p:grpSpPr>
        <p:pic>
          <p:nvPicPr>
            <p:cNvPr id="114721" name="Picture 97" descr="desktop_computer_stylized_medium">
              <a:extLst>
                <a:ext uri="{FF2B5EF4-FFF2-40B4-BE49-F238E27FC236}">
                  <a16:creationId xmlns:a16="http://schemas.microsoft.com/office/drawing/2014/main" id="{4C6099B8-B855-479A-AF65-C3F008CD44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22" name="Freeform 98">
              <a:extLst>
                <a:ext uri="{FF2B5EF4-FFF2-40B4-BE49-F238E27FC236}">
                  <a16:creationId xmlns:a16="http://schemas.microsoft.com/office/drawing/2014/main" id="{29B35D40-94F2-4B90-AA89-FC144D013167}"/>
                </a:ext>
              </a:extLst>
            </p:cNvPr>
            <p:cNvSpPr>
              <a:spLocks/>
            </p:cNvSpPr>
            <p:nvPr/>
          </p:nvSpPr>
          <p:spPr bwMode="auto">
            <a:xfrm flipH="1">
              <a:off x="374" y="1579"/>
              <a:ext cx="477" cy="506"/>
            </a:xfrm>
            <a:custGeom>
              <a:avLst/>
              <a:gdLst>
                <a:gd name="T0" fmla="*/ 0 w 356"/>
                <a:gd name="T1" fmla="*/ 0 h 368"/>
                <a:gd name="T2" fmla="*/ 1452553 w 356"/>
                <a:gd name="T3" fmla="*/ 144837 h 368"/>
                <a:gd name="T4" fmla="*/ 1723142 w 356"/>
                <a:gd name="T5" fmla="*/ 3018562 h 368"/>
                <a:gd name="T6" fmla="*/ 379756 w 356"/>
                <a:gd name="T7" fmla="*/ 37751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a:extLst>
              <a:ext uri="{FF2B5EF4-FFF2-40B4-BE49-F238E27FC236}">
                <a16:creationId xmlns:a16="http://schemas.microsoft.com/office/drawing/2014/main" id="{38ECAE31-F78E-4C63-98D5-DE3A43C874EA}"/>
              </a:ext>
            </a:extLst>
          </p:cNvPr>
          <p:cNvSpPr txBox="1">
            <a:spLocks noChangeArrowheads="1"/>
          </p:cNvSpPr>
          <p:nvPr/>
        </p:nvSpPr>
        <p:spPr bwMode="auto">
          <a:xfrm>
            <a:off x="1847851" y="1341439"/>
            <a:ext cx="8640763" cy="47402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a:t> </a:t>
            </a:r>
          </a:p>
          <a:p>
            <a:pPr>
              <a:lnSpc>
                <a:spcPct val="150000"/>
              </a:lnSpc>
              <a:buClr>
                <a:schemeClr val="accent1"/>
              </a:buClr>
              <a:buFont typeface="Wingdings" panose="05000000000000000000" pitchFamily="2" charset="2"/>
              <a:buChar char="n"/>
            </a:pPr>
            <a:r>
              <a:rPr lang="zh-CN" altLang="en-US" sz="2400"/>
              <a:t> </a:t>
            </a:r>
            <a:r>
              <a:rPr lang="en-US" altLang="zh-CN" sz="2800">
                <a:latin typeface="楷体" panose="02010609060101010101" pitchFamily="49" charset="-122"/>
                <a:ea typeface="楷体" panose="02010609060101010101" pitchFamily="49" charset="-122"/>
              </a:rPr>
              <a:t>TCP</a:t>
            </a:r>
            <a:r>
              <a:rPr lang="zh-CN" altLang="en-US" sz="2800">
                <a:latin typeface="楷体" panose="02010609060101010101" pitchFamily="49" charset="-122"/>
                <a:ea typeface="楷体" panose="02010609060101010101" pitchFamily="49" charset="-122"/>
              </a:rPr>
              <a:t>积累是确认式的，只用一个定时器，很像</a:t>
            </a:r>
            <a:r>
              <a:rPr lang="en-US" altLang="zh-CN" sz="2800">
                <a:latin typeface="楷体" panose="02010609060101010101" pitchFamily="49" charset="-122"/>
                <a:ea typeface="楷体" panose="02010609060101010101" pitchFamily="49" charset="-122"/>
              </a:rPr>
              <a:t>GBN</a:t>
            </a:r>
            <a:endParaRPr lang="zh-CN" altLang="en-US" sz="2400">
              <a:latin typeface="楷体" panose="02010609060101010101" pitchFamily="49" charset="-122"/>
              <a:ea typeface="楷体" panose="02010609060101010101" pitchFamily="49" charset="-122"/>
            </a:endParaRPr>
          </a:p>
          <a:p>
            <a:pPr>
              <a:lnSpc>
                <a:spcPct val="150000"/>
              </a:lnSpc>
              <a:buClr>
                <a:schemeClr val="accent1"/>
              </a:buClr>
              <a:buFont typeface="Wingdings" panose="05000000000000000000" pitchFamily="2" charset="2"/>
              <a:buChar char="n"/>
            </a:pPr>
            <a:r>
              <a:rPr lang="zh-CN" altLang="en-US" sz="2800">
                <a:latin typeface="楷体" panose="02010609060101010101" pitchFamily="49" charset="-122"/>
                <a:ea typeface="楷体" panose="02010609060101010101" pitchFamily="49" charset="-122"/>
              </a:rPr>
              <a:t>但有区别：</a:t>
            </a:r>
          </a:p>
          <a:p>
            <a:pPr lvl="1">
              <a:lnSpc>
                <a:spcPct val="150000"/>
              </a:lnSpc>
              <a:buClr>
                <a:schemeClr val="accent1"/>
              </a:buClr>
              <a:buFont typeface="Wingdings" panose="05000000000000000000" pitchFamily="2" charset="2"/>
              <a:buChar char="n"/>
            </a:pPr>
            <a:r>
              <a:rPr lang="zh-CN" altLang="en-US" sz="2400">
                <a:latin typeface="楷体" panose="02010609060101010101" pitchFamily="49" charset="-122"/>
                <a:ea typeface="楷体" panose="02010609060101010101" pitchFamily="49" charset="-122"/>
              </a:rPr>
              <a:t>很多</a:t>
            </a:r>
            <a:r>
              <a:rPr lang="en-US" altLang="zh-CN" sz="2400">
                <a:latin typeface="楷体" panose="02010609060101010101" pitchFamily="49" charset="-122"/>
                <a:ea typeface="楷体" panose="02010609060101010101" pitchFamily="49" charset="-122"/>
              </a:rPr>
              <a:t>TCP</a:t>
            </a:r>
            <a:r>
              <a:rPr lang="zh-CN" altLang="en-US" sz="2400">
                <a:latin typeface="楷体" panose="02010609060101010101" pitchFamily="49" charset="-122"/>
                <a:ea typeface="楷体" panose="02010609060101010101" pitchFamily="49" charset="-122"/>
              </a:rPr>
              <a:t>实现缓存失序的报文段。</a:t>
            </a:r>
          </a:p>
          <a:p>
            <a:pPr lvl="1">
              <a:lnSpc>
                <a:spcPct val="150000"/>
              </a:lnSpc>
              <a:buClr>
                <a:schemeClr val="accent1"/>
              </a:buClr>
              <a:buFont typeface="Wingdings" panose="05000000000000000000" pitchFamily="2" charset="2"/>
              <a:buChar char="n"/>
            </a:pPr>
            <a:r>
              <a:rPr lang="en-US" altLang="zh-CN" sz="2400">
                <a:latin typeface="楷体" panose="02010609060101010101" pitchFamily="49" charset="-122"/>
                <a:ea typeface="楷体" panose="02010609060101010101" pitchFamily="49" charset="-122"/>
              </a:rPr>
              <a:t>GBN</a:t>
            </a:r>
            <a:r>
              <a:rPr lang="zh-CN" altLang="en-US" sz="2400">
                <a:latin typeface="楷体" panose="02010609060101010101" pitchFamily="49" charset="-122"/>
                <a:ea typeface="楷体" panose="02010609060101010101" pitchFamily="49" charset="-122"/>
              </a:rPr>
              <a:t>在报文段</a:t>
            </a:r>
            <a:r>
              <a:rPr lang="en-US" altLang="zh-CN" sz="2400">
                <a:latin typeface="楷体" panose="02010609060101010101" pitchFamily="49" charset="-122"/>
                <a:ea typeface="楷体" panose="02010609060101010101" pitchFamily="49" charset="-122"/>
              </a:rPr>
              <a:t>n</a:t>
            </a:r>
            <a:r>
              <a:rPr lang="zh-CN" altLang="en-US" sz="2400">
                <a:latin typeface="楷体" panose="02010609060101010101" pitchFamily="49" charset="-122"/>
                <a:ea typeface="楷体" panose="02010609060101010101" pitchFamily="49" charset="-122"/>
              </a:rPr>
              <a:t>超时时，会重发从</a:t>
            </a:r>
            <a:r>
              <a:rPr lang="en-US" altLang="zh-CN" sz="2400">
                <a:latin typeface="楷体" panose="02010609060101010101" pitchFamily="49" charset="-122"/>
                <a:ea typeface="楷体" panose="02010609060101010101" pitchFamily="49" charset="-122"/>
              </a:rPr>
              <a:t>n</a:t>
            </a:r>
            <a:r>
              <a:rPr lang="zh-CN" altLang="en-US" sz="2400">
                <a:latin typeface="楷体" panose="02010609060101010101" pitchFamily="49" charset="-122"/>
                <a:ea typeface="楷体" panose="02010609060101010101" pitchFamily="49" charset="-122"/>
              </a:rPr>
              <a:t>开始所有未确认的报文段。而</a:t>
            </a:r>
            <a:r>
              <a:rPr lang="en-US" altLang="zh-CN" sz="2400">
                <a:latin typeface="楷体" panose="02010609060101010101" pitchFamily="49" charset="-122"/>
                <a:ea typeface="楷体" panose="02010609060101010101" pitchFamily="49" charset="-122"/>
              </a:rPr>
              <a:t>TCP</a:t>
            </a:r>
            <a:r>
              <a:rPr lang="zh-CN" altLang="en-US" sz="2400">
                <a:latin typeface="楷体" panose="02010609060101010101" pitchFamily="49" charset="-122"/>
                <a:ea typeface="楷体" panose="02010609060101010101" pitchFamily="49" charset="-122"/>
              </a:rPr>
              <a:t>只会重传报文段</a:t>
            </a:r>
            <a:r>
              <a:rPr lang="en-US" altLang="zh-CN" sz="2400">
                <a:latin typeface="楷体" panose="02010609060101010101" pitchFamily="49" charset="-122"/>
                <a:ea typeface="楷体" panose="02010609060101010101" pitchFamily="49" charset="-122"/>
              </a:rPr>
              <a:t>n</a:t>
            </a:r>
            <a:r>
              <a:rPr lang="zh-CN" altLang="en-US" sz="2400">
                <a:latin typeface="楷体" panose="02010609060101010101" pitchFamily="49" charset="-122"/>
                <a:ea typeface="楷体" panose="02010609060101010101" pitchFamily="49" charset="-122"/>
              </a:rPr>
              <a:t>。甚至如果在报文段</a:t>
            </a:r>
            <a:r>
              <a:rPr lang="en-US" altLang="zh-CN" sz="2400">
                <a:latin typeface="楷体" panose="02010609060101010101" pitchFamily="49" charset="-122"/>
                <a:ea typeface="楷体" panose="02010609060101010101" pitchFamily="49" charset="-122"/>
              </a:rPr>
              <a:t>n</a:t>
            </a:r>
            <a:r>
              <a:rPr lang="zh-CN" altLang="en-US" sz="2400">
                <a:latin typeface="楷体" panose="02010609060101010101" pitchFamily="49" charset="-122"/>
                <a:ea typeface="楷体" panose="02010609060101010101" pitchFamily="49" charset="-122"/>
              </a:rPr>
              <a:t>超时前收到了对报文段</a:t>
            </a:r>
            <a:r>
              <a:rPr lang="en-US" altLang="zh-CN" sz="2400">
                <a:latin typeface="楷体" panose="02010609060101010101" pitchFamily="49" charset="-122"/>
                <a:ea typeface="楷体" panose="02010609060101010101" pitchFamily="49" charset="-122"/>
              </a:rPr>
              <a:t>n+1</a:t>
            </a:r>
            <a:r>
              <a:rPr lang="zh-CN" altLang="en-US" sz="2400">
                <a:latin typeface="楷体" panose="02010609060101010101" pitchFamily="49" charset="-122"/>
                <a:ea typeface="楷体" panose="02010609060101010101" pitchFamily="49" charset="-122"/>
              </a:rPr>
              <a:t>的确认，</a:t>
            </a:r>
            <a:r>
              <a:rPr lang="en-US" altLang="zh-CN" sz="2400">
                <a:latin typeface="楷体" panose="02010609060101010101" pitchFamily="49" charset="-122"/>
                <a:ea typeface="楷体" panose="02010609060101010101" pitchFamily="49" charset="-122"/>
              </a:rPr>
              <a:t>TCP</a:t>
            </a:r>
            <a:r>
              <a:rPr lang="zh-CN" altLang="en-US" sz="2400">
                <a:latin typeface="楷体" panose="02010609060101010101" pitchFamily="49" charset="-122"/>
                <a:ea typeface="楷体" panose="02010609060101010101" pitchFamily="49" charset="-122"/>
              </a:rPr>
              <a:t>连报文段</a:t>
            </a:r>
            <a:r>
              <a:rPr lang="en-US" altLang="zh-CN" sz="2400">
                <a:latin typeface="楷体" panose="02010609060101010101" pitchFamily="49" charset="-122"/>
                <a:ea typeface="楷体" panose="02010609060101010101" pitchFamily="49" charset="-122"/>
              </a:rPr>
              <a:t>n</a:t>
            </a:r>
            <a:r>
              <a:rPr lang="zh-CN" altLang="en-US" sz="2400">
                <a:latin typeface="楷体" panose="02010609060101010101" pitchFamily="49" charset="-122"/>
                <a:ea typeface="楷体" panose="02010609060101010101" pitchFamily="49" charset="-122"/>
              </a:rPr>
              <a:t>都不会重传。</a:t>
            </a:r>
          </a:p>
          <a:p>
            <a:pPr lvl="1">
              <a:lnSpc>
                <a:spcPct val="150000"/>
              </a:lnSpc>
              <a:buClr>
                <a:schemeClr val="accent1"/>
              </a:buClr>
              <a:buFont typeface="Wingdings" panose="05000000000000000000" pitchFamily="2" charset="2"/>
              <a:buChar char="n"/>
            </a:pPr>
            <a:r>
              <a:rPr lang="en-US" altLang="zh-CN" sz="2400">
                <a:latin typeface="楷体" panose="02010609060101010101" pitchFamily="49" charset="-122"/>
                <a:ea typeface="楷体" panose="02010609060101010101" pitchFamily="49" charset="-122"/>
              </a:rPr>
              <a:t>TCP</a:t>
            </a:r>
            <a:r>
              <a:rPr lang="zh-CN" altLang="en-US" sz="2400">
                <a:latin typeface="楷体" panose="02010609060101010101" pitchFamily="49" charset="-122"/>
                <a:ea typeface="楷体" panose="02010609060101010101" pitchFamily="49" charset="-122"/>
              </a:rPr>
              <a:t>还有快速重传机制。</a:t>
            </a:r>
          </a:p>
          <a:p>
            <a:endParaRPr lang="zh-CN" altLang="en-US" sz="2400">
              <a:latin typeface="Times New Roman" panose="02020603050405020304" pitchFamily="18" charset="0"/>
            </a:endParaRPr>
          </a:p>
        </p:txBody>
      </p:sp>
      <p:sp>
        <p:nvSpPr>
          <p:cNvPr id="115715" name="Rectangle 3">
            <a:extLst>
              <a:ext uri="{FF2B5EF4-FFF2-40B4-BE49-F238E27FC236}">
                <a16:creationId xmlns:a16="http://schemas.microsoft.com/office/drawing/2014/main" id="{CDC6AD75-E5A5-4191-98EA-6FA30ABEC695}"/>
              </a:ext>
            </a:extLst>
          </p:cNvPr>
          <p:cNvSpPr>
            <a:spLocks noGrp="1" noChangeArrowheads="1"/>
          </p:cNvSpPr>
          <p:nvPr>
            <p:ph type="title"/>
          </p:nvPr>
        </p:nvSpPr>
        <p:spPr/>
        <p:txBody>
          <a:bodyPr/>
          <a:lstStyle/>
          <a:p>
            <a:r>
              <a:rPr lang="zh-CN" altLang="en-US"/>
              <a:t>是</a:t>
            </a:r>
            <a:r>
              <a:rPr lang="en-US" altLang="zh-CN"/>
              <a:t>Go-Back-N</a:t>
            </a:r>
            <a:r>
              <a:rPr lang="zh-CN" altLang="en-US"/>
              <a:t>还是选择重传</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DEB8879-73FA-487C-8923-5A3E06D4D816}"/>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116739" name="页脚占位符 4">
            <a:extLst>
              <a:ext uri="{FF2B5EF4-FFF2-40B4-BE49-F238E27FC236}">
                <a16:creationId xmlns:a16="http://schemas.microsoft.com/office/drawing/2014/main" id="{6D958B49-B637-46D6-976B-847AD6AF52D7}"/>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B1DEE21-AC5F-43EB-9264-719B15B96CE6}" type="slidenum">
              <a:rPr lang="en-US" altLang="zh-CN" smtClean="0">
                <a:latin typeface="Garamond" panose="02020404030301010803" pitchFamily="18" charset="0"/>
              </a:rPr>
              <a:pPr/>
              <a:t>123</a:t>
            </a:fld>
            <a:endParaRPr lang="en-US" altLang="zh-CN">
              <a:latin typeface="Garamond" panose="02020404030301010803" pitchFamily="18" charset="0"/>
            </a:endParaRPr>
          </a:p>
        </p:txBody>
      </p:sp>
      <p:sp>
        <p:nvSpPr>
          <p:cNvPr id="116740" name="Rectangle 2">
            <a:extLst>
              <a:ext uri="{FF2B5EF4-FFF2-40B4-BE49-F238E27FC236}">
                <a16:creationId xmlns:a16="http://schemas.microsoft.com/office/drawing/2014/main" id="{2CE1E1F1-AC18-4484-A3EF-61988F5767E0}"/>
              </a:ext>
            </a:extLst>
          </p:cNvPr>
          <p:cNvSpPr>
            <a:spLocks noGrp="1" noChangeArrowheads="1"/>
          </p:cNvSpPr>
          <p:nvPr>
            <p:ph type="title"/>
          </p:nvPr>
        </p:nvSpPr>
        <p:spPr/>
        <p:txBody>
          <a:bodyPr/>
          <a:lstStyle/>
          <a:p>
            <a:pPr eaLnBrk="1" hangingPunct="1"/>
            <a:r>
              <a:rPr lang="en-US" altLang="zh-CN"/>
              <a:t>3.5 </a:t>
            </a:r>
            <a:r>
              <a:rPr lang="zh-CN" altLang="en-US"/>
              <a:t>面向连接的传输 </a:t>
            </a:r>
            <a:r>
              <a:rPr lang="en-US" altLang="zh-CN"/>
              <a:t>: TCP</a:t>
            </a:r>
          </a:p>
        </p:txBody>
      </p:sp>
      <p:sp>
        <p:nvSpPr>
          <p:cNvPr id="369667" name="Rectangle 3">
            <a:extLst>
              <a:ext uri="{FF2B5EF4-FFF2-40B4-BE49-F238E27FC236}">
                <a16:creationId xmlns:a16="http://schemas.microsoft.com/office/drawing/2014/main" id="{3C28ED92-0BA1-4B84-A5E6-A3F7949D3D2F}"/>
              </a:ext>
            </a:extLst>
          </p:cNvPr>
          <p:cNvSpPr>
            <a:spLocks noGrp="1" noChangeArrowheads="1"/>
          </p:cNvSpPr>
          <p:nvPr>
            <p:ph type="body" idx="1"/>
          </p:nvPr>
        </p:nvSpPr>
        <p:spPr/>
        <p:txBody>
          <a:bodyPr/>
          <a:lstStyle/>
          <a:p>
            <a:pPr eaLnBrk="1" hangingPunct="1"/>
            <a:r>
              <a:rPr lang="en-US" altLang="zh-CN" b="1">
                <a:ea typeface="楷体" panose="02010609060101010101" pitchFamily="49" charset="-122"/>
                <a:cs typeface="Arial" panose="020B0604020202020204" pitchFamily="34" charset="0"/>
              </a:rPr>
              <a:t>TCP</a:t>
            </a:r>
            <a:r>
              <a:rPr lang="zh-CN" altLang="en-US" b="1">
                <a:ea typeface="楷体" panose="02010609060101010101" pitchFamily="49" charset="-122"/>
                <a:cs typeface="Arial" panose="020B0604020202020204" pitchFamily="34" charset="0"/>
              </a:rPr>
              <a:t>流量控制</a:t>
            </a:r>
          </a:p>
          <a:p>
            <a:pPr lvl="1" eaLnBrk="1" hangingPunct="1"/>
            <a:r>
              <a:rPr lang="zh-CN" altLang="en-US">
                <a:ea typeface="楷体" panose="02010609060101010101" pitchFamily="49" charset="-122"/>
                <a:cs typeface="Arial" panose="020B0604020202020204" pitchFamily="34" charset="0"/>
              </a:rPr>
              <a:t>背景</a:t>
            </a:r>
          </a:p>
          <a:p>
            <a:pPr lvl="2" eaLnBrk="1" hangingPunct="1"/>
            <a:r>
              <a:rPr lang="en-US" altLang="zh-CN">
                <a:ea typeface="楷体" panose="02010609060101010101" pitchFamily="49" charset="-122"/>
                <a:cs typeface="Arial" panose="020B0604020202020204" pitchFamily="34" charset="0"/>
              </a:rPr>
              <a:t>TCP</a:t>
            </a:r>
            <a:r>
              <a:rPr lang="zh-CN" altLang="en-US">
                <a:ea typeface="楷体" panose="02010609060101010101" pitchFamily="49" charset="-122"/>
                <a:cs typeface="Arial" panose="020B0604020202020204" pitchFamily="34" charset="0"/>
              </a:rPr>
              <a:t>接收方有一个缓存，所有上交的数据全部缓存在里面</a:t>
            </a:r>
          </a:p>
          <a:p>
            <a:pPr lvl="2" eaLnBrk="1" hangingPunct="1"/>
            <a:r>
              <a:rPr lang="zh-CN" altLang="en-US">
                <a:ea typeface="楷体" panose="02010609060101010101" pitchFamily="49" charset="-122"/>
                <a:cs typeface="Arial" panose="020B0604020202020204" pitchFamily="34" charset="0"/>
              </a:rPr>
              <a:t>应用进程从缓冲区中读取数据可能很慢</a:t>
            </a:r>
          </a:p>
          <a:p>
            <a:pPr lvl="1" eaLnBrk="1" hangingPunct="1"/>
            <a:r>
              <a:rPr lang="zh-CN" altLang="en-US">
                <a:ea typeface="楷体" panose="02010609060101010101" pitchFamily="49" charset="-122"/>
                <a:cs typeface="Arial" panose="020B0604020202020204" pitchFamily="34" charset="0"/>
              </a:rPr>
              <a:t>目标</a:t>
            </a:r>
          </a:p>
          <a:p>
            <a:pPr lvl="2" eaLnBrk="1" hangingPunct="1"/>
            <a:r>
              <a:rPr lang="zh-CN" altLang="en-US">
                <a:ea typeface="楷体" panose="02010609060101010101" pitchFamily="49" charset="-122"/>
                <a:cs typeface="Arial" panose="020B0604020202020204" pitchFamily="34" charset="0"/>
              </a:rPr>
              <a:t>发送方不会由于传得太多太快而使得接收方缓存溢出</a:t>
            </a:r>
          </a:p>
          <a:p>
            <a:pPr lvl="1" eaLnBrk="1" hangingPunct="1"/>
            <a:r>
              <a:rPr lang="zh-CN" altLang="en-US">
                <a:ea typeface="楷体" panose="02010609060101010101" pitchFamily="49" charset="-122"/>
                <a:cs typeface="Arial" panose="020B0604020202020204" pitchFamily="34" charset="0"/>
              </a:rPr>
              <a:t>手段</a:t>
            </a:r>
          </a:p>
          <a:p>
            <a:pPr lvl="2" eaLnBrk="1" hangingPunct="1"/>
            <a:r>
              <a:rPr lang="zh-CN" altLang="en-US">
                <a:ea typeface="楷体" panose="02010609060101010101" pitchFamily="49" charset="-122"/>
                <a:cs typeface="Arial" panose="020B0604020202020204" pitchFamily="34" charset="0"/>
              </a:rPr>
              <a:t>接收方在反馈时，将缓冲区剩余空间的大小填充在报文段首部的窗口字段中，通知发送方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369667">
                                            <p:txEl>
                                              <p:pRg st="1" end="1"/>
                                            </p:txEl>
                                          </p:spTgt>
                                        </p:tgtEl>
                                        <p:attrNameLst>
                                          <p:attrName>style.visibility</p:attrName>
                                        </p:attrNameLst>
                                      </p:cBhvr>
                                      <p:to>
                                        <p:strVal val="visible"/>
                                      </p:to>
                                    </p:set>
                                    <p:anim calcmode="discrete" valueType="clr">
                                      <p:cBhvr override="childStyle">
                                        <p:cTn id="7" dur="80"/>
                                        <p:tgtEl>
                                          <p:spTgt spid="36966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69667">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369667">
                                            <p:txEl>
                                              <p:pRg st="1" end="1"/>
                                            </p:txEl>
                                          </p:spTgt>
                                        </p:tgtEl>
                                        <p:attrNameLst>
                                          <p:attrName>fill.type</p:attrName>
                                        </p:attrNameLst>
                                      </p:cBhvr>
                                      <p:to>
                                        <p:strVal val="solid"/>
                                      </p:to>
                                    </p:set>
                                  </p:childTnLst>
                                </p:cTn>
                              </p:par>
                            </p:childTnLst>
                          </p:cTn>
                        </p:par>
                        <p:par>
                          <p:cTn id="10" fill="hold" nodeType="afterGroup">
                            <p:stCondLst>
                              <p:cond delay="12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369667">
                                            <p:txEl>
                                              <p:pRg st="2" end="2"/>
                                            </p:txEl>
                                          </p:spTgt>
                                        </p:tgtEl>
                                        <p:attrNameLst>
                                          <p:attrName>style.visibility</p:attrName>
                                        </p:attrNameLst>
                                      </p:cBhvr>
                                      <p:to>
                                        <p:strVal val="visible"/>
                                      </p:to>
                                    </p:set>
                                    <p:anim calcmode="discrete" valueType="clr">
                                      <p:cBhvr override="childStyle">
                                        <p:cTn id="13" dur="80"/>
                                        <p:tgtEl>
                                          <p:spTgt spid="369667">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369667">
                                            <p:txEl>
                                              <p:pRg st="2" end="2"/>
                                            </p:txEl>
                                          </p:spTgt>
                                        </p:tgtEl>
                                        <p:attrNameLst>
                                          <p:attrName>fillcolor</p:attrName>
                                        </p:attrNameLst>
                                      </p:cBhvr>
                                      <p:tavLst>
                                        <p:tav tm="0">
                                          <p:val>
                                            <p:clrVal>
                                              <a:schemeClr val="accent2"/>
                                            </p:clrVal>
                                          </p:val>
                                        </p:tav>
                                        <p:tav tm="50000">
                                          <p:val>
                                            <p:clrVal>
                                              <a:schemeClr val="hlink"/>
                                            </p:clrVal>
                                          </p:val>
                                        </p:tav>
                                      </p:tavLst>
                                    </p:anim>
                                    <p:set>
                                      <p:cBhvr>
                                        <p:cTn id="15" dur="80"/>
                                        <p:tgtEl>
                                          <p:spTgt spid="369667">
                                            <p:txEl>
                                              <p:pRg st="2" end="2"/>
                                            </p:txEl>
                                          </p:spTgt>
                                        </p:tgtEl>
                                        <p:attrNameLst>
                                          <p:attrName>fill.type</p:attrName>
                                        </p:attrNameLst>
                                      </p:cBhvr>
                                      <p:to>
                                        <p:strVal val="solid"/>
                                      </p:to>
                                    </p:set>
                                  </p:childTnLst>
                                </p:cTn>
                              </p:par>
                            </p:childTnLst>
                          </p:cTn>
                        </p:par>
                        <p:par>
                          <p:cTn id="16" fill="hold" nodeType="afterGroup">
                            <p:stCondLst>
                              <p:cond delay="1200"/>
                            </p:stCondLst>
                            <p:childTnLst>
                              <p:par>
                                <p:cTn id="17" presetID="27" presetClass="entr" presetSubtype="0" fill="hold" nodeType="afterEffect">
                                  <p:stCondLst>
                                    <p:cond delay="0"/>
                                  </p:stCondLst>
                                  <p:iterate type="lt">
                                    <p:tmPct val="50000"/>
                                  </p:iterate>
                                  <p:childTnLst>
                                    <p:set>
                                      <p:cBhvr>
                                        <p:cTn id="18" dur="1" fill="hold">
                                          <p:stCondLst>
                                            <p:cond delay="0"/>
                                          </p:stCondLst>
                                        </p:cTn>
                                        <p:tgtEl>
                                          <p:spTgt spid="369667">
                                            <p:txEl>
                                              <p:pRg st="3" end="3"/>
                                            </p:txEl>
                                          </p:spTgt>
                                        </p:tgtEl>
                                        <p:attrNameLst>
                                          <p:attrName>style.visibility</p:attrName>
                                        </p:attrNameLst>
                                      </p:cBhvr>
                                      <p:to>
                                        <p:strVal val="visible"/>
                                      </p:to>
                                    </p:set>
                                    <p:anim calcmode="discrete" valueType="clr">
                                      <p:cBhvr override="childStyle">
                                        <p:cTn id="19" dur="80"/>
                                        <p:tgtEl>
                                          <p:spTgt spid="369667">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369667">
                                            <p:txEl>
                                              <p:pRg st="3" end="3"/>
                                            </p:txEl>
                                          </p:spTgt>
                                        </p:tgtEl>
                                        <p:attrNameLst>
                                          <p:attrName>fillcolor</p:attrName>
                                        </p:attrNameLst>
                                      </p:cBhvr>
                                      <p:tavLst>
                                        <p:tav tm="0">
                                          <p:val>
                                            <p:clrVal>
                                              <a:schemeClr val="accent2"/>
                                            </p:clrVal>
                                          </p:val>
                                        </p:tav>
                                        <p:tav tm="50000">
                                          <p:val>
                                            <p:clrVal>
                                              <a:schemeClr val="hlink"/>
                                            </p:clrVal>
                                          </p:val>
                                        </p:tav>
                                      </p:tavLst>
                                    </p:anim>
                                    <p:set>
                                      <p:cBhvr>
                                        <p:cTn id="21" dur="80"/>
                                        <p:tgtEl>
                                          <p:spTgt spid="369667">
                                            <p:txEl>
                                              <p:pRg st="3" end="3"/>
                                            </p:txEl>
                                          </p:spTgt>
                                        </p:tgtEl>
                                        <p:attrNameLst>
                                          <p:attrName>fill.type</p:attrName>
                                        </p:attrNameLst>
                                      </p:cBhvr>
                                      <p:to>
                                        <p:strVal val="solid"/>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7" presetClass="entr" presetSubtype="0" fill="hold" nodeType="clickEffect">
                                  <p:stCondLst>
                                    <p:cond delay="0"/>
                                  </p:stCondLst>
                                  <p:iterate type="lt">
                                    <p:tmPct val="50000"/>
                                  </p:iterate>
                                  <p:childTnLst>
                                    <p:set>
                                      <p:cBhvr>
                                        <p:cTn id="25" dur="1" fill="hold">
                                          <p:stCondLst>
                                            <p:cond delay="0"/>
                                          </p:stCondLst>
                                        </p:cTn>
                                        <p:tgtEl>
                                          <p:spTgt spid="369667">
                                            <p:txEl>
                                              <p:pRg st="4" end="4"/>
                                            </p:txEl>
                                          </p:spTgt>
                                        </p:tgtEl>
                                        <p:attrNameLst>
                                          <p:attrName>style.visibility</p:attrName>
                                        </p:attrNameLst>
                                      </p:cBhvr>
                                      <p:to>
                                        <p:strVal val="visible"/>
                                      </p:to>
                                    </p:set>
                                    <p:anim calcmode="discrete" valueType="clr">
                                      <p:cBhvr override="childStyle">
                                        <p:cTn id="26" dur="80"/>
                                        <p:tgtEl>
                                          <p:spTgt spid="369667">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369667">
                                            <p:txEl>
                                              <p:pRg st="4" end="4"/>
                                            </p:txEl>
                                          </p:spTgt>
                                        </p:tgtEl>
                                        <p:attrNameLst>
                                          <p:attrName>fillcolor</p:attrName>
                                        </p:attrNameLst>
                                      </p:cBhvr>
                                      <p:tavLst>
                                        <p:tav tm="0">
                                          <p:val>
                                            <p:clrVal>
                                              <a:schemeClr val="accent2"/>
                                            </p:clrVal>
                                          </p:val>
                                        </p:tav>
                                        <p:tav tm="50000">
                                          <p:val>
                                            <p:clrVal>
                                              <a:schemeClr val="hlink"/>
                                            </p:clrVal>
                                          </p:val>
                                        </p:tav>
                                      </p:tavLst>
                                    </p:anim>
                                    <p:set>
                                      <p:cBhvr>
                                        <p:cTn id="28" dur="80"/>
                                        <p:tgtEl>
                                          <p:spTgt spid="369667">
                                            <p:txEl>
                                              <p:pRg st="4" end="4"/>
                                            </p:txEl>
                                          </p:spTgt>
                                        </p:tgtEl>
                                        <p:attrNameLst>
                                          <p:attrName>fill.type</p:attrName>
                                        </p:attrNameLst>
                                      </p:cBhvr>
                                      <p:to>
                                        <p:strVal val="solid"/>
                                      </p:to>
                                    </p:set>
                                  </p:childTnLst>
                                </p:cTn>
                              </p:par>
                            </p:childTnLst>
                          </p:cTn>
                        </p:par>
                        <p:par>
                          <p:cTn id="29" fill="hold" nodeType="afterGroup">
                            <p:stCondLst>
                              <p:cond delay="120"/>
                            </p:stCondLst>
                            <p:childTnLst>
                              <p:par>
                                <p:cTn id="30" presetID="27" presetClass="entr" presetSubtype="0" fill="hold" nodeType="afterEffect">
                                  <p:stCondLst>
                                    <p:cond delay="0"/>
                                  </p:stCondLst>
                                  <p:iterate type="lt">
                                    <p:tmPct val="50000"/>
                                  </p:iterate>
                                  <p:childTnLst>
                                    <p:set>
                                      <p:cBhvr>
                                        <p:cTn id="31" dur="1" fill="hold">
                                          <p:stCondLst>
                                            <p:cond delay="0"/>
                                          </p:stCondLst>
                                        </p:cTn>
                                        <p:tgtEl>
                                          <p:spTgt spid="369667">
                                            <p:txEl>
                                              <p:pRg st="5" end="5"/>
                                            </p:txEl>
                                          </p:spTgt>
                                        </p:tgtEl>
                                        <p:attrNameLst>
                                          <p:attrName>style.visibility</p:attrName>
                                        </p:attrNameLst>
                                      </p:cBhvr>
                                      <p:to>
                                        <p:strVal val="visible"/>
                                      </p:to>
                                    </p:set>
                                    <p:anim calcmode="discrete" valueType="clr">
                                      <p:cBhvr override="childStyle">
                                        <p:cTn id="32" dur="80"/>
                                        <p:tgtEl>
                                          <p:spTgt spid="369667">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369667">
                                            <p:txEl>
                                              <p:pRg st="5" end="5"/>
                                            </p:txEl>
                                          </p:spTgt>
                                        </p:tgtEl>
                                        <p:attrNameLst>
                                          <p:attrName>fillcolor</p:attrName>
                                        </p:attrNameLst>
                                      </p:cBhvr>
                                      <p:tavLst>
                                        <p:tav tm="0">
                                          <p:val>
                                            <p:clrVal>
                                              <a:schemeClr val="accent2"/>
                                            </p:clrVal>
                                          </p:val>
                                        </p:tav>
                                        <p:tav tm="50000">
                                          <p:val>
                                            <p:clrVal>
                                              <a:schemeClr val="hlink"/>
                                            </p:clrVal>
                                          </p:val>
                                        </p:tav>
                                      </p:tavLst>
                                    </p:anim>
                                    <p:set>
                                      <p:cBhvr>
                                        <p:cTn id="34" dur="80"/>
                                        <p:tgtEl>
                                          <p:spTgt spid="369667">
                                            <p:txEl>
                                              <p:pRg st="5" end="5"/>
                                            </p:txEl>
                                          </p:spTgt>
                                        </p:tgtEl>
                                        <p:attrNameLst>
                                          <p:attrName>fill.type</p:attrName>
                                        </p:attrNameLst>
                                      </p:cBhvr>
                                      <p:to>
                                        <p:strVal val="solid"/>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7" presetClass="entr" presetSubtype="0" fill="hold" nodeType="clickEffect">
                                  <p:stCondLst>
                                    <p:cond delay="0"/>
                                  </p:stCondLst>
                                  <p:iterate type="lt">
                                    <p:tmPct val="50000"/>
                                  </p:iterate>
                                  <p:childTnLst>
                                    <p:set>
                                      <p:cBhvr>
                                        <p:cTn id="38" dur="1" fill="hold">
                                          <p:stCondLst>
                                            <p:cond delay="0"/>
                                          </p:stCondLst>
                                        </p:cTn>
                                        <p:tgtEl>
                                          <p:spTgt spid="369667">
                                            <p:txEl>
                                              <p:pRg st="6" end="6"/>
                                            </p:txEl>
                                          </p:spTgt>
                                        </p:tgtEl>
                                        <p:attrNameLst>
                                          <p:attrName>style.visibility</p:attrName>
                                        </p:attrNameLst>
                                      </p:cBhvr>
                                      <p:to>
                                        <p:strVal val="visible"/>
                                      </p:to>
                                    </p:set>
                                    <p:anim calcmode="discrete" valueType="clr">
                                      <p:cBhvr override="childStyle">
                                        <p:cTn id="39" dur="80"/>
                                        <p:tgtEl>
                                          <p:spTgt spid="369667">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0" dur="80"/>
                                        <p:tgtEl>
                                          <p:spTgt spid="369667">
                                            <p:txEl>
                                              <p:pRg st="6" end="6"/>
                                            </p:txEl>
                                          </p:spTgt>
                                        </p:tgtEl>
                                        <p:attrNameLst>
                                          <p:attrName>fillcolor</p:attrName>
                                        </p:attrNameLst>
                                      </p:cBhvr>
                                      <p:tavLst>
                                        <p:tav tm="0">
                                          <p:val>
                                            <p:clrVal>
                                              <a:schemeClr val="accent2"/>
                                            </p:clrVal>
                                          </p:val>
                                        </p:tav>
                                        <p:tav tm="50000">
                                          <p:val>
                                            <p:clrVal>
                                              <a:schemeClr val="hlink"/>
                                            </p:clrVal>
                                          </p:val>
                                        </p:tav>
                                      </p:tavLst>
                                    </p:anim>
                                    <p:set>
                                      <p:cBhvr>
                                        <p:cTn id="41" dur="80"/>
                                        <p:tgtEl>
                                          <p:spTgt spid="369667">
                                            <p:txEl>
                                              <p:pRg st="6" end="6"/>
                                            </p:txEl>
                                          </p:spTgt>
                                        </p:tgtEl>
                                        <p:attrNameLst>
                                          <p:attrName>fill.type</p:attrName>
                                        </p:attrNameLst>
                                      </p:cBhvr>
                                      <p:to>
                                        <p:strVal val="solid"/>
                                      </p:to>
                                    </p:set>
                                  </p:childTnLst>
                                </p:cTn>
                              </p:par>
                            </p:childTnLst>
                          </p:cTn>
                        </p:par>
                        <p:par>
                          <p:cTn id="42" fill="hold" nodeType="afterGroup">
                            <p:stCondLst>
                              <p:cond delay="120"/>
                            </p:stCondLst>
                            <p:childTnLst>
                              <p:par>
                                <p:cTn id="43" presetID="27" presetClass="entr" presetSubtype="0" fill="hold" nodeType="afterEffect">
                                  <p:stCondLst>
                                    <p:cond delay="0"/>
                                  </p:stCondLst>
                                  <p:iterate type="lt">
                                    <p:tmPct val="50000"/>
                                  </p:iterate>
                                  <p:childTnLst>
                                    <p:set>
                                      <p:cBhvr>
                                        <p:cTn id="44" dur="1" fill="hold">
                                          <p:stCondLst>
                                            <p:cond delay="0"/>
                                          </p:stCondLst>
                                        </p:cTn>
                                        <p:tgtEl>
                                          <p:spTgt spid="369667">
                                            <p:txEl>
                                              <p:pRg st="7" end="7"/>
                                            </p:txEl>
                                          </p:spTgt>
                                        </p:tgtEl>
                                        <p:attrNameLst>
                                          <p:attrName>style.visibility</p:attrName>
                                        </p:attrNameLst>
                                      </p:cBhvr>
                                      <p:to>
                                        <p:strVal val="visible"/>
                                      </p:to>
                                    </p:set>
                                    <p:anim calcmode="discrete" valueType="clr">
                                      <p:cBhvr override="childStyle">
                                        <p:cTn id="45" dur="80"/>
                                        <p:tgtEl>
                                          <p:spTgt spid="369667">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6" dur="80"/>
                                        <p:tgtEl>
                                          <p:spTgt spid="369667">
                                            <p:txEl>
                                              <p:pRg st="7" end="7"/>
                                            </p:txEl>
                                          </p:spTgt>
                                        </p:tgtEl>
                                        <p:attrNameLst>
                                          <p:attrName>fillcolor</p:attrName>
                                        </p:attrNameLst>
                                      </p:cBhvr>
                                      <p:tavLst>
                                        <p:tav tm="0">
                                          <p:val>
                                            <p:clrVal>
                                              <a:schemeClr val="accent2"/>
                                            </p:clrVal>
                                          </p:val>
                                        </p:tav>
                                        <p:tav tm="50000">
                                          <p:val>
                                            <p:clrVal>
                                              <a:schemeClr val="hlink"/>
                                            </p:clrVal>
                                          </p:val>
                                        </p:tav>
                                      </p:tavLst>
                                    </p:anim>
                                    <p:set>
                                      <p:cBhvr>
                                        <p:cTn id="47" dur="80"/>
                                        <p:tgtEl>
                                          <p:spTgt spid="369667">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日期占位符 3">
            <a:extLst>
              <a:ext uri="{FF2B5EF4-FFF2-40B4-BE49-F238E27FC236}">
                <a16:creationId xmlns:a16="http://schemas.microsoft.com/office/drawing/2014/main" id="{6EAC6EE7-EB27-4EBB-9818-DA3335846668}"/>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117763" name="页脚占位符 4">
            <a:extLst>
              <a:ext uri="{FF2B5EF4-FFF2-40B4-BE49-F238E27FC236}">
                <a16:creationId xmlns:a16="http://schemas.microsoft.com/office/drawing/2014/main" id="{D5AF2C53-7B72-4B24-9CBD-73F02761A0D5}"/>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9A8EA54-7327-4500-B5C1-DBEB878284F3}" type="slidenum">
              <a:rPr lang="en-US" altLang="zh-CN" smtClean="0">
                <a:latin typeface="Garamond" panose="02020404030301010803" pitchFamily="18" charset="0"/>
              </a:rPr>
              <a:pPr/>
              <a:t>124</a:t>
            </a:fld>
            <a:endParaRPr lang="en-US" altLang="zh-CN">
              <a:latin typeface="Garamond" panose="02020404030301010803" pitchFamily="18" charset="0"/>
            </a:endParaRPr>
          </a:p>
        </p:txBody>
      </p:sp>
      <p:sp>
        <p:nvSpPr>
          <p:cNvPr id="117764" name="Rectangle 2">
            <a:extLst>
              <a:ext uri="{FF2B5EF4-FFF2-40B4-BE49-F238E27FC236}">
                <a16:creationId xmlns:a16="http://schemas.microsoft.com/office/drawing/2014/main" id="{5C831CA3-2876-4B04-AA10-4D9221BFFC12}"/>
              </a:ext>
            </a:extLst>
          </p:cNvPr>
          <p:cNvSpPr>
            <a:spLocks noGrp="1" noChangeArrowheads="1"/>
          </p:cNvSpPr>
          <p:nvPr>
            <p:ph type="title"/>
          </p:nvPr>
        </p:nvSpPr>
        <p:spPr/>
        <p:txBody>
          <a:bodyPr/>
          <a:lstStyle/>
          <a:p>
            <a:pPr eaLnBrk="1" hangingPunct="1"/>
            <a:r>
              <a:rPr lang="en-US" altLang="zh-CN"/>
              <a:t>3.5 </a:t>
            </a:r>
            <a:r>
              <a:rPr lang="zh-CN" altLang="en-US"/>
              <a:t>面向连接的传输 </a:t>
            </a:r>
            <a:r>
              <a:rPr lang="en-US" altLang="zh-CN"/>
              <a:t>: TCP</a:t>
            </a:r>
          </a:p>
        </p:txBody>
      </p:sp>
      <p:grpSp>
        <p:nvGrpSpPr>
          <p:cNvPr id="117765" name="Group 17">
            <a:extLst>
              <a:ext uri="{FF2B5EF4-FFF2-40B4-BE49-F238E27FC236}">
                <a16:creationId xmlns:a16="http://schemas.microsoft.com/office/drawing/2014/main" id="{731D34E7-0CF8-4C7B-989A-8FD23021D07D}"/>
              </a:ext>
            </a:extLst>
          </p:cNvPr>
          <p:cNvGrpSpPr>
            <a:grpSpLocks/>
          </p:cNvGrpSpPr>
          <p:nvPr/>
        </p:nvGrpSpPr>
        <p:grpSpPr bwMode="auto">
          <a:xfrm>
            <a:off x="3000375" y="1196976"/>
            <a:ext cx="5113338" cy="2208213"/>
            <a:chOff x="1201" y="1298"/>
            <a:chExt cx="3221" cy="1391"/>
          </a:xfrm>
        </p:grpSpPr>
        <p:sp>
          <p:nvSpPr>
            <p:cNvPr id="117776" name="Rectangle 5">
              <a:extLst>
                <a:ext uri="{FF2B5EF4-FFF2-40B4-BE49-F238E27FC236}">
                  <a16:creationId xmlns:a16="http://schemas.microsoft.com/office/drawing/2014/main" id="{61E62EDD-A626-45D3-A4AA-03BF51998F89}"/>
                </a:ext>
              </a:extLst>
            </p:cNvPr>
            <p:cNvSpPr>
              <a:spLocks noChangeArrowheads="1"/>
            </p:cNvSpPr>
            <p:nvPr/>
          </p:nvSpPr>
          <p:spPr bwMode="auto">
            <a:xfrm>
              <a:off x="2063" y="1736"/>
              <a:ext cx="817" cy="681"/>
            </a:xfrm>
            <a:prstGeom prst="rect">
              <a:avLst/>
            </a:prstGeom>
            <a:solidFill>
              <a:srgbClr val="0000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solidFill>
                    <a:schemeClr val="bg1"/>
                  </a:solidFill>
                </a:rPr>
                <a:t>空闲空间</a:t>
              </a:r>
            </a:p>
          </p:txBody>
        </p:sp>
        <p:sp>
          <p:nvSpPr>
            <p:cNvPr id="117777" name="Rectangle 6" descr="宽上对角线">
              <a:extLst>
                <a:ext uri="{FF2B5EF4-FFF2-40B4-BE49-F238E27FC236}">
                  <a16:creationId xmlns:a16="http://schemas.microsoft.com/office/drawing/2014/main" id="{844FF836-7795-4BB7-ABCF-03ED3ECE5D3C}"/>
                </a:ext>
              </a:extLst>
            </p:cNvPr>
            <p:cNvSpPr>
              <a:spLocks noChangeArrowheads="1"/>
            </p:cNvSpPr>
            <p:nvPr/>
          </p:nvSpPr>
          <p:spPr bwMode="auto">
            <a:xfrm>
              <a:off x="2880" y="1736"/>
              <a:ext cx="816" cy="681"/>
            </a:xfrm>
            <a:prstGeom prst="rect">
              <a:avLst/>
            </a:prstGeom>
            <a:blipFill dpi="0" rotWithShape="0">
              <a:blip r:embed="rId2"/>
              <a:srcRect/>
              <a:tile tx="0" ty="0" sx="100000" sy="100000" flip="none" algn="tl"/>
            </a:blip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t>缓存中的</a:t>
              </a:r>
            </a:p>
            <a:p>
              <a:pPr algn="ctr"/>
              <a:r>
                <a:rPr lang="en-US" altLang="zh-CN" b="1"/>
                <a:t>TCP</a:t>
              </a:r>
              <a:r>
                <a:rPr lang="zh-CN" altLang="en-US" b="1"/>
                <a:t>数据</a:t>
              </a:r>
            </a:p>
          </p:txBody>
        </p:sp>
        <p:sp>
          <p:nvSpPr>
            <p:cNvPr id="117778" name="Line 7">
              <a:extLst>
                <a:ext uri="{FF2B5EF4-FFF2-40B4-BE49-F238E27FC236}">
                  <a16:creationId xmlns:a16="http://schemas.microsoft.com/office/drawing/2014/main" id="{40214F3F-A679-4A75-8FF4-F8A236D1DB07}"/>
                </a:ext>
              </a:extLst>
            </p:cNvPr>
            <p:cNvSpPr>
              <a:spLocks noChangeShapeType="1"/>
            </p:cNvSpPr>
            <p:nvPr/>
          </p:nvSpPr>
          <p:spPr bwMode="auto">
            <a:xfrm>
              <a:off x="2063" y="1464"/>
              <a:ext cx="0" cy="31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9" name="Line 8">
              <a:extLst>
                <a:ext uri="{FF2B5EF4-FFF2-40B4-BE49-F238E27FC236}">
                  <a16:creationId xmlns:a16="http://schemas.microsoft.com/office/drawing/2014/main" id="{6D826A84-0E96-4521-8F3A-1BFC9687CD1E}"/>
                </a:ext>
              </a:extLst>
            </p:cNvPr>
            <p:cNvSpPr>
              <a:spLocks noChangeShapeType="1"/>
            </p:cNvSpPr>
            <p:nvPr/>
          </p:nvSpPr>
          <p:spPr bwMode="auto">
            <a:xfrm>
              <a:off x="2880" y="1464"/>
              <a:ext cx="0" cy="2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80" name="Line 9">
              <a:extLst>
                <a:ext uri="{FF2B5EF4-FFF2-40B4-BE49-F238E27FC236}">
                  <a16:creationId xmlns:a16="http://schemas.microsoft.com/office/drawing/2014/main" id="{B547FEAD-37D7-4B4F-A171-74073F4FC358}"/>
                </a:ext>
              </a:extLst>
            </p:cNvPr>
            <p:cNvSpPr>
              <a:spLocks noChangeShapeType="1"/>
            </p:cNvSpPr>
            <p:nvPr/>
          </p:nvSpPr>
          <p:spPr bwMode="auto">
            <a:xfrm>
              <a:off x="2063" y="1645"/>
              <a:ext cx="817"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7781" name="Text Box 10">
              <a:extLst>
                <a:ext uri="{FF2B5EF4-FFF2-40B4-BE49-F238E27FC236}">
                  <a16:creationId xmlns:a16="http://schemas.microsoft.com/office/drawing/2014/main" id="{4B5D2476-315D-495B-8BF4-69CF9E7D04B6}"/>
                </a:ext>
              </a:extLst>
            </p:cNvPr>
            <p:cNvSpPr txBox="1">
              <a:spLocks noChangeArrowheads="1"/>
            </p:cNvSpPr>
            <p:nvPr/>
          </p:nvSpPr>
          <p:spPr bwMode="auto">
            <a:xfrm>
              <a:off x="2063" y="1298"/>
              <a:ext cx="841"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rgbClr val="FF0000"/>
                  </a:solidFill>
                </a:rPr>
                <a:t>RcvWindow</a:t>
              </a:r>
            </a:p>
          </p:txBody>
        </p:sp>
        <p:sp>
          <p:nvSpPr>
            <p:cNvPr id="117782" name="AutoShape 11">
              <a:extLst>
                <a:ext uri="{FF2B5EF4-FFF2-40B4-BE49-F238E27FC236}">
                  <a16:creationId xmlns:a16="http://schemas.microsoft.com/office/drawing/2014/main" id="{E85C1BAA-0BDA-439C-8976-E278AB03A2AF}"/>
                </a:ext>
              </a:extLst>
            </p:cNvPr>
            <p:cNvSpPr>
              <a:spLocks noChangeArrowheads="1"/>
            </p:cNvSpPr>
            <p:nvPr/>
          </p:nvSpPr>
          <p:spPr bwMode="auto">
            <a:xfrm>
              <a:off x="1201" y="1963"/>
              <a:ext cx="862" cy="181"/>
            </a:xfrm>
            <a:prstGeom prst="rightArrow">
              <a:avLst>
                <a:gd name="adj1" fmla="val 50000"/>
                <a:gd name="adj2" fmla="val 119061"/>
              </a:avLst>
            </a:prstGeom>
            <a:solidFill>
              <a:srgbClr val="00CC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t>来自</a:t>
              </a:r>
              <a:r>
                <a:rPr lang="en-US" altLang="zh-CN" b="1"/>
                <a:t>IP</a:t>
              </a:r>
              <a:r>
                <a:rPr lang="zh-CN" altLang="en-US" b="1"/>
                <a:t>的数据</a:t>
              </a:r>
            </a:p>
            <a:p>
              <a:pPr algn="ctr"/>
              <a:endParaRPr lang="zh-CN" altLang="en-US"/>
            </a:p>
            <a:p>
              <a:pPr algn="ctr"/>
              <a:endParaRPr lang="zh-CN" altLang="en-US"/>
            </a:p>
            <a:p>
              <a:pPr algn="ctr"/>
              <a:endParaRPr lang="en-US" altLang="zh-CN"/>
            </a:p>
          </p:txBody>
        </p:sp>
        <p:sp>
          <p:nvSpPr>
            <p:cNvPr id="117783" name="AutoShape 12">
              <a:extLst>
                <a:ext uri="{FF2B5EF4-FFF2-40B4-BE49-F238E27FC236}">
                  <a16:creationId xmlns:a16="http://schemas.microsoft.com/office/drawing/2014/main" id="{4DB8ADD3-F3CB-4EA2-865E-DC73715D1BBA}"/>
                </a:ext>
              </a:extLst>
            </p:cNvPr>
            <p:cNvSpPr>
              <a:spLocks noChangeArrowheads="1"/>
            </p:cNvSpPr>
            <p:nvPr/>
          </p:nvSpPr>
          <p:spPr bwMode="auto">
            <a:xfrm>
              <a:off x="3696" y="1963"/>
              <a:ext cx="726" cy="181"/>
            </a:xfrm>
            <a:prstGeom prst="rightArrow">
              <a:avLst>
                <a:gd name="adj1" fmla="val 50000"/>
                <a:gd name="adj2" fmla="val 100276"/>
              </a:avLst>
            </a:prstGeom>
            <a:solidFill>
              <a:srgbClr val="00CC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t>应用进程</a:t>
              </a:r>
            </a:p>
            <a:p>
              <a:pPr algn="ctr"/>
              <a:endParaRPr lang="zh-CN" altLang="en-US"/>
            </a:p>
            <a:p>
              <a:pPr algn="ctr"/>
              <a:endParaRPr lang="zh-CN" altLang="en-US"/>
            </a:p>
            <a:p>
              <a:pPr algn="ctr"/>
              <a:endParaRPr lang="en-US" altLang="zh-CN"/>
            </a:p>
          </p:txBody>
        </p:sp>
        <p:sp>
          <p:nvSpPr>
            <p:cNvPr id="117784" name="Line 13">
              <a:extLst>
                <a:ext uri="{FF2B5EF4-FFF2-40B4-BE49-F238E27FC236}">
                  <a16:creationId xmlns:a16="http://schemas.microsoft.com/office/drawing/2014/main" id="{1F972F3A-207F-4FE1-80E3-2EBE62F374B8}"/>
                </a:ext>
              </a:extLst>
            </p:cNvPr>
            <p:cNvSpPr>
              <a:spLocks noChangeShapeType="1"/>
            </p:cNvSpPr>
            <p:nvPr/>
          </p:nvSpPr>
          <p:spPr bwMode="auto">
            <a:xfrm>
              <a:off x="2063" y="2417"/>
              <a:ext cx="0" cy="2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85" name="Line 14">
              <a:extLst>
                <a:ext uri="{FF2B5EF4-FFF2-40B4-BE49-F238E27FC236}">
                  <a16:creationId xmlns:a16="http://schemas.microsoft.com/office/drawing/2014/main" id="{542959E8-8EDD-485D-91E1-26508C5625F6}"/>
                </a:ext>
              </a:extLst>
            </p:cNvPr>
            <p:cNvSpPr>
              <a:spLocks noChangeShapeType="1"/>
            </p:cNvSpPr>
            <p:nvPr/>
          </p:nvSpPr>
          <p:spPr bwMode="auto">
            <a:xfrm>
              <a:off x="3696" y="2417"/>
              <a:ext cx="0" cy="2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86" name="Line 15">
              <a:extLst>
                <a:ext uri="{FF2B5EF4-FFF2-40B4-BE49-F238E27FC236}">
                  <a16:creationId xmlns:a16="http://schemas.microsoft.com/office/drawing/2014/main" id="{8DF6962C-E592-4E37-B360-21BAB59E4FC4}"/>
                </a:ext>
              </a:extLst>
            </p:cNvPr>
            <p:cNvSpPr>
              <a:spLocks noChangeShapeType="1"/>
            </p:cNvSpPr>
            <p:nvPr/>
          </p:nvSpPr>
          <p:spPr bwMode="auto">
            <a:xfrm flipV="1">
              <a:off x="2063" y="2553"/>
              <a:ext cx="1633"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7787" name="Text Box 16">
              <a:extLst>
                <a:ext uri="{FF2B5EF4-FFF2-40B4-BE49-F238E27FC236}">
                  <a16:creationId xmlns:a16="http://schemas.microsoft.com/office/drawing/2014/main" id="{0FD1DFDA-86A5-418E-87AE-7348A1FED4DC}"/>
                </a:ext>
              </a:extLst>
            </p:cNvPr>
            <p:cNvSpPr txBox="1">
              <a:spLocks noChangeArrowheads="1"/>
            </p:cNvSpPr>
            <p:nvPr/>
          </p:nvSpPr>
          <p:spPr bwMode="auto">
            <a:xfrm>
              <a:off x="2517" y="2477"/>
              <a:ext cx="727"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rgbClr val="FF0000"/>
                  </a:solidFill>
                </a:rPr>
                <a:t>RcvBuffer</a:t>
              </a:r>
            </a:p>
          </p:txBody>
        </p:sp>
      </p:grpSp>
      <p:sp>
        <p:nvSpPr>
          <p:cNvPr id="360466" name="Text Box 18">
            <a:extLst>
              <a:ext uri="{FF2B5EF4-FFF2-40B4-BE49-F238E27FC236}">
                <a16:creationId xmlns:a16="http://schemas.microsoft.com/office/drawing/2014/main" id="{BA1FB3C9-582F-4B7D-A026-79ED020E8346}"/>
              </a:ext>
            </a:extLst>
          </p:cNvPr>
          <p:cNvSpPr txBox="1">
            <a:spLocks noChangeArrowheads="1"/>
          </p:cNvSpPr>
          <p:nvPr/>
        </p:nvSpPr>
        <p:spPr bwMode="auto">
          <a:xfrm>
            <a:off x="3216276" y="5111750"/>
            <a:ext cx="6130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t>LastByteRcvd – LastByteRead ≤ RcvBuffer</a:t>
            </a:r>
          </a:p>
        </p:txBody>
      </p:sp>
      <p:sp>
        <p:nvSpPr>
          <p:cNvPr id="360467" name="Text Box 19">
            <a:extLst>
              <a:ext uri="{FF2B5EF4-FFF2-40B4-BE49-F238E27FC236}">
                <a16:creationId xmlns:a16="http://schemas.microsoft.com/office/drawing/2014/main" id="{2B67AF28-480E-46CE-8F22-DB9899553C63}"/>
              </a:ext>
            </a:extLst>
          </p:cNvPr>
          <p:cNvSpPr txBox="1">
            <a:spLocks noChangeArrowheads="1"/>
          </p:cNvSpPr>
          <p:nvPr/>
        </p:nvSpPr>
        <p:spPr bwMode="auto">
          <a:xfrm>
            <a:off x="1919288" y="5087938"/>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0000FF"/>
                </a:solidFill>
              </a:rPr>
              <a:t>接收方：</a:t>
            </a:r>
          </a:p>
        </p:txBody>
      </p:sp>
      <p:sp>
        <p:nvSpPr>
          <p:cNvPr id="360468" name="Text Box 20">
            <a:extLst>
              <a:ext uri="{FF2B5EF4-FFF2-40B4-BE49-F238E27FC236}">
                <a16:creationId xmlns:a16="http://schemas.microsoft.com/office/drawing/2014/main" id="{5909AA71-65C5-443F-B172-30280486924F}"/>
              </a:ext>
            </a:extLst>
          </p:cNvPr>
          <p:cNvSpPr txBox="1">
            <a:spLocks noChangeArrowheads="1"/>
          </p:cNvSpPr>
          <p:nvPr/>
        </p:nvSpPr>
        <p:spPr bwMode="auto">
          <a:xfrm>
            <a:off x="2427289" y="5635625"/>
            <a:ext cx="8205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t>RcvWindows = RcvBuffer – [LastByteRcvd - LastByteRead]</a:t>
            </a:r>
          </a:p>
        </p:txBody>
      </p:sp>
      <p:sp>
        <p:nvSpPr>
          <p:cNvPr id="114697" name="Text Box 25">
            <a:extLst>
              <a:ext uri="{FF2B5EF4-FFF2-40B4-BE49-F238E27FC236}">
                <a16:creationId xmlns:a16="http://schemas.microsoft.com/office/drawing/2014/main" id="{65F74587-FE4A-4885-A3A7-C61C88AFFB66}"/>
              </a:ext>
            </a:extLst>
          </p:cNvPr>
          <p:cNvSpPr txBox="1">
            <a:spLocks noChangeArrowheads="1"/>
          </p:cNvSpPr>
          <p:nvPr/>
        </p:nvSpPr>
        <p:spPr bwMode="auto">
          <a:xfrm>
            <a:off x="1992313" y="3586164"/>
            <a:ext cx="842486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latin typeface="楷体" panose="02010609060101010101" pitchFamily="49" charset="-122"/>
                <a:ea typeface="楷体" panose="02010609060101010101" pitchFamily="49" charset="-122"/>
              </a:rPr>
              <a:t>LastByteRead</a:t>
            </a:r>
            <a:r>
              <a:rPr lang="zh-CN" altLang="en-US" b="1">
                <a:latin typeface="楷体" panose="02010609060101010101" pitchFamily="49" charset="-122"/>
                <a:ea typeface="楷体" panose="02010609060101010101" pitchFamily="49" charset="-122"/>
              </a:rPr>
              <a:t>：接受主机上的</a:t>
            </a:r>
            <a:r>
              <a:rPr lang="zh-CN" altLang="en-US" b="1">
                <a:solidFill>
                  <a:srgbClr val="FF0000"/>
                </a:solidFill>
                <a:latin typeface="楷体" panose="02010609060101010101" pitchFamily="49" charset="-122"/>
                <a:ea typeface="楷体" panose="02010609060101010101" pitchFamily="49" charset="-122"/>
              </a:rPr>
              <a:t>应用进程</a:t>
            </a:r>
            <a:r>
              <a:rPr lang="zh-CN" altLang="en-US" b="1">
                <a:latin typeface="楷体" panose="02010609060101010101" pitchFamily="49" charset="-122"/>
                <a:ea typeface="楷体" panose="02010609060101010101" pitchFamily="49" charset="-122"/>
              </a:rPr>
              <a:t>从缓存中读出数据流最后一个字节</a:t>
            </a:r>
            <a:endParaRPr lang="en-US" altLang="zh-CN" b="1">
              <a:latin typeface="楷体" panose="02010609060101010101" pitchFamily="49" charset="-122"/>
              <a:ea typeface="楷体" panose="02010609060101010101" pitchFamily="49" charset="-122"/>
            </a:endParaRPr>
          </a:p>
          <a:p>
            <a:r>
              <a:rPr lang="en-US" altLang="zh-CN" b="1">
                <a:latin typeface="楷体" panose="02010609060101010101" pitchFamily="49" charset="-122"/>
                <a:ea typeface="楷体" panose="02010609060101010101" pitchFamily="49" charset="-122"/>
              </a:rPr>
              <a:t>LastByteRcvd</a:t>
            </a:r>
            <a:r>
              <a:rPr lang="zh-CN" altLang="en-US" b="1">
                <a:latin typeface="楷体" panose="02010609060101010101" pitchFamily="49" charset="-122"/>
                <a:ea typeface="楷体" panose="02010609060101010101" pitchFamily="49" charset="-122"/>
              </a:rPr>
              <a:t>：从网络层（</a:t>
            </a:r>
            <a:r>
              <a:rPr lang="en-US" altLang="zh-CN" b="1">
                <a:latin typeface="楷体" panose="02010609060101010101" pitchFamily="49" charset="-122"/>
                <a:ea typeface="楷体" panose="02010609060101010101" pitchFamily="49" charset="-122"/>
              </a:rPr>
              <a:t>IP</a:t>
            </a:r>
            <a:r>
              <a:rPr lang="zh-CN" altLang="en-US" b="1">
                <a:latin typeface="楷体" panose="02010609060101010101" pitchFamily="49" charset="-122"/>
                <a:ea typeface="楷体" panose="02010609060101010101" pitchFamily="49" charset="-122"/>
              </a:rPr>
              <a:t>层）到达的并且已放入接受缓存中的数据流的最后一个字节</a:t>
            </a:r>
            <a:endParaRPr lang="zh-CN" altLang="en-US">
              <a:latin typeface="楷体" panose="02010609060101010101" pitchFamily="49" charset="-122"/>
              <a:ea typeface="楷体" panose="02010609060101010101" pitchFamily="49" charset="-122"/>
            </a:endParaRPr>
          </a:p>
        </p:txBody>
      </p:sp>
      <p:sp>
        <p:nvSpPr>
          <p:cNvPr id="24" name="TextBox 23">
            <a:extLst>
              <a:ext uri="{FF2B5EF4-FFF2-40B4-BE49-F238E27FC236}">
                <a16:creationId xmlns:a16="http://schemas.microsoft.com/office/drawing/2014/main" id="{776724B9-EE81-4C14-AF81-4710C7F1067E}"/>
              </a:ext>
            </a:extLst>
          </p:cNvPr>
          <p:cNvSpPr txBox="1">
            <a:spLocks noChangeArrowheads="1"/>
          </p:cNvSpPr>
          <p:nvPr/>
        </p:nvSpPr>
        <p:spPr bwMode="auto">
          <a:xfrm>
            <a:off x="1992313" y="4508500"/>
            <a:ext cx="4108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latin typeface="楷体" panose="02010609060101010101" pitchFamily="49" charset="-122"/>
                <a:ea typeface="楷体" panose="02010609060101010101" pitchFamily="49" charset="-122"/>
              </a:rPr>
              <a:t>为了不使接受缓冲区溢出，必须满足：</a:t>
            </a:r>
          </a:p>
        </p:txBody>
      </p:sp>
      <p:sp>
        <p:nvSpPr>
          <p:cNvPr id="117771" name="TextBox 24">
            <a:extLst>
              <a:ext uri="{FF2B5EF4-FFF2-40B4-BE49-F238E27FC236}">
                <a16:creationId xmlns:a16="http://schemas.microsoft.com/office/drawing/2014/main" id="{7C3100BA-E664-47B3-8112-33344CD62867}"/>
              </a:ext>
            </a:extLst>
          </p:cNvPr>
          <p:cNvSpPr txBox="1">
            <a:spLocks noChangeArrowheads="1"/>
          </p:cNvSpPr>
          <p:nvPr/>
        </p:nvSpPr>
        <p:spPr bwMode="auto">
          <a:xfrm>
            <a:off x="2351089" y="2636839"/>
            <a:ext cx="1724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t>LastByteRcvd</a:t>
            </a:r>
            <a:endParaRPr lang="zh-CN" altLang="en-US"/>
          </a:p>
        </p:txBody>
      </p:sp>
      <p:sp>
        <p:nvSpPr>
          <p:cNvPr id="117772" name="TextBox 25">
            <a:extLst>
              <a:ext uri="{FF2B5EF4-FFF2-40B4-BE49-F238E27FC236}">
                <a16:creationId xmlns:a16="http://schemas.microsoft.com/office/drawing/2014/main" id="{48191CA3-0A66-4A2A-B34E-2E1671CEC54A}"/>
              </a:ext>
            </a:extLst>
          </p:cNvPr>
          <p:cNvSpPr txBox="1">
            <a:spLocks noChangeArrowheads="1"/>
          </p:cNvSpPr>
          <p:nvPr/>
        </p:nvSpPr>
        <p:spPr bwMode="auto">
          <a:xfrm>
            <a:off x="7319964" y="2636839"/>
            <a:ext cx="1724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t>LastByteRead</a:t>
            </a:r>
            <a:endParaRPr lang="zh-CN" altLang="en-US"/>
          </a:p>
        </p:txBody>
      </p:sp>
      <p:cxnSp>
        <p:nvCxnSpPr>
          <p:cNvPr id="28" name="直接箭头连接符 27">
            <a:extLst>
              <a:ext uri="{FF2B5EF4-FFF2-40B4-BE49-F238E27FC236}">
                <a16:creationId xmlns:a16="http://schemas.microsoft.com/office/drawing/2014/main" id="{C3171615-66FE-436E-9BEE-2E8A14A0AD09}"/>
              </a:ext>
            </a:extLst>
          </p:cNvPr>
          <p:cNvCxnSpPr>
            <a:stCxn id="117772" idx="1"/>
          </p:cNvCxnSpPr>
          <p:nvPr/>
        </p:nvCxnSpPr>
        <p:spPr>
          <a:xfrm rot="10800000">
            <a:off x="7032625" y="2565400"/>
            <a:ext cx="287338" cy="255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2E6AEDB5-F6AC-4B7D-A568-FC4703D8F629}"/>
              </a:ext>
            </a:extLst>
          </p:cNvPr>
          <p:cNvCxnSpPr>
            <a:stCxn id="117771" idx="3"/>
          </p:cNvCxnSpPr>
          <p:nvPr/>
        </p:nvCxnSpPr>
        <p:spPr>
          <a:xfrm flipV="1">
            <a:off x="4075113" y="2492376"/>
            <a:ext cx="220662" cy="3286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D3E5441-D10C-42D0-9414-84224AD5156A}"/>
              </a:ext>
            </a:extLst>
          </p:cNvPr>
          <p:cNvSpPr txBox="1">
            <a:spLocks noChangeArrowheads="1"/>
          </p:cNvSpPr>
          <p:nvPr/>
        </p:nvSpPr>
        <p:spPr bwMode="auto">
          <a:xfrm>
            <a:off x="6672263" y="1095376"/>
            <a:ext cx="3816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a:solidFill>
                  <a:srgbClr val="FF0000"/>
                </a:solidFill>
              </a:rPr>
              <a:t>RcvWindow</a:t>
            </a:r>
            <a:r>
              <a:rPr lang="zh-CN" altLang="en-US" sz="2400" b="1">
                <a:solidFill>
                  <a:srgbClr val="FF0000"/>
                </a:solidFill>
              </a:rPr>
              <a:t>是动态变化的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4697"/>
                                        </p:tgtEl>
                                        <p:attrNameLst>
                                          <p:attrName>style.visibility</p:attrName>
                                        </p:attrNameLst>
                                      </p:cBhvr>
                                      <p:to>
                                        <p:strVal val="visible"/>
                                      </p:to>
                                    </p:set>
                                    <p:animEffect transition="in" filter="blinds(horizontal)">
                                      <p:cBhvr>
                                        <p:cTn id="7" dur="500"/>
                                        <p:tgtEl>
                                          <p:spTgt spid="1146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60466"/>
                                        </p:tgtEl>
                                        <p:attrNameLst>
                                          <p:attrName>style.visibility</p:attrName>
                                        </p:attrNameLst>
                                      </p:cBhvr>
                                      <p:to>
                                        <p:strVal val="visible"/>
                                      </p:to>
                                    </p:set>
                                    <p:animEffect transition="in" filter="blinds(horizontal)">
                                      <p:cBhvr>
                                        <p:cTn id="17" dur="500"/>
                                        <p:tgtEl>
                                          <p:spTgt spid="360466"/>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60467"/>
                                        </p:tgtEl>
                                        <p:attrNameLst>
                                          <p:attrName>style.visibility</p:attrName>
                                        </p:attrNameLst>
                                      </p:cBhvr>
                                      <p:to>
                                        <p:strVal val="visible"/>
                                      </p:to>
                                    </p:set>
                                    <p:animEffect transition="in" filter="blinds(horizontal)">
                                      <p:cBhvr>
                                        <p:cTn id="20" dur="500"/>
                                        <p:tgtEl>
                                          <p:spTgt spid="360467"/>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60468"/>
                                        </p:tgtEl>
                                        <p:attrNameLst>
                                          <p:attrName>style.visibility</p:attrName>
                                        </p:attrNameLst>
                                      </p:cBhvr>
                                      <p:to>
                                        <p:strVal val="visible"/>
                                      </p:to>
                                    </p:set>
                                    <p:animEffect transition="in" filter="blinds(horizontal)">
                                      <p:cBhvr>
                                        <p:cTn id="23" dur="500"/>
                                        <p:tgtEl>
                                          <p:spTgt spid="36046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blinds(horizontal)">
                                      <p:cBhvr>
                                        <p:cTn id="2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66" grpId="0"/>
      <p:bldP spid="360467" grpId="0"/>
      <p:bldP spid="360468" grpId="0"/>
      <p:bldP spid="114697" grpId="0"/>
      <p:bldP spid="24" grpId="0"/>
      <p:bldP spid="31"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日期占位符 3">
            <a:extLst>
              <a:ext uri="{FF2B5EF4-FFF2-40B4-BE49-F238E27FC236}">
                <a16:creationId xmlns:a16="http://schemas.microsoft.com/office/drawing/2014/main" id="{7951D5D3-2E62-4079-85C5-0AAE0DE3F2E7}"/>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5335521E-5D62-4AB1-898B-066A5FB76C63}" type="datetime2">
              <a:rPr lang="zh-CN" altLang="en-US" sz="1600">
                <a:latin typeface="+mj-lt"/>
              </a:rPr>
              <a:pPr>
                <a:defRPr/>
              </a:pPr>
              <a:t>2024年11月30日</a:t>
            </a:fld>
            <a:endParaRPr lang="zh-CN" altLang="zh-CN" sz="1600">
              <a:latin typeface="+mj-lt"/>
            </a:endParaRPr>
          </a:p>
        </p:txBody>
      </p:sp>
      <p:sp>
        <p:nvSpPr>
          <p:cNvPr id="118787" name="页脚占位符 4">
            <a:extLst>
              <a:ext uri="{FF2B5EF4-FFF2-40B4-BE49-F238E27FC236}">
                <a16:creationId xmlns:a16="http://schemas.microsoft.com/office/drawing/2014/main" id="{5FC0BCA0-258F-4F5F-AC7B-B14917A1CC1D}"/>
              </a:ext>
            </a:extLst>
          </p:cNvPr>
          <p:cNvSpPr txBox="1">
            <a:spLocks noGrp="1" noChangeArrowheads="1"/>
          </p:cNvSpPr>
          <p:nvPr/>
        </p:nvSpPr>
        <p:spPr bwMode="auto">
          <a:xfrm>
            <a:off x="7319963" y="623728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D5D47ACE-D357-485F-919F-C4E1070CDEA4}" type="slidenum">
              <a:rPr lang="en-US" altLang="zh-CN" sz="1600">
                <a:latin typeface="Garamond" panose="02020404030301010803" pitchFamily="18" charset="0"/>
              </a:rPr>
              <a:pPr algn="r"/>
              <a:t>125</a:t>
            </a:fld>
            <a:endParaRPr lang="en-US" altLang="zh-CN" sz="1600">
              <a:latin typeface="Garamond" panose="02020404030301010803" pitchFamily="18" charset="0"/>
            </a:endParaRPr>
          </a:p>
        </p:txBody>
      </p:sp>
      <p:sp>
        <p:nvSpPr>
          <p:cNvPr id="118788" name="Rectangle 2">
            <a:extLst>
              <a:ext uri="{FF2B5EF4-FFF2-40B4-BE49-F238E27FC236}">
                <a16:creationId xmlns:a16="http://schemas.microsoft.com/office/drawing/2014/main" id="{ABE96AFA-7E37-437D-9366-C9330BC1FF43}"/>
              </a:ext>
            </a:extLst>
          </p:cNvPr>
          <p:cNvSpPr>
            <a:spLocks noGrp="1" noChangeArrowheads="1"/>
          </p:cNvSpPr>
          <p:nvPr>
            <p:ph type="title" idx="4294967295"/>
          </p:nvPr>
        </p:nvSpPr>
        <p:spPr/>
        <p:txBody>
          <a:bodyPr/>
          <a:lstStyle/>
          <a:p>
            <a:pPr eaLnBrk="1" hangingPunct="1"/>
            <a:r>
              <a:rPr lang="en-US" altLang="zh-CN"/>
              <a:t>3.5 </a:t>
            </a:r>
            <a:r>
              <a:rPr lang="zh-CN" altLang="en-US"/>
              <a:t>面向连接的传输 </a:t>
            </a:r>
            <a:r>
              <a:rPr lang="en-US" altLang="zh-CN"/>
              <a:t>: TCP</a:t>
            </a:r>
          </a:p>
        </p:txBody>
      </p:sp>
      <p:sp>
        <p:nvSpPr>
          <p:cNvPr id="360469" name="Text Box 21">
            <a:extLst>
              <a:ext uri="{FF2B5EF4-FFF2-40B4-BE49-F238E27FC236}">
                <a16:creationId xmlns:a16="http://schemas.microsoft.com/office/drawing/2014/main" id="{9FC8AAEF-1135-41B9-B98E-E44EBCD492B9}"/>
              </a:ext>
            </a:extLst>
          </p:cNvPr>
          <p:cNvSpPr txBox="1">
            <a:spLocks noChangeArrowheads="1"/>
          </p:cNvSpPr>
          <p:nvPr/>
        </p:nvSpPr>
        <p:spPr bwMode="auto">
          <a:xfrm>
            <a:off x="1774825" y="5661026"/>
            <a:ext cx="2660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00CC00"/>
                </a:solidFill>
              </a:rPr>
              <a:t>发送方必须保证：</a:t>
            </a:r>
          </a:p>
        </p:txBody>
      </p:sp>
      <p:sp>
        <p:nvSpPr>
          <p:cNvPr id="360470" name="Text Box 22">
            <a:extLst>
              <a:ext uri="{FF2B5EF4-FFF2-40B4-BE49-F238E27FC236}">
                <a16:creationId xmlns:a16="http://schemas.microsoft.com/office/drawing/2014/main" id="{45DCE4BD-1E03-44D4-A22D-8C5C0AED2A53}"/>
              </a:ext>
            </a:extLst>
          </p:cNvPr>
          <p:cNvSpPr txBox="1">
            <a:spLocks noChangeArrowheads="1"/>
          </p:cNvSpPr>
          <p:nvPr/>
        </p:nvSpPr>
        <p:spPr bwMode="auto">
          <a:xfrm>
            <a:off x="4079875" y="5683250"/>
            <a:ext cx="6453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t>LastByteSent – LastByteAcked ≤ RcvWindow</a:t>
            </a:r>
          </a:p>
        </p:txBody>
      </p:sp>
      <p:sp>
        <p:nvSpPr>
          <p:cNvPr id="115720" name="Text Box 23">
            <a:extLst>
              <a:ext uri="{FF2B5EF4-FFF2-40B4-BE49-F238E27FC236}">
                <a16:creationId xmlns:a16="http://schemas.microsoft.com/office/drawing/2014/main" id="{B242A4AD-54CA-402B-97EA-7E5CD69027DD}"/>
              </a:ext>
            </a:extLst>
          </p:cNvPr>
          <p:cNvSpPr txBox="1">
            <a:spLocks noChangeArrowheads="1"/>
          </p:cNvSpPr>
          <p:nvPr/>
        </p:nvSpPr>
        <p:spPr bwMode="auto">
          <a:xfrm>
            <a:off x="1774826" y="4870451"/>
            <a:ext cx="8424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FF0000"/>
                </a:solidFill>
              </a:rPr>
              <a:t>发送方：</a:t>
            </a:r>
            <a:r>
              <a:rPr lang="en-US" altLang="zh-CN" b="1"/>
              <a:t>LastByteSend</a:t>
            </a:r>
            <a:r>
              <a:rPr lang="zh-CN" altLang="en-US" b="1"/>
              <a:t>：发送主机上发送的最后一个字节序号</a:t>
            </a:r>
            <a:endParaRPr lang="en-US" altLang="zh-CN" b="1"/>
          </a:p>
          <a:p>
            <a:r>
              <a:rPr lang="en-US" altLang="zh-CN" b="1"/>
              <a:t>               LastByteAcked</a:t>
            </a:r>
            <a:r>
              <a:rPr lang="zh-CN" altLang="en-US" b="1"/>
              <a:t>：发送主机上被确认的最后一个字节序号</a:t>
            </a:r>
            <a:endParaRPr lang="zh-CN" altLang="en-US"/>
          </a:p>
        </p:txBody>
      </p:sp>
      <p:sp>
        <p:nvSpPr>
          <p:cNvPr id="21" name="TextBox 20">
            <a:extLst>
              <a:ext uri="{FF2B5EF4-FFF2-40B4-BE49-F238E27FC236}">
                <a16:creationId xmlns:a16="http://schemas.microsoft.com/office/drawing/2014/main" id="{C885BD75-0C54-4A7D-8ABB-B4815EABE9A9}"/>
              </a:ext>
            </a:extLst>
          </p:cNvPr>
          <p:cNvSpPr txBox="1">
            <a:spLocks noChangeArrowheads="1"/>
          </p:cNvSpPr>
          <p:nvPr/>
        </p:nvSpPr>
        <p:spPr bwMode="auto">
          <a:xfrm>
            <a:off x="1774825" y="3933825"/>
            <a:ext cx="84264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latin typeface="楷体" panose="02010609060101010101" pitchFamily="49" charset="-122"/>
                <a:ea typeface="楷体" panose="02010609060101010101" pitchFamily="49" charset="-122"/>
              </a:rPr>
              <a:t>TCP</a:t>
            </a:r>
            <a:r>
              <a:rPr lang="zh-CN" altLang="en-US" b="1">
                <a:latin typeface="楷体" panose="02010609060101010101" pitchFamily="49" charset="-122"/>
                <a:ea typeface="楷体" panose="02010609060101010101" pitchFamily="49" charset="-122"/>
              </a:rPr>
              <a:t>连接如何使用</a:t>
            </a:r>
            <a:r>
              <a:rPr lang="en-US" altLang="zh-CN" b="1">
                <a:latin typeface="楷体" panose="02010609060101010101" pitchFamily="49" charset="-122"/>
                <a:ea typeface="楷体" panose="02010609060101010101" pitchFamily="49" charset="-122"/>
              </a:rPr>
              <a:t>RcvWindow</a:t>
            </a:r>
            <a:r>
              <a:rPr lang="zh-CN" altLang="en-US" b="1">
                <a:latin typeface="楷体" panose="02010609060101010101" pitchFamily="49" charset="-122"/>
                <a:ea typeface="楷体" panose="02010609060101010101" pitchFamily="49" charset="-122"/>
              </a:rPr>
              <a:t>进行流量控制？</a:t>
            </a:r>
            <a:endParaRPr lang="en-US" altLang="zh-CN" b="1">
              <a:latin typeface="楷体" panose="02010609060101010101" pitchFamily="49" charset="-122"/>
              <a:ea typeface="楷体" panose="02010609060101010101" pitchFamily="49" charset="-122"/>
            </a:endParaRPr>
          </a:p>
          <a:p>
            <a:r>
              <a:rPr lang="zh-CN" altLang="en-US" b="1">
                <a:solidFill>
                  <a:srgbClr val="FF0000"/>
                </a:solidFill>
                <a:latin typeface="楷体" panose="02010609060101010101" pitchFamily="49" charset="-122"/>
                <a:ea typeface="楷体" panose="02010609060101010101" pitchFamily="49" charset="-122"/>
              </a:rPr>
              <a:t>接受方：</a:t>
            </a:r>
            <a:r>
              <a:rPr lang="zh-CN" altLang="en-US" b="1">
                <a:latin typeface="楷体" panose="02010609060101010101" pitchFamily="49" charset="-122"/>
                <a:ea typeface="楷体" panose="02010609060101010101" pitchFamily="49" charset="-122"/>
              </a:rPr>
              <a:t>把当前的</a:t>
            </a:r>
            <a:r>
              <a:rPr lang="en-US" altLang="zh-CN" b="1">
                <a:latin typeface="楷体" panose="02010609060101010101" pitchFamily="49" charset="-122"/>
                <a:ea typeface="楷体" panose="02010609060101010101" pitchFamily="49" charset="-122"/>
              </a:rPr>
              <a:t>RcvWindow</a:t>
            </a:r>
            <a:r>
              <a:rPr lang="zh-CN" altLang="en-US" b="1">
                <a:latin typeface="楷体" panose="02010609060101010101" pitchFamily="49" charset="-122"/>
                <a:ea typeface="楷体" panose="02010609060101010101" pitchFamily="49" charset="-122"/>
              </a:rPr>
              <a:t>值放入它发给发送方的报文段的窗口字段中以通知发送方自己在该连接的缓冲还有多少空间</a:t>
            </a:r>
            <a:endParaRPr lang="en-US" altLang="zh-CN" b="1">
              <a:latin typeface="楷体" panose="02010609060101010101" pitchFamily="49" charset="-122"/>
              <a:ea typeface="楷体" panose="02010609060101010101" pitchFamily="49" charset="-122"/>
            </a:endParaRPr>
          </a:p>
          <a:p>
            <a:endParaRPr lang="zh-CN" altLang="en-US"/>
          </a:p>
        </p:txBody>
      </p:sp>
      <p:pic>
        <p:nvPicPr>
          <p:cNvPr id="2" name="图片 1">
            <a:extLst>
              <a:ext uri="{FF2B5EF4-FFF2-40B4-BE49-F238E27FC236}">
                <a16:creationId xmlns:a16="http://schemas.microsoft.com/office/drawing/2014/main" id="{10F27303-2E3B-CA44-7C4F-8E8FFF2A0FA3}"/>
              </a:ext>
            </a:extLst>
          </p:cNvPr>
          <p:cNvPicPr>
            <a:picLocks noChangeAspect="1"/>
          </p:cNvPicPr>
          <p:nvPr/>
        </p:nvPicPr>
        <p:blipFill>
          <a:blip r:embed="rId2"/>
          <a:stretch>
            <a:fillRect/>
          </a:stretch>
        </p:blipFill>
        <p:spPr>
          <a:xfrm>
            <a:off x="1754893" y="1378871"/>
            <a:ext cx="5643034" cy="2408806"/>
          </a:xfrm>
          <a:prstGeom prst="rect">
            <a:avLst/>
          </a:prstGeom>
        </p:spPr>
      </p:pic>
      <p:sp>
        <p:nvSpPr>
          <p:cNvPr id="188" name="矩形 187">
            <a:extLst>
              <a:ext uri="{FF2B5EF4-FFF2-40B4-BE49-F238E27FC236}">
                <a16:creationId xmlns:a16="http://schemas.microsoft.com/office/drawing/2014/main" id="{F11AE513-1A44-427A-9611-BA322B9C4582}"/>
              </a:ext>
            </a:extLst>
          </p:cNvPr>
          <p:cNvSpPr/>
          <p:nvPr/>
        </p:nvSpPr>
        <p:spPr>
          <a:xfrm>
            <a:off x="4222751" y="2892836"/>
            <a:ext cx="2155471" cy="2873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8"/>
                                        </p:tgtEl>
                                        <p:attrNameLst>
                                          <p:attrName>style.visibility</p:attrName>
                                        </p:attrNameLst>
                                      </p:cBhvr>
                                      <p:to>
                                        <p:strVal val="visible"/>
                                      </p:to>
                                    </p:set>
                                    <p:animEffect transition="in" filter="blinds(horizontal)">
                                      <p:cBhvr>
                                        <p:cTn id="12" dur="500"/>
                                        <p:tgtEl>
                                          <p:spTgt spid="1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5720"/>
                                        </p:tgtEl>
                                        <p:attrNameLst>
                                          <p:attrName>style.visibility</p:attrName>
                                        </p:attrNameLst>
                                      </p:cBhvr>
                                      <p:to>
                                        <p:strVal val="visible"/>
                                      </p:to>
                                    </p:set>
                                    <p:animEffect transition="in" filter="blinds(horizontal)">
                                      <p:cBhvr>
                                        <p:cTn id="17" dur="500"/>
                                        <p:tgtEl>
                                          <p:spTgt spid="11572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60469"/>
                                        </p:tgtEl>
                                        <p:attrNameLst>
                                          <p:attrName>style.visibility</p:attrName>
                                        </p:attrNameLst>
                                      </p:cBhvr>
                                      <p:to>
                                        <p:strVal val="visible"/>
                                      </p:to>
                                    </p:set>
                                    <p:animEffect transition="in" filter="blinds(horizontal)">
                                      <p:cBhvr>
                                        <p:cTn id="22" dur="500"/>
                                        <p:tgtEl>
                                          <p:spTgt spid="36046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60470"/>
                                        </p:tgtEl>
                                        <p:attrNameLst>
                                          <p:attrName>style.visibility</p:attrName>
                                        </p:attrNameLst>
                                      </p:cBhvr>
                                      <p:to>
                                        <p:strVal val="visible"/>
                                      </p:to>
                                    </p:set>
                                    <p:animEffect transition="in" filter="blinds(horizontal)">
                                      <p:cBhvr>
                                        <p:cTn id="25" dur="500"/>
                                        <p:tgtEl>
                                          <p:spTgt spid="360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69" grpId="0"/>
      <p:bldP spid="360470" grpId="0"/>
      <p:bldP spid="115720" grpId="0"/>
      <p:bldP spid="21" grpId="0"/>
      <p:bldP spid="188"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C205E8CC-2D28-47F2-A87D-08240C33C740}"/>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119811" name="页脚占位符 4">
            <a:extLst>
              <a:ext uri="{FF2B5EF4-FFF2-40B4-BE49-F238E27FC236}">
                <a16:creationId xmlns:a16="http://schemas.microsoft.com/office/drawing/2014/main" id="{9AD0600F-5AF1-4A71-A56A-1CFCF1CDC3E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629DF21-53B7-41FC-9C55-FBBA6218ED9D}" type="slidenum">
              <a:rPr lang="en-US" altLang="zh-CN" smtClean="0">
                <a:latin typeface="Garamond" panose="02020404030301010803" pitchFamily="18" charset="0"/>
              </a:rPr>
              <a:pPr/>
              <a:t>126</a:t>
            </a:fld>
            <a:endParaRPr lang="en-US" altLang="zh-CN">
              <a:latin typeface="Garamond" panose="02020404030301010803" pitchFamily="18" charset="0"/>
            </a:endParaRPr>
          </a:p>
        </p:txBody>
      </p:sp>
      <p:sp>
        <p:nvSpPr>
          <p:cNvPr id="119812" name="Rectangle 2">
            <a:extLst>
              <a:ext uri="{FF2B5EF4-FFF2-40B4-BE49-F238E27FC236}">
                <a16:creationId xmlns:a16="http://schemas.microsoft.com/office/drawing/2014/main" id="{133541C5-AF31-4AA7-9994-9F9E2563CF10}"/>
              </a:ext>
            </a:extLst>
          </p:cNvPr>
          <p:cNvSpPr>
            <a:spLocks noGrp="1" noChangeArrowheads="1"/>
          </p:cNvSpPr>
          <p:nvPr>
            <p:ph type="title"/>
          </p:nvPr>
        </p:nvSpPr>
        <p:spPr/>
        <p:txBody>
          <a:bodyPr/>
          <a:lstStyle/>
          <a:p>
            <a:pPr eaLnBrk="1" hangingPunct="1"/>
            <a:r>
              <a:rPr lang="en-US" altLang="zh-CN"/>
              <a:t>3.5 </a:t>
            </a:r>
            <a:r>
              <a:rPr lang="zh-CN" altLang="en-US"/>
              <a:t>面向连接的传输 </a:t>
            </a:r>
            <a:r>
              <a:rPr lang="en-US" altLang="zh-CN"/>
              <a:t>: TCP</a:t>
            </a:r>
          </a:p>
        </p:txBody>
      </p:sp>
      <p:sp>
        <p:nvSpPr>
          <p:cNvPr id="361475" name="Rectangle 3">
            <a:extLst>
              <a:ext uri="{FF2B5EF4-FFF2-40B4-BE49-F238E27FC236}">
                <a16:creationId xmlns:a16="http://schemas.microsoft.com/office/drawing/2014/main" id="{227F912E-4ACA-4131-9361-1418CE9251DA}"/>
              </a:ext>
            </a:extLst>
          </p:cNvPr>
          <p:cNvSpPr>
            <a:spLocks noGrp="1" noChangeArrowheads="1"/>
          </p:cNvSpPr>
          <p:nvPr>
            <p:ph type="body" idx="1"/>
          </p:nvPr>
        </p:nvSpPr>
        <p:spPr/>
        <p:txBody>
          <a:bodyPr/>
          <a:lstStyle/>
          <a:p>
            <a:pPr lvl="1" eaLnBrk="1" hangingPunct="1"/>
            <a:r>
              <a:rPr lang="zh-CN" altLang="en-US">
                <a:ea typeface="楷体" panose="02010609060101010101" pitchFamily="49" charset="-122"/>
                <a:cs typeface="Arial" panose="020B0604020202020204" pitchFamily="34" charset="0"/>
              </a:rPr>
              <a:t>一种特殊的情况</a:t>
            </a:r>
          </a:p>
          <a:p>
            <a:pPr lvl="2" eaLnBrk="1" hangingPunct="1"/>
            <a:r>
              <a:rPr lang="zh-CN" altLang="en-US">
                <a:ea typeface="楷体" panose="02010609060101010101" pitchFamily="49" charset="-122"/>
                <a:cs typeface="Arial" panose="020B0604020202020204" pitchFamily="34" charset="0"/>
              </a:rPr>
              <a:t>接收方通知发送方</a:t>
            </a:r>
            <a:r>
              <a:rPr lang="en-US" altLang="zh-CN">
                <a:ea typeface="楷体" panose="02010609060101010101" pitchFamily="49" charset="-122"/>
                <a:cs typeface="Arial" panose="020B0604020202020204" pitchFamily="34" charset="0"/>
              </a:rPr>
              <a:t>RcvWindow</a:t>
            </a:r>
            <a:r>
              <a:rPr lang="zh-CN" altLang="en-US">
                <a:ea typeface="楷体" panose="02010609060101010101" pitchFamily="49" charset="-122"/>
                <a:cs typeface="Arial" panose="020B0604020202020204" pitchFamily="34" charset="0"/>
              </a:rPr>
              <a:t>为</a:t>
            </a:r>
            <a:r>
              <a:rPr lang="en-US" altLang="zh-CN">
                <a:ea typeface="楷体" panose="02010609060101010101" pitchFamily="49" charset="-122"/>
                <a:cs typeface="Arial" panose="020B0604020202020204" pitchFamily="34" charset="0"/>
              </a:rPr>
              <a:t>0</a:t>
            </a:r>
            <a:r>
              <a:rPr lang="zh-CN" altLang="en-US">
                <a:ea typeface="楷体" panose="02010609060101010101" pitchFamily="49" charset="-122"/>
                <a:cs typeface="Arial" panose="020B0604020202020204" pitchFamily="34" charset="0"/>
              </a:rPr>
              <a:t>，且接收方无任何数据传送给发送方</a:t>
            </a:r>
            <a:endParaRPr lang="en-US" altLang="zh-CN">
              <a:ea typeface="楷体" panose="02010609060101010101" pitchFamily="49" charset="-122"/>
              <a:cs typeface="Arial" panose="020B0604020202020204" pitchFamily="34" charset="0"/>
            </a:endParaRPr>
          </a:p>
          <a:p>
            <a:pPr lvl="2" eaLnBrk="1" hangingPunct="1"/>
            <a:r>
              <a:rPr lang="zh-CN" altLang="en-US">
                <a:ea typeface="楷体" panose="02010609060101010101" pitchFamily="49" charset="-122"/>
                <a:cs typeface="Arial" panose="020B0604020202020204" pitchFamily="34" charset="0"/>
              </a:rPr>
              <a:t>当接受方的缓冲区被应用进程清空后，接收方没有办法主动发送报文段通知发送方（假设接受方没有数据要发送，而发送方因为得知接收方传递接受窗口为</a:t>
            </a:r>
            <a:r>
              <a:rPr lang="en-US" altLang="zh-CN">
                <a:ea typeface="楷体" panose="02010609060101010101" pitchFamily="49" charset="-122"/>
                <a:cs typeface="Arial" panose="020B0604020202020204" pitchFamily="34" charset="0"/>
              </a:rPr>
              <a:t>0</a:t>
            </a:r>
            <a:r>
              <a:rPr lang="zh-CN" altLang="en-US">
                <a:ea typeface="楷体" panose="02010609060101010101" pitchFamily="49" charset="-122"/>
                <a:cs typeface="Arial" panose="020B0604020202020204" pitchFamily="34" charset="0"/>
              </a:rPr>
              <a:t>而被阻塞）</a:t>
            </a:r>
          </a:p>
          <a:p>
            <a:pPr lvl="2" eaLnBrk="1" hangingPunct="1"/>
            <a:r>
              <a:rPr lang="zh-CN" altLang="en-US">
                <a:ea typeface="楷体" panose="02010609060101010101" pitchFamily="49" charset="-122"/>
                <a:cs typeface="Arial" panose="020B0604020202020204" pitchFamily="34" charset="0"/>
              </a:rPr>
              <a:t>解决办法：当接收端的接收窗口为</a:t>
            </a:r>
            <a:r>
              <a:rPr lang="en-US" altLang="zh-CN">
                <a:ea typeface="楷体" panose="02010609060101010101" pitchFamily="49" charset="-122"/>
                <a:cs typeface="Arial" panose="020B0604020202020204" pitchFamily="34" charset="0"/>
              </a:rPr>
              <a:t>0</a:t>
            </a:r>
            <a:r>
              <a:rPr lang="zh-CN" altLang="en-US">
                <a:ea typeface="楷体" panose="02010609060101010101" pitchFamily="49" charset="-122"/>
                <a:cs typeface="Arial" panose="020B0604020202020204" pitchFamily="34" charset="0"/>
              </a:rPr>
              <a:t>时，发送方持续向接受方发送只有一个字节数据的报文段，目的是试探</a:t>
            </a:r>
          </a:p>
          <a:p>
            <a:pPr lvl="2" eaLnBrk="1" hangingPunct="1"/>
            <a:endParaRPr lang="en-US" altLang="zh-CN">
              <a:ea typeface="楷体" panose="02010609060101010101" pitchFamily="49"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361475">
                                            <p:txEl>
                                              <p:pRg st="1" end="1"/>
                                            </p:txEl>
                                          </p:spTgt>
                                        </p:tgtEl>
                                        <p:attrNameLst>
                                          <p:attrName>style.visibility</p:attrName>
                                        </p:attrNameLst>
                                      </p:cBhvr>
                                      <p:to>
                                        <p:strVal val="visible"/>
                                      </p:to>
                                    </p:set>
                                    <p:anim calcmode="discrete" valueType="clr">
                                      <p:cBhvr override="childStyle">
                                        <p:cTn id="7" dur="80"/>
                                        <p:tgtEl>
                                          <p:spTgt spid="361475">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61475">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361475">
                                            <p:txEl>
                                              <p:pRg st="1" end="1"/>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361475">
                                            <p:txEl>
                                              <p:pRg st="2" end="2"/>
                                            </p:txEl>
                                          </p:spTgt>
                                        </p:tgtEl>
                                        <p:attrNameLst>
                                          <p:attrName>style.visibility</p:attrName>
                                        </p:attrNameLst>
                                      </p:cBhvr>
                                      <p:to>
                                        <p:strVal val="visible"/>
                                      </p:to>
                                    </p:set>
                                    <p:anim calcmode="discrete" valueType="clr">
                                      <p:cBhvr override="childStyle">
                                        <p:cTn id="14" dur="80"/>
                                        <p:tgtEl>
                                          <p:spTgt spid="361475">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61475">
                                            <p:txEl>
                                              <p:pRg st="2" end="2"/>
                                            </p:txEl>
                                          </p:spTgt>
                                        </p:tgtEl>
                                        <p:attrNameLst>
                                          <p:attrName>fillcolor</p:attrName>
                                        </p:attrNameLst>
                                      </p:cBhvr>
                                      <p:tavLst>
                                        <p:tav tm="0">
                                          <p:val>
                                            <p:clrVal>
                                              <a:schemeClr val="accent2"/>
                                            </p:clrVal>
                                          </p:val>
                                        </p:tav>
                                        <p:tav tm="50000">
                                          <p:val>
                                            <p:clrVal>
                                              <a:schemeClr val="hlink"/>
                                            </p:clrVal>
                                          </p:val>
                                        </p:tav>
                                      </p:tavLst>
                                    </p:anim>
                                    <p:set>
                                      <p:cBhvr>
                                        <p:cTn id="16" dur="80"/>
                                        <p:tgtEl>
                                          <p:spTgt spid="361475">
                                            <p:txEl>
                                              <p:pRg st="2" end="2"/>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361475">
                                            <p:txEl>
                                              <p:pRg st="3" end="3"/>
                                            </p:txEl>
                                          </p:spTgt>
                                        </p:tgtEl>
                                        <p:attrNameLst>
                                          <p:attrName>style.visibility</p:attrName>
                                        </p:attrNameLst>
                                      </p:cBhvr>
                                      <p:to>
                                        <p:strVal val="visible"/>
                                      </p:to>
                                    </p:set>
                                    <p:anim calcmode="discrete" valueType="clr">
                                      <p:cBhvr override="childStyle">
                                        <p:cTn id="21" dur="80"/>
                                        <p:tgtEl>
                                          <p:spTgt spid="361475">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361475">
                                            <p:txEl>
                                              <p:pRg st="3" end="3"/>
                                            </p:txEl>
                                          </p:spTgt>
                                        </p:tgtEl>
                                        <p:attrNameLst>
                                          <p:attrName>fillcolor</p:attrName>
                                        </p:attrNameLst>
                                      </p:cBhvr>
                                      <p:tavLst>
                                        <p:tav tm="0">
                                          <p:val>
                                            <p:clrVal>
                                              <a:schemeClr val="accent2"/>
                                            </p:clrVal>
                                          </p:val>
                                        </p:tav>
                                        <p:tav tm="50000">
                                          <p:val>
                                            <p:clrVal>
                                              <a:schemeClr val="hlink"/>
                                            </p:clrVal>
                                          </p:val>
                                        </p:tav>
                                      </p:tavLst>
                                    </p:anim>
                                    <p:set>
                                      <p:cBhvr>
                                        <p:cTn id="23" dur="80"/>
                                        <p:tgtEl>
                                          <p:spTgt spid="361475">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日期占位符 3">
            <a:extLst>
              <a:ext uri="{FF2B5EF4-FFF2-40B4-BE49-F238E27FC236}">
                <a16:creationId xmlns:a16="http://schemas.microsoft.com/office/drawing/2014/main" id="{824D182D-4A25-40E0-B67D-7AB8BAE5333A}"/>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120835" name="页脚占位符 4">
            <a:extLst>
              <a:ext uri="{FF2B5EF4-FFF2-40B4-BE49-F238E27FC236}">
                <a16:creationId xmlns:a16="http://schemas.microsoft.com/office/drawing/2014/main" id="{DE1B67C8-94AE-459B-8771-B8ECF790E8E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4408BF0-BF37-4561-B650-3F001E55A0CB}" type="slidenum">
              <a:rPr lang="en-US" altLang="zh-CN" smtClean="0">
                <a:latin typeface="Garamond" panose="02020404030301010803" pitchFamily="18" charset="0"/>
              </a:rPr>
              <a:pPr/>
              <a:t>127</a:t>
            </a:fld>
            <a:endParaRPr lang="en-US" altLang="zh-CN">
              <a:latin typeface="Garamond" panose="02020404030301010803" pitchFamily="18" charset="0"/>
            </a:endParaRPr>
          </a:p>
        </p:txBody>
      </p:sp>
      <p:sp>
        <p:nvSpPr>
          <p:cNvPr id="120836" name="Rectangle 2">
            <a:extLst>
              <a:ext uri="{FF2B5EF4-FFF2-40B4-BE49-F238E27FC236}">
                <a16:creationId xmlns:a16="http://schemas.microsoft.com/office/drawing/2014/main" id="{168E6316-A691-43F4-A18E-DA71175CDFA2}"/>
              </a:ext>
            </a:extLst>
          </p:cNvPr>
          <p:cNvSpPr>
            <a:spLocks noGrp="1" noChangeArrowheads="1"/>
          </p:cNvSpPr>
          <p:nvPr>
            <p:ph type="title"/>
          </p:nvPr>
        </p:nvSpPr>
        <p:spPr/>
        <p:txBody>
          <a:bodyPr/>
          <a:lstStyle/>
          <a:p>
            <a:pPr eaLnBrk="1" hangingPunct="1"/>
            <a:r>
              <a:rPr lang="en-US" altLang="zh-CN"/>
              <a:t>3.5 </a:t>
            </a:r>
            <a:r>
              <a:rPr lang="zh-CN" altLang="en-US"/>
              <a:t>面向连接的传输 </a:t>
            </a:r>
            <a:r>
              <a:rPr lang="en-US" altLang="zh-CN"/>
              <a:t>: TCP</a:t>
            </a:r>
          </a:p>
        </p:txBody>
      </p:sp>
      <p:sp>
        <p:nvSpPr>
          <p:cNvPr id="120837" name="Rectangle 3">
            <a:extLst>
              <a:ext uri="{FF2B5EF4-FFF2-40B4-BE49-F238E27FC236}">
                <a16:creationId xmlns:a16="http://schemas.microsoft.com/office/drawing/2014/main" id="{68C47D27-2BC7-451E-BAE8-EBCB74587BCD}"/>
              </a:ext>
            </a:extLst>
          </p:cNvPr>
          <p:cNvSpPr>
            <a:spLocks noGrp="1" noChangeArrowheads="1"/>
          </p:cNvSpPr>
          <p:nvPr>
            <p:ph type="body" idx="1"/>
          </p:nvPr>
        </p:nvSpPr>
        <p:spPr>
          <a:xfrm>
            <a:off x="1981200" y="1341439"/>
            <a:ext cx="8229600" cy="574675"/>
          </a:xfrm>
        </p:spPr>
        <p:txBody>
          <a:bodyPr/>
          <a:lstStyle/>
          <a:p>
            <a:pPr eaLnBrk="1" hangingPunct="1">
              <a:lnSpc>
                <a:spcPct val="90000"/>
              </a:lnSpc>
            </a:pPr>
            <a:r>
              <a:rPr lang="en-US" altLang="zh-CN">
                <a:ea typeface="楷体" panose="02010609060101010101" pitchFamily="49" charset="-122"/>
                <a:cs typeface="Arial" panose="020B0604020202020204" pitchFamily="34" charset="0"/>
              </a:rPr>
              <a:t>TCP</a:t>
            </a:r>
            <a:r>
              <a:rPr lang="zh-CN" altLang="en-US">
                <a:ea typeface="楷体" panose="02010609060101010101" pitchFamily="49" charset="-122"/>
                <a:cs typeface="Arial" panose="020B0604020202020204" pitchFamily="34" charset="0"/>
              </a:rPr>
              <a:t>连接的建立</a:t>
            </a:r>
          </a:p>
        </p:txBody>
      </p:sp>
      <p:grpSp>
        <p:nvGrpSpPr>
          <p:cNvPr id="2" name="Group 4">
            <a:extLst>
              <a:ext uri="{FF2B5EF4-FFF2-40B4-BE49-F238E27FC236}">
                <a16:creationId xmlns:a16="http://schemas.microsoft.com/office/drawing/2014/main" id="{A8AA49A8-331B-4F92-A3DB-9C0373AFAAEB}"/>
              </a:ext>
            </a:extLst>
          </p:cNvPr>
          <p:cNvGrpSpPr>
            <a:grpSpLocks/>
          </p:cNvGrpSpPr>
          <p:nvPr/>
        </p:nvGrpSpPr>
        <p:grpSpPr bwMode="auto">
          <a:xfrm>
            <a:off x="3946526" y="3933825"/>
            <a:ext cx="4752975" cy="420688"/>
            <a:chOff x="1272" y="2366"/>
            <a:chExt cx="2994" cy="265"/>
          </a:xfrm>
        </p:grpSpPr>
        <p:sp>
          <p:nvSpPr>
            <p:cNvPr id="120856" name="Line 5">
              <a:extLst>
                <a:ext uri="{FF2B5EF4-FFF2-40B4-BE49-F238E27FC236}">
                  <a16:creationId xmlns:a16="http://schemas.microsoft.com/office/drawing/2014/main" id="{E1A44B0C-AA6D-440D-B338-C089892416E5}"/>
                </a:ext>
              </a:extLst>
            </p:cNvPr>
            <p:cNvSpPr>
              <a:spLocks noChangeShapeType="1"/>
            </p:cNvSpPr>
            <p:nvPr/>
          </p:nvSpPr>
          <p:spPr bwMode="auto">
            <a:xfrm>
              <a:off x="1272" y="2631"/>
              <a:ext cx="2994" cy="0"/>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57" name="Rectangle 6">
              <a:extLst>
                <a:ext uri="{FF2B5EF4-FFF2-40B4-BE49-F238E27FC236}">
                  <a16:creationId xmlns:a16="http://schemas.microsoft.com/office/drawing/2014/main" id="{CA5C8005-134C-49BE-B431-C89CDABB9800}"/>
                </a:ext>
              </a:extLst>
            </p:cNvPr>
            <p:cNvSpPr>
              <a:spLocks noChangeArrowheads="1"/>
            </p:cNvSpPr>
            <p:nvPr/>
          </p:nvSpPr>
          <p:spPr bwMode="auto">
            <a:xfrm>
              <a:off x="2117" y="2366"/>
              <a:ext cx="114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solidFill>
                    <a:srgbClr val="333399"/>
                  </a:solidFill>
                  <a:ea typeface="楷体" panose="02010609060101010101" pitchFamily="49" charset="-122"/>
                  <a:cs typeface="Arial" panose="020B0604020202020204" pitchFamily="34" charset="0"/>
                </a:rPr>
                <a:t>SYN, SEQ = x</a:t>
              </a:r>
            </a:p>
          </p:txBody>
        </p:sp>
      </p:grpSp>
      <p:sp>
        <p:nvSpPr>
          <p:cNvPr id="120839" name="Rectangle 7">
            <a:extLst>
              <a:ext uri="{FF2B5EF4-FFF2-40B4-BE49-F238E27FC236}">
                <a16:creationId xmlns:a16="http://schemas.microsoft.com/office/drawing/2014/main" id="{83FF960B-26D3-4F80-8B53-2E7223BE0623}"/>
              </a:ext>
            </a:extLst>
          </p:cNvPr>
          <p:cNvSpPr>
            <a:spLocks noChangeArrowheads="1"/>
          </p:cNvSpPr>
          <p:nvPr/>
        </p:nvSpPr>
        <p:spPr bwMode="auto">
          <a:xfrm>
            <a:off x="8216900" y="2349501"/>
            <a:ext cx="952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a:solidFill>
                  <a:srgbClr val="333399"/>
                </a:solidFill>
                <a:ea typeface="楷体" panose="02010609060101010101" pitchFamily="49" charset="-122"/>
                <a:cs typeface="Arial" panose="020B0604020202020204" pitchFamily="34" charset="0"/>
              </a:rPr>
              <a:t>主机 </a:t>
            </a:r>
            <a:r>
              <a:rPr kumimoji="1" lang="en-US" altLang="zh-CN" sz="2000">
                <a:solidFill>
                  <a:srgbClr val="333399"/>
                </a:solidFill>
                <a:ea typeface="楷体" panose="02010609060101010101" pitchFamily="49" charset="-122"/>
                <a:cs typeface="Arial" panose="020B0604020202020204" pitchFamily="34" charset="0"/>
              </a:rPr>
              <a:t>B</a:t>
            </a:r>
          </a:p>
        </p:txBody>
      </p:sp>
      <p:grpSp>
        <p:nvGrpSpPr>
          <p:cNvPr id="3" name="Group 8">
            <a:extLst>
              <a:ext uri="{FF2B5EF4-FFF2-40B4-BE49-F238E27FC236}">
                <a16:creationId xmlns:a16="http://schemas.microsoft.com/office/drawing/2014/main" id="{56F21E5D-C2CC-4C5D-BA63-BA12C7ACF2BF}"/>
              </a:ext>
            </a:extLst>
          </p:cNvPr>
          <p:cNvGrpSpPr>
            <a:grpSpLocks/>
          </p:cNvGrpSpPr>
          <p:nvPr/>
        </p:nvGrpSpPr>
        <p:grpSpPr bwMode="auto">
          <a:xfrm>
            <a:off x="3967163" y="4543425"/>
            <a:ext cx="4754562" cy="400050"/>
            <a:chOff x="1285" y="2750"/>
            <a:chExt cx="2995" cy="252"/>
          </a:xfrm>
        </p:grpSpPr>
        <p:sp>
          <p:nvSpPr>
            <p:cNvPr id="120854" name="Line 9">
              <a:extLst>
                <a:ext uri="{FF2B5EF4-FFF2-40B4-BE49-F238E27FC236}">
                  <a16:creationId xmlns:a16="http://schemas.microsoft.com/office/drawing/2014/main" id="{5D8BE377-FE6F-41AD-A35B-365C2DB5128B}"/>
                </a:ext>
              </a:extLst>
            </p:cNvPr>
            <p:cNvSpPr>
              <a:spLocks noChangeShapeType="1"/>
            </p:cNvSpPr>
            <p:nvPr/>
          </p:nvSpPr>
          <p:spPr bwMode="auto">
            <a:xfrm rot="13037" flipH="1">
              <a:off x="1285" y="3000"/>
              <a:ext cx="2995" cy="2"/>
            </a:xfrm>
            <a:prstGeom prst="line">
              <a:avLst/>
            </a:prstGeom>
            <a:noFill/>
            <a:ln w="28575">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55" name="Rectangle 10">
              <a:extLst>
                <a:ext uri="{FF2B5EF4-FFF2-40B4-BE49-F238E27FC236}">
                  <a16:creationId xmlns:a16="http://schemas.microsoft.com/office/drawing/2014/main" id="{2A60DD34-72ED-4EAE-9D59-A92986BCD689}"/>
                </a:ext>
              </a:extLst>
            </p:cNvPr>
            <p:cNvSpPr>
              <a:spLocks noChangeArrowheads="1"/>
            </p:cNvSpPr>
            <p:nvPr/>
          </p:nvSpPr>
          <p:spPr bwMode="auto">
            <a:xfrm rot="470" flipH="1">
              <a:off x="1565" y="2750"/>
              <a:ext cx="2449"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solidFill>
                    <a:srgbClr val="333399"/>
                  </a:solidFill>
                  <a:ea typeface="楷体" panose="02010609060101010101" pitchFamily="49" charset="-122"/>
                  <a:cs typeface="Arial" panose="020B0604020202020204" pitchFamily="34" charset="0"/>
                </a:rPr>
                <a:t>SYN, ACK, SEQ = y, ACK= x </a:t>
              </a:r>
              <a:r>
                <a:rPr kumimoji="1" lang="en-US" altLang="zh-CN" sz="2000" b="1">
                  <a:solidFill>
                    <a:srgbClr val="333399"/>
                  </a:solidFill>
                  <a:ea typeface="楷体" panose="02010609060101010101" pitchFamily="49" charset="-122"/>
                  <a:cs typeface="Arial" panose="020B0604020202020204" pitchFamily="34" charset="0"/>
                  <a:sym typeface="Symbol" panose="05050102010706020507" pitchFamily="18" charset="2"/>
                </a:rPr>
                <a:t></a:t>
              </a:r>
              <a:r>
                <a:rPr kumimoji="1" lang="en-US" altLang="zh-CN" sz="2000">
                  <a:solidFill>
                    <a:srgbClr val="333399"/>
                  </a:solidFill>
                  <a:ea typeface="楷体" panose="02010609060101010101" pitchFamily="49" charset="-122"/>
                  <a:cs typeface="Arial" panose="020B0604020202020204" pitchFamily="34" charset="0"/>
                  <a:sym typeface="Symbol" panose="05050102010706020507" pitchFamily="18" charset="2"/>
                </a:rPr>
                <a:t> 1</a:t>
              </a:r>
              <a:endParaRPr kumimoji="1" lang="en-US" altLang="zh-CN" sz="2000">
                <a:solidFill>
                  <a:srgbClr val="333399"/>
                </a:solidFill>
                <a:ea typeface="楷体" panose="02010609060101010101" pitchFamily="49" charset="-122"/>
                <a:cs typeface="Arial" panose="020B0604020202020204" pitchFamily="34" charset="0"/>
              </a:endParaRPr>
            </a:p>
          </p:txBody>
        </p:sp>
      </p:grpSp>
      <p:grpSp>
        <p:nvGrpSpPr>
          <p:cNvPr id="4" name="Group 11">
            <a:extLst>
              <a:ext uri="{FF2B5EF4-FFF2-40B4-BE49-F238E27FC236}">
                <a16:creationId xmlns:a16="http://schemas.microsoft.com/office/drawing/2014/main" id="{BD86B91C-DB4E-4834-8298-ABED48514FB4}"/>
              </a:ext>
            </a:extLst>
          </p:cNvPr>
          <p:cNvGrpSpPr>
            <a:grpSpLocks/>
          </p:cNvGrpSpPr>
          <p:nvPr/>
        </p:nvGrpSpPr>
        <p:grpSpPr bwMode="auto">
          <a:xfrm>
            <a:off x="3967163" y="5156201"/>
            <a:ext cx="4754562" cy="396875"/>
            <a:chOff x="1285" y="3136"/>
            <a:chExt cx="2995" cy="250"/>
          </a:xfrm>
        </p:grpSpPr>
        <p:sp>
          <p:nvSpPr>
            <p:cNvPr id="120852" name="Line 12">
              <a:extLst>
                <a:ext uri="{FF2B5EF4-FFF2-40B4-BE49-F238E27FC236}">
                  <a16:creationId xmlns:a16="http://schemas.microsoft.com/office/drawing/2014/main" id="{EDF604C3-B2C4-475C-93A0-0A7090BB6399}"/>
                </a:ext>
              </a:extLst>
            </p:cNvPr>
            <p:cNvSpPr>
              <a:spLocks noChangeShapeType="1"/>
            </p:cNvSpPr>
            <p:nvPr/>
          </p:nvSpPr>
          <p:spPr bwMode="auto">
            <a:xfrm>
              <a:off x="1285" y="3383"/>
              <a:ext cx="2995" cy="0"/>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53" name="Rectangle 13">
              <a:extLst>
                <a:ext uri="{FF2B5EF4-FFF2-40B4-BE49-F238E27FC236}">
                  <a16:creationId xmlns:a16="http://schemas.microsoft.com/office/drawing/2014/main" id="{2ADE017F-F842-4AB9-A09F-5E2706378005}"/>
                </a:ext>
              </a:extLst>
            </p:cNvPr>
            <p:cNvSpPr>
              <a:spLocks noChangeArrowheads="1"/>
            </p:cNvSpPr>
            <p:nvPr/>
          </p:nvSpPr>
          <p:spPr bwMode="auto">
            <a:xfrm>
              <a:off x="1610" y="3136"/>
              <a:ext cx="235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solidFill>
                    <a:srgbClr val="333399"/>
                  </a:solidFill>
                  <a:ea typeface="楷体" panose="02010609060101010101" pitchFamily="49" charset="-122"/>
                  <a:cs typeface="Arial" panose="020B0604020202020204" pitchFamily="34" charset="0"/>
                </a:rPr>
                <a:t>ACK, SEQ = x + 1, ACK = y </a:t>
              </a:r>
              <a:r>
                <a:rPr kumimoji="1" lang="en-US" altLang="zh-CN" sz="2000" b="1">
                  <a:solidFill>
                    <a:srgbClr val="333399"/>
                  </a:solidFill>
                  <a:ea typeface="楷体" panose="02010609060101010101" pitchFamily="49" charset="-122"/>
                  <a:cs typeface="Arial" panose="020B0604020202020204" pitchFamily="34" charset="0"/>
                  <a:sym typeface="Symbol" panose="05050102010706020507" pitchFamily="18" charset="2"/>
                </a:rPr>
                <a:t></a:t>
              </a:r>
              <a:r>
                <a:rPr kumimoji="1" lang="en-US" altLang="zh-CN" sz="2000">
                  <a:solidFill>
                    <a:srgbClr val="333399"/>
                  </a:solidFill>
                  <a:ea typeface="楷体" panose="02010609060101010101" pitchFamily="49" charset="-122"/>
                  <a:cs typeface="Arial" panose="020B0604020202020204" pitchFamily="34" charset="0"/>
                  <a:sym typeface="Symbol" panose="05050102010706020507" pitchFamily="18" charset="2"/>
                </a:rPr>
                <a:t> 1</a:t>
              </a:r>
            </a:p>
          </p:txBody>
        </p:sp>
      </p:grpSp>
      <p:sp>
        <p:nvSpPr>
          <p:cNvPr id="120842" name="Rectangle 14">
            <a:extLst>
              <a:ext uri="{FF2B5EF4-FFF2-40B4-BE49-F238E27FC236}">
                <a16:creationId xmlns:a16="http://schemas.microsoft.com/office/drawing/2014/main" id="{F93695A1-DA4B-4D8A-A230-BA1462D7E013}"/>
              </a:ext>
            </a:extLst>
          </p:cNvPr>
          <p:cNvSpPr>
            <a:spLocks noChangeArrowheads="1"/>
          </p:cNvSpPr>
          <p:nvPr/>
        </p:nvSpPr>
        <p:spPr bwMode="auto">
          <a:xfrm>
            <a:off x="8054975" y="3540126"/>
            <a:ext cx="12080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a:solidFill>
                  <a:srgbClr val="333399"/>
                </a:solidFill>
                <a:ea typeface="楷体" panose="02010609060101010101" pitchFamily="49" charset="-122"/>
                <a:cs typeface="Arial" panose="020B0604020202020204" pitchFamily="34" charset="0"/>
              </a:rPr>
              <a:t>被动打开</a:t>
            </a:r>
          </a:p>
        </p:txBody>
      </p:sp>
      <p:sp>
        <p:nvSpPr>
          <p:cNvPr id="120843" name="Rectangle 15">
            <a:extLst>
              <a:ext uri="{FF2B5EF4-FFF2-40B4-BE49-F238E27FC236}">
                <a16:creationId xmlns:a16="http://schemas.microsoft.com/office/drawing/2014/main" id="{BDD4FCD9-B9DC-4054-B7D1-CA396346B3DD}"/>
              </a:ext>
            </a:extLst>
          </p:cNvPr>
          <p:cNvSpPr>
            <a:spLocks noChangeArrowheads="1"/>
          </p:cNvSpPr>
          <p:nvPr/>
        </p:nvSpPr>
        <p:spPr bwMode="auto">
          <a:xfrm>
            <a:off x="3238500" y="3540126"/>
            <a:ext cx="12080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a:solidFill>
                  <a:srgbClr val="333399"/>
                </a:solidFill>
                <a:ea typeface="楷体" panose="02010609060101010101" pitchFamily="49" charset="-122"/>
                <a:cs typeface="Arial" panose="020B0604020202020204" pitchFamily="34" charset="0"/>
              </a:rPr>
              <a:t>主动打开</a:t>
            </a:r>
          </a:p>
        </p:txBody>
      </p:sp>
      <p:sp>
        <p:nvSpPr>
          <p:cNvPr id="362512" name="Rectangle 16">
            <a:extLst>
              <a:ext uri="{FF2B5EF4-FFF2-40B4-BE49-F238E27FC236}">
                <a16:creationId xmlns:a16="http://schemas.microsoft.com/office/drawing/2014/main" id="{5451360C-8F1D-423D-AB5D-0279E9682648}"/>
              </a:ext>
            </a:extLst>
          </p:cNvPr>
          <p:cNvSpPr>
            <a:spLocks noChangeArrowheads="1"/>
          </p:cNvSpPr>
          <p:nvPr/>
        </p:nvSpPr>
        <p:spPr bwMode="auto">
          <a:xfrm>
            <a:off x="8750301" y="4649788"/>
            <a:ext cx="6905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a:solidFill>
                  <a:srgbClr val="333399"/>
                </a:solidFill>
                <a:ea typeface="楷体" panose="02010609060101010101" pitchFamily="49" charset="-122"/>
                <a:cs typeface="Arial" panose="020B0604020202020204" pitchFamily="34" charset="0"/>
              </a:rPr>
              <a:t>确认</a:t>
            </a:r>
          </a:p>
        </p:txBody>
      </p:sp>
      <p:sp>
        <p:nvSpPr>
          <p:cNvPr id="362513" name="Rectangle 17">
            <a:extLst>
              <a:ext uri="{FF2B5EF4-FFF2-40B4-BE49-F238E27FC236}">
                <a16:creationId xmlns:a16="http://schemas.microsoft.com/office/drawing/2014/main" id="{B5D6C03E-ED04-4B6D-BE88-DDB4614D4C08}"/>
              </a:ext>
            </a:extLst>
          </p:cNvPr>
          <p:cNvSpPr>
            <a:spLocks noChangeArrowheads="1"/>
          </p:cNvSpPr>
          <p:nvPr/>
        </p:nvSpPr>
        <p:spPr bwMode="auto">
          <a:xfrm>
            <a:off x="3271839" y="5272089"/>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a:solidFill>
                  <a:srgbClr val="333399"/>
                </a:solidFill>
                <a:ea typeface="楷体" panose="02010609060101010101" pitchFamily="49" charset="-122"/>
                <a:cs typeface="Arial" panose="020B0604020202020204" pitchFamily="34" charset="0"/>
              </a:rPr>
              <a:t>确认</a:t>
            </a:r>
          </a:p>
        </p:txBody>
      </p:sp>
      <p:pic>
        <p:nvPicPr>
          <p:cNvPr id="120846" name="Picture 18">
            <a:extLst>
              <a:ext uri="{FF2B5EF4-FFF2-40B4-BE49-F238E27FC236}">
                <a16:creationId xmlns:a16="http://schemas.microsoft.com/office/drawing/2014/main" id="{6930A0B6-DE21-4516-845D-DF0DD829813B}"/>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32188" y="2700338"/>
            <a:ext cx="760412"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47" name="Picture 19">
            <a:extLst>
              <a:ext uri="{FF2B5EF4-FFF2-40B4-BE49-F238E27FC236}">
                <a16:creationId xmlns:a16="http://schemas.microsoft.com/office/drawing/2014/main" id="{403C47B0-9B5B-4758-99FE-76C7E2985175}"/>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51826" y="2700338"/>
            <a:ext cx="760413"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48" name="Rectangle 20">
            <a:extLst>
              <a:ext uri="{FF2B5EF4-FFF2-40B4-BE49-F238E27FC236}">
                <a16:creationId xmlns:a16="http://schemas.microsoft.com/office/drawing/2014/main" id="{E22073E7-F209-4720-8F91-959637638643}"/>
              </a:ext>
            </a:extLst>
          </p:cNvPr>
          <p:cNvSpPr>
            <a:spLocks noChangeArrowheads="1"/>
          </p:cNvSpPr>
          <p:nvPr/>
        </p:nvSpPr>
        <p:spPr bwMode="auto">
          <a:xfrm>
            <a:off x="3403600" y="2330451"/>
            <a:ext cx="952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a:solidFill>
                  <a:srgbClr val="333399"/>
                </a:solidFill>
                <a:ea typeface="楷体" panose="02010609060101010101" pitchFamily="49" charset="-122"/>
                <a:cs typeface="Arial" panose="020B0604020202020204" pitchFamily="34" charset="0"/>
              </a:rPr>
              <a:t>主机 </a:t>
            </a:r>
            <a:r>
              <a:rPr kumimoji="1" lang="en-US" altLang="zh-CN" sz="2000">
                <a:solidFill>
                  <a:srgbClr val="333399"/>
                </a:solidFill>
                <a:ea typeface="楷体" panose="02010609060101010101" pitchFamily="49" charset="-122"/>
                <a:cs typeface="Arial" panose="020B0604020202020204" pitchFamily="34" charset="0"/>
              </a:rPr>
              <a:t>A</a:t>
            </a:r>
          </a:p>
        </p:txBody>
      </p:sp>
      <p:sp>
        <p:nvSpPr>
          <p:cNvPr id="362517" name="Rectangle 21">
            <a:extLst>
              <a:ext uri="{FF2B5EF4-FFF2-40B4-BE49-F238E27FC236}">
                <a16:creationId xmlns:a16="http://schemas.microsoft.com/office/drawing/2014/main" id="{4D640768-3B83-4B46-B45F-7A45B7947EB1}"/>
              </a:ext>
            </a:extLst>
          </p:cNvPr>
          <p:cNvSpPr>
            <a:spLocks noChangeArrowheads="1"/>
          </p:cNvSpPr>
          <p:nvPr/>
        </p:nvSpPr>
        <p:spPr bwMode="auto">
          <a:xfrm>
            <a:off x="2754314" y="4054476"/>
            <a:ext cx="12080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a:solidFill>
                  <a:srgbClr val="333399"/>
                </a:solidFill>
                <a:ea typeface="楷体" panose="02010609060101010101" pitchFamily="49" charset="-122"/>
                <a:cs typeface="Arial" panose="020B0604020202020204" pitchFamily="34" charset="0"/>
              </a:rPr>
              <a:t>连接请求</a:t>
            </a:r>
          </a:p>
        </p:txBody>
      </p:sp>
      <p:sp>
        <p:nvSpPr>
          <p:cNvPr id="24" name="TextBox 23">
            <a:extLst>
              <a:ext uri="{FF2B5EF4-FFF2-40B4-BE49-F238E27FC236}">
                <a16:creationId xmlns:a16="http://schemas.microsoft.com/office/drawing/2014/main" id="{A8319678-2209-4486-BD27-6110FCB1C283}"/>
              </a:ext>
            </a:extLst>
          </p:cNvPr>
          <p:cNvSpPr txBox="1">
            <a:spLocks noChangeArrowheads="1"/>
          </p:cNvSpPr>
          <p:nvPr/>
        </p:nvSpPr>
        <p:spPr bwMode="auto">
          <a:xfrm>
            <a:off x="4943475" y="2205039"/>
            <a:ext cx="28019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x: A</a:t>
            </a:r>
            <a:r>
              <a:rPr lang="zh-CN" altLang="en-US"/>
              <a:t>通知</a:t>
            </a:r>
            <a:r>
              <a:rPr lang="en-US" altLang="zh-CN"/>
              <a:t>B</a:t>
            </a:r>
            <a:r>
              <a:rPr lang="zh-CN" altLang="en-US"/>
              <a:t>自己的起始序号</a:t>
            </a:r>
          </a:p>
        </p:txBody>
      </p:sp>
      <p:sp>
        <p:nvSpPr>
          <p:cNvPr id="25" name="TextBox 24">
            <a:extLst>
              <a:ext uri="{FF2B5EF4-FFF2-40B4-BE49-F238E27FC236}">
                <a16:creationId xmlns:a16="http://schemas.microsoft.com/office/drawing/2014/main" id="{E1072438-6D4B-4BE8-996E-79C1690A3EDC}"/>
              </a:ext>
            </a:extLst>
          </p:cNvPr>
          <p:cNvSpPr txBox="1">
            <a:spLocks noChangeArrowheads="1"/>
          </p:cNvSpPr>
          <p:nvPr/>
        </p:nvSpPr>
        <p:spPr bwMode="auto">
          <a:xfrm>
            <a:off x="4943475" y="2555875"/>
            <a:ext cx="28146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y: B</a:t>
            </a:r>
            <a:r>
              <a:rPr lang="zh-CN" altLang="en-US"/>
              <a:t>通知</a:t>
            </a:r>
            <a:r>
              <a:rPr lang="en-US" altLang="zh-CN"/>
              <a:t>A</a:t>
            </a:r>
            <a:r>
              <a:rPr lang="zh-CN" altLang="en-US"/>
              <a:t>自己的起始序号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2517"/>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8" fill="hold" nodeType="after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0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2512"/>
                                        </p:tgtEl>
                                        <p:attrNameLst>
                                          <p:attrName>style.visibility</p:attrName>
                                        </p:attrNameLst>
                                      </p:cBhvr>
                                      <p:to>
                                        <p:strVal val="visible"/>
                                      </p:to>
                                    </p:set>
                                  </p:childTnLst>
                                </p:cTn>
                              </p:par>
                            </p:childTnLst>
                          </p:cTn>
                        </p:par>
                        <p:par>
                          <p:cTn id="15" fill="hold" nodeType="afterGroup">
                            <p:stCondLst>
                              <p:cond delay="0"/>
                            </p:stCondLst>
                            <p:childTnLst>
                              <p:par>
                                <p:cTn id="16" presetID="22" presetClass="entr" presetSubtype="2" fill="hold" nodeType="afterEffect">
                                  <p:stCondLst>
                                    <p:cond delay="50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1000"/>
                                        <p:tgtEl>
                                          <p:spTgt spid="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2513"/>
                                        </p:tgtEl>
                                        <p:attrNameLst>
                                          <p:attrName>style.visibility</p:attrName>
                                        </p:attrNameLst>
                                      </p:cBhvr>
                                      <p:to>
                                        <p:strVal val="visible"/>
                                      </p:to>
                                    </p:set>
                                  </p:childTnLst>
                                </p:cTn>
                              </p:par>
                            </p:childTnLst>
                          </p:cTn>
                        </p:par>
                        <p:par>
                          <p:cTn id="23" fill="hold" nodeType="afterGroup">
                            <p:stCondLst>
                              <p:cond delay="0"/>
                            </p:stCondLst>
                            <p:childTnLst>
                              <p:par>
                                <p:cTn id="24" presetID="22" presetClass="entr" presetSubtype="8" fill="hold" nodeType="afterEffect">
                                  <p:stCondLst>
                                    <p:cond delay="50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1000"/>
                                        <p:tgtEl>
                                          <p:spTgt spid="4"/>
                                        </p:tgtEl>
                                      </p:cBhvr>
                                    </p:animEffect>
                                  </p:childTnLst>
                                </p:cTn>
                              </p:par>
                            </p:childTnLst>
                          </p:cTn>
                        </p:par>
                        <p:par>
                          <p:cTn id="27" fill="hold" nodeType="afterGroup">
                            <p:stCondLst>
                              <p:cond delay="1500"/>
                            </p:stCondLst>
                            <p:childTnLst>
                              <p:par>
                                <p:cTn id="28" presetID="3" presetClass="entr" presetSubtype="1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blinds(horizontal)">
                                      <p:cBhvr>
                                        <p:cTn id="30" dur="500"/>
                                        <p:tgtEl>
                                          <p:spTgt spid="24"/>
                                        </p:tgtEl>
                                      </p:cBhvr>
                                    </p:animEffect>
                                  </p:childTnLst>
                                </p:cTn>
                              </p:par>
                            </p:childTnLst>
                          </p:cTn>
                        </p:par>
                        <p:par>
                          <p:cTn id="31" fill="hold" nodeType="afterGroup">
                            <p:stCondLst>
                              <p:cond delay="2000"/>
                            </p:stCondLst>
                            <p:childTnLst>
                              <p:par>
                                <p:cTn id="32" presetID="3" presetClass="entr" presetSubtype="10" fill="hold" grpId="0"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blinds(horizontal)">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512" grpId="0"/>
      <p:bldP spid="362513" grpId="0"/>
      <p:bldP spid="362517" grpId="0"/>
      <p:bldP spid="24" grpId="0"/>
      <p:bldP spid="25"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日期占位符 3">
            <a:extLst>
              <a:ext uri="{FF2B5EF4-FFF2-40B4-BE49-F238E27FC236}">
                <a16:creationId xmlns:a16="http://schemas.microsoft.com/office/drawing/2014/main" id="{709F8C6D-B707-4C34-9655-760D3BDD74F4}"/>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5335521E-5D62-4AB1-898B-066A5FB76C63}" type="datetime2">
              <a:rPr lang="zh-CN" altLang="en-US" sz="1600">
                <a:latin typeface="+mj-lt"/>
              </a:rPr>
              <a:pPr>
                <a:defRPr/>
              </a:pPr>
              <a:t>2024年11月30日</a:t>
            </a:fld>
            <a:endParaRPr lang="zh-CN" altLang="zh-CN" sz="1600">
              <a:latin typeface="+mj-lt"/>
            </a:endParaRPr>
          </a:p>
        </p:txBody>
      </p:sp>
      <p:sp>
        <p:nvSpPr>
          <p:cNvPr id="121859" name="页脚占位符 4">
            <a:extLst>
              <a:ext uri="{FF2B5EF4-FFF2-40B4-BE49-F238E27FC236}">
                <a16:creationId xmlns:a16="http://schemas.microsoft.com/office/drawing/2014/main" id="{E046EE99-AAB6-4831-A0C4-DB143C3644DD}"/>
              </a:ext>
            </a:extLst>
          </p:cNvPr>
          <p:cNvSpPr txBox="1">
            <a:spLocks noGrp="1" noChangeArrowheads="1"/>
          </p:cNvSpPr>
          <p:nvPr/>
        </p:nvSpPr>
        <p:spPr bwMode="auto">
          <a:xfrm>
            <a:off x="7319963" y="623728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75519BCB-E190-4BD6-BDE7-6346112FA6D7}" type="slidenum">
              <a:rPr lang="en-US" altLang="zh-CN" sz="1600">
                <a:latin typeface="Garamond" panose="02020404030301010803" pitchFamily="18" charset="0"/>
              </a:rPr>
              <a:pPr algn="r"/>
              <a:t>128</a:t>
            </a:fld>
            <a:endParaRPr lang="en-US" altLang="zh-CN" sz="1600">
              <a:latin typeface="Garamond" panose="02020404030301010803" pitchFamily="18" charset="0"/>
            </a:endParaRPr>
          </a:p>
        </p:txBody>
      </p:sp>
      <p:sp>
        <p:nvSpPr>
          <p:cNvPr id="121860" name="Rectangle 2">
            <a:extLst>
              <a:ext uri="{FF2B5EF4-FFF2-40B4-BE49-F238E27FC236}">
                <a16:creationId xmlns:a16="http://schemas.microsoft.com/office/drawing/2014/main" id="{2149D3D7-BB00-4363-9948-885378F41C66}"/>
              </a:ext>
            </a:extLst>
          </p:cNvPr>
          <p:cNvSpPr>
            <a:spLocks noGrp="1" noChangeArrowheads="1"/>
          </p:cNvSpPr>
          <p:nvPr>
            <p:ph type="title" idx="4294967295"/>
          </p:nvPr>
        </p:nvSpPr>
        <p:spPr/>
        <p:txBody>
          <a:bodyPr/>
          <a:lstStyle/>
          <a:p>
            <a:pPr eaLnBrk="1" hangingPunct="1"/>
            <a:r>
              <a:rPr lang="en-US" altLang="zh-CN"/>
              <a:t>3.5 </a:t>
            </a:r>
            <a:r>
              <a:rPr lang="zh-CN" altLang="en-US"/>
              <a:t>面向连接的传输 </a:t>
            </a:r>
            <a:r>
              <a:rPr lang="en-US" altLang="zh-CN"/>
              <a:t>: TCP</a:t>
            </a:r>
          </a:p>
        </p:txBody>
      </p:sp>
      <p:sp>
        <p:nvSpPr>
          <p:cNvPr id="121861" name="Rectangle 3">
            <a:extLst>
              <a:ext uri="{FF2B5EF4-FFF2-40B4-BE49-F238E27FC236}">
                <a16:creationId xmlns:a16="http://schemas.microsoft.com/office/drawing/2014/main" id="{98738BE5-8A44-4946-A972-E727E44FFE74}"/>
              </a:ext>
            </a:extLst>
          </p:cNvPr>
          <p:cNvSpPr>
            <a:spLocks noGrp="1" noChangeArrowheads="1"/>
          </p:cNvSpPr>
          <p:nvPr>
            <p:ph type="body" idx="4294967295"/>
          </p:nvPr>
        </p:nvSpPr>
        <p:spPr>
          <a:xfrm>
            <a:off x="1981200" y="1341439"/>
            <a:ext cx="8229600" cy="574675"/>
          </a:xfrm>
        </p:spPr>
        <p:txBody>
          <a:bodyPr/>
          <a:lstStyle/>
          <a:p>
            <a:pPr eaLnBrk="1" hangingPunct="1">
              <a:lnSpc>
                <a:spcPct val="90000"/>
              </a:lnSpc>
            </a:pPr>
            <a:r>
              <a:rPr lang="zh-CN" altLang="en-US" dirty="0">
                <a:latin typeface="楷体" panose="02010609060101010101" pitchFamily="49" charset="-122"/>
                <a:ea typeface="楷体" panose="02010609060101010101" pitchFamily="49" charset="-122"/>
              </a:rPr>
              <a:t>为什么需要三次握手</a:t>
            </a:r>
          </a:p>
        </p:txBody>
      </p:sp>
      <p:sp>
        <p:nvSpPr>
          <p:cNvPr id="191512" name="Text Box 24">
            <a:extLst>
              <a:ext uri="{FF2B5EF4-FFF2-40B4-BE49-F238E27FC236}">
                <a16:creationId xmlns:a16="http://schemas.microsoft.com/office/drawing/2014/main" id="{5DB39B2C-4249-4A4A-A5A6-A03111E0B3C1}"/>
              </a:ext>
            </a:extLst>
          </p:cNvPr>
          <p:cNvSpPr txBox="1">
            <a:spLocks noChangeArrowheads="1"/>
          </p:cNvSpPr>
          <p:nvPr/>
        </p:nvSpPr>
        <p:spPr bwMode="auto">
          <a:xfrm>
            <a:off x="1558926" y="1844675"/>
            <a:ext cx="9072563"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solidFill>
                  <a:srgbClr val="FF0000"/>
                </a:solidFill>
                <a:latin typeface="楷体" panose="02010609060101010101" pitchFamily="49" charset="-122"/>
                <a:ea typeface="楷体" panose="02010609060101010101" pitchFamily="49" charset="-122"/>
              </a:rPr>
              <a:t>假设只需要二次握手，考虑这种情况：</a:t>
            </a:r>
            <a:endParaRPr lang="en-US" altLang="zh-CN" sz="2000" dirty="0">
              <a:solidFill>
                <a:srgbClr val="FF0000"/>
              </a:solidFill>
              <a:latin typeface="楷体" panose="02010609060101010101" pitchFamily="49" charset="-122"/>
              <a:ea typeface="楷体" panose="02010609060101010101" pitchFamily="49" charset="-122"/>
            </a:endParaRPr>
          </a:p>
          <a:p>
            <a:r>
              <a:rPr lang="en-US" altLang="zh-CN" sz="2000" dirty="0">
                <a:solidFill>
                  <a:srgbClr val="FF0000"/>
                </a:solidFill>
                <a:latin typeface="楷体" panose="02010609060101010101" pitchFamily="49" charset="-122"/>
                <a:ea typeface="楷体" panose="02010609060101010101" pitchFamily="49" charset="-122"/>
              </a:rPr>
              <a:t>1</a:t>
            </a:r>
            <a:r>
              <a:rPr lang="zh-CN" altLang="en-US" sz="2000" dirty="0">
                <a:solidFill>
                  <a:srgbClr val="FF0000"/>
                </a:solidFill>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主机</a:t>
            </a:r>
            <a:r>
              <a:rPr lang="en-US" altLang="zh-CN" sz="2000" dirty="0">
                <a:latin typeface="楷体" panose="02010609060101010101" pitchFamily="49" charset="-122"/>
                <a:ea typeface="楷体" panose="02010609060101010101" pitchFamily="49" charset="-122"/>
              </a:rPr>
              <a:t>A</a:t>
            </a:r>
            <a:r>
              <a:rPr lang="zh-CN" altLang="en-US" sz="2000" dirty="0">
                <a:latin typeface="楷体" panose="02010609060101010101" pitchFamily="49" charset="-122"/>
                <a:ea typeface="楷体" panose="02010609060101010101" pitchFamily="49" charset="-122"/>
              </a:rPr>
              <a:t>发出的请求报文段在某些网络节点滞留时间太长，主机</a:t>
            </a:r>
            <a:r>
              <a:rPr lang="en-US" altLang="zh-CN" sz="2000" dirty="0">
                <a:latin typeface="楷体" panose="02010609060101010101" pitchFamily="49" charset="-122"/>
                <a:ea typeface="楷体" panose="02010609060101010101" pitchFamily="49" charset="-122"/>
              </a:rPr>
              <a:t>A</a:t>
            </a:r>
            <a:r>
              <a:rPr lang="zh-CN" altLang="en-US" sz="2000" dirty="0">
                <a:latin typeface="楷体" panose="02010609060101010101" pitchFamily="49" charset="-122"/>
                <a:ea typeface="楷体" panose="02010609060101010101" pitchFamily="49" charset="-122"/>
              </a:rPr>
              <a:t>由于超时重发连接请求，</a:t>
            </a:r>
            <a:r>
              <a:rPr lang="en-US" altLang="zh-CN" sz="2000" dirty="0">
                <a:latin typeface="楷体" panose="02010609060101010101" pitchFamily="49" charset="-122"/>
                <a:ea typeface="楷体" panose="02010609060101010101" pitchFamily="49" charset="-122"/>
              </a:rPr>
              <a:t>B</a:t>
            </a:r>
            <a:r>
              <a:rPr lang="zh-CN" altLang="en-US" sz="2000" dirty="0">
                <a:latin typeface="楷体" panose="02010609060101010101" pitchFamily="49" charset="-122"/>
                <a:ea typeface="楷体" panose="02010609060101010101" pitchFamily="49" charset="-122"/>
              </a:rPr>
              <a:t>收到重发的连接请求后给出同意连接的确认，主机</a:t>
            </a:r>
            <a:r>
              <a:rPr lang="en-US" altLang="zh-CN" sz="2000" dirty="0">
                <a:latin typeface="楷体" panose="02010609060101010101" pitchFamily="49" charset="-122"/>
                <a:ea typeface="楷体" panose="02010609060101010101" pitchFamily="49" charset="-122"/>
              </a:rPr>
              <a:t>A</a:t>
            </a:r>
            <a:r>
              <a:rPr lang="zh-CN" altLang="en-US" sz="2000" dirty="0">
                <a:latin typeface="楷体" panose="02010609060101010101" pitchFamily="49" charset="-122"/>
                <a:ea typeface="楷体" panose="02010609060101010101" pitchFamily="49" charset="-122"/>
              </a:rPr>
              <a:t>收到</a:t>
            </a:r>
            <a:r>
              <a:rPr lang="en-US" altLang="zh-CN" sz="2000" dirty="0">
                <a:latin typeface="楷体" panose="02010609060101010101" pitchFamily="49" charset="-122"/>
                <a:ea typeface="楷体" panose="02010609060101010101" pitchFamily="49" charset="-122"/>
              </a:rPr>
              <a:t>B</a:t>
            </a:r>
            <a:r>
              <a:rPr lang="zh-CN" altLang="en-US" sz="2000" dirty="0">
                <a:latin typeface="楷体" panose="02010609060101010101" pitchFamily="49" charset="-122"/>
                <a:ea typeface="楷体" panose="02010609060101010101" pitchFamily="49" charset="-122"/>
              </a:rPr>
              <a:t>的确认建立连接。数据传输完毕释放连接。</a:t>
            </a:r>
            <a:endParaRPr lang="en-US" altLang="zh-CN" sz="2000" dirty="0">
              <a:latin typeface="楷体" panose="02010609060101010101" pitchFamily="49" charset="-122"/>
              <a:ea typeface="楷体" panose="02010609060101010101" pitchFamily="49" charset="-122"/>
            </a:endParaRPr>
          </a:p>
          <a:p>
            <a:r>
              <a:rPr lang="en-US" altLang="zh-CN" sz="2000" dirty="0">
                <a:solidFill>
                  <a:srgbClr val="FF0000"/>
                </a:solidFill>
                <a:latin typeface="楷体" panose="02010609060101010101" pitchFamily="49" charset="-122"/>
                <a:ea typeface="楷体" panose="02010609060101010101" pitchFamily="49" charset="-122"/>
              </a:rPr>
              <a:t>2</a:t>
            </a:r>
            <a:r>
              <a:rPr lang="zh-CN" altLang="en-US" sz="2000" dirty="0">
                <a:solidFill>
                  <a:srgbClr val="FF0000"/>
                </a:solidFill>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这时第一个请求才到达</a:t>
            </a:r>
            <a:r>
              <a:rPr lang="en-US" altLang="zh-CN" sz="2000" dirty="0">
                <a:latin typeface="楷体" panose="02010609060101010101" pitchFamily="49" charset="-122"/>
                <a:ea typeface="楷体" panose="02010609060101010101" pitchFamily="49" charset="-122"/>
              </a:rPr>
              <a:t>B</a:t>
            </a:r>
            <a:r>
              <a:rPr lang="zh-CN" altLang="en-US" sz="2000" dirty="0">
                <a:latin typeface="楷体" panose="02010609060101010101" pitchFamily="49" charset="-122"/>
                <a:ea typeface="楷体" panose="02010609060101010101" pitchFamily="49" charset="-122"/>
              </a:rPr>
              <a:t>，主机</a:t>
            </a:r>
            <a:r>
              <a:rPr lang="en-US" altLang="zh-CN" sz="2000" dirty="0">
                <a:latin typeface="楷体" panose="02010609060101010101" pitchFamily="49" charset="-122"/>
                <a:ea typeface="楷体" panose="02010609060101010101" pitchFamily="49" charset="-122"/>
              </a:rPr>
              <a:t>B</a:t>
            </a:r>
            <a:r>
              <a:rPr lang="zh-CN" altLang="en-US" sz="2000" dirty="0">
                <a:latin typeface="楷体" panose="02010609060101010101" pitchFamily="49" charset="-122"/>
                <a:ea typeface="楷体" panose="02010609060101010101" pitchFamily="49" charset="-122"/>
              </a:rPr>
              <a:t>收到该失效的请求后，误以为</a:t>
            </a:r>
            <a:r>
              <a:rPr lang="en-US" altLang="zh-CN" sz="2000" dirty="0">
                <a:latin typeface="楷体" panose="02010609060101010101" pitchFamily="49" charset="-122"/>
                <a:ea typeface="楷体" panose="02010609060101010101" pitchFamily="49" charset="-122"/>
              </a:rPr>
              <a:t>A</a:t>
            </a:r>
            <a:r>
              <a:rPr lang="zh-CN" altLang="en-US" sz="2000" dirty="0">
                <a:latin typeface="楷体" panose="02010609060101010101" pitchFamily="49" charset="-122"/>
                <a:ea typeface="楷体" panose="02010609060101010101" pitchFamily="49" charset="-122"/>
              </a:rPr>
              <a:t>又发出请求，于是向主机</a:t>
            </a:r>
            <a:r>
              <a:rPr lang="en-US" altLang="zh-CN" sz="2000" dirty="0">
                <a:latin typeface="楷体" panose="02010609060101010101" pitchFamily="49" charset="-122"/>
                <a:ea typeface="楷体" panose="02010609060101010101" pitchFamily="49" charset="-122"/>
              </a:rPr>
              <a:t>A</a:t>
            </a:r>
            <a:r>
              <a:rPr lang="zh-CN" altLang="en-US" sz="2000" dirty="0">
                <a:latin typeface="楷体" panose="02010609060101010101" pitchFamily="49" charset="-122"/>
                <a:ea typeface="楷体" panose="02010609060101010101" pitchFamily="49" charset="-122"/>
              </a:rPr>
              <a:t>发出确认，同意建立连接。主机</a:t>
            </a:r>
            <a:r>
              <a:rPr lang="en-US" altLang="zh-CN" sz="2000" dirty="0">
                <a:latin typeface="楷体" panose="02010609060101010101" pitchFamily="49" charset="-122"/>
                <a:ea typeface="楷体" panose="02010609060101010101" pitchFamily="49" charset="-122"/>
              </a:rPr>
              <a:t>A</a:t>
            </a:r>
            <a:r>
              <a:rPr lang="zh-CN" altLang="en-US" sz="2000" dirty="0">
                <a:latin typeface="楷体" panose="02010609060101010101" pitchFamily="49" charset="-122"/>
                <a:ea typeface="楷体" panose="02010609060101010101" pitchFamily="49" charset="-122"/>
              </a:rPr>
              <a:t>则不会理睬该确认。主机</a:t>
            </a:r>
            <a:r>
              <a:rPr lang="en-US" altLang="zh-CN" sz="2000" dirty="0">
                <a:latin typeface="楷体" panose="02010609060101010101" pitchFamily="49" charset="-122"/>
                <a:ea typeface="楷体" panose="02010609060101010101" pitchFamily="49" charset="-122"/>
              </a:rPr>
              <a:t>B</a:t>
            </a:r>
            <a:r>
              <a:rPr lang="zh-CN" altLang="en-US" sz="2000" dirty="0">
                <a:latin typeface="楷体" panose="02010609060101010101" pitchFamily="49" charset="-122"/>
                <a:ea typeface="楷体" panose="02010609060101010101" pitchFamily="49" charset="-122"/>
              </a:rPr>
              <a:t>则苦等</a:t>
            </a:r>
            <a:r>
              <a:rPr lang="en-US" altLang="zh-CN" sz="2000" dirty="0">
                <a:latin typeface="楷体" panose="02010609060101010101" pitchFamily="49" charset="-122"/>
                <a:ea typeface="楷体" panose="02010609060101010101" pitchFamily="49" charset="-122"/>
              </a:rPr>
              <a:t>A</a:t>
            </a:r>
            <a:r>
              <a:rPr lang="zh-CN" altLang="en-US" sz="2000" dirty="0">
                <a:latin typeface="楷体" panose="02010609060101010101" pitchFamily="49" charset="-122"/>
                <a:ea typeface="楷体" panose="02010609060101010101" pitchFamily="49" charset="-122"/>
              </a:rPr>
              <a:t>的数据。三次握手就可以防止这种情况的发生。（主机</a:t>
            </a:r>
            <a:r>
              <a:rPr lang="en-US" altLang="zh-CN" sz="2000" dirty="0">
                <a:latin typeface="楷体" panose="02010609060101010101" pitchFamily="49" charset="-122"/>
                <a:ea typeface="楷体" panose="02010609060101010101" pitchFamily="49" charset="-122"/>
              </a:rPr>
              <a:t>A</a:t>
            </a:r>
            <a:r>
              <a:rPr lang="zh-CN" altLang="en-US" sz="2000" dirty="0">
                <a:latin typeface="楷体" panose="02010609060101010101" pitchFamily="49" charset="-122"/>
                <a:ea typeface="楷体" panose="02010609060101010101" pitchFamily="49" charset="-122"/>
              </a:rPr>
              <a:t>不会对主机</a:t>
            </a:r>
            <a:r>
              <a:rPr lang="en-US" altLang="zh-CN" sz="2000" dirty="0">
                <a:latin typeface="楷体" panose="02010609060101010101" pitchFamily="49" charset="-122"/>
                <a:ea typeface="楷体" panose="02010609060101010101" pitchFamily="49" charset="-122"/>
              </a:rPr>
              <a:t>B</a:t>
            </a:r>
            <a:r>
              <a:rPr lang="zh-CN" altLang="en-US" sz="2000" dirty="0">
                <a:latin typeface="楷体" panose="02010609060101010101" pitchFamily="49" charset="-122"/>
                <a:ea typeface="楷体" panose="02010609060101010101" pitchFamily="49" charset="-122"/>
              </a:rPr>
              <a:t>的确认发出确认，连接就建立不起来）</a:t>
            </a:r>
          </a:p>
        </p:txBody>
      </p:sp>
      <p:cxnSp>
        <p:nvCxnSpPr>
          <p:cNvPr id="8" name="直接箭头连接符 7">
            <a:extLst>
              <a:ext uri="{FF2B5EF4-FFF2-40B4-BE49-F238E27FC236}">
                <a16:creationId xmlns:a16="http://schemas.microsoft.com/office/drawing/2014/main" id="{D423FD7F-135C-45AD-8E93-411CF4B8B041}"/>
              </a:ext>
            </a:extLst>
          </p:cNvPr>
          <p:cNvCxnSpPr/>
          <p:nvPr/>
        </p:nvCxnSpPr>
        <p:spPr>
          <a:xfrm rot="5400000">
            <a:off x="3324226" y="5265739"/>
            <a:ext cx="1655763"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FE98186-22CA-4790-9242-C9161D52007D}"/>
              </a:ext>
            </a:extLst>
          </p:cNvPr>
          <p:cNvCxnSpPr/>
          <p:nvPr/>
        </p:nvCxnSpPr>
        <p:spPr>
          <a:xfrm rot="5400000">
            <a:off x="5051426" y="5264151"/>
            <a:ext cx="1655762"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361CA832-FE1B-4C8B-81B6-395F2920B968}"/>
              </a:ext>
            </a:extLst>
          </p:cNvPr>
          <p:cNvCxnSpPr/>
          <p:nvPr/>
        </p:nvCxnSpPr>
        <p:spPr>
          <a:xfrm>
            <a:off x="4151314" y="4581525"/>
            <a:ext cx="504825" cy="71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E5FDB536-29DC-48D1-B6E8-F45DDE1C989D}"/>
              </a:ext>
            </a:extLst>
          </p:cNvPr>
          <p:cNvCxnSpPr/>
          <p:nvPr/>
        </p:nvCxnSpPr>
        <p:spPr>
          <a:xfrm>
            <a:off x="4151314" y="4797425"/>
            <a:ext cx="1728787" cy="215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403881E0-64E2-4CA4-B6BA-B1D9B2824328}"/>
              </a:ext>
            </a:extLst>
          </p:cNvPr>
          <p:cNvCxnSpPr/>
          <p:nvPr/>
        </p:nvCxnSpPr>
        <p:spPr>
          <a:xfrm rot="10800000" flipV="1">
            <a:off x="4151314" y="5013326"/>
            <a:ext cx="1728787" cy="3603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任意多边形 19">
            <a:extLst>
              <a:ext uri="{FF2B5EF4-FFF2-40B4-BE49-F238E27FC236}">
                <a16:creationId xmlns:a16="http://schemas.microsoft.com/office/drawing/2014/main" id="{08723EC9-9D98-4FD4-A7E0-586EF5263B6A}"/>
              </a:ext>
            </a:extLst>
          </p:cNvPr>
          <p:cNvSpPr/>
          <p:nvPr/>
        </p:nvSpPr>
        <p:spPr>
          <a:xfrm>
            <a:off x="4635500" y="4673601"/>
            <a:ext cx="1244600" cy="815975"/>
          </a:xfrm>
          <a:custGeom>
            <a:avLst/>
            <a:gdLst>
              <a:gd name="connsiteX0" fmla="*/ 0 w 1244600"/>
              <a:gd name="connsiteY0" fmla="*/ 0 h 815971"/>
              <a:gd name="connsiteX1" fmla="*/ 63500 w 1244600"/>
              <a:gd name="connsiteY1" fmla="*/ 12700 h 815971"/>
              <a:gd name="connsiteX2" fmla="*/ 88900 w 1244600"/>
              <a:gd name="connsiteY2" fmla="*/ 50800 h 815971"/>
              <a:gd name="connsiteX3" fmla="*/ 165100 w 1244600"/>
              <a:gd name="connsiteY3" fmla="*/ 177800 h 815971"/>
              <a:gd name="connsiteX4" fmla="*/ 228600 w 1244600"/>
              <a:gd name="connsiteY4" fmla="*/ 254000 h 815971"/>
              <a:gd name="connsiteX5" fmla="*/ 266700 w 1244600"/>
              <a:gd name="connsiteY5" fmla="*/ 292100 h 815971"/>
              <a:gd name="connsiteX6" fmla="*/ 304800 w 1244600"/>
              <a:gd name="connsiteY6" fmla="*/ 342900 h 815971"/>
              <a:gd name="connsiteX7" fmla="*/ 330200 w 1244600"/>
              <a:gd name="connsiteY7" fmla="*/ 419100 h 815971"/>
              <a:gd name="connsiteX8" fmla="*/ 406400 w 1244600"/>
              <a:gd name="connsiteY8" fmla="*/ 495300 h 815971"/>
              <a:gd name="connsiteX9" fmla="*/ 457200 w 1244600"/>
              <a:gd name="connsiteY9" fmla="*/ 533400 h 815971"/>
              <a:gd name="connsiteX10" fmla="*/ 482600 w 1244600"/>
              <a:gd name="connsiteY10" fmla="*/ 571500 h 815971"/>
              <a:gd name="connsiteX11" fmla="*/ 546100 w 1244600"/>
              <a:gd name="connsiteY11" fmla="*/ 584200 h 815971"/>
              <a:gd name="connsiteX12" fmla="*/ 622300 w 1244600"/>
              <a:gd name="connsiteY12" fmla="*/ 647700 h 815971"/>
              <a:gd name="connsiteX13" fmla="*/ 711200 w 1244600"/>
              <a:gd name="connsiteY13" fmla="*/ 685800 h 815971"/>
              <a:gd name="connsiteX14" fmla="*/ 762000 w 1244600"/>
              <a:gd name="connsiteY14" fmla="*/ 723900 h 815971"/>
              <a:gd name="connsiteX15" fmla="*/ 863600 w 1244600"/>
              <a:gd name="connsiteY15" fmla="*/ 749300 h 815971"/>
              <a:gd name="connsiteX16" fmla="*/ 901700 w 1244600"/>
              <a:gd name="connsiteY16" fmla="*/ 774700 h 815971"/>
              <a:gd name="connsiteX17" fmla="*/ 952500 w 1244600"/>
              <a:gd name="connsiteY17" fmla="*/ 787400 h 815971"/>
              <a:gd name="connsiteX18" fmla="*/ 1054100 w 1244600"/>
              <a:gd name="connsiteY18" fmla="*/ 812800 h 815971"/>
              <a:gd name="connsiteX19" fmla="*/ 1244600 w 1244600"/>
              <a:gd name="connsiteY19" fmla="*/ 812800 h 81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44600" h="815971">
                <a:moveTo>
                  <a:pt x="0" y="0"/>
                </a:moveTo>
                <a:cubicBezTo>
                  <a:pt x="21167" y="4233"/>
                  <a:pt x="44758" y="1990"/>
                  <a:pt x="63500" y="12700"/>
                </a:cubicBezTo>
                <a:cubicBezTo>
                  <a:pt x="76752" y="20273"/>
                  <a:pt x="81327" y="37548"/>
                  <a:pt x="88900" y="50800"/>
                </a:cubicBezTo>
                <a:cubicBezTo>
                  <a:pt x="115624" y="97568"/>
                  <a:pt x="123676" y="136376"/>
                  <a:pt x="165100" y="177800"/>
                </a:cubicBezTo>
                <a:cubicBezTo>
                  <a:pt x="276410" y="289110"/>
                  <a:pt x="140193" y="147912"/>
                  <a:pt x="228600" y="254000"/>
                </a:cubicBezTo>
                <a:cubicBezTo>
                  <a:pt x="240098" y="267798"/>
                  <a:pt x="255011" y="278463"/>
                  <a:pt x="266700" y="292100"/>
                </a:cubicBezTo>
                <a:cubicBezTo>
                  <a:pt x="280475" y="308171"/>
                  <a:pt x="292100" y="325967"/>
                  <a:pt x="304800" y="342900"/>
                </a:cubicBezTo>
                <a:cubicBezTo>
                  <a:pt x="313267" y="368300"/>
                  <a:pt x="311268" y="400168"/>
                  <a:pt x="330200" y="419100"/>
                </a:cubicBezTo>
                <a:cubicBezTo>
                  <a:pt x="355600" y="444500"/>
                  <a:pt x="377663" y="473747"/>
                  <a:pt x="406400" y="495300"/>
                </a:cubicBezTo>
                <a:cubicBezTo>
                  <a:pt x="423333" y="508000"/>
                  <a:pt x="442233" y="518433"/>
                  <a:pt x="457200" y="533400"/>
                </a:cubicBezTo>
                <a:cubicBezTo>
                  <a:pt x="467993" y="544193"/>
                  <a:pt x="469348" y="563927"/>
                  <a:pt x="482600" y="571500"/>
                </a:cubicBezTo>
                <a:cubicBezTo>
                  <a:pt x="501342" y="582210"/>
                  <a:pt x="524933" y="579967"/>
                  <a:pt x="546100" y="584200"/>
                </a:cubicBezTo>
                <a:cubicBezTo>
                  <a:pt x="574187" y="612287"/>
                  <a:pt x="586937" y="630019"/>
                  <a:pt x="622300" y="647700"/>
                </a:cubicBezTo>
                <a:cubicBezTo>
                  <a:pt x="708720" y="690910"/>
                  <a:pt x="605491" y="619732"/>
                  <a:pt x="711200" y="685800"/>
                </a:cubicBezTo>
                <a:cubicBezTo>
                  <a:pt x="729149" y="697018"/>
                  <a:pt x="743622" y="713398"/>
                  <a:pt x="762000" y="723900"/>
                </a:cubicBezTo>
                <a:cubicBezTo>
                  <a:pt x="783028" y="735916"/>
                  <a:pt x="847521" y="746084"/>
                  <a:pt x="863600" y="749300"/>
                </a:cubicBezTo>
                <a:cubicBezTo>
                  <a:pt x="876300" y="757767"/>
                  <a:pt x="887671" y="768687"/>
                  <a:pt x="901700" y="774700"/>
                </a:cubicBezTo>
                <a:cubicBezTo>
                  <a:pt x="917743" y="781576"/>
                  <a:pt x="935717" y="782605"/>
                  <a:pt x="952500" y="787400"/>
                </a:cubicBezTo>
                <a:cubicBezTo>
                  <a:pt x="992671" y="798877"/>
                  <a:pt x="1007154" y="810453"/>
                  <a:pt x="1054100" y="812800"/>
                </a:cubicBezTo>
                <a:cubicBezTo>
                  <a:pt x="1117521" y="815971"/>
                  <a:pt x="1181100" y="812800"/>
                  <a:pt x="1244600" y="81280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24" name="直接箭头连接符 23">
            <a:extLst>
              <a:ext uri="{FF2B5EF4-FFF2-40B4-BE49-F238E27FC236}">
                <a16:creationId xmlns:a16="http://schemas.microsoft.com/office/drawing/2014/main" id="{48855254-F4BC-4560-A67F-EBF011C07D2D}"/>
              </a:ext>
            </a:extLst>
          </p:cNvPr>
          <p:cNvCxnSpPr>
            <a:stCxn id="20" idx="19"/>
          </p:cNvCxnSpPr>
          <p:nvPr/>
        </p:nvCxnSpPr>
        <p:spPr>
          <a:xfrm flipH="1">
            <a:off x="4151314" y="5486401"/>
            <a:ext cx="1728787" cy="390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1870" name="TextBox 24">
            <a:extLst>
              <a:ext uri="{FF2B5EF4-FFF2-40B4-BE49-F238E27FC236}">
                <a16:creationId xmlns:a16="http://schemas.microsoft.com/office/drawing/2014/main" id="{9282C2A6-C03F-414B-93CE-2D380B98C899}"/>
              </a:ext>
            </a:extLst>
          </p:cNvPr>
          <p:cNvSpPr txBox="1">
            <a:spLocks noChangeArrowheads="1"/>
          </p:cNvSpPr>
          <p:nvPr/>
        </p:nvSpPr>
        <p:spPr bwMode="auto">
          <a:xfrm>
            <a:off x="3143251" y="4437064"/>
            <a:ext cx="7461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Comic Sans MS" panose="030F0702030302020204" pitchFamily="66" charset="0"/>
              </a:rPr>
              <a:t>主机</a:t>
            </a:r>
            <a:r>
              <a:rPr lang="en-US" altLang="zh-CN" sz="1600">
                <a:latin typeface="Comic Sans MS" panose="030F0702030302020204" pitchFamily="66" charset="0"/>
              </a:rPr>
              <a:t>A</a:t>
            </a:r>
            <a:endParaRPr lang="zh-CN" altLang="en-US" sz="1600"/>
          </a:p>
        </p:txBody>
      </p:sp>
      <p:sp>
        <p:nvSpPr>
          <p:cNvPr id="121871" name="TextBox 25">
            <a:extLst>
              <a:ext uri="{FF2B5EF4-FFF2-40B4-BE49-F238E27FC236}">
                <a16:creationId xmlns:a16="http://schemas.microsoft.com/office/drawing/2014/main" id="{E49FFEE3-3DF5-42F3-9617-DF720F688F11}"/>
              </a:ext>
            </a:extLst>
          </p:cNvPr>
          <p:cNvSpPr txBox="1">
            <a:spLocks noChangeArrowheads="1"/>
          </p:cNvSpPr>
          <p:nvPr/>
        </p:nvSpPr>
        <p:spPr bwMode="auto">
          <a:xfrm>
            <a:off x="5997575" y="4459289"/>
            <a:ext cx="7254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Comic Sans MS" panose="030F0702030302020204" pitchFamily="66" charset="0"/>
              </a:rPr>
              <a:t>主机</a:t>
            </a:r>
            <a:r>
              <a:rPr lang="en-US" altLang="zh-CN" sz="1600">
                <a:latin typeface="Comic Sans MS" panose="030F0702030302020204" pitchFamily="66" charset="0"/>
              </a:rPr>
              <a:t>B</a:t>
            </a:r>
            <a:endParaRPr lang="zh-CN" altLang="en-US" sz="1600"/>
          </a:p>
        </p:txBody>
      </p:sp>
      <p:sp>
        <p:nvSpPr>
          <p:cNvPr id="27" name="TextBox 26">
            <a:extLst>
              <a:ext uri="{FF2B5EF4-FFF2-40B4-BE49-F238E27FC236}">
                <a16:creationId xmlns:a16="http://schemas.microsoft.com/office/drawing/2014/main" id="{962F1453-3980-49CD-B7F6-1347ACB4C7A7}"/>
              </a:ext>
            </a:extLst>
          </p:cNvPr>
          <p:cNvSpPr txBox="1"/>
          <p:nvPr/>
        </p:nvSpPr>
        <p:spPr>
          <a:xfrm>
            <a:off x="4223792" y="4365105"/>
            <a:ext cx="554960" cy="307777"/>
          </a:xfrm>
          <a:prstGeom prst="rect">
            <a:avLst/>
          </a:prstGeom>
          <a:noFill/>
          <a:scene3d>
            <a:camera prst="orthographicFront">
              <a:rot lat="0" lon="21299999" rev="0"/>
            </a:camera>
            <a:lightRig rig="threePt" dir="t"/>
          </a:scene3d>
        </p:spPr>
        <p:txBody>
          <a:bodyPr wrap="none">
            <a:spAutoFit/>
          </a:bodyPr>
          <a:lstStyle/>
          <a:p>
            <a:pPr>
              <a:defRPr/>
            </a:pPr>
            <a:r>
              <a:rPr lang="en-US" altLang="zh-CN" sz="1400" dirty="0">
                <a:latin typeface="Arial" charset="0"/>
              </a:rPr>
              <a:t>SYN</a:t>
            </a:r>
            <a:endParaRPr lang="zh-CN" altLang="en-US" sz="1400" dirty="0">
              <a:latin typeface="Arial" charset="0"/>
            </a:endParaRPr>
          </a:p>
        </p:txBody>
      </p:sp>
      <p:sp>
        <p:nvSpPr>
          <p:cNvPr id="28" name="TextBox 27">
            <a:extLst>
              <a:ext uri="{FF2B5EF4-FFF2-40B4-BE49-F238E27FC236}">
                <a16:creationId xmlns:a16="http://schemas.microsoft.com/office/drawing/2014/main" id="{4AB1F43C-D20F-4388-AC4C-7DE2BE9EA547}"/>
              </a:ext>
            </a:extLst>
          </p:cNvPr>
          <p:cNvSpPr txBox="1"/>
          <p:nvPr/>
        </p:nvSpPr>
        <p:spPr>
          <a:xfrm>
            <a:off x="4871864" y="4653137"/>
            <a:ext cx="554960" cy="307777"/>
          </a:xfrm>
          <a:prstGeom prst="rect">
            <a:avLst/>
          </a:prstGeom>
          <a:noFill/>
          <a:scene3d>
            <a:camera prst="orthographicFront">
              <a:rot lat="0" lon="21299999" rev="0"/>
            </a:camera>
            <a:lightRig rig="threePt" dir="t"/>
          </a:scene3d>
        </p:spPr>
        <p:txBody>
          <a:bodyPr wrap="none">
            <a:spAutoFit/>
          </a:bodyPr>
          <a:lstStyle/>
          <a:p>
            <a:pPr>
              <a:defRPr/>
            </a:pPr>
            <a:r>
              <a:rPr lang="en-US" altLang="zh-CN" sz="1400" dirty="0">
                <a:latin typeface="Arial" charset="0"/>
              </a:rPr>
              <a:t>SYN</a:t>
            </a:r>
            <a:endParaRPr lang="zh-CN" altLang="en-US" sz="1400" dirty="0">
              <a:latin typeface="Arial" charset="0"/>
            </a:endParaRPr>
          </a:p>
        </p:txBody>
      </p:sp>
      <p:sp>
        <p:nvSpPr>
          <p:cNvPr id="29" name="TextBox 28">
            <a:extLst>
              <a:ext uri="{FF2B5EF4-FFF2-40B4-BE49-F238E27FC236}">
                <a16:creationId xmlns:a16="http://schemas.microsoft.com/office/drawing/2014/main" id="{5000B1A8-897A-44F2-A38E-67C9F3B87B60}"/>
              </a:ext>
            </a:extLst>
          </p:cNvPr>
          <p:cNvSpPr txBox="1"/>
          <p:nvPr/>
        </p:nvSpPr>
        <p:spPr>
          <a:xfrm>
            <a:off x="4410848" y="4993432"/>
            <a:ext cx="965072" cy="307777"/>
          </a:xfrm>
          <a:prstGeom prst="rect">
            <a:avLst/>
          </a:prstGeom>
          <a:noFill/>
          <a:scene3d>
            <a:camera prst="orthographicFront">
              <a:rot lat="21299999" lon="0" rev="0"/>
            </a:camera>
            <a:lightRig rig="threePt" dir="t"/>
          </a:scene3d>
        </p:spPr>
        <p:txBody>
          <a:bodyPr wrap="none">
            <a:spAutoFit/>
          </a:bodyPr>
          <a:lstStyle/>
          <a:p>
            <a:pPr>
              <a:defRPr/>
            </a:pPr>
            <a:r>
              <a:rPr lang="en-US" altLang="zh-CN" sz="1400" dirty="0">
                <a:latin typeface="Arial" charset="0"/>
              </a:rPr>
              <a:t>SYN ACK</a:t>
            </a:r>
            <a:endParaRPr lang="zh-CN" altLang="en-US" sz="1400" dirty="0">
              <a:latin typeface="Arial" charset="0"/>
            </a:endParaRPr>
          </a:p>
        </p:txBody>
      </p:sp>
      <p:sp>
        <p:nvSpPr>
          <p:cNvPr id="30" name="TextBox 29">
            <a:extLst>
              <a:ext uri="{FF2B5EF4-FFF2-40B4-BE49-F238E27FC236}">
                <a16:creationId xmlns:a16="http://schemas.microsoft.com/office/drawing/2014/main" id="{7E4CDFBB-13F5-4A25-89FF-436267CA7EA4}"/>
              </a:ext>
            </a:extLst>
          </p:cNvPr>
          <p:cNvSpPr txBox="1"/>
          <p:nvPr/>
        </p:nvSpPr>
        <p:spPr>
          <a:xfrm>
            <a:off x="4439816" y="5425480"/>
            <a:ext cx="965072" cy="307777"/>
          </a:xfrm>
          <a:prstGeom prst="rect">
            <a:avLst/>
          </a:prstGeom>
          <a:noFill/>
          <a:scene3d>
            <a:camera prst="orthographicFront">
              <a:rot lat="21299999" lon="0" rev="0"/>
            </a:camera>
            <a:lightRig rig="threePt" dir="t"/>
          </a:scene3d>
        </p:spPr>
        <p:txBody>
          <a:bodyPr wrap="none">
            <a:spAutoFit/>
          </a:bodyPr>
          <a:lstStyle/>
          <a:p>
            <a:pPr>
              <a:defRPr/>
            </a:pPr>
            <a:r>
              <a:rPr lang="en-US" altLang="zh-CN" sz="1400" dirty="0">
                <a:latin typeface="Arial" charset="0"/>
              </a:rPr>
              <a:t>SYN ACK</a:t>
            </a:r>
            <a:endParaRPr lang="zh-CN" altLang="en-US" sz="1400" dirty="0">
              <a:latin typeface="Arial" charset="0"/>
            </a:endParaRPr>
          </a:p>
        </p:txBody>
      </p:sp>
      <p:sp>
        <p:nvSpPr>
          <p:cNvPr id="121876" name="TextBox 30">
            <a:extLst>
              <a:ext uri="{FF2B5EF4-FFF2-40B4-BE49-F238E27FC236}">
                <a16:creationId xmlns:a16="http://schemas.microsoft.com/office/drawing/2014/main" id="{80B30AC9-B086-4F39-AD9E-FE9B3E1B6D65}"/>
              </a:ext>
            </a:extLst>
          </p:cNvPr>
          <p:cNvSpPr txBox="1">
            <a:spLocks noChangeArrowheads="1"/>
          </p:cNvSpPr>
          <p:nvPr/>
        </p:nvSpPr>
        <p:spPr bwMode="auto">
          <a:xfrm>
            <a:off x="6019801" y="5322888"/>
            <a:ext cx="35417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Comic Sans MS" panose="030F0702030302020204" pitchFamily="66" charset="0"/>
              </a:rPr>
              <a:t>主机</a:t>
            </a:r>
            <a:r>
              <a:rPr lang="en-US" altLang="zh-CN" sz="1600">
                <a:latin typeface="Comic Sans MS" panose="030F0702030302020204" pitchFamily="66" charset="0"/>
              </a:rPr>
              <a:t>B</a:t>
            </a:r>
            <a:r>
              <a:rPr lang="zh-CN" altLang="en-US" sz="1600">
                <a:latin typeface="Comic Sans MS" panose="030F0702030302020204" pitchFamily="66" charset="0"/>
              </a:rPr>
              <a:t>以为</a:t>
            </a:r>
            <a:r>
              <a:rPr lang="en-US" altLang="zh-CN" sz="1600">
                <a:latin typeface="Comic Sans MS" panose="030F0702030302020204" pitchFamily="66" charset="0"/>
              </a:rPr>
              <a:t>A</a:t>
            </a:r>
            <a:r>
              <a:rPr lang="zh-CN" altLang="en-US" sz="1600">
                <a:latin typeface="Comic Sans MS" panose="030F0702030302020204" pitchFamily="66" charset="0"/>
              </a:rPr>
              <a:t>又发出请求，给出确认。</a:t>
            </a:r>
            <a:endParaRPr lang="en-US" altLang="zh-CN" sz="1600">
              <a:latin typeface="Comic Sans MS" panose="030F0702030302020204" pitchFamily="66" charset="0"/>
            </a:endParaRPr>
          </a:p>
          <a:p>
            <a:r>
              <a:rPr lang="zh-CN" altLang="en-US" sz="1600">
                <a:latin typeface="Comic Sans MS" panose="030F0702030302020204" pitchFamily="66" charset="0"/>
              </a:rPr>
              <a:t>并等待</a:t>
            </a:r>
            <a:r>
              <a:rPr lang="en-US" altLang="zh-CN" sz="1600">
                <a:latin typeface="Comic Sans MS" panose="030F0702030302020204" pitchFamily="66" charset="0"/>
              </a:rPr>
              <a:t>A</a:t>
            </a:r>
            <a:r>
              <a:rPr lang="zh-CN" altLang="en-US" sz="1600">
                <a:latin typeface="Comic Sans MS" panose="030F0702030302020204" pitchFamily="66" charset="0"/>
              </a:rPr>
              <a:t>的请求</a:t>
            </a:r>
            <a:endParaRPr lang="zh-CN" altLang="en-US" sz="1600"/>
          </a:p>
        </p:txBody>
      </p:sp>
      <p:sp>
        <p:nvSpPr>
          <p:cNvPr id="121877" name="TextBox 31">
            <a:extLst>
              <a:ext uri="{FF2B5EF4-FFF2-40B4-BE49-F238E27FC236}">
                <a16:creationId xmlns:a16="http://schemas.microsoft.com/office/drawing/2014/main" id="{6D956499-0CE2-4B9C-8952-25DDFDA43972}"/>
              </a:ext>
            </a:extLst>
          </p:cNvPr>
          <p:cNvSpPr txBox="1">
            <a:spLocks noChangeArrowheads="1"/>
          </p:cNvSpPr>
          <p:nvPr/>
        </p:nvSpPr>
        <p:spPr bwMode="auto">
          <a:xfrm>
            <a:off x="1984375" y="5683250"/>
            <a:ext cx="21669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t>主机</a:t>
            </a:r>
            <a:r>
              <a:rPr lang="en-US" altLang="zh-CN" sz="1600"/>
              <a:t>A</a:t>
            </a:r>
            <a:r>
              <a:rPr lang="zh-CN" altLang="en-US" sz="1600"/>
              <a:t>不会理会该确认</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1512"/>
                                        </p:tgtEl>
                                        <p:attrNameLst>
                                          <p:attrName>style.visibility</p:attrName>
                                        </p:attrNameLst>
                                      </p:cBhvr>
                                      <p:to>
                                        <p:strVal val="visible"/>
                                      </p:to>
                                    </p:set>
                                    <p:anim calcmode="lin" valueType="num">
                                      <p:cBhvr additive="base">
                                        <p:cTn id="7" dur="500" fill="hold"/>
                                        <p:tgtEl>
                                          <p:spTgt spid="191512"/>
                                        </p:tgtEl>
                                        <p:attrNameLst>
                                          <p:attrName>ppt_x</p:attrName>
                                        </p:attrNameLst>
                                      </p:cBhvr>
                                      <p:tavLst>
                                        <p:tav tm="0">
                                          <p:val>
                                            <p:strVal val="#ppt_x"/>
                                          </p:val>
                                        </p:tav>
                                        <p:tav tm="100000">
                                          <p:val>
                                            <p:strVal val="#ppt_x"/>
                                          </p:val>
                                        </p:tav>
                                      </p:tavLst>
                                    </p:anim>
                                    <p:anim calcmode="lin" valueType="num">
                                      <p:cBhvr additive="base">
                                        <p:cTn id="8" dur="500" fill="hold"/>
                                        <p:tgtEl>
                                          <p:spTgt spid="1915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512"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DB86A4C-102B-447E-9F69-D8DCF287E7F6}"/>
              </a:ext>
            </a:extLst>
          </p:cNvPr>
          <p:cNvSpPr>
            <a:spLocks noGrp="1"/>
          </p:cNvSpPr>
          <p:nvPr>
            <p:ph type="dt" sz="quarter" idx="10"/>
          </p:nvPr>
        </p:nvSpPr>
        <p:spPr/>
        <p:txBody>
          <a:bodyPr/>
          <a:lstStyle/>
          <a:p>
            <a:pPr>
              <a:defRPr/>
            </a:pPr>
            <a:fld id="{409B383B-91F5-4F6C-AE2C-454E87BF09D3}" type="datetime2">
              <a:rPr lang="zh-CN" altLang="en-US" smtClean="0"/>
              <a:pPr>
                <a:defRPr/>
              </a:pPr>
              <a:t>2024年11月30日</a:t>
            </a:fld>
            <a:endParaRPr lang="zh-CN" altLang="zh-CN"/>
          </a:p>
        </p:txBody>
      </p:sp>
      <p:sp>
        <p:nvSpPr>
          <p:cNvPr id="122883" name="页脚占位符 2">
            <a:extLst>
              <a:ext uri="{FF2B5EF4-FFF2-40B4-BE49-F238E27FC236}">
                <a16:creationId xmlns:a16="http://schemas.microsoft.com/office/drawing/2014/main" id="{43B1824C-3D00-4A12-9FFA-7E155B3215E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5D6C5FD-4B53-47D6-A939-4CCA60B2F391}" type="slidenum">
              <a:rPr lang="en-US" altLang="zh-CN" smtClean="0">
                <a:latin typeface="Garamond" panose="02020404030301010803" pitchFamily="18" charset="0"/>
              </a:rPr>
              <a:pPr/>
              <a:t>129</a:t>
            </a:fld>
            <a:endParaRPr lang="en-US" altLang="zh-CN">
              <a:latin typeface="Garamond" panose="02020404030301010803" pitchFamily="18" charset="0"/>
            </a:endParaRPr>
          </a:p>
        </p:txBody>
      </p:sp>
      <p:sp>
        <p:nvSpPr>
          <p:cNvPr id="5" name="Rectangle 2">
            <a:extLst>
              <a:ext uri="{FF2B5EF4-FFF2-40B4-BE49-F238E27FC236}">
                <a16:creationId xmlns:a16="http://schemas.microsoft.com/office/drawing/2014/main" id="{44F5DFB2-11C9-4DF7-A71D-CD46C6A9A752}"/>
              </a:ext>
            </a:extLst>
          </p:cNvPr>
          <p:cNvSpPr txBox="1">
            <a:spLocks noChangeArrowheads="1"/>
          </p:cNvSpPr>
          <p:nvPr/>
        </p:nvSpPr>
        <p:spPr bwMode="auto">
          <a:xfrm>
            <a:off x="1981200" y="493713"/>
            <a:ext cx="8229600" cy="703262"/>
          </a:xfrm>
          <a:prstGeom prst="rect">
            <a:avLst/>
          </a:prstGeom>
          <a:noFill/>
          <a:ln w="9525">
            <a:noFill/>
            <a:miter lim="800000"/>
            <a:headEnd/>
            <a:tailEnd/>
          </a:ln>
        </p:spPr>
        <p:txBody>
          <a:bodyPr/>
          <a:lstStyle/>
          <a:p>
            <a:pPr>
              <a:defRPr/>
            </a:pPr>
            <a:r>
              <a:rPr lang="en-US" altLang="zh-CN" sz="3600" kern="0">
                <a:solidFill>
                  <a:schemeClr val="tx2"/>
                </a:solidFill>
                <a:latin typeface="+mj-lt"/>
                <a:ea typeface="+mj-ea"/>
                <a:cs typeface="+mj-cs"/>
              </a:rPr>
              <a:t>3.5 </a:t>
            </a:r>
            <a:r>
              <a:rPr lang="zh-CN" altLang="en-US" sz="3600" kern="0">
                <a:solidFill>
                  <a:schemeClr val="tx2"/>
                </a:solidFill>
                <a:latin typeface="+mj-lt"/>
                <a:ea typeface="+mj-ea"/>
                <a:cs typeface="+mj-cs"/>
              </a:rPr>
              <a:t>面向连接的传输 </a:t>
            </a:r>
            <a:r>
              <a:rPr lang="en-US" altLang="zh-CN" sz="3600" kern="0">
                <a:solidFill>
                  <a:schemeClr val="tx2"/>
                </a:solidFill>
                <a:latin typeface="+mj-lt"/>
                <a:ea typeface="+mj-ea"/>
                <a:cs typeface="+mj-cs"/>
              </a:rPr>
              <a:t>: TCP</a:t>
            </a:r>
            <a:endParaRPr lang="en-US" altLang="zh-CN" sz="3600" kern="0" dirty="0">
              <a:solidFill>
                <a:schemeClr val="tx2"/>
              </a:solidFill>
              <a:latin typeface="+mj-lt"/>
              <a:ea typeface="+mj-ea"/>
              <a:cs typeface="+mj-cs"/>
            </a:endParaRPr>
          </a:p>
        </p:txBody>
      </p:sp>
      <p:sp>
        <p:nvSpPr>
          <p:cNvPr id="6" name="Rectangle 3">
            <a:extLst>
              <a:ext uri="{FF2B5EF4-FFF2-40B4-BE49-F238E27FC236}">
                <a16:creationId xmlns:a16="http://schemas.microsoft.com/office/drawing/2014/main" id="{BB02DDAB-A7B4-48C6-AE80-E5D59353AF81}"/>
              </a:ext>
            </a:extLst>
          </p:cNvPr>
          <p:cNvSpPr txBox="1">
            <a:spLocks noChangeArrowheads="1"/>
          </p:cNvSpPr>
          <p:nvPr/>
        </p:nvSpPr>
        <p:spPr bwMode="auto">
          <a:xfrm>
            <a:off x="1981201" y="1341438"/>
            <a:ext cx="8435975" cy="4608512"/>
          </a:xfrm>
          <a:prstGeom prst="rect">
            <a:avLst/>
          </a:prstGeom>
          <a:noFill/>
          <a:ln w="9525">
            <a:noFill/>
            <a:miter lim="800000"/>
            <a:headEnd/>
            <a:tailEnd/>
          </a:ln>
        </p:spPr>
        <p:txBody>
          <a:bodyPr/>
          <a:lstStyle/>
          <a:p>
            <a:pPr marL="342900" indent="-342900">
              <a:lnSpc>
                <a:spcPct val="90000"/>
              </a:lnSpc>
              <a:spcBef>
                <a:spcPct val="20000"/>
              </a:spcBef>
              <a:buClr>
                <a:schemeClr val="accent1"/>
              </a:buClr>
              <a:buSzPct val="65000"/>
              <a:buFont typeface="Wingdings" pitchFamily="2" charset="2"/>
              <a:buChar char="n"/>
              <a:defRPr/>
            </a:pPr>
            <a:r>
              <a:rPr lang="en-US" altLang="zh-CN" sz="2800" kern="0" dirty="0">
                <a:latin typeface="楷体" pitchFamily="49" charset="-122"/>
                <a:ea typeface="楷体" pitchFamily="49" charset="-122"/>
              </a:rPr>
              <a:t>TCP SYN</a:t>
            </a:r>
            <a:r>
              <a:rPr lang="zh-CN" altLang="en-US" sz="2800" kern="0" dirty="0">
                <a:latin typeface="楷体" pitchFamily="49" charset="-122"/>
                <a:ea typeface="楷体" pitchFamily="49" charset="-122"/>
              </a:rPr>
              <a:t>洪泛攻击</a:t>
            </a:r>
            <a:endParaRPr lang="en-US" altLang="zh-CN" sz="2800" kern="0" dirty="0">
              <a:latin typeface="楷体" pitchFamily="49" charset="-122"/>
              <a:ea typeface="楷体" pitchFamily="49" charset="-122"/>
            </a:endParaRPr>
          </a:p>
          <a:p>
            <a:pPr marL="800100" lvl="1" indent="-342900">
              <a:lnSpc>
                <a:spcPct val="90000"/>
              </a:lnSpc>
              <a:spcBef>
                <a:spcPct val="20000"/>
              </a:spcBef>
              <a:buClr>
                <a:schemeClr val="accent1"/>
              </a:buClr>
              <a:buSzPct val="65000"/>
              <a:buFont typeface="Wingdings" pitchFamily="2" charset="2"/>
              <a:buChar char="n"/>
              <a:defRPr/>
            </a:pPr>
            <a:r>
              <a:rPr lang="en-US" altLang="zh-CN" sz="2000" kern="0" dirty="0">
                <a:latin typeface="楷体" pitchFamily="49" charset="-122"/>
                <a:ea typeface="楷体" pitchFamily="49" charset="-122"/>
              </a:rPr>
              <a:t>TCP</a:t>
            </a:r>
            <a:r>
              <a:rPr lang="zh-CN" altLang="en-US" sz="2000" kern="0" dirty="0">
                <a:latin typeface="楷体" pitchFamily="49" charset="-122"/>
                <a:ea typeface="楷体" pitchFamily="49" charset="-122"/>
              </a:rPr>
              <a:t>服务器为了响应一个</a:t>
            </a:r>
            <a:r>
              <a:rPr lang="en-US" altLang="zh-CN" sz="2000" kern="0" dirty="0">
                <a:latin typeface="楷体" pitchFamily="49" charset="-122"/>
                <a:ea typeface="楷体" pitchFamily="49" charset="-122"/>
              </a:rPr>
              <a:t>SYN</a:t>
            </a:r>
            <a:r>
              <a:rPr lang="zh-CN" altLang="en-US" sz="2000" kern="0" dirty="0">
                <a:latin typeface="楷体" pitchFamily="49" charset="-122"/>
                <a:ea typeface="楷体" pitchFamily="49" charset="-122"/>
              </a:rPr>
              <a:t>连接请求报文，需要初始化连接变量及分配缓存（</a:t>
            </a:r>
            <a:r>
              <a:rPr lang="zh-CN" altLang="en-US" sz="2000" kern="0" dirty="0">
                <a:solidFill>
                  <a:srgbClr val="FF0000"/>
                </a:solidFill>
                <a:latin typeface="楷体" pitchFamily="49" charset="-122"/>
                <a:ea typeface="楷体" pitchFamily="49" charset="-122"/>
              </a:rPr>
              <a:t>需要消耗服务器的资源</a:t>
            </a:r>
            <a:r>
              <a:rPr lang="zh-CN" altLang="en-US" sz="2000" kern="0" dirty="0">
                <a:latin typeface="楷体" pitchFamily="49" charset="-122"/>
                <a:ea typeface="楷体" pitchFamily="49" charset="-122"/>
              </a:rPr>
              <a:t>），然后发送</a:t>
            </a:r>
            <a:r>
              <a:rPr lang="en-US" altLang="zh-CN" sz="2000" kern="0" dirty="0">
                <a:latin typeface="楷体" pitchFamily="49" charset="-122"/>
                <a:ea typeface="楷体" pitchFamily="49" charset="-122"/>
              </a:rPr>
              <a:t>SYNACK</a:t>
            </a:r>
            <a:r>
              <a:rPr lang="zh-CN" altLang="en-US" sz="2000" kern="0" dirty="0">
                <a:latin typeface="楷体" pitchFamily="49" charset="-122"/>
                <a:ea typeface="楷体" pitchFamily="49" charset="-122"/>
              </a:rPr>
              <a:t>报文进行响应，并</a:t>
            </a:r>
            <a:r>
              <a:rPr lang="zh-CN" altLang="en-US" sz="2000" kern="0" dirty="0">
                <a:solidFill>
                  <a:srgbClr val="FF0000"/>
                </a:solidFill>
                <a:latin typeface="楷体" pitchFamily="49" charset="-122"/>
                <a:ea typeface="楷体" pitchFamily="49" charset="-122"/>
              </a:rPr>
              <a:t>等待客户端的</a:t>
            </a:r>
            <a:r>
              <a:rPr lang="en-US" altLang="zh-CN" sz="2000" kern="0" dirty="0">
                <a:solidFill>
                  <a:srgbClr val="FF0000"/>
                </a:solidFill>
                <a:latin typeface="楷体" pitchFamily="49" charset="-122"/>
                <a:ea typeface="楷体" pitchFamily="49" charset="-122"/>
              </a:rPr>
              <a:t>ACK</a:t>
            </a:r>
            <a:r>
              <a:rPr lang="zh-CN" altLang="en-US" sz="2000" kern="0" dirty="0">
                <a:solidFill>
                  <a:srgbClr val="FF0000"/>
                </a:solidFill>
                <a:latin typeface="楷体" pitchFamily="49" charset="-122"/>
                <a:ea typeface="楷体" pitchFamily="49" charset="-122"/>
              </a:rPr>
              <a:t>报文段。</a:t>
            </a:r>
            <a:endParaRPr lang="en-US" altLang="zh-CN" sz="2000" kern="0" dirty="0">
              <a:solidFill>
                <a:srgbClr val="FF0000"/>
              </a:solidFill>
              <a:latin typeface="楷体" pitchFamily="49" charset="-122"/>
              <a:ea typeface="楷体" pitchFamily="49" charset="-122"/>
            </a:endParaRPr>
          </a:p>
          <a:p>
            <a:pPr marL="800100" lvl="1" indent="-342900">
              <a:lnSpc>
                <a:spcPct val="90000"/>
              </a:lnSpc>
              <a:spcBef>
                <a:spcPct val="20000"/>
              </a:spcBef>
              <a:buClr>
                <a:schemeClr val="accent1"/>
              </a:buClr>
              <a:buSzPct val="65000"/>
              <a:buFont typeface="Wingdings" pitchFamily="2" charset="2"/>
              <a:buChar char="n"/>
              <a:defRPr/>
            </a:pPr>
            <a:r>
              <a:rPr lang="zh-CN" altLang="en-US" sz="2000" kern="0" dirty="0">
                <a:latin typeface="楷体" pitchFamily="49" charset="-122"/>
                <a:ea typeface="楷体" pitchFamily="49" charset="-122"/>
              </a:rPr>
              <a:t>如果客户机不给出第三次</a:t>
            </a:r>
            <a:r>
              <a:rPr lang="en-US" altLang="zh-CN" sz="2000" kern="0" dirty="0">
                <a:latin typeface="楷体" pitchFamily="49" charset="-122"/>
                <a:ea typeface="楷体" pitchFamily="49" charset="-122"/>
              </a:rPr>
              <a:t>ACK</a:t>
            </a:r>
            <a:r>
              <a:rPr lang="zh-CN" altLang="en-US" sz="2000" kern="0" dirty="0">
                <a:latin typeface="楷体" pitchFamily="49" charset="-122"/>
                <a:ea typeface="楷体" pitchFamily="49" charset="-122"/>
              </a:rPr>
              <a:t>响应来完成第三次握手的最后一步，服务器在等待一段时间后（通常为一分钟）服务器将终止该半开连接并释放资源。</a:t>
            </a:r>
            <a:endParaRPr lang="en-US" altLang="zh-CN" sz="2000" kern="0" dirty="0">
              <a:latin typeface="楷体" pitchFamily="49" charset="-122"/>
              <a:ea typeface="楷体" pitchFamily="49" charset="-122"/>
            </a:endParaRPr>
          </a:p>
          <a:p>
            <a:pPr marL="800100" lvl="1" indent="-342900">
              <a:lnSpc>
                <a:spcPct val="90000"/>
              </a:lnSpc>
              <a:spcBef>
                <a:spcPct val="20000"/>
              </a:spcBef>
              <a:buClr>
                <a:schemeClr val="accent1"/>
              </a:buClr>
              <a:buSzPct val="65000"/>
              <a:buFont typeface="Wingdings" pitchFamily="2" charset="2"/>
              <a:buChar char="n"/>
              <a:defRPr/>
            </a:pPr>
            <a:r>
              <a:rPr lang="zh-CN" altLang="en-US" sz="2000" kern="0" dirty="0">
                <a:latin typeface="楷体" pitchFamily="49" charset="-122"/>
                <a:ea typeface="楷体" pitchFamily="49" charset="-122"/>
              </a:rPr>
              <a:t>三次握手机制为</a:t>
            </a:r>
            <a:r>
              <a:rPr lang="en-US" altLang="zh-CN" sz="2000" kern="0" dirty="0">
                <a:latin typeface="楷体" pitchFamily="49" charset="-122"/>
                <a:ea typeface="楷体" pitchFamily="49" charset="-122"/>
              </a:rPr>
              <a:t>TCP SYN</a:t>
            </a:r>
            <a:r>
              <a:rPr lang="zh-CN" altLang="en-US" sz="2000" kern="0" dirty="0">
                <a:latin typeface="楷体" pitchFamily="49" charset="-122"/>
                <a:ea typeface="楷体" pitchFamily="49" charset="-122"/>
              </a:rPr>
              <a:t>洪泛攻击搭建了舞台</a:t>
            </a:r>
            <a:endParaRPr lang="en-US" altLang="zh-CN" sz="2000" kern="0" dirty="0">
              <a:latin typeface="楷体" pitchFamily="49" charset="-122"/>
              <a:ea typeface="楷体" pitchFamily="49" charset="-122"/>
            </a:endParaRPr>
          </a:p>
          <a:p>
            <a:pPr marL="800100" lvl="1" indent="-342900">
              <a:lnSpc>
                <a:spcPct val="90000"/>
              </a:lnSpc>
              <a:spcBef>
                <a:spcPct val="20000"/>
              </a:spcBef>
              <a:buClr>
                <a:schemeClr val="accent1"/>
              </a:buClr>
              <a:buSzPct val="65000"/>
              <a:buFont typeface="Wingdings" pitchFamily="2" charset="2"/>
              <a:buChar char="n"/>
              <a:defRPr/>
            </a:pPr>
            <a:r>
              <a:rPr lang="zh-CN" altLang="en-US" sz="2000" kern="0" dirty="0">
                <a:latin typeface="楷体" pitchFamily="49" charset="-122"/>
                <a:ea typeface="楷体" pitchFamily="49" charset="-122"/>
              </a:rPr>
              <a:t>攻击者大量发送</a:t>
            </a:r>
            <a:r>
              <a:rPr lang="en-US" altLang="zh-CN" sz="2000" kern="0" dirty="0">
                <a:latin typeface="楷体" pitchFamily="49" charset="-122"/>
                <a:ea typeface="楷体" pitchFamily="49" charset="-122"/>
              </a:rPr>
              <a:t>TCP SYN</a:t>
            </a:r>
            <a:r>
              <a:rPr lang="zh-CN" altLang="en-US" sz="2000" kern="0" dirty="0">
                <a:latin typeface="楷体" pitchFamily="49" charset="-122"/>
                <a:ea typeface="楷体" pitchFamily="49" charset="-122"/>
              </a:rPr>
              <a:t>报文段，而不发送三次握手的第三步。</a:t>
            </a:r>
            <a:endParaRPr lang="en-US" altLang="zh-CN" sz="2000" kern="0" dirty="0">
              <a:latin typeface="楷体" pitchFamily="49" charset="-122"/>
              <a:ea typeface="楷体" pitchFamily="49" charset="-122"/>
            </a:endParaRPr>
          </a:p>
          <a:p>
            <a:pPr marL="800100" lvl="1" indent="-342900">
              <a:lnSpc>
                <a:spcPct val="90000"/>
              </a:lnSpc>
              <a:spcBef>
                <a:spcPct val="20000"/>
              </a:spcBef>
              <a:buClr>
                <a:schemeClr val="accent1"/>
              </a:buClr>
              <a:buSzPct val="65000"/>
              <a:buFont typeface="Wingdings" pitchFamily="2" charset="2"/>
              <a:buChar char="n"/>
              <a:defRPr/>
            </a:pPr>
            <a:r>
              <a:rPr lang="zh-CN" altLang="en-US" sz="2000" kern="0" dirty="0">
                <a:latin typeface="楷体" pitchFamily="49" charset="-122"/>
                <a:ea typeface="楷体" pitchFamily="49" charset="-122"/>
              </a:rPr>
              <a:t>为了加大攻击力度，从多个源主机发起攻击，称为</a:t>
            </a:r>
            <a:r>
              <a:rPr lang="en-US" altLang="zh-CN" sz="2000" kern="0" dirty="0">
                <a:latin typeface="楷体" pitchFamily="49" charset="-122"/>
                <a:ea typeface="楷体" pitchFamily="49" charset="-122"/>
              </a:rPr>
              <a:t>DDOS</a:t>
            </a:r>
            <a:r>
              <a:rPr lang="zh-CN" altLang="en-US" sz="2000" kern="0" dirty="0">
                <a:latin typeface="楷体" pitchFamily="49" charset="-122"/>
                <a:ea typeface="楷体" pitchFamily="49" charset="-122"/>
              </a:rPr>
              <a:t>（</a:t>
            </a:r>
            <a:r>
              <a:rPr lang="en-US" altLang="zh-CN" sz="2000" kern="0" dirty="0">
                <a:latin typeface="楷体" pitchFamily="49" charset="-122"/>
                <a:ea typeface="楷体" pitchFamily="49" charset="-122"/>
              </a:rPr>
              <a:t>Distributed Dos</a:t>
            </a:r>
            <a:r>
              <a:rPr lang="zh-CN" altLang="en-US" sz="2000" kern="0" dirty="0">
                <a:latin typeface="楷体" pitchFamily="49" charset="-122"/>
                <a:ea typeface="楷体" pitchFamily="49" charset="-122"/>
              </a:rPr>
              <a:t>），</a:t>
            </a:r>
            <a:r>
              <a:rPr lang="zh-CN" altLang="en-US" sz="2000" kern="0" dirty="0">
                <a:solidFill>
                  <a:srgbClr val="FF0000"/>
                </a:solidFill>
                <a:latin typeface="楷体" pitchFamily="49" charset="-122"/>
                <a:ea typeface="楷体" pitchFamily="49" charset="-122"/>
              </a:rPr>
              <a:t>分布式拒绝服务攻击</a:t>
            </a:r>
            <a:endParaRPr lang="en-US" altLang="zh-CN" sz="2000" kern="0" dirty="0">
              <a:solidFill>
                <a:srgbClr val="FF0000"/>
              </a:solidFill>
              <a:latin typeface="楷体" pitchFamily="49" charset="-122"/>
              <a:ea typeface="楷体" pitchFamily="49" charset="-122"/>
            </a:endParaRPr>
          </a:p>
          <a:p>
            <a:pPr marL="800100" lvl="1" indent="-342900">
              <a:lnSpc>
                <a:spcPct val="90000"/>
              </a:lnSpc>
              <a:spcBef>
                <a:spcPct val="20000"/>
              </a:spcBef>
              <a:buClr>
                <a:schemeClr val="accent1"/>
              </a:buClr>
              <a:buSzPct val="65000"/>
              <a:buFont typeface="Wingdings" pitchFamily="2" charset="2"/>
              <a:buChar char="n"/>
              <a:defRPr/>
            </a:pPr>
            <a:r>
              <a:rPr lang="zh-CN" altLang="en-US" sz="2000" kern="0" dirty="0">
                <a:latin typeface="楷体" pitchFamily="49" charset="-122"/>
                <a:ea typeface="楷体" pitchFamily="49" charset="-122"/>
              </a:rPr>
              <a:t>服务器不断地为这些半开连接分配资源，直到资源耗尽。</a:t>
            </a:r>
            <a:endParaRPr lang="en-US" altLang="zh-CN" sz="2000" kern="0" dirty="0">
              <a:latin typeface="楷体" pitchFamily="49" charset="-122"/>
              <a:ea typeface="楷体"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ChangeArrowheads="1"/>
          </p:cNvSpPr>
          <p:nvPr/>
        </p:nvSpPr>
        <p:spPr bwMode="auto">
          <a:xfrm>
            <a:off x="6443246" y="4478585"/>
            <a:ext cx="2756108" cy="67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4" name="Rectangle 37"/>
          <p:cNvSpPr>
            <a:spLocks noChangeArrowheads="1"/>
          </p:cNvSpPr>
          <p:nvPr/>
        </p:nvSpPr>
        <p:spPr bwMode="auto">
          <a:xfrm>
            <a:off x="6443246" y="2516970"/>
            <a:ext cx="2756108" cy="956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40" name="AutoShape 5"/>
          <p:cNvSpPr>
            <a:spLocks noChangeArrowheads="1"/>
          </p:cNvSpPr>
          <p:nvPr/>
        </p:nvSpPr>
        <p:spPr bwMode="auto">
          <a:xfrm>
            <a:off x="1144834" y="2112427"/>
            <a:ext cx="3043204" cy="3013061"/>
          </a:xfrm>
          <a:prstGeom prst="roundRect">
            <a:avLst>
              <a:gd name="adj" fmla="val 3138"/>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solidFill>
                <a:schemeClr val="lt1"/>
              </a:solidFill>
            </a:endParaRPr>
          </a:p>
        </p:txBody>
      </p:sp>
      <p:sp>
        <p:nvSpPr>
          <p:cNvPr id="41" name="Rectangle 8"/>
          <p:cNvSpPr>
            <a:spLocks noChangeArrowheads="1"/>
          </p:cNvSpPr>
          <p:nvPr/>
        </p:nvSpPr>
        <p:spPr bwMode="auto">
          <a:xfrm>
            <a:off x="863599" y="4485619"/>
            <a:ext cx="3093592" cy="67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5" name="Rectangle 9"/>
          <p:cNvSpPr>
            <a:spLocks noChangeArrowheads="1"/>
          </p:cNvSpPr>
          <p:nvPr/>
        </p:nvSpPr>
        <p:spPr bwMode="auto">
          <a:xfrm>
            <a:off x="863599" y="2516970"/>
            <a:ext cx="3093592" cy="956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6" name="Text Box 12"/>
          <p:cNvSpPr txBox="1">
            <a:spLocks noChangeArrowheads="1"/>
          </p:cNvSpPr>
          <p:nvPr/>
        </p:nvSpPr>
        <p:spPr bwMode="auto">
          <a:xfrm>
            <a:off x="667542" y="2548956"/>
            <a:ext cx="461665" cy="843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应用层</a:t>
            </a:r>
          </a:p>
        </p:txBody>
      </p:sp>
      <p:sp>
        <p:nvSpPr>
          <p:cNvPr id="7" name="Text Box 13"/>
          <p:cNvSpPr txBox="1">
            <a:spLocks noChangeArrowheads="1"/>
          </p:cNvSpPr>
          <p:nvPr/>
        </p:nvSpPr>
        <p:spPr bwMode="auto">
          <a:xfrm>
            <a:off x="667542" y="3372544"/>
            <a:ext cx="461665" cy="843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运输层</a:t>
            </a:r>
          </a:p>
        </p:txBody>
      </p:sp>
      <p:sp>
        <p:nvSpPr>
          <p:cNvPr id="9" name="Text Box 14"/>
          <p:cNvSpPr txBox="1">
            <a:spLocks noChangeArrowheads="1"/>
          </p:cNvSpPr>
          <p:nvPr/>
        </p:nvSpPr>
        <p:spPr bwMode="auto">
          <a:xfrm>
            <a:off x="667542" y="4289563"/>
            <a:ext cx="461665" cy="843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网络层</a:t>
            </a:r>
          </a:p>
        </p:txBody>
      </p:sp>
      <p:grpSp>
        <p:nvGrpSpPr>
          <p:cNvPr id="48" name="组合 47"/>
          <p:cNvGrpSpPr/>
          <p:nvPr/>
        </p:nvGrpSpPr>
        <p:grpSpPr>
          <a:xfrm>
            <a:off x="1136132" y="2104668"/>
            <a:ext cx="3054752" cy="435393"/>
            <a:chOff x="1146890" y="2083152"/>
            <a:chExt cx="3054752" cy="435393"/>
          </a:xfrm>
        </p:grpSpPr>
        <p:sp>
          <p:nvSpPr>
            <p:cNvPr id="49" name="矩形: 圆顶角 48"/>
            <p:cNvSpPr/>
            <p:nvPr/>
          </p:nvSpPr>
          <p:spPr>
            <a:xfrm>
              <a:off x="1146890" y="2083152"/>
              <a:ext cx="3054752" cy="418413"/>
            </a:xfrm>
            <a:prstGeom prst="round2SameRect">
              <a:avLst>
                <a:gd name="adj1" fmla="val 24643"/>
                <a:gd name="adj2" fmla="val 1595"/>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Text Box 17"/>
            <p:cNvSpPr txBox="1">
              <a:spLocks noChangeArrowheads="1"/>
            </p:cNvSpPr>
            <p:nvPr/>
          </p:nvSpPr>
          <p:spPr bwMode="auto">
            <a:xfrm>
              <a:off x="2066524" y="2118435"/>
              <a:ext cx="12362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应用进程</a:t>
              </a:r>
            </a:p>
          </p:txBody>
        </p:sp>
      </p:grpSp>
      <p:sp>
        <p:nvSpPr>
          <p:cNvPr id="51" name="AutoShape 18"/>
          <p:cNvSpPr>
            <a:spLocks noChangeArrowheads="1"/>
          </p:cNvSpPr>
          <p:nvPr/>
        </p:nvSpPr>
        <p:spPr bwMode="auto">
          <a:xfrm>
            <a:off x="1257329" y="3473173"/>
            <a:ext cx="1237436" cy="50622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rgbClr val="0070C0"/>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1475"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10" name="AutoShape 26"/>
          <p:cNvSpPr>
            <a:spLocks noChangeArrowheads="1"/>
          </p:cNvSpPr>
          <p:nvPr/>
        </p:nvSpPr>
        <p:spPr bwMode="auto">
          <a:xfrm>
            <a:off x="1566689" y="4345627"/>
            <a:ext cx="2193637" cy="50622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chemeClr val="accent4"/>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1475"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59" name="AutoShape 29"/>
          <p:cNvSpPr>
            <a:spLocks noChangeArrowheads="1"/>
          </p:cNvSpPr>
          <p:nvPr/>
        </p:nvSpPr>
        <p:spPr bwMode="auto">
          <a:xfrm>
            <a:off x="2663508" y="3473171"/>
            <a:ext cx="1237436" cy="515599"/>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rgbClr val="0070C0"/>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1475"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66" name="Text Box 67"/>
          <p:cNvSpPr txBox="1">
            <a:spLocks noChangeArrowheads="1"/>
          </p:cNvSpPr>
          <p:nvPr/>
        </p:nvSpPr>
        <p:spPr bwMode="auto">
          <a:xfrm>
            <a:off x="2307714" y="3180878"/>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端口</a:t>
            </a:r>
          </a:p>
        </p:txBody>
      </p:sp>
      <p:sp>
        <p:nvSpPr>
          <p:cNvPr id="68" name="Text Box 79"/>
          <p:cNvSpPr txBox="1">
            <a:spLocks noChangeArrowheads="1"/>
          </p:cNvSpPr>
          <p:nvPr/>
        </p:nvSpPr>
        <p:spPr bwMode="auto">
          <a:xfrm>
            <a:off x="2109510" y="1684829"/>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dirty="0">
                <a:solidFill>
                  <a:schemeClr val="tx1">
                    <a:lumMod val="85000"/>
                    <a:lumOff val="15000"/>
                  </a:schemeClr>
                </a:solidFill>
                <a:latin typeface="造字工房朗倩（非商用）常规体" pitchFamily="50" charset="-122"/>
                <a:ea typeface="造字工房朗倩（非商用）常规体" pitchFamily="50" charset="-122"/>
              </a:rPr>
              <a:t>发送方</a:t>
            </a:r>
          </a:p>
        </p:txBody>
      </p:sp>
      <p:pic>
        <p:nvPicPr>
          <p:cNvPr id="72" name="图片 71"/>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1295043" y="2825440"/>
            <a:ext cx="399434" cy="330869"/>
          </a:xfrm>
          <a:prstGeom prst="rect">
            <a:avLst/>
          </a:prstGeom>
          <a:effectLst/>
        </p:spPr>
      </p:pic>
      <p:pic>
        <p:nvPicPr>
          <p:cNvPr id="76" name="图片 75"/>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1685403" y="2825440"/>
            <a:ext cx="399434" cy="330869"/>
          </a:xfrm>
          <a:prstGeom prst="rect">
            <a:avLst/>
          </a:prstGeom>
          <a:effectLst/>
        </p:spPr>
      </p:pic>
      <p:pic>
        <p:nvPicPr>
          <p:cNvPr id="81" name="图片 80"/>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2075763" y="2825440"/>
            <a:ext cx="399434" cy="330869"/>
          </a:xfrm>
          <a:prstGeom prst="rect">
            <a:avLst/>
          </a:prstGeom>
          <a:effectLst/>
        </p:spPr>
      </p:pic>
      <p:pic>
        <p:nvPicPr>
          <p:cNvPr id="82" name="图片 81"/>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2695516" y="2821673"/>
            <a:ext cx="399434" cy="330869"/>
          </a:xfrm>
          <a:prstGeom prst="rect">
            <a:avLst/>
          </a:prstGeom>
          <a:effectLst/>
        </p:spPr>
      </p:pic>
      <p:pic>
        <p:nvPicPr>
          <p:cNvPr id="83" name="图片 82"/>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3085876" y="2821673"/>
            <a:ext cx="399434" cy="330869"/>
          </a:xfrm>
          <a:prstGeom prst="rect">
            <a:avLst/>
          </a:prstGeom>
          <a:effectLst/>
        </p:spPr>
      </p:pic>
      <p:pic>
        <p:nvPicPr>
          <p:cNvPr id="84" name="图片 83"/>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3476236" y="2821673"/>
            <a:ext cx="399434" cy="330869"/>
          </a:xfrm>
          <a:prstGeom prst="rect">
            <a:avLst/>
          </a:prstGeom>
          <a:effectLst/>
        </p:spPr>
      </p:pic>
      <p:sp>
        <p:nvSpPr>
          <p:cNvPr id="263" name="Text Box 15"/>
          <p:cNvSpPr txBox="1">
            <a:spLocks noChangeArrowheads="1"/>
          </p:cNvSpPr>
          <p:nvPr/>
        </p:nvSpPr>
        <p:spPr bwMode="auto">
          <a:xfrm>
            <a:off x="1889745" y="3944024"/>
            <a:ext cx="636713" cy="4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180" b="1"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en-US" altLang="zh-CN" sz="1180" dirty="0">
                <a:solidFill>
                  <a:srgbClr val="0070C0"/>
                </a:solidFill>
                <a:latin typeface="思源黑体 CN Normal" panose="020B0400000000000000" pitchFamily="34" charset="-122"/>
                <a:ea typeface="思源黑体 CN Normal" panose="020B0400000000000000" pitchFamily="34" charset="-122"/>
              </a:rPr>
              <a:t> </a:t>
            </a:r>
          </a:p>
          <a:p>
            <a:pPr algn="ctr" eaLnBrk="1" hangingPunct="1"/>
            <a:r>
              <a:rPr kumimoji="1" lang="zh-CN" altLang="en-US" sz="1180" dirty="0">
                <a:solidFill>
                  <a:srgbClr val="0070C0"/>
                </a:solidFill>
                <a:latin typeface="思源黑体 CN Normal" panose="020B0400000000000000" pitchFamily="34" charset="-122"/>
                <a:ea typeface="思源黑体 CN Normal" panose="020B0400000000000000" pitchFamily="34" charset="-122"/>
              </a:rPr>
              <a:t>报文段</a:t>
            </a:r>
          </a:p>
        </p:txBody>
      </p:sp>
      <p:sp>
        <p:nvSpPr>
          <p:cNvPr id="264" name="Text Box 16"/>
          <p:cNvSpPr txBox="1">
            <a:spLocks noChangeArrowheads="1"/>
          </p:cNvSpPr>
          <p:nvPr/>
        </p:nvSpPr>
        <p:spPr bwMode="auto">
          <a:xfrm>
            <a:off x="3257948" y="3969960"/>
            <a:ext cx="983650"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en-US" altLang="zh-CN" sz="1180" b="1"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UDP</a:t>
            </a:r>
          </a:p>
          <a:p>
            <a:pPr algn="ctr" eaLnBrk="1" hangingPunct="1">
              <a:lnSpc>
                <a:spcPct val="90000"/>
              </a:lnSpc>
            </a:pPr>
            <a:r>
              <a:rPr kumimoji="1" lang="zh-CN" altLang="en-US" sz="1180" dirty="0">
                <a:solidFill>
                  <a:srgbClr val="0070C0"/>
                </a:solidFill>
                <a:latin typeface="思源黑体 CN Normal" panose="020B0400000000000000" pitchFamily="34" charset="-122"/>
                <a:ea typeface="思源黑体 CN Normal" panose="020B0400000000000000" pitchFamily="34" charset="-122"/>
              </a:rPr>
              <a:t>用户数据报</a:t>
            </a:r>
          </a:p>
        </p:txBody>
      </p:sp>
      <p:sp>
        <p:nvSpPr>
          <p:cNvPr id="265" name="AutoShape 71"/>
          <p:cNvSpPr>
            <a:spLocks noChangeArrowheads="1"/>
          </p:cNvSpPr>
          <p:nvPr/>
        </p:nvSpPr>
        <p:spPr bwMode="auto">
          <a:xfrm>
            <a:off x="2526458" y="4974216"/>
            <a:ext cx="274098" cy="352682"/>
          </a:xfrm>
          <a:prstGeom prst="downArrow">
            <a:avLst>
              <a:gd name="adj1" fmla="val 50000"/>
              <a:gd name="adj2" fmla="val 56250"/>
            </a:avLst>
          </a:prstGeom>
          <a:solidFill>
            <a:schemeClr val="accent4"/>
          </a:solidFill>
          <a:ln w="9525">
            <a:noFill/>
            <a:miter lim="800000"/>
          </a:ln>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266" name="Line 51"/>
          <p:cNvSpPr>
            <a:spLocks noChangeShapeType="1"/>
          </p:cNvSpPr>
          <p:nvPr/>
        </p:nvSpPr>
        <p:spPr bwMode="auto">
          <a:xfrm>
            <a:off x="1886346" y="3985813"/>
            <a:ext cx="0" cy="358582"/>
          </a:xfrm>
          <a:prstGeom prst="line">
            <a:avLst/>
          </a:prstGeom>
          <a:noFill/>
          <a:ln w="19050">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267" name="Line 52"/>
          <p:cNvSpPr>
            <a:spLocks noChangeShapeType="1"/>
          </p:cNvSpPr>
          <p:nvPr/>
        </p:nvSpPr>
        <p:spPr bwMode="auto">
          <a:xfrm>
            <a:off x="3281526" y="3997207"/>
            <a:ext cx="0" cy="354940"/>
          </a:xfrm>
          <a:prstGeom prst="line">
            <a:avLst/>
          </a:prstGeom>
          <a:noFill/>
          <a:ln w="19050">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269" name="文本框 268"/>
          <p:cNvSpPr txBox="1"/>
          <p:nvPr/>
        </p:nvSpPr>
        <p:spPr>
          <a:xfrm>
            <a:off x="1868425" y="3603402"/>
            <a:ext cx="619530" cy="307777"/>
          </a:xfrm>
          <a:prstGeom prst="rect">
            <a:avLst/>
          </a:prstGeom>
          <a:noFill/>
        </p:spPr>
        <p:txBody>
          <a:bodyPr wrap="square" rtlCol="0">
            <a:spAutoFit/>
          </a:bodyPr>
          <a:lstStyle/>
          <a:p>
            <a:r>
              <a:rPr kumimoji="1"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复用</a:t>
            </a:r>
          </a:p>
        </p:txBody>
      </p:sp>
      <p:sp>
        <p:nvSpPr>
          <p:cNvPr id="270" name="文本框 269"/>
          <p:cNvSpPr txBox="1"/>
          <p:nvPr/>
        </p:nvSpPr>
        <p:spPr>
          <a:xfrm>
            <a:off x="1602993" y="3606343"/>
            <a:ext cx="682333" cy="320088"/>
          </a:xfrm>
          <a:prstGeom prst="rect">
            <a:avLst/>
          </a:prstGeom>
          <a:noFill/>
        </p:spPr>
        <p:txBody>
          <a:bodyPr wrap="square" rtlCol="0">
            <a:spAutoFit/>
          </a:bodyPr>
          <a:lstStyle/>
          <a:p>
            <a:r>
              <a:rPr kumimoji="1" lang="en-US" altLang="zh-CN" sz="1480"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TCP</a:t>
            </a:r>
            <a:endParaRPr kumimoji="1" lang="zh-CN" altLang="en-US" sz="148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271" name="文本框 270"/>
          <p:cNvSpPr txBox="1"/>
          <p:nvPr/>
        </p:nvSpPr>
        <p:spPr>
          <a:xfrm>
            <a:off x="3008832" y="3599666"/>
            <a:ext cx="723540" cy="320088"/>
          </a:xfrm>
          <a:prstGeom prst="rect">
            <a:avLst/>
          </a:prstGeom>
          <a:noFill/>
        </p:spPr>
        <p:txBody>
          <a:bodyPr wrap="square" rtlCol="0">
            <a:spAutoFit/>
          </a:bodyPr>
          <a:lstStyle/>
          <a:p>
            <a:r>
              <a:rPr kumimoji="1" lang="en-US" altLang="zh-CN" sz="1480"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UDP</a:t>
            </a:r>
            <a:endParaRPr lang="zh-CN" altLang="en-US" sz="1480" dirty="0"/>
          </a:p>
        </p:txBody>
      </p:sp>
      <p:sp>
        <p:nvSpPr>
          <p:cNvPr id="272" name="文本框 271"/>
          <p:cNvSpPr txBox="1"/>
          <p:nvPr/>
        </p:nvSpPr>
        <p:spPr>
          <a:xfrm>
            <a:off x="3209572" y="3591670"/>
            <a:ext cx="600325" cy="307777"/>
          </a:xfrm>
          <a:prstGeom prst="rect">
            <a:avLst/>
          </a:prstGeom>
          <a:noFill/>
        </p:spPr>
        <p:txBody>
          <a:bodyPr wrap="square" rtlCol="0">
            <a:spAutoFit/>
          </a:bodyPr>
          <a:lstStyle/>
          <a:p>
            <a:r>
              <a:rPr kumimoji="1"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复用</a:t>
            </a:r>
          </a:p>
        </p:txBody>
      </p:sp>
      <p:sp>
        <p:nvSpPr>
          <p:cNvPr id="273" name="文本框 272"/>
          <p:cNvSpPr txBox="1"/>
          <p:nvPr/>
        </p:nvSpPr>
        <p:spPr>
          <a:xfrm>
            <a:off x="2562652" y="4414072"/>
            <a:ext cx="441058" cy="369332"/>
          </a:xfrm>
          <a:prstGeom prst="rect">
            <a:avLst/>
          </a:prstGeom>
          <a:noFill/>
        </p:spPr>
        <p:txBody>
          <a:bodyPr wrap="square" rtlCol="0">
            <a:spAutoFit/>
          </a:bodyPr>
          <a:lstStyle/>
          <a:p>
            <a:r>
              <a:rPr kumimoji="1"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en-US" altLang="zh-CN" dirty="0">
                <a:latin typeface="思源黑体 CN Normal" panose="020B0400000000000000" pitchFamily="34" charset="-122"/>
                <a:ea typeface="思源黑体 CN Normal" panose="020B0400000000000000" pitchFamily="34" charset="-122"/>
              </a:rPr>
              <a:t> </a:t>
            </a:r>
            <a:endParaRPr kumimoji="1" lang="zh-CN" altLang="en-US" dirty="0">
              <a:latin typeface="思源黑体 CN Normal" panose="020B0400000000000000" pitchFamily="34" charset="-122"/>
              <a:ea typeface="思源黑体 CN Normal" panose="020B0400000000000000" pitchFamily="34" charset="-122"/>
            </a:endParaRPr>
          </a:p>
        </p:txBody>
      </p:sp>
      <p:sp>
        <p:nvSpPr>
          <p:cNvPr id="274" name="文本框 273"/>
          <p:cNvSpPr txBox="1"/>
          <p:nvPr/>
        </p:nvSpPr>
        <p:spPr>
          <a:xfrm>
            <a:off x="2575888" y="4418693"/>
            <a:ext cx="705838" cy="369332"/>
          </a:xfrm>
          <a:prstGeom prst="rect">
            <a:avLst/>
          </a:prstGeom>
          <a:noFill/>
        </p:spPr>
        <p:txBody>
          <a:bodyPr wrap="square" rtlCol="0">
            <a:spAutoFit/>
          </a:bodyPr>
          <a:lstStyle/>
          <a:p>
            <a:r>
              <a:rPr kumimoji="1" lang="zh-CN" altLang="en-US" dirty="0">
                <a:latin typeface="思源黑体 CN Normal" panose="020B0400000000000000" pitchFamily="34" charset="-122"/>
                <a:ea typeface="思源黑体 CN Normal" panose="020B0400000000000000" pitchFamily="34" charset="-122"/>
              </a:rPr>
              <a:t>复用</a:t>
            </a:r>
          </a:p>
        </p:txBody>
      </p:sp>
      <p:grpSp>
        <p:nvGrpSpPr>
          <p:cNvPr id="16" name="组合 15"/>
          <p:cNvGrpSpPr/>
          <p:nvPr/>
        </p:nvGrpSpPr>
        <p:grpSpPr>
          <a:xfrm>
            <a:off x="2921647" y="5299208"/>
            <a:ext cx="1253491" cy="342958"/>
            <a:chOff x="2820675" y="5744044"/>
            <a:chExt cx="1033936" cy="282888"/>
          </a:xfrm>
        </p:grpSpPr>
        <p:grpSp>
          <p:nvGrpSpPr>
            <p:cNvPr id="11" name="组合 10"/>
            <p:cNvGrpSpPr/>
            <p:nvPr/>
          </p:nvGrpSpPr>
          <p:grpSpPr>
            <a:xfrm>
              <a:off x="2820675" y="5744044"/>
              <a:ext cx="1033936" cy="254034"/>
              <a:chOff x="2987040" y="5775007"/>
              <a:chExt cx="1165194" cy="286284"/>
            </a:xfrm>
          </p:grpSpPr>
          <p:sp>
            <p:nvSpPr>
              <p:cNvPr id="14" name="流程图: 手动操作 5"/>
              <p:cNvSpPr/>
              <p:nvPr/>
            </p:nvSpPr>
            <p:spPr>
              <a:xfrm flipV="1">
                <a:off x="2987040" y="5775007"/>
                <a:ext cx="1165194" cy="18254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8711"/>
                  <a:gd name="connsiteY0-2" fmla="*/ 0 h 10000"/>
                  <a:gd name="connsiteX1-3" fmla="*/ 8711 w 8711"/>
                  <a:gd name="connsiteY1-4" fmla="*/ 0 h 10000"/>
                  <a:gd name="connsiteX2-5" fmla="*/ 6711 w 8711"/>
                  <a:gd name="connsiteY2-6" fmla="*/ 10000 h 10000"/>
                  <a:gd name="connsiteX3-7" fmla="*/ 711 w 8711"/>
                  <a:gd name="connsiteY3-8" fmla="*/ 10000 h 10000"/>
                  <a:gd name="connsiteX4-9" fmla="*/ 0 w 8711"/>
                  <a:gd name="connsiteY4-10" fmla="*/ 0 h 10000"/>
                  <a:gd name="connsiteX0-11" fmla="*/ 0 w 8860"/>
                  <a:gd name="connsiteY0-12" fmla="*/ 0 h 10000"/>
                  <a:gd name="connsiteX1-13" fmla="*/ 8860 w 8860"/>
                  <a:gd name="connsiteY1-14" fmla="*/ 0 h 10000"/>
                  <a:gd name="connsiteX2-15" fmla="*/ 7704 w 8860"/>
                  <a:gd name="connsiteY2-16" fmla="*/ 10000 h 10000"/>
                  <a:gd name="connsiteX3-17" fmla="*/ 816 w 8860"/>
                  <a:gd name="connsiteY3-18" fmla="*/ 10000 h 10000"/>
                  <a:gd name="connsiteX4-19" fmla="*/ 0 w 8860"/>
                  <a:gd name="connsiteY4-20" fmla="*/ 0 h 10000"/>
                  <a:gd name="connsiteX0-21" fmla="*/ 0 w 9726"/>
                  <a:gd name="connsiteY0-22" fmla="*/ 0 h 10000"/>
                  <a:gd name="connsiteX1-23" fmla="*/ 9726 w 9726"/>
                  <a:gd name="connsiteY1-24" fmla="*/ 187 h 10000"/>
                  <a:gd name="connsiteX2-25" fmla="*/ 8695 w 9726"/>
                  <a:gd name="connsiteY2-26" fmla="*/ 10000 h 10000"/>
                  <a:gd name="connsiteX3-27" fmla="*/ 921 w 9726"/>
                  <a:gd name="connsiteY3-28" fmla="*/ 10000 h 10000"/>
                  <a:gd name="connsiteX4-29" fmla="*/ 0 w 9726"/>
                  <a:gd name="connsiteY4-30" fmla="*/ 0 h 10000"/>
                  <a:gd name="connsiteX0-31" fmla="*/ 0 w 9307"/>
                  <a:gd name="connsiteY0-32" fmla="*/ 0 h 10000"/>
                  <a:gd name="connsiteX1-33" fmla="*/ 9307 w 9307"/>
                  <a:gd name="connsiteY1-34" fmla="*/ 187 h 10000"/>
                  <a:gd name="connsiteX2-35" fmla="*/ 8940 w 9307"/>
                  <a:gd name="connsiteY2-36" fmla="*/ 10000 h 10000"/>
                  <a:gd name="connsiteX3-37" fmla="*/ 947 w 9307"/>
                  <a:gd name="connsiteY3-38" fmla="*/ 10000 h 10000"/>
                  <a:gd name="connsiteX4-39" fmla="*/ 0 w 9307"/>
                  <a:gd name="connsiteY4-40" fmla="*/ 0 h 10000"/>
                  <a:gd name="connsiteX0-41" fmla="*/ 0 w 9408"/>
                  <a:gd name="connsiteY0-42" fmla="*/ 0 h 10000"/>
                  <a:gd name="connsiteX1-43" fmla="*/ 9408 w 9408"/>
                  <a:gd name="connsiteY1-44" fmla="*/ 187 h 10000"/>
                  <a:gd name="connsiteX2-45" fmla="*/ 9014 w 9408"/>
                  <a:gd name="connsiteY2-46" fmla="*/ 10000 h 10000"/>
                  <a:gd name="connsiteX3-47" fmla="*/ 426 w 9408"/>
                  <a:gd name="connsiteY3-48" fmla="*/ 10000 h 10000"/>
                  <a:gd name="connsiteX4-49" fmla="*/ 0 w 9408"/>
                  <a:gd name="connsiteY4-50" fmla="*/ 0 h 10000"/>
                  <a:gd name="connsiteX0-51" fmla="*/ 0 w 10000"/>
                  <a:gd name="connsiteY0-52" fmla="*/ 0 h 10000"/>
                  <a:gd name="connsiteX1-53" fmla="*/ 10000 w 10000"/>
                  <a:gd name="connsiteY1-54" fmla="*/ 187 h 10000"/>
                  <a:gd name="connsiteX2-55" fmla="*/ 9581 w 10000"/>
                  <a:gd name="connsiteY2-56" fmla="*/ 10000 h 10000"/>
                  <a:gd name="connsiteX3-57" fmla="*/ 453 w 10000"/>
                  <a:gd name="connsiteY3-58" fmla="*/ 10000 h 10000"/>
                  <a:gd name="connsiteX4-59" fmla="*/ 0 w 10000"/>
                  <a:gd name="connsiteY4-60" fmla="*/ 0 h 10000"/>
                  <a:gd name="connsiteX0-61" fmla="*/ 0 w 10000"/>
                  <a:gd name="connsiteY0-62" fmla="*/ 0 h 10000"/>
                  <a:gd name="connsiteX1-63" fmla="*/ 10000 w 10000"/>
                  <a:gd name="connsiteY1-64" fmla="*/ 187 h 10000"/>
                  <a:gd name="connsiteX2-65" fmla="*/ 9581 w 10000"/>
                  <a:gd name="connsiteY2-66" fmla="*/ 10000 h 10000"/>
                  <a:gd name="connsiteX3-67" fmla="*/ 453 w 10000"/>
                  <a:gd name="connsiteY3-68" fmla="*/ 10000 h 10000"/>
                  <a:gd name="connsiteX4-69" fmla="*/ 0 w 10000"/>
                  <a:gd name="connsiteY4-7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0"/>
                    </a:moveTo>
                    <a:lnTo>
                      <a:pt x="10000" y="187"/>
                    </a:lnTo>
                    <a:cubicBezTo>
                      <a:pt x="9861" y="3458"/>
                      <a:pt x="9720" y="6729"/>
                      <a:pt x="9581" y="10000"/>
                    </a:cubicBezTo>
                    <a:lnTo>
                      <a:pt x="453" y="10000"/>
                    </a:lnTo>
                    <a:cubicBezTo>
                      <a:pt x="91" y="6667"/>
                      <a:pt x="290" y="5726"/>
                      <a:pt x="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039201" y="5775007"/>
                <a:ext cx="1064004" cy="286284"/>
              </a:xfrm>
              <a:prstGeom prst="rect">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2909110" y="5747677"/>
              <a:ext cx="871614" cy="279255"/>
            </a:xfrm>
            <a:prstGeom prst="rect">
              <a:avLst/>
            </a:prstGeom>
          </p:spPr>
          <p:txBody>
            <a:bodyPr wrap="none">
              <a:spAutoFit/>
            </a:bodyPr>
            <a:lstStyle/>
            <a:p>
              <a:pPr algn="ctr"/>
              <a:r>
                <a:rPr kumimoji="1"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常规体" pitchFamily="50" charset="-122"/>
                  <a:cs typeface="Times New Roman" panose="02020603050405020304" pitchFamily="18" charset="0"/>
                </a:rPr>
                <a:t>IP</a:t>
              </a:r>
              <a:r>
                <a:rPr kumimoji="1" lang="en-US" altLang="zh-CN" sz="1600" b="1"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 </a:t>
              </a:r>
              <a:r>
                <a:rPr kumimoji="1" lang="zh-CN" altLang="en-US" sz="16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数据报</a:t>
              </a:r>
            </a:p>
          </p:txBody>
        </p:sp>
      </p:grpSp>
      <p:grpSp>
        <p:nvGrpSpPr>
          <p:cNvPr id="123" name="组合 122"/>
          <p:cNvGrpSpPr/>
          <p:nvPr/>
        </p:nvGrpSpPr>
        <p:grpSpPr>
          <a:xfrm>
            <a:off x="4278081" y="2974134"/>
            <a:ext cx="1184309" cy="1238957"/>
            <a:chOff x="1021786" y="2556286"/>
            <a:chExt cx="1745428" cy="1825968"/>
          </a:xfrm>
        </p:grpSpPr>
        <p:grpSp>
          <p:nvGrpSpPr>
            <p:cNvPr id="124" name="组合 123"/>
            <p:cNvGrpSpPr/>
            <p:nvPr/>
          </p:nvGrpSpPr>
          <p:grpSpPr>
            <a:xfrm>
              <a:off x="1021786" y="2556286"/>
              <a:ext cx="1745428" cy="1745428"/>
              <a:chOff x="1052239" y="2592593"/>
              <a:chExt cx="1861073" cy="1861073"/>
            </a:xfrm>
          </p:grpSpPr>
          <p:sp>
            <p:nvSpPr>
              <p:cNvPr id="127" name="椭圆 126"/>
              <p:cNvSpPr/>
              <p:nvPr/>
            </p:nvSpPr>
            <p:spPr>
              <a:xfrm>
                <a:off x="1052239" y="2592593"/>
                <a:ext cx="1861073" cy="1861073"/>
              </a:xfrm>
              <a:prstGeom prst="ellipse">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1126645" y="2666999"/>
                <a:ext cx="1712259" cy="1712259"/>
              </a:xfrm>
              <a:prstGeom prst="ellipse">
                <a:avLst/>
              </a:pr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5" name="Text Box 79"/>
            <p:cNvSpPr txBox="1">
              <a:spLocks noChangeArrowheads="1"/>
            </p:cNvSpPr>
            <p:nvPr/>
          </p:nvSpPr>
          <p:spPr bwMode="auto">
            <a:xfrm>
              <a:off x="1353260" y="2955482"/>
              <a:ext cx="118494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3600" spc="3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端口</a:t>
              </a:r>
            </a:p>
          </p:txBody>
        </p:sp>
        <p:pic>
          <p:nvPicPr>
            <p:cNvPr id="126" name="图片 125"/>
            <p:cNvPicPr>
              <a:picLocks noChangeAspect="1"/>
            </p:cNvPicPr>
            <p:nvPr/>
          </p:nvPicPr>
          <p:blipFill>
            <a:blip r:embed="rId5"/>
            <a:stretch>
              <a:fillRect/>
            </a:stretch>
          </p:blipFill>
          <p:spPr>
            <a:xfrm>
              <a:off x="1048536" y="3736437"/>
              <a:ext cx="716628" cy="645817"/>
            </a:xfrm>
            <a:prstGeom prst="rect">
              <a:avLst/>
            </a:prstGeom>
            <a:effectLst>
              <a:outerShdw blurRad="50800" dist="38100" dir="2700000" algn="tl" rotWithShape="0">
                <a:prstClr val="black">
                  <a:alpha val="40000"/>
                </a:prstClr>
              </a:outerShdw>
            </a:effectLst>
          </p:spPr>
        </p:pic>
      </p:grpSp>
      <p:sp>
        <p:nvSpPr>
          <p:cNvPr id="129" name="弧形 128"/>
          <p:cNvSpPr/>
          <p:nvPr/>
        </p:nvSpPr>
        <p:spPr>
          <a:xfrm>
            <a:off x="4072901" y="2791444"/>
            <a:ext cx="1551173" cy="1551173"/>
          </a:xfrm>
          <a:prstGeom prst="arc">
            <a:avLst>
              <a:gd name="adj1" fmla="val 16200000"/>
              <a:gd name="adj2" fmla="val 5385749"/>
            </a:avLst>
          </a:prstGeom>
          <a:ln w="12700">
            <a:gradFill>
              <a:gsLst>
                <a:gs pos="0">
                  <a:srgbClr val="00B0F0"/>
                </a:gs>
                <a:gs pos="74000">
                  <a:schemeClr val="accent1">
                    <a:lumMod val="45000"/>
                    <a:lumOff val="55000"/>
                  </a:schemeClr>
                </a:gs>
                <a:gs pos="100000">
                  <a:srgbClr val="0070C0"/>
                </a:gs>
              </a:gsLst>
              <a:lin ang="5400000" scaled="1"/>
            </a:gra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880"/>
          </a:p>
        </p:txBody>
      </p:sp>
      <p:grpSp>
        <p:nvGrpSpPr>
          <p:cNvPr id="130" name="组合 129"/>
          <p:cNvGrpSpPr/>
          <p:nvPr/>
        </p:nvGrpSpPr>
        <p:grpSpPr>
          <a:xfrm>
            <a:off x="5507873" y="2858402"/>
            <a:ext cx="2532815" cy="707886"/>
            <a:chOff x="4030556" y="2115257"/>
            <a:chExt cx="4972016" cy="1413369"/>
          </a:xfrm>
        </p:grpSpPr>
        <p:sp>
          <p:nvSpPr>
            <p:cNvPr id="131" name="矩形: 圆角 76"/>
            <p:cNvSpPr/>
            <p:nvPr/>
          </p:nvSpPr>
          <p:spPr>
            <a:xfrm>
              <a:off x="4578815" y="2160181"/>
              <a:ext cx="4423757" cy="1288389"/>
            </a:xfrm>
            <a:prstGeom prst="roundRect">
              <a:avLst>
                <a:gd name="adj" fmla="val 50000"/>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700"/>
            </a:p>
          </p:txBody>
        </p:sp>
        <p:grpSp>
          <p:nvGrpSpPr>
            <p:cNvPr id="132" name="组合 131"/>
            <p:cNvGrpSpPr/>
            <p:nvPr/>
          </p:nvGrpSpPr>
          <p:grpSpPr>
            <a:xfrm>
              <a:off x="4030556" y="2620871"/>
              <a:ext cx="515183" cy="233437"/>
              <a:chOff x="4030556" y="2620871"/>
              <a:chExt cx="515183" cy="233437"/>
            </a:xfrm>
          </p:grpSpPr>
          <p:cxnSp>
            <p:nvCxnSpPr>
              <p:cNvPr id="134" name="直接连接符 133"/>
              <p:cNvCxnSpPr/>
              <p:nvPr/>
            </p:nvCxnSpPr>
            <p:spPr>
              <a:xfrm>
                <a:off x="4147274" y="2731978"/>
                <a:ext cx="398465" cy="0"/>
              </a:xfrm>
              <a:prstGeom prst="line">
                <a:avLst/>
              </a:prstGeom>
              <a:noFill/>
              <a:ln w="12700">
                <a:solidFill>
                  <a:srgbClr val="009FF6"/>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35" name="组合 134"/>
              <p:cNvGrpSpPr/>
              <p:nvPr/>
            </p:nvGrpSpPr>
            <p:grpSpPr>
              <a:xfrm>
                <a:off x="4030556" y="2620871"/>
                <a:ext cx="233437" cy="233437"/>
                <a:chOff x="1121546" y="2098593"/>
                <a:chExt cx="233437" cy="233437"/>
              </a:xfrm>
            </p:grpSpPr>
            <p:sp>
              <p:nvSpPr>
                <p:cNvPr id="136" name="椭圆 135"/>
                <p:cNvSpPr/>
                <p:nvPr/>
              </p:nvSpPr>
              <p:spPr>
                <a:xfrm>
                  <a:off x="1121546" y="2098593"/>
                  <a:ext cx="233437" cy="233437"/>
                </a:xfrm>
                <a:prstGeom prst="ellipse">
                  <a:avLst/>
                </a:prstGeom>
                <a:solidFill>
                  <a:schemeClr val="bg1"/>
                </a:solidFill>
                <a:ln w="19050">
                  <a:solidFill>
                    <a:srgbClr val="009FF6"/>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700"/>
                </a:p>
              </p:txBody>
            </p:sp>
            <p:sp>
              <p:nvSpPr>
                <p:cNvPr id="137" name="椭圆 136"/>
                <p:cNvSpPr/>
                <p:nvPr/>
              </p:nvSpPr>
              <p:spPr>
                <a:xfrm>
                  <a:off x="1179905" y="2156952"/>
                  <a:ext cx="116718" cy="116718"/>
                </a:xfrm>
                <a:prstGeom prst="ellipse">
                  <a:avLst/>
                </a:prstGeom>
                <a:solidFill>
                  <a:srgbClr val="009FF6"/>
                </a:solidFill>
                <a:ln w="19050">
                  <a:solidFill>
                    <a:srgbClr val="009FF6"/>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700"/>
                </a:p>
              </p:txBody>
            </p:sp>
          </p:grpSp>
        </p:grpSp>
        <p:sp>
          <p:nvSpPr>
            <p:cNvPr id="133" name="文本框 132"/>
            <p:cNvSpPr txBox="1"/>
            <p:nvPr/>
          </p:nvSpPr>
          <p:spPr>
            <a:xfrm>
              <a:off x="4804724" y="2115257"/>
              <a:ext cx="3938862" cy="1413369"/>
            </a:xfrm>
            <a:prstGeom prst="rect">
              <a:avLst/>
            </a:prstGeom>
            <a:noFill/>
          </p:spPr>
          <p:txBody>
            <a:bodyPr wrap="square" rtlCol="0">
              <a:spAutoFit/>
            </a:bodyPr>
            <a:lstStyle/>
            <a:p>
              <a:r>
                <a:rPr lang="zh-CN" altLang="en-US" sz="2000" dirty="0">
                  <a:latin typeface="思源黑体 CN Medium" panose="020B0600000000000000" pitchFamily="34" charset="-122"/>
                  <a:ea typeface="思源黑体 CN Medium" panose="020B0600000000000000" pitchFamily="34" charset="-122"/>
                </a:rPr>
                <a:t>标识应用层进程（或线程）</a:t>
              </a:r>
            </a:p>
          </p:txBody>
        </p:sp>
      </p:grpSp>
      <p:grpSp>
        <p:nvGrpSpPr>
          <p:cNvPr id="138" name="组合 137"/>
          <p:cNvGrpSpPr/>
          <p:nvPr/>
        </p:nvGrpSpPr>
        <p:grpSpPr>
          <a:xfrm>
            <a:off x="5537602" y="3656439"/>
            <a:ext cx="1338772" cy="400110"/>
            <a:chOff x="4030556" y="2313504"/>
            <a:chExt cx="2748783" cy="798859"/>
          </a:xfrm>
        </p:grpSpPr>
        <p:sp>
          <p:nvSpPr>
            <p:cNvPr id="139" name="矩形: 圆角 110"/>
            <p:cNvSpPr/>
            <p:nvPr/>
          </p:nvSpPr>
          <p:spPr>
            <a:xfrm>
              <a:off x="4545739" y="2381277"/>
              <a:ext cx="2233600" cy="708822"/>
            </a:xfrm>
            <a:prstGeom prst="roundRect">
              <a:avLst>
                <a:gd name="adj" fmla="val 50000"/>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700"/>
            </a:p>
          </p:txBody>
        </p:sp>
        <p:grpSp>
          <p:nvGrpSpPr>
            <p:cNvPr id="140" name="组合 139"/>
            <p:cNvGrpSpPr/>
            <p:nvPr/>
          </p:nvGrpSpPr>
          <p:grpSpPr>
            <a:xfrm>
              <a:off x="4030556" y="2620871"/>
              <a:ext cx="515183" cy="233437"/>
              <a:chOff x="4030556" y="2620871"/>
              <a:chExt cx="515183" cy="233437"/>
            </a:xfrm>
          </p:grpSpPr>
          <p:cxnSp>
            <p:nvCxnSpPr>
              <p:cNvPr id="142" name="直接连接符 141"/>
              <p:cNvCxnSpPr/>
              <p:nvPr/>
            </p:nvCxnSpPr>
            <p:spPr>
              <a:xfrm>
                <a:off x="4147274" y="2731978"/>
                <a:ext cx="398465" cy="0"/>
              </a:xfrm>
              <a:prstGeom prst="line">
                <a:avLst/>
              </a:prstGeom>
              <a:noFill/>
              <a:ln w="12700">
                <a:solidFill>
                  <a:srgbClr val="009FF6"/>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43" name="组合 142"/>
              <p:cNvGrpSpPr/>
              <p:nvPr/>
            </p:nvGrpSpPr>
            <p:grpSpPr>
              <a:xfrm>
                <a:off x="4030556" y="2620871"/>
                <a:ext cx="233437" cy="233437"/>
                <a:chOff x="1121546" y="2098593"/>
                <a:chExt cx="233437" cy="233437"/>
              </a:xfrm>
            </p:grpSpPr>
            <p:sp>
              <p:nvSpPr>
                <p:cNvPr id="144" name="椭圆 143"/>
                <p:cNvSpPr/>
                <p:nvPr/>
              </p:nvSpPr>
              <p:spPr>
                <a:xfrm>
                  <a:off x="1121546" y="2098593"/>
                  <a:ext cx="233437" cy="233437"/>
                </a:xfrm>
                <a:prstGeom prst="ellipse">
                  <a:avLst/>
                </a:prstGeom>
                <a:solidFill>
                  <a:schemeClr val="bg1"/>
                </a:solidFill>
                <a:ln w="19050">
                  <a:solidFill>
                    <a:srgbClr val="009FF6"/>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700"/>
                </a:p>
              </p:txBody>
            </p:sp>
            <p:sp>
              <p:nvSpPr>
                <p:cNvPr id="145" name="椭圆 144"/>
                <p:cNvSpPr/>
                <p:nvPr/>
              </p:nvSpPr>
              <p:spPr>
                <a:xfrm>
                  <a:off x="1179905" y="2156952"/>
                  <a:ext cx="116718" cy="116718"/>
                </a:xfrm>
                <a:prstGeom prst="ellipse">
                  <a:avLst/>
                </a:prstGeom>
                <a:solidFill>
                  <a:srgbClr val="009FF6"/>
                </a:solidFill>
                <a:ln w="19050">
                  <a:solidFill>
                    <a:srgbClr val="009FF6"/>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700"/>
                </a:p>
              </p:txBody>
            </p:sp>
          </p:grpSp>
        </p:grpSp>
        <p:sp>
          <p:nvSpPr>
            <p:cNvPr id="141" name="文本框 140"/>
            <p:cNvSpPr txBox="1"/>
            <p:nvPr/>
          </p:nvSpPr>
          <p:spPr>
            <a:xfrm>
              <a:off x="4918287" y="2313504"/>
              <a:ext cx="1657080" cy="798859"/>
            </a:xfrm>
            <a:prstGeom prst="rect">
              <a:avLst/>
            </a:prstGeom>
            <a:noFill/>
          </p:spPr>
          <p:txBody>
            <a:bodyPr wrap="square" rtlCol="0">
              <a:spAutoFit/>
            </a:bodyPr>
            <a:lstStyle/>
            <a:p>
              <a:r>
                <a:rPr lang="en-US" altLang="zh-CN" sz="2000" dirty="0">
                  <a:latin typeface="Times New Roman" panose="02020603050405020304" pitchFamily="18" charset="0"/>
                  <a:ea typeface="思源黑体 CN Medium" panose="020B0600000000000000" pitchFamily="34" charset="-122"/>
                  <a:cs typeface="Times New Roman" panose="02020603050405020304" pitchFamily="18" charset="0"/>
                </a:rPr>
                <a:t>16 bit</a:t>
              </a:r>
            </a:p>
          </p:txBody>
        </p:sp>
      </p:grpSp>
      <p:sp>
        <p:nvSpPr>
          <p:cNvPr id="146" name="任意多边形 145"/>
          <p:cNvSpPr/>
          <p:nvPr/>
        </p:nvSpPr>
        <p:spPr>
          <a:xfrm>
            <a:off x="2577947" y="2688116"/>
            <a:ext cx="2269475" cy="473725"/>
          </a:xfrm>
          <a:custGeom>
            <a:avLst/>
            <a:gdLst>
              <a:gd name="connsiteX0" fmla="*/ 0 w 2269475"/>
              <a:gd name="connsiteY0" fmla="*/ 473725 h 473725"/>
              <a:gd name="connsiteX1" fmla="*/ 0 w 2269475"/>
              <a:gd name="connsiteY1" fmla="*/ 0 h 473725"/>
              <a:gd name="connsiteX2" fmla="*/ 2269475 w 2269475"/>
              <a:gd name="connsiteY2" fmla="*/ 0 h 473725"/>
              <a:gd name="connsiteX3" fmla="*/ 2269475 w 2269475"/>
              <a:gd name="connsiteY3" fmla="*/ 99151 h 473725"/>
            </a:gdLst>
            <a:ahLst/>
            <a:cxnLst>
              <a:cxn ang="0">
                <a:pos x="connsiteX0" y="connsiteY0"/>
              </a:cxn>
              <a:cxn ang="0">
                <a:pos x="connsiteX1" y="connsiteY1"/>
              </a:cxn>
              <a:cxn ang="0">
                <a:pos x="connsiteX2" y="connsiteY2"/>
              </a:cxn>
              <a:cxn ang="0">
                <a:pos x="connsiteX3" y="connsiteY3"/>
              </a:cxn>
            </a:cxnLst>
            <a:rect l="l" t="t" r="r" b="b"/>
            <a:pathLst>
              <a:path w="2269475" h="473725">
                <a:moveTo>
                  <a:pt x="0" y="473725"/>
                </a:moveTo>
                <a:lnTo>
                  <a:pt x="0" y="0"/>
                </a:lnTo>
                <a:lnTo>
                  <a:pt x="2269475" y="0"/>
                </a:lnTo>
                <a:lnTo>
                  <a:pt x="2269475" y="99151"/>
                </a:lnTo>
              </a:path>
            </a:pathLst>
          </a:custGeom>
          <a:noFill/>
          <a:ln w="28575">
            <a:solidFill>
              <a:srgbClr val="009FF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7" name="组合 146"/>
          <p:cNvGrpSpPr/>
          <p:nvPr/>
        </p:nvGrpSpPr>
        <p:grpSpPr>
          <a:xfrm>
            <a:off x="2665383" y="1681066"/>
            <a:ext cx="6750490" cy="3492105"/>
            <a:chOff x="863599" y="1668479"/>
            <a:chExt cx="6750490" cy="3492105"/>
          </a:xfrm>
        </p:grpSpPr>
        <p:sp>
          <p:nvSpPr>
            <p:cNvPr id="148" name="AutoShape 4"/>
            <p:cNvSpPr>
              <a:spLocks noChangeArrowheads="1"/>
            </p:cNvSpPr>
            <p:nvPr/>
          </p:nvSpPr>
          <p:spPr bwMode="auto">
            <a:xfrm>
              <a:off x="4563585" y="2112427"/>
              <a:ext cx="3043203" cy="3013061"/>
            </a:xfrm>
            <a:prstGeom prst="roundRect">
              <a:avLst>
                <a:gd name="adj" fmla="val 3184"/>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solidFill>
                  <a:schemeClr val="lt1"/>
                </a:solidFill>
              </a:endParaRPr>
            </a:p>
          </p:txBody>
        </p:sp>
        <p:sp>
          <p:nvSpPr>
            <p:cNvPr id="149" name="Rectangle 6"/>
            <p:cNvSpPr>
              <a:spLocks noChangeArrowheads="1"/>
            </p:cNvSpPr>
            <p:nvPr/>
          </p:nvSpPr>
          <p:spPr bwMode="auto">
            <a:xfrm>
              <a:off x="4642584" y="4478585"/>
              <a:ext cx="2756108" cy="67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50" name="AutoShape 7"/>
            <p:cNvSpPr>
              <a:spLocks noChangeArrowheads="1"/>
            </p:cNvSpPr>
            <p:nvPr/>
          </p:nvSpPr>
          <p:spPr bwMode="auto">
            <a:xfrm>
              <a:off x="5009901" y="4352147"/>
              <a:ext cx="2193637" cy="50622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chemeClr val="accent4"/>
            </a:solidFill>
            <a:ln w="9525">
              <a:noFill/>
              <a:miter lim="800000"/>
            </a:ln>
          </p:spPr>
          <p:txBody>
            <a:bodyPr wrap="none" anchor="ctr"/>
            <a:lstStyle/>
            <a:p>
              <a:endParaRPr lang="zh-CN" altLang="en-US" sz="177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151" name="Rectangle 37"/>
            <p:cNvSpPr>
              <a:spLocks noChangeArrowheads="1"/>
            </p:cNvSpPr>
            <p:nvPr/>
          </p:nvSpPr>
          <p:spPr bwMode="auto">
            <a:xfrm>
              <a:off x="4642584" y="2516970"/>
              <a:ext cx="2756108" cy="956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52" name="AutoShape 42"/>
            <p:cNvSpPr>
              <a:spLocks noChangeArrowheads="1"/>
            </p:cNvSpPr>
            <p:nvPr/>
          </p:nvSpPr>
          <p:spPr bwMode="auto">
            <a:xfrm>
              <a:off x="4779730" y="3467442"/>
              <a:ext cx="1237436" cy="50622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rgbClr val="0070C0"/>
            </a:solidFill>
            <a:ln w="9525">
              <a:noFill/>
              <a:miter lim="800000"/>
            </a:ln>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53" name="AutoShape 57"/>
            <p:cNvSpPr>
              <a:spLocks noChangeArrowheads="1"/>
            </p:cNvSpPr>
            <p:nvPr/>
          </p:nvSpPr>
          <p:spPr bwMode="auto">
            <a:xfrm>
              <a:off x="6106720" y="3471021"/>
              <a:ext cx="1237436" cy="50622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rgbClr val="0070C0"/>
            </a:solidFill>
            <a:ln w="9525">
              <a:noFill/>
              <a:miter lim="800000"/>
            </a:ln>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54" name="Text Box 80"/>
            <p:cNvSpPr txBox="1">
              <a:spLocks noChangeArrowheads="1"/>
            </p:cNvSpPr>
            <p:nvPr/>
          </p:nvSpPr>
          <p:spPr bwMode="auto">
            <a:xfrm>
              <a:off x="5492387" y="1668479"/>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dirty="0">
                  <a:solidFill>
                    <a:schemeClr val="tx1">
                      <a:lumMod val="85000"/>
                      <a:lumOff val="15000"/>
                    </a:schemeClr>
                  </a:solidFill>
                  <a:latin typeface="造字工房朗倩（非商用）常规体" pitchFamily="50" charset="-122"/>
                  <a:ea typeface="造字工房朗倩（非商用）常规体" pitchFamily="50" charset="-122"/>
                </a:rPr>
                <a:t>接收方</a:t>
              </a:r>
            </a:p>
          </p:txBody>
        </p:sp>
        <p:sp>
          <p:nvSpPr>
            <p:cNvPr id="155" name="Rectangle 8"/>
            <p:cNvSpPr>
              <a:spLocks noChangeArrowheads="1"/>
            </p:cNvSpPr>
            <p:nvPr/>
          </p:nvSpPr>
          <p:spPr bwMode="auto">
            <a:xfrm>
              <a:off x="863599" y="4485619"/>
              <a:ext cx="3093592" cy="67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56" name="Rectangle 9"/>
            <p:cNvSpPr>
              <a:spLocks noChangeArrowheads="1"/>
            </p:cNvSpPr>
            <p:nvPr/>
          </p:nvSpPr>
          <p:spPr bwMode="auto">
            <a:xfrm>
              <a:off x="863599" y="2516970"/>
              <a:ext cx="3093592" cy="956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pic>
          <p:nvPicPr>
            <p:cNvPr id="157" name="图片 156"/>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4744648" y="2822146"/>
              <a:ext cx="399434" cy="330869"/>
            </a:xfrm>
            <a:prstGeom prst="rect">
              <a:avLst/>
            </a:prstGeom>
            <a:effectLst/>
          </p:spPr>
        </p:pic>
        <p:pic>
          <p:nvPicPr>
            <p:cNvPr id="158" name="图片 157"/>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5135008" y="2822146"/>
              <a:ext cx="399434" cy="330869"/>
            </a:xfrm>
            <a:prstGeom prst="rect">
              <a:avLst/>
            </a:prstGeom>
            <a:effectLst/>
          </p:spPr>
        </p:pic>
        <p:pic>
          <p:nvPicPr>
            <p:cNvPr id="159" name="图片 158"/>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5525368" y="2822146"/>
              <a:ext cx="399434" cy="330869"/>
            </a:xfrm>
            <a:prstGeom prst="rect">
              <a:avLst/>
            </a:prstGeom>
            <a:effectLst/>
          </p:spPr>
        </p:pic>
        <p:pic>
          <p:nvPicPr>
            <p:cNvPr id="160" name="图片 159"/>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6145121" y="2818379"/>
              <a:ext cx="399434" cy="330869"/>
            </a:xfrm>
            <a:prstGeom prst="rect">
              <a:avLst/>
            </a:prstGeom>
            <a:effectLst/>
          </p:spPr>
        </p:pic>
        <p:pic>
          <p:nvPicPr>
            <p:cNvPr id="161" name="图片 160"/>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6535481" y="2818379"/>
              <a:ext cx="399434" cy="330869"/>
            </a:xfrm>
            <a:prstGeom prst="rect">
              <a:avLst/>
            </a:prstGeom>
            <a:effectLst/>
          </p:spPr>
        </p:pic>
        <p:pic>
          <p:nvPicPr>
            <p:cNvPr id="162" name="图片 161"/>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6925841" y="2818379"/>
              <a:ext cx="399434" cy="330869"/>
            </a:xfrm>
            <a:prstGeom prst="rect">
              <a:avLst/>
            </a:prstGeom>
            <a:effectLst/>
          </p:spPr>
        </p:pic>
        <p:grpSp>
          <p:nvGrpSpPr>
            <p:cNvPr id="163" name="组合 162"/>
            <p:cNvGrpSpPr/>
            <p:nvPr/>
          </p:nvGrpSpPr>
          <p:grpSpPr>
            <a:xfrm>
              <a:off x="4559337" y="2101207"/>
              <a:ext cx="3054752" cy="435393"/>
              <a:chOff x="1146890" y="2083152"/>
              <a:chExt cx="3054752" cy="435393"/>
            </a:xfrm>
          </p:grpSpPr>
          <p:sp>
            <p:nvSpPr>
              <p:cNvPr id="164" name="矩形: 圆顶角 91"/>
              <p:cNvSpPr/>
              <p:nvPr/>
            </p:nvSpPr>
            <p:spPr>
              <a:xfrm>
                <a:off x="1146890" y="2083152"/>
                <a:ext cx="3054752" cy="418413"/>
              </a:xfrm>
              <a:prstGeom prst="round2SameRect">
                <a:avLst>
                  <a:gd name="adj1" fmla="val 24643"/>
                  <a:gd name="adj2" fmla="val 1595"/>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Text Box 17"/>
              <p:cNvSpPr txBox="1">
                <a:spLocks noChangeArrowheads="1"/>
              </p:cNvSpPr>
              <p:nvPr/>
            </p:nvSpPr>
            <p:spPr bwMode="auto">
              <a:xfrm>
                <a:off x="2066524" y="2118435"/>
                <a:ext cx="12362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应用进程</a:t>
                </a:r>
              </a:p>
            </p:txBody>
          </p:sp>
        </p:grpSp>
      </p:grpSp>
      <p:sp>
        <p:nvSpPr>
          <p:cNvPr id="168" name="Text Box 40"/>
          <p:cNvSpPr txBox="1">
            <a:spLocks noChangeArrowheads="1"/>
          </p:cNvSpPr>
          <p:nvPr/>
        </p:nvSpPr>
        <p:spPr bwMode="auto">
          <a:xfrm>
            <a:off x="7196607" y="3938385"/>
            <a:ext cx="636713" cy="4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180" b="1"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en-US" altLang="zh-CN" sz="1180" dirty="0">
                <a:solidFill>
                  <a:srgbClr val="0070C0"/>
                </a:solidFill>
                <a:latin typeface="思源黑体 CN Normal" panose="020B0400000000000000" pitchFamily="34" charset="-122"/>
                <a:ea typeface="思源黑体 CN Normal" panose="020B0400000000000000" pitchFamily="34" charset="-122"/>
              </a:rPr>
              <a:t> </a:t>
            </a:r>
          </a:p>
          <a:p>
            <a:pPr algn="ctr" eaLnBrk="1" hangingPunct="1"/>
            <a:r>
              <a:rPr kumimoji="1" lang="zh-CN" altLang="en-US" sz="1180" dirty="0">
                <a:solidFill>
                  <a:srgbClr val="0070C0"/>
                </a:solidFill>
                <a:latin typeface="思源黑体 CN Normal" panose="020B0400000000000000" pitchFamily="34" charset="-122"/>
                <a:ea typeface="思源黑体 CN Normal" panose="020B0400000000000000" pitchFamily="34" charset="-122"/>
              </a:rPr>
              <a:t>报文段</a:t>
            </a:r>
          </a:p>
        </p:txBody>
      </p:sp>
      <p:sp>
        <p:nvSpPr>
          <p:cNvPr id="169" name="Text Box 41"/>
          <p:cNvSpPr txBox="1">
            <a:spLocks noChangeArrowheads="1"/>
          </p:cNvSpPr>
          <p:nvPr/>
        </p:nvSpPr>
        <p:spPr bwMode="auto">
          <a:xfrm>
            <a:off x="8496559" y="3964940"/>
            <a:ext cx="938078"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en-US" altLang="zh-CN" sz="1180" b="1"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UDP</a:t>
            </a:r>
          </a:p>
          <a:p>
            <a:pPr algn="ctr" eaLnBrk="1" hangingPunct="1">
              <a:lnSpc>
                <a:spcPct val="90000"/>
              </a:lnSpc>
            </a:pPr>
            <a:r>
              <a:rPr kumimoji="1" lang="zh-CN" altLang="en-US" sz="1180" dirty="0">
                <a:solidFill>
                  <a:srgbClr val="0070C0"/>
                </a:solidFill>
                <a:latin typeface="思源黑体 CN Normal" panose="020B0400000000000000" pitchFamily="34" charset="-122"/>
                <a:ea typeface="思源黑体 CN Normal" panose="020B0400000000000000" pitchFamily="34" charset="-122"/>
              </a:rPr>
              <a:t>用户数据报</a:t>
            </a:r>
          </a:p>
        </p:txBody>
      </p:sp>
      <p:grpSp>
        <p:nvGrpSpPr>
          <p:cNvPr id="19" name="组合 18"/>
          <p:cNvGrpSpPr/>
          <p:nvPr/>
        </p:nvGrpSpPr>
        <p:grpSpPr>
          <a:xfrm>
            <a:off x="6688151" y="3427063"/>
            <a:ext cx="2306130" cy="121867"/>
            <a:chOff x="4887489" y="3427063"/>
            <a:chExt cx="2306130" cy="121867"/>
          </a:xfrm>
        </p:grpSpPr>
        <p:sp>
          <p:nvSpPr>
            <p:cNvPr id="170" name="Rectangle 44"/>
            <p:cNvSpPr>
              <a:spLocks noChangeArrowheads="1"/>
            </p:cNvSpPr>
            <p:nvPr/>
          </p:nvSpPr>
          <p:spPr bwMode="auto">
            <a:xfrm>
              <a:off x="4887489" y="3427063"/>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71" name="Rectangle 45"/>
            <p:cNvSpPr>
              <a:spLocks noChangeArrowheads="1"/>
            </p:cNvSpPr>
            <p:nvPr/>
          </p:nvSpPr>
          <p:spPr bwMode="auto">
            <a:xfrm>
              <a:off x="5281219" y="3427063"/>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72" name="Rectangle 46"/>
            <p:cNvSpPr>
              <a:spLocks noChangeArrowheads="1"/>
            </p:cNvSpPr>
            <p:nvPr/>
          </p:nvSpPr>
          <p:spPr bwMode="auto">
            <a:xfrm>
              <a:off x="5674949" y="3427063"/>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76" name="Rectangle 59"/>
            <p:cNvSpPr>
              <a:spLocks noChangeArrowheads="1"/>
            </p:cNvSpPr>
            <p:nvPr/>
          </p:nvSpPr>
          <p:spPr bwMode="auto">
            <a:xfrm>
              <a:off x="6293667" y="3436437"/>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77" name="Rectangle 60"/>
            <p:cNvSpPr>
              <a:spLocks noChangeArrowheads="1"/>
            </p:cNvSpPr>
            <p:nvPr/>
          </p:nvSpPr>
          <p:spPr bwMode="auto">
            <a:xfrm>
              <a:off x="6687396" y="3436437"/>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78" name="Rectangle 61"/>
            <p:cNvSpPr>
              <a:spLocks noChangeArrowheads="1"/>
            </p:cNvSpPr>
            <p:nvPr/>
          </p:nvSpPr>
          <p:spPr bwMode="auto">
            <a:xfrm>
              <a:off x="7081126" y="3436437"/>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grpSp>
      <p:grpSp>
        <p:nvGrpSpPr>
          <p:cNvPr id="20" name="组合 19"/>
          <p:cNvGrpSpPr/>
          <p:nvPr/>
        </p:nvGrpSpPr>
        <p:grpSpPr>
          <a:xfrm>
            <a:off x="6744396" y="3145827"/>
            <a:ext cx="2193638" cy="290610"/>
            <a:chOff x="4943734" y="3145827"/>
            <a:chExt cx="2193638" cy="290610"/>
          </a:xfrm>
        </p:grpSpPr>
        <p:sp>
          <p:nvSpPr>
            <p:cNvPr id="166" name="Line 38"/>
            <p:cNvSpPr>
              <a:spLocks noChangeShapeType="1"/>
            </p:cNvSpPr>
            <p:nvPr/>
          </p:nvSpPr>
          <p:spPr bwMode="auto">
            <a:xfrm flipH="1" flipV="1">
              <a:off x="4943734" y="3145827"/>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67" name="Line 39"/>
            <p:cNvSpPr>
              <a:spLocks noChangeShapeType="1"/>
            </p:cNvSpPr>
            <p:nvPr/>
          </p:nvSpPr>
          <p:spPr bwMode="auto">
            <a:xfrm flipH="1" flipV="1">
              <a:off x="5337464" y="3145827"/>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73" name="Line 47"/>
            <p:cNvSpPr>
              <a:spLocks noChangeShapeType="1"/>
            </p:cNvSpPr>
            <p:nvPr/>
          </p:nvSpPr>
          <p:spPr bwMode="auto">
            <a:xfrm flipH="1" flipV="1">
              <a:off x="5731194" y="3145827"/>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74" name="Line 55"/>
            <p:cNvSpPr>
              <a:spLocks noChangeShapeType="1"/>
            </p:cNvSpPr>
            <p:nvPr/>
          </p:nvSpPr>
          <p:spPr bwMode="auto">
            <a:xfrm flipH="1" flipV="1">
              <a:off x="6349912" y="3155201"/>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75" name="Line 56"/>
            <p:cNvSpPr>
              <a:spLocks noChangeShapeType="1"/>
            </p:cNvSpPr>
            <p:nvPr/>
          </p:nvSpPr>
          <p:spPr bwMode="auto">
            <a:xfrm flipH="1" flipV="1">
              <a:off x="6743642" y="3155201"/>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79" name="Line 62"/>
            <p:cNvSpPr>
              <a:spLocks noChangeShapeType="1"/>
            </p:cNvSpPr>
            <p:nvPr/>
          </p:nvSpPr>
          <p:spPr bwMode="auto">
            <a:xfrm flipH="1" flipV="1">
              <a:off x="7137372" y="3155201"/>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grpSp>
      <p:sp>
        <p:nvSpPr>
          <p:cNvPr id="180" name="AutoShape 72"/>
          <p:cNvSpPr>
            <a:spLocks noChangeArrowheads="1"/>
          </p:cNvSpPr>
          <p:nvPr/>
        </p:nvSpPr>
        <p:spPr bwMode="auto">
          <a:xfrm flipV="1">
            <a:off x="7817828" y="4958175"/>
            <a:ext cx="276501" cy="362963"/>
          </a:xfrm>
          <a:prstGeom prst="downArrow">
            <a:avLst>
              <a:gd name="adj1" fmla="val 50000"/>
              <a:gd name="adj2" fmla="val 56250"/>
            </a:avLst>
          </a:prstGeom>
          <a:solidFill>
            <a:schemeClr val="accent4"/>
          </a:solidFill>
          <a:ln w="9525">
            <a:noFill/>
            <a:miter lim="800000"/>
          </a:ln>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81" name="Line 53"/>
          <p:cNvSpPr>
            <a:spLocks noChangeShapeType="1"/>
          </p:cNvSpPr>
          <p:nvPr/>
        </p:nvSpPr>
        <p:spPr bwMode="auto">
          <a:xfrm flipV="1">
            <a:off x="7194374" y="3989314"/>
            <a:ext cx="0" cy="339820"/>
          </a:xfrm>
          <a:prstGeom prst="line">
            <a:avLst/>
          </a:prstGeom>
          <a:noFill/>
          <a:ln w="19050">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82" name="Line 54"/>
          <p:cNvSpPr>
            <a:spLocks noChangeShapeType="1"/>
          </p:cNvSpPr>
          <p:nvPr/>
        </p:nvSpPr>
        <p:spPr bwMode="auto">
          <a:xfrm flipV="1">
            <a:off x="8541961" y="3994608"/>
            <a:ext cx="0" cy="334526"/>
          </a:xfrm>
          <a:prstGeom prst="line">
            <a:avLst/>
          </a:prstGeom>
          <a:noFill/>
          <a:ln w="19050">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84" name="Text Box 68"/>
          <p:cNvSpPr txBox="1">
            <a:spLocks noChangeArrowheads="1"/>
          </p:cNvSpPr>
          <p:nvPr/>
        </p:nvSpPr>
        <p:spPr bwMode="auto">
          <a:xfrm>
            <a:off x="6906011" y="3593874"/>
            <a:ext cx="604653" cy="31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475"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en-US" altLang="zh-CN" sz="1475"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 </a:t>
            </a:r>
            <a:endParaRPr kumimoji="1" lang="zh-CN" altLang="en-US" sz="1475"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185" name="Text Box 69"/>
          <p:cNvSpPr txBox="1">
            <a:spLocks noChangeArrowheads="1"/>
          </p:cNvSpPr>
          <p:nvPr/>
        </p:nvSpPr>
        <p:spPr bwMode="auto">
          <a:xfrm>
            <a:off x="8201761" y="3608063"/>
            <a:ext cx="572593" cy="31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475"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UDP</a:t>
            </a:r>
            <a:endParaRPr kumimoji="1" lang="zh-CN" altLang="en-US" sz="1475"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186" name="Text Box 68"/>
          <p:cNvSpPr txBox="1">
            <a:spLocks noChangeArrowheads="1"/>
          </p:cNvSpPr>
          <p:nvPr/>
        </p:nvSpPr>
        <p:spPr bwMode="auto">
          <a:xfrm>
            <a:off x="7185002" y="3598278"/>
            <a:ext cx="562975" cy="31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分用</a:t>
            </a:r>
          </a:p>
        </p:txBody>
      </p:sp>
      <p:sp>
        <p:nvSpPr>
          <p:cNvPr id="187" name="Text Box 69"/>
          <p:cNvSpPr txBox="1">
            <a:spLocks noChangeArrowheads="1"/>
          </p:cNvSpPr>
          <p:nvPr/>
        </p:nvSpPr>
        <p:spPr bwMode="auto">
          <a:xfrm>
            <a:off x="8543883" y="3602984"/>
            <a:ext cx="562975" cy="31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分用</a:t>
            </a:r>
          </a:p>
        </p:txBody>
      </p:sp>
      <p:sp>
        <p:nvSpPr>
          <p:cNvPr id="189" name="Text Box 70"/>
          <p:cNvSpPr txBox="1">
            <a:spLocks noChangeArrowheads="1"/>
          </p:cNvSpPr>
          <p:nvPr/>
        </p:nvSpPr>
        <p:spPr bwMode="auto">
          <a:xfrm>
            <a:off x="7817828" y="4446735"/>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en-US" altLang="zh-CN" dirty="0">
                <a:latin typeface="思源黑体 CN Normal" panose="020B0400000000000000" pitchFamily="34" charset="-122"/>
                <a:ea typeface="思源黑体 CN Normal" panose="020B0400000000000000" pitchFamily="34" charset="-122"/>
              </a:rPr>
              <a:t> </a:t>
            </a:r>
            <a:endParaRPr kumimoji="1" lang="zh-CN" altLang="en-US" dirty="0">
              <a:latin typeface="思源黑体 CN Normal" panose="020B0400000000000000" pitchFamily="34" charset="-122"/>
              <a:ea typeface="思源黑体 CN Normal" panose="020B0400000000000000" pitchFamily="34" charset="-122"/>
            </a:endParaRPr>
          </a:p>
        </p:txBody>
      </p:sp>
      <p:sp>
        <p:nvSpPr>
          <p:cNvPr id="190" name="Text Box 70"/>
          <p:cNvSpPr txBox="1">
            <a:spLocks noChangeArrowheads="1"/>
          </p:cNvSpPr>
          <p:nvPr/>
        </p:nvSpPr>
        <p:spPr bwMode="auto">
          <a:xfrm>
            <a:off x="7784493" y="4446735"/>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dirty="0">
                <a:latin typeface="思源黑体 CN Normal" panose="020B0400000000000000" pitchFamily="34" charset="-122"/>
                <a:ea typeface="思源黑体 CN Normal" panose="020B0400000000000000" pitchFamily="34" charset="-122"/>
              </a:rPr>
              <a:t> </a:t>
            </a:r>
            <a:r>
              <a:rPr kumimoji="1" lang="zh-CN" altLang="en-US" dirty="0">
                <a:latin typeface="思源黑体 CN Normal" panose="020B0400000000000000" pitchFamily="34" charset="-122"/>
                <a:ea typeface="思源黑体 CN Normal" panose="020B0400000000000000" pitchFamily="34" charset="-122"/>
              </a:rPr>
              <a:t>分用</a:t>
            </a:r>
          </a:p>
        </p:txBody>
      </p:sp>
      <p:grpSp>
        <p:nvGrpSpPr>
          <p:cNvPr id="191" name="组合 190"/>
          <p:cNvGrpSpPr/>
          <p:nvPr/>
        </p:nvGrpSpPr>
        <p:grpSpPr>
          <a:xfrm>
            <a:off x="6387723" y="5304999"/>
            <a:ext cx="1253491" cy="342958"/>
            <a:chOff x="2820675" y="5744044"/>
            <a:chExt cx="1033936" cy="282888"/>
          </a:xfrm>
        </p:grpSpPr>
        <p:grpSp>
          <p:nvGrpSpPr>
            <p:cNvPr id="192" name="组合 191"/>
            <p:cNvGrpSpPr/>
            <p:nvPr/>
          </p:nvGrpSpPr>
          <p:grpSpPr>
            <a:xfrm>
              <a:off x="2820675" y="5744044"/>
              <a:ext cx="1033936" cy="254034"/>
              <a:chOff x="2987040" y="5775007"/>
              <a:chExt cx="1165194" cy="286284"/>
            </a:xfrm>
          </p:grpSpPr>
          <p:sp>
            <p:nvSpPr>
              <p:cNvPr id="194" name="流程图: 手动操作 5"/>
              <p:cNvSpPr/>
              <p:nvPr/>
            </p:nvSpPr>
            <p:spPr>
              <a:xfrm flipV="1">
                <a:off x="2987040" y="5775007"/>
                <a:ext cx="1165194" cy="18254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8711"/>
                  <a:gd name="connsiteY0-2" fmla="*/ 0 h 10000"/>
                  <a:gd name="connsiteX1-3" fmla="*/ 8711 w 8711"/>
                  <a:gd name="connsiteY1-4" fmla="*/ 0 h 10000"/>
                  <a:gd name="connsiteX2-5" fmla="*/ 6711 w 8711"/>
                  <a:gd name="connsiteY2-6" fmla="*/ 10000 h 10000"/>
                  <a:gd name="connsiteX3-7" fmla="*/ 711 w 8711"/>
                  <a:gd name="connsiteY3-8" fmla="*/ 10000 h 10000"/>
                  <a:gd name="connsiteX4-9" fmla="*/ 0 w 8711"/>
                  <a:gd name="connsiteY4-10" fmla="*/ 0 h 10000"/>
                  <a:gd name="connsiteX0-11" fmla="*/ 0 w 8860"/>
                  <a:gd name="connsiteY0-12" fmla="*/ 0 h 10000"/>
                  <a:gd name="connsiteX1-13" fmla="*/ 8860 w 8860"/>
                  <a:gd name="connsiteY1-14" fmla="*/ 0 h 10000"/>
                  <a:gd name="connsiteX2-15" fmla="*/ 7704 w 8860"/>
                  <a:gd name="connsiteY2-16" fmla="*/ 10000 h 10000"/>
                  <a:gd name="connsiteX3-17" fmla="*/ 816 w 8860"/>
                  <a:gd name="connsiteY3-18" fmla="*/ 10000 h 10000"/>
                  <a:gd name="connsiteX4-19" fmla="*/ 0 w 8860"/>
                  <a:gd name="connsiteY4-20" fmla="*/ 0 h 10000"/>
                  <a:gd name="connsiteX0-21" fmla="*/ 0 w 9726"/>
                  <a:gd name="connsiteY0-22" fmla="*/ 0 h 10000"/>
                  <a:gd name="connsiteX1-23" fmla="*/ 9726 w 9726"/>
                  <a:gd name="connsiteY1-24" fmla="*/ 187 h 10000"/>
                  <a:gd name="connsiteX2-25" fmla="*/ 8695 w 9726"/>
                  <a:gd name="connsiteY2-26" fmla="*/ 10000 h 10000"/>
                  <a:gd name="connsiteX3-27" fmla="*/ 921 w 9726"/>
                  <a:gd name="connsiteY3-28" fmla="*/ 10000 h 10000"/>
                  <a:gd name="connsiteX4-29" fmla="*/ 0 w 9726"/>
                  <a:gd name="connsiteY4-30" fmla="*/ 0 h 10000"/>
                  <a:gd name="connsiteX0-31" fmla="*/ 0 w 9307"/>
                  <a:gd name="connsiteY0-32" fmla="*/ 0 h 10000"/>
                  <a:gd name="connsiteX1-33" fmla="*/ 9307 w 9307"/>
                  <a:gd name="connsiteY1-34" fmla="*/ 187 h 10000"/>
                  <a:gd name="connsiteX2-35" fmla="*/ 8940 w 9307"/>
                  <a:gd name="connsiteY2-36" fmla="*/ 10000 h 10000"/>
                  <a:gd name="connsiteX3-37" fmla="*/ 947 w 9307"/>
                  <a:gd name="connsiteY3-38" fmla="*/ 10000 h 10000"/>
                  <a:gd name="connsiteX4-39" fmla="*/ 0 w 9307"/>
                  <a:gd name="connsiteY4-40" fmla="*/ 0 h 10000"/>
                  <a:gd name="connsiteX0-41" fmla="*/ 0 w 9408"/>
                  <a:gd name="connsiteY0-42" fmla="*/ 0 h 10000"/>
                  <a:gd name="connsiteX1-43" fmla="*/ 9408 w 9408"/>
                  <a:gd name="connsiteY1-44" fmla="*/ 187 h 10000"/>
                  <a:gd name="connsiteX2-45" fmla="*/ 9014 w 9408"/>
                  <a:gd name="connsiteY2-46" fmla="*/ 10000 h 10000"/>
                  <a:gd name="connsiteX3-47" fmla="*/ 426 w 9408"/>
                  <a:gd name="connsiteY3-48" fmla="*/ 10000 h 10000"/>
                  <a:gd name="connsiteX4-49" fmla="*/ 0 w 9408"/>
                  <a:gd name="connsiteY4-50" fmla="*/ 0 h 10000"/>
                  <a:gd name="connsiteX0-51" fmla="*/ 0 w 10000"/>
                  <a:gd name="connsiteY0-52" fmla="*/ 0 h 10000"/>
                  <a:gd name="connsiteX1-53" fmla="*/ 10000 w 10000"/>
                  <a:gd name="connsiteY1-54" fmla="*/ 187 h 10000"/>
                  <a:gd name="connsiteX2-55" fmla="*/ 9581 w 10000"/>
                  <a:gd name="connsiteY2-56" fmla="*/ 10000 h 10000"/>
                  <a:gd name="connsiteX3-57" fmla="*/ 453 w 10000"/>
                  <a:gd name="connsiteY3-58" fmla="*/ 10000 h 10000"/>
                  <a:gd name="connsiteX4-59" fmla="*/ 0 w 10000"/>
                  <a:gd name="connsiteY4-60" fmla="*/ 0 h 10000"/>
                  <a:gd name="connsiteX0-61" fmla="*/ 0 w 10000"/>
                  <a:gd name="connsiteY0-62" fmla="*/ 0 h 10000"/>
                  <a:gd name="connsiteX1-63" fmla="*/ 10000 w 10000"/>
                  <a:gd name="connsiteY1-64" fmla="*/ 187 h 10000"/>
                  <a:gd name="connsiteX2-65" fmla="*/ 9581 w 10000"/>
                  <a:gd name="connsiteY2-66" fmla="*/ 10000 h 10000"/>
                  <a:gd name="connsiteX3-67" fmla="*/ 453 w 10000"/>
                  <a:gd name="connsiteY3-68" fmla="*/ 10000 h 10000"/>
                  <a:gd name="connsiteX4-69" fmla="*/ 0 w 10000"/>
                  <a:gd name="connsiteY4-7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0"/>
                    </a:moveTo>
                    <a:lnTo>
                      <a:pt x="10000" y="187"/>
                    </a:lnTo>
                    <a:cubicBezTo>
                      <a:pt x="9861" y="3458"/>
                      <a:pt x="9720" y="6729"/>
                      <a:pt x="9581" y="10000"/>
                    </a:cubicBezTo>
                    <a:lnTo>
                      <a:pt x="453" y="10000"/>
                    </a:lnTo>
                    <a:cubicBezTo>
                      <a:pt x="91" y="6667"/>
                      <a:pt x="290" y="5726"/>
                      <a:pt x="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p:cNvSpPr/>
              <p:nvPr/>
            </p:nvSpPr>
            <p:spPr>
              <a:xfrm>
                <a:off x="3039201" y="5775007"/>
                <a:ext cx="1064004" cy="286284"/>
              </a:xfrm>
              <a:prstGeom prst="rect">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3" name="矩形 192"/>
            <p:cNvSpPr/>
            <p:nvPr/>
          </p:nvSpPr>
          <p:spPr>
            <a:xfrm>
              <a:off x="2909110" y="5747677"/>
              <a:ext cx="871614" cy="279255"/>
            </a:xfrm>
            <a:prstGeom prst="rect">
              <a:avLst/>
            </a:prstGeom>
          </p:spPr>
          <p:txBody>
            <a:bodyPr wrap="none">
              <a:spAutoFit/>
            </a:bodyPr>
            <a:lstStyle/>
            <a:p>
              <a:pPr algn="ctr"/>
              <a:r>
                <a:rPr kumimoji="1"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常规体" pitchFamily="50" charset="-122"/>
                  <a:cs typeface="Times New Roman" panose="02020603050405020304" pitchFamily="18" charset="0"/>
                </a:rPr>
                <a:t>IP</a:t>
              </a:r>
              <a:r>
                <a:rPr kumimoji="1" lang="en-US" altLang="zh-CN" sz="1600" b="1"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 </a:t>
              </a:r>
              <a:r>
                <a:rPr kumimoji="1" lang="zh-CN" altLang="en-US" sz="16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数据报</a:t>
              </a:r>
            </a:p>
          </p:txBody>
        </p:sp>
      </p:grpSp>
      <p:grpSp>
        <p:nvGrpSpPr>
          <p:cNvPr id="24" name="组合 23"/>
          <p:cNvGrpSpPr/>
          <p:nvPr/>
        </p:nvGrpSpPr>
        <p:grpSpPr>
          <a:xfrm>
            <a:off x="1426242" y="3135743"/>
            <a:ext cx="2306130" cy="403104"/>
            <a:chOff x="1578471" y="3288088"/>
            <a:chExt cx="2306130" cy="403104"/>
          </a:xfrm>
        </p:grpSpPr>
        <p:sp>
          <p:nvSpPr>
            <p:cNvPr id="196" name="Line 10"/>
            <p:cNvSpPr>
              <a:spLocks noChangeShapeType="1"/>
            </p:cNvSpPr>
            <p:nvPr/>
          </p:nvSpPr>
          <p:spPr bwMode="auto">
            <a:xfrm flipH="1">
              <a:off x="1634717" y="3288088"/>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97" name="Line 11"/>
            <p:cNvSpPr>
              <a:spLocks noChangeShapeType="1"/>
            </p:cNvSpPr>
            <p:nvPr/>
          </p:nvSpPr>
          <p:spPr bwMode="auto">
            <a:xfrm flipH="1">
              <a:off x="2028446" y="3288088"/>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98" name="Rectangle 20"/>
            <p:cNvSpPr>
              <a:spLocks noChangeArrowheads="1"/>
            </p:cNvSpPr>
            <p:nvPr/>
          </p:nvSpPr>
          <p:spPr bwMode="auto">
            <a:xfrm>
              <a:off x="1578471" y="3569326"/>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99" name="Rectangle 21"/>
            <p:cNvSpPr>
              <a:spLocks noChangeArrowheads="1"/>
            </p:cNvSpPr>
            <p:nvPr/>
          </p:nvSpPr>
          <p:spPr bwMode="auto">
            <a:xfrm>
              <a:off x="1972201" y="3569326"/>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200" name="Rectangle 22"/>
            <p:cNvSpPr>
              <a:spLocks noChangeArrowheads="1"/>
            </p:cNvSpPr>
            <p:nvPr/>
          </p:nvSpPr>
          <p:spPr bwMode="auto">
            <a:xfrm>
              <a:off x="2365931" y="3569326"/>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201" name="Line 23"/>
            <p:cNvSpPr>
              <a:spLocks noChangeShapeType="1"/>
            </p:cNvSpPr>
            <p:nvPr/>
          </p:nvSpPr>
          <p:spPr bwMode="auto">
            <a:xfrm flipH="1">
              <a:off x="2422175" y="3288088"/>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202" name="Line 27"/>
            <p:cNvSpPr>
              <a:spLocks noChangeShapeType="1"/>
            </p:cNvSpPr>
            <p:nvPr/>
          </p:nvSpPr>
          <p:spPr bwMode="auto">
            <a:xfrm flipH="1">
              <a:off x="3040894" y="3297463"/>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203" name="Line 28"/>
            <p:cNvSpPr>
              <a:spLocks noChangeShapeType="1"/>
            </p:cNvSpPr>
            <p:nvPr/>
          </p:nvSpPr>
          <p:spPr bwMode="auto">
            <a:xfrm flipH="1">
              <a:off x="3434624" y="3297463"/>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204" name="Rectangle 31"/>
            <p:cNvSpPr>
              <a:spLocks noChangeArrowheads="1"/>
            </p:cNvSpPr>
            <p:nvPr/>
          </p:nvSpPr>
          <p:spPr bwMode="auto">
            <a:xfrm>
              <a:off x="2984649" y="3578699"/>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205" name="Rectangle 32"/>
            <p:cNvSpPr>
              <a:spLocks noChangeArrowheads="1"/>
            </p:cNvSpPr>
            <p:nvPr/>
          </p:nvSpPr>
          <p:spPr bwMode="auto">
            <a:xfrm>
              <a:off x="3378379" y="3578699"/>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206" name="Rectangle 33"/>
            <p:cNvSpPr>
              <a:spLocks noChangeArrowheads="1"/>
            </p:cNvSpPr>
            <p:nvPr/>
          </p:nvSpPr>
          <p:spPr bwMode="auto">
            <a:xfrm>
              <a:off x="3772108" y="3578699"/>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207" name="Line 34"/>
            <p:cNvSpPr>
              <a:spLocks noChangeShapeType="1"/>
            </p:cNvSpPr>
            <p:nvPr/>
          </p:nvSpPr>
          <p:spPr bwMode="auto">
            <a:xfrm flipH="1">
              <a:off x="3828354" y="3297463"/>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grpSp>
      <p:sp>
        <p:nvSpPr>
          <p:cNvPr id="209" name="AutoShape 71"/>
          <p:cNvSpPr>
            <a:spLocks noChangeArrowheads="1"/>
          </p:cNvSpPr>
          <p:nvPr/>
        </p:nvSpPr>
        <p:spPr bwMode="auto">
          <a:xfrm rot="16200000">
            <a:off x="5165009" y="4757421"/>
            <a:ext cx="159797" cy="1383322"/>
          </a:xfrm>
          <a:prstGeom prst="downArrow">
            <a:avLst>
              <a:gd name="adj1" fmla="val 50000"/>
              <a:gd name="adj2" fmla="val 86567"/>
            </a:avLst>
          </a:prstGeom>
          <a:solidFill>
            <a:schemeClr val="accent4"/>
          </a:solidFill>
          <a:ln w="9525">
            <a:noFill/>
            <a:miter lim="800000"/>
          </a:ln>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grpSp>
        <p:nvGrpSpPr>
          <p:cNvPr id="28" name="组合 27"/>
          <p:cNvGrpSpPr/>
          <p:nvPr/>
        </p:nvGrpSpPr>
        <p:grpSpPr>
          <a:xfrm>
            <a:off x="430213" y="0"/>
            <a:ext cx="7039098" cy="1428589"/>
            <a:chOff x="551030" y="-368704"/>
            <a:chExt cx="7039098" cy="1428589"/>
          </a:xfrm>
        </p:grpSpPr>
        <p:grpSp>
          <p:nvGrpSpPr>
            <p:cNvPr id="29" name="组合 28"/>
            <p:cNvGrpSpPr/>
            <p:nvPr/>
          </p:nvGrpSpPr>
          <p:grpSpPr>
            <a:xfrm>
              <a:off x="1201631" y="303925"/>
              <a:ext cx="6388497" cy="686826"/>
              <a:chOff x="1839058" y="967769"/>
              <a:chExt cx="6388497" cy="686826"/>
            </a:xfrm>
          </p:grpSpPr>
          <p:sp>
            <p:nvSpPr>
              <p:cNvPr id="31" name="矩形: 圆角 30"/>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p>
            </p:txBody>
          </p:sp>
        </p:grpSp>
        <p:pic>
          <p:nvPicPr>
            <p:cNvPr id="30" name="图片 29"/>
            <p:cNvPicPr>
              <a:picLocks noChangeAspect="1"/>
            </p:cNvPicPr>
            <p:nvPr/>
          </p:nvPicPr>
          <p:blipFill rotWithShape="1">
            <a:blip r:embed="rId6"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748C6C24-408A-4280-8FE8-BFC99E8DA563}"/>
              </a:ext>
            </a:extLst>
          </p:cNvPr>
          <p:cNvSpPr>
            <a:spLocks noGrp="1"/>
          </p:cNvSpPr>
          <p:nvPr>
            <p:ph type="sldNum" sz="quarter" idx="12"/>
          </p:nvPr>
        </p:nvSpPr>
        <p:spPr/>
        <p:txBody>
          <a:bodyPr/>
          <a:lstStyle/>
          <a:p>
            <a:fld id="{91F2D4EF-46D4-4764-B373-FC59CD1D281E}" type="slidenum">
              <a:rPr lang="zh-CN" altLang="en-US" smtClean="0"/>
              <a:t>13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46"/>
                                        </p:tgtEl>
                                        <p:attrNameLst>
                                          <p:attrName>style.visibility</p:attrName>
                                        </p:attrNameLst>
                                      </p:cBhvr>
                                      <p:to>
                                        <p:strVal val="visible"/>
                                      </p:to>
                                    </p:set>
                                    <p:animEffect transition="in" filter="wipe(left)">
                                      <p:cBhvr>
                                        <p:cTn id="21" dur="500"/>
                                        <p:tgtEl>
                                          <p:spTgt spid="146"/>
                                        </p:tgtEl>
                                      </p:cBhvr>
                                    </p:animEffect>
                                  </p:childTnLst>
                                </p:cTn>
                              </p:par>
                            </p:childTnLst>
                          </p:cTn>
                        </p:par>
                        <p:par>
                          <p:cTn id="22" fill="hold">
                            <p:stCondLst>
                              <p:cond delay="1000"/>
                            </p:stCondLst>
                            <p:childTnLst>
                              <p:par>
                                <p:cTn id="23" presetID="31" presetClass="entr" presetSubtype="0" fill="hold" nodeType="afterEffect">
                                  <p:stCondLst>
                                    <p:cond delay="0"/>
                                  </p:stCondLst>
                                  <p:childTnLst>
                                    <p:set>
                                      <p:cBhvr>
                                        <p:cTn id="24" dur="1" fill="hold">
                                          <p:stCondLst>
                                            <p:cond delay="0"/>
                                          </p:stCondLst>
                                        </p:cTn>
                                        <p:tgtEl>
                                          <p:spTgt spid="123"/>
                                        </p:tgtEl>
                                        <p:attrNameLst>
                                          <p:attrName>style.visibility</p:attrName>
                                        </p:attrNameLst>
                                      </p:cBhvr>
                                      <p:to>
                                        <p:strVal val="visible"/>
                                      </p:to>
                                    </p:set>
                                    <p:anim calcmode="lin" valueType="num">
                                      <p:cBhvr>
                                        <p:cTn id="25" dur="500" fill="hold"/>
                                        <p:tgtEl>
                                          <p:spTgt spid="123"/>
                                        </p:tgtEl>
                                        <p:attrNameLst>
                                          <p:attrName>ppt_w</p:attrName>
                                        </p:attrNameLst>
                                      </p:cBhvr>
                                      <p:tavLst>
                                        <p:tav tm="0">
                                          <p:val>
                                            <p:fltVal val="0"/>
                                          </p:val>
                                        </p:tav>
                                        <p:tav tm="100000">
                                          <p:val>
                                            <p:strVal val="#ppt_w"/>
                                          </p:val>
                                        </p:tav>
                                      </p:tavLst>
                                    </p:anim>
                                    <p:anim calcmode="lin" valueType="num">
                                      <p:cBhvr>
                                        <p:cTn id="26" dur="500" fill="hold"/>
                                        <p:tgtEl>
                                          <p:spTgt spid="123"/>
                                        </p:tgtEl>
                                        <p:attrNameLst>
                                          <p:attrName>ppt_h</p:attrName>
                                        </p:attrNameLst>
                                      </p:cBhvr>
                                      <p:tavLst>
                                        <p:tav tm="0">
                                          <p:val>
                                            <p:fltVal val="0"/>
                                          </p:val>
                                        </p:tav>
                                        <p:tav tm="100000">
                                          <p:val>
                                            <p:strVal val="#ppt_h"/>
                                          </p:val>
                                        </p:tav>
                                      </p:tavLst>
                                    </p:anim>
                                    <p:anim calcmode="lin" valueType="num">
                                      <p:cBhvr>
                                        <p:cTn id="27" dur="500" fill="hold"/>
                                        <p:tgtEl>
                                          <p:spTgt spid="123"/>
                                        </p:tgtEl>
                                        <p:attrNameLst>
                                          <p:attrName>style.rotation</p:attrName>
                                        </p:attrNameLst>
                                      </p:cBhvr>
                                      <p:tavLst>
                                        <p:tav tm="0">
                                          <p:val>
                                            <p:fltVal val="90"/>
                                          </p:val>
                                        </p:tav>
                                        <p:tav tm="100000">
                                          <p:val>
                                            <p:fltVal val="0"/>
                                          </p:val>
                                        </p:tav>
                                      </p:tavLst>
                                    </p:anim>
                                    <p:animEffect transition="in" filter="fade">
                                      <p:cBhvr>
                                        <p:cTn id="28" dur="500"/>
                                        <p:tgtEl>
                                          <p:spTgt spid="123"/>
                                        </p:tgtEl>
                                      </p:cBhvr>
                                    </p:animEffect>
                                  </p:childTnLst>
                                </p:cTn>
                              </p:par>
                            </p:childTnLst>
                          </p:cTn>
                        </p:par>
                        <p:par>
                          <p:cTn id="29" fill="hold">
                            <p:stCondLst>
                              <p:cond delay="1500"/>
                            </p:stCondLst>
                            <p:childTnLst>
                              <p:par>
                                <p:cTn id="30" presetID="22" presetClass="entr" presetSubtype="1" fill="hold" grpId="0" nodeType="afterEffect">
                                  <p:stCondLst>
                                    <p:cond delay="0"/>
                                  </p:stCondLst>
                                  <p:childTnLst>
                                    <p:set>
                                      <p:cBhvr>
                                        <p:cTn id="31" dur="1" fill="hold">
                                          <p:stCondLst>
                                            <p:cond delay="0"/>
                                          </p:stCondLst>
                                        </p:cTn>
                                        <p:tgtEl>
                                          <p:spTgt spid="129"/>
                                        </p:tgtEl>
                                        <p:attrNameLst>
                                          <p:attrName>style.visibility</p:attrName>
                                        </p:attrNameLst>
                                      </p:cBhvr>
                                      <p:to>
                                        <p:strVal val="visible"/>
                                      </p:to>
                                    </p:set>
                                    <p:animEffect transition="in" filter="wipe(up)">
                                      <p:cBhvr>
                                        <p:cTn id="32" dur="500"/>
                                        <p:tgtEl>
                                          <p:spTgt spid="129"/>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130"/>
                                        </p:tgtEl>
                                        <p:attrNameLst>
                                          <p:attrName>style.visibility</p:attrName>
                                        </p:attrNameLst>
                                      </p:cBhvr>
                                      <p:to>
                                        <p:strVal val="visible"/>
                                      </p:to>
                                    </p:set>
                                    <p:animEffect transition="in" filter="wipe(left)">
                                      <p:cBhvr>
                                        <p:cTn id="36" dur="500"/>
                                        <p:tgtEl>
                                          <p:spTgt spid="130"/>
                                        </p:tgtEl>
                                      </p:cBhvr>
                                    </p:animEffect>
                                  </p:childTnLst>
                                </p:cTn>
                              </p:par>
                            </p:childTnLst>
                          </p:cTn>
                        </p:par>
                        <p:par>
                          <p:cTn id="37" fill="hold">
                            <p:stCondLst>
                              <p:cond delay="2500"/>
                            </p:stCondLst>
                            <p:childTnLst>
                              <p:par>
                                <p:cTn id="38" presetID="22" presetClass="entr" presetSubtype="8" fill="hold" nodeType="afterEffect">
                                  <p:stCondLst>
                                    <p:cond delay="0"/>
                                  </p:stCondLst>
                                  <p:childTnLst>
                                    <p:set>
                                      <p:cBhvr>
                                        <p:cTn id="39" dur="1" fill="hold">
                                          <p:stCondLst>
                                            <p:cond delay="0"/>
                                          </p:stCondLst>
                                        </p:cTn>
                                        <p:tgtEl>
                                          <p:spTgt spid="138"/>
                                        </p:tgtEl>
                                        <p:attrNameLst>
                                          <p:attrName>style.visibility</p:attrName>
                                        </p:attrNameLst>
                                      </p:cBhvr>
                                      <p:to>
                                        <p:strVal val="visible"/>
                                      </p:to>
                                    </p:set>
                                    <p:animEffect transition="in" filter="wipe(left)">
                                      <p:cBhvr>
                                        <p:cTn id="40" dur="500"/>
                                        <p:tgtEl>
                                          <p:spTgt spid="13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46"/>
                                        </p:tgtEl>
                                      </p:cBhvr>
                                    </p:animEffect>
                                    <p:set>
                                      <p:cBhvr>
                                        <p:cTn id="45" dur="1" fill="hold">
                                          <p:stCondLst>
                                            <p:cond delay="499"/>
                                          </p:stCondLst>
                                        </p:cTn>
                                        <p:tgtEl>
                                          <p:spTgt spid="146"/>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29"/>
                                        </p:tgtEl>
                                      </p:cBhvr>
                                    </p:animEffect>
                                    <p:set>
                                      <p:cBhvr>
                                        <p:cTn id="48" dur="1" fill="hold">
                                          <p:stCondLst>
                                            <p:cond delay="499"/>
                                          </p:stCondLst>
                                        </p:cTn>
                                        <p:tgtEl>
                                          <p:spTgt spid="129"/>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0"/>
                                        </p:tgtEl>
                                      </p:cBhvr>
                                    </p:animEffect>
                                    <p:set>
                                      <p:cBhvr>
                                        <p:cTn id="51" dur="1" fill="hold">
                                          <p:stCondLst>
                                            <p:cond delay="499"/>
                                          </p:stCondLst>
                                        </p:cTn>
                                        <p:tgtEl>
                                          <p:spTgt spid="130"/>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38"/>
                                        </p:tgtEl>
                                      </p:cBhvr>
                                    </p:animEffect>
                                    <p:set>
                                      <p:cBhvr>
                                        <p:cTn id="54" dur="1" fill="hold">
                                          <p:stCondLst>
                                            <p:cond delay="499"/>
                                          </p:stCondLst>
                                        </p:cTn>
                                        <p:tgtEl>
                                          <p:spTgt spid="138"/>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123"/>
                                        </p:tgtEl>
                                      </p:cBhvr>
                                    </p:animEffect>
                                    <p:set>
                                      <p:cBhvr>
                                        <p:cTn id="57" dur="1" fill="hold">
                                          <p:stCondLst>
                                            <p:cond delay="499"/>
                                          </p:stCondLst>
                                        </p:cTn>
                                        <p:tgtEl>
                                          <p:spTgt spid="123"/>
                                        </p:tgtEl>
                                        <p:attrNameLst>
                                          <p:attrName>style.visibility</p:attrName>
                                        </p:attrNameLst>
                                      </p:cBhvr>
                                      <p:to>
                                        <p:strVal val="hidden"/>
                                      </p:to>
                                    </p:set>
                                  </p:childTnLst>
                                </p:cTn>
                              </p:par>
                            </p:childTnLst>
                          </p:cTn>
                        </p:par>
                        <p:par>
                          <p:cTn id="58" fill="hold">
                            <p:stCondLst>
                              <p:cond delay="500"/>
                            </p:stCondLst>
                            <p:childTnLst>
                              <p:par>
                                <p:cTn id="59" presetID="35" presetClass="path" presetSubtype="0" accel="50000" decel="50000" fill="hold" grpId="0" nodeType="afterEffect">
                                  <p:stCondLst>
                                    <p:cond delay="0"/>
                                  </p:stCondLst>
                                  <p:childTnLst>
                                    <p:animMotion origin="layout" path="M 4.79167E-6 -4.07407E-6 L -0.01836 0.00047 " pathEditMode="relative" rAng="0" ptsTypes="AA">
                                      <p:cBhvr>
                                        <p:cTn id="60" dur="2000" fill="hold"/>
                                        <p:tgtEl>
                                          <p:spTgt spid="270"/>
                                        </p:tgtEl>
                                        <p:attrNameLst>
                                          <p:attrName>ppt_x</p:attrName>
                                          <p:attrName>ppt_y</p:attrName>
                                        </p:attrNameLst>
                                      </p:cBhvr>
                                      <p:rCtr x="-924" y="23"/>
                                    </p:animMotion>
                                  </p:childTnLst>
                                </p:cTn>
                              </p:par>
                              <p:par>
                                <p:cTn id="61" presetID="35" presetClass="path" presetSubtype="0" accel="50000" decel="50000" fill="hold" grpId="0" nodeType="withEffect">
                                  <p:stCondLst>
                                    <p:cond delay="0"/>
                                  </p:stCondLst>
                                  <p:childTnLst>
                                    <p:animMotion origin="layout" path="M -2.29167E-6 1.85185E-6 L -0.025 0.00092 " pathEditMode="relative" rAng="0" ptsTypes="AA">
                                      <p:cBhvr>
                                        <p:cTn id="62" dur="2000" fill="hold"/>
                                        <p:tgtEl>
                                          <p:spTgt spid="271"/>
                                        </p:tgtEl>
                                        <p:attrNameLst>
                                          <p:attrName>ppt_x</p:attrName>
                                          <p:attrName>ppt_y</p:attrName>
                                        </p:attrNameLst>
                                      </p:cBhvr>
                                      <p:rCtr x="-1250" y="46"/>
                                    </p:animMotion>
                                  </p:childTnLst>
                                </p:cTn>
                              </p:par>
                            </p:childTnLst>
                          </p:cTn>
                        </p:par>
                        <p:par>
                          <p:cTn id="63" fill="hold">
                            <p:stCondLst>
                              <p:cond delay="2500"/>
                            </p:stCondLst>
                            <p:childTnLst>
                              <p:par>
                                <p:cTn id="64" presetID="10" presetClass="entr" presetSubtype="0" fill="hold" grpId="0" nodeType="afterEffect">
                                  <p:stCondLst>
                                    <p:cond delay="0"/>
                                  </p:stCondLst>
                                  <p:childTnLst>
                                    <p:set>
                                      <p:cBhvr>
                                        <p:cTn id="65" dur="1" fill="hold">
                                          <p:stCondLst>
                                            <p:cond delay="0"/>
                                          </p:stCondLst>
                                        </p:cTn>
                                        <p:tgtEl>
                                          <p:spTgt spid="269"/>
                                        </p:tgtEl>
                                        <p:attrNameLst>
                                          <p:attrName>style.visibility</p:attrName>
                                        </p:attrNameLst>
                                      </p:cBhvr>
                                      <p:to>
                                        <p:strVal val="visible"/>
                                      </p:to>
                                    </p:set>
                                    <p:animEffect transition="in" filter="fade">
                                      <p:cBhvr>
                                        <p:cTn id="66" dur="500"/>
                                        <p:tgtEl>
                                          <p:spTgt spid="26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72"/>
                                        </p:tgtEl>
                                        <p:attrNameLst>
                                          <p:attrName>style.visibility</p:attrName>
                                        </p:attrNameLst>
                                      </p:cBhvr>
                                      <p:to>
                                        <p:strVal val="visible"/>
                                      </p:to>
                                    </p:set>
                                    <p:animEffect transition="in" filter="fade">
                                      <p:cBhvr>
                                        <p:cTn id="69" dur="500"/>
                                        <p:tgtEl>
                                          <p:spTgt spid="27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500"/>
                                  </p:stCondLst>
                                  <p:childTnLst>
                                    <p:set>
                                      <p:cBhvr>
                                        <p:cTn id="73" dur="1" fill="hold">
                                          <p:stCondLst>
                                            <p:cond delay="0"/>
                                          </p:stCondLst>
                                        </p:cTn>
                                        <p:tgtEl>
                                          <p:spTgt spid="266"/>
                                        </p:tgtEl>
                                        <p:attrNameLst>
                                          <p:attrName>style.visibility</p:attrName>
                                        </p:attrNameLst>
                                      </p:cBhvr>
                                      <p:to>
                                        <p:strVal val="visible"/>
                                      </p:to>
                                    </p:set>
                                    <p:animEffect transition="in" filter="fade">
                                      <p:cBhvr>
                                        <p:cTn id="74" dur="500"/>
                                        <p:tgtEl>
                                          <p:spTgt spid="266"/>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267"/>
                                        </p:tgtEl>
                                        <p:attrNameLst>
                                          <p:attrName>style.visibility</p:attrName>
                                        </p:attrNameLst>
                                      </p:cBhvr>
                                      <p:to>
                                        <p:strVal val="visible"/>
                                      </p:to>
                                    </p:set>
                                    <p:animEffect transition="in" filter="fade">
                                      <p:cBhvr>
                                        <p:cTn id="77" dur="500"/>
                                        <p:tgtEl>
                                          <p:spTgt spid="267"/>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264"/>
                                        </p:tgtEl>
                                        <p:attrNameLst>
                                          <p:attrName>style.visibility</p:attrName>
                                        </p:attrNameLst>
                                      </p:cBhvr>
                                      <p:to>
                                        <p:strVal val="visible"/>
                                      </p:to>
                                    </p:set>
                                    <p:animEffect transition="in" filter="fade">
                                      <p:cBhvr>
                                        <p:cTn id="80" dur="500"/>
                                        <p:tgtEl>
                                          <p:spTgt spid="264"/>
                                        </p:tgtEl>
                                      </p:cBhvr>
                                    </p:animEffect>
                                  </p:childTnLst>
                                </p:cTn>
                              </p:par>
                              <p:par>
                                <p:cTn id="81" presetID="10" presetClass="entr" presetSubtype="0" fill="hold" grpId="0" nodeType="withEffect">
                                  <p:stCondLst>
                                    <p:cond delay="500"/>
                                  </p:stCondLst>
                                  <p:childTnLst>
                                    <p:set>
                                      <p:cBhvr>
                                        <p:cTn id="82" dur="1" fill="hold">
                                          <p:stCondLst>
                                            <p:cond delay="0"/>
                                          </p:stCondLst>
                                        </p:cTn>
                                        <p:tgtEl>
                                          <p:spTgt spid="263"/>
                                        </p:tgtEl>
                                        <p:attrNameLst>
                                          <p:attrName>style.visibility</p:attrName>
                                        </p:attrNameLst>
                                      </p:cBhvr>
                                      <p:to>
                                        <p:strVal val="visible"/>
                                      </p:to>
                                    </p:set>
                                    <p:animEffect transition="in" filter="fade">
                                      <p:cBhvr>
                                        <p:cTn id="83" dur="500"/>
                                        <p:tgtEl>
                                          <p:spTgt spid="263"/>
                                        </p:tgtEl>
                                      </p:cBhvr>
                                    </p:animEffect>
                                  </p:childTnLst>
                                </p:cTn>
                              </p:par>
                            </p:childTnLst>
                          </p:cTn>
                        </p:par>
                        <p:par>
                          <p:cTn id="84" fill="hold">
                            <p:stCondLst>
                              <p:cond delay="1000"/>
                            </p:stCondLst>
                            <p:childTnLst>
                              <p:par>
                                <p:cTn id="85" presetID="35" presetClass="path" presetSubtype="0" accel="50000" decel="50000" fill="hold" grpId="0" nodeType="afterEffect">
                                  <p:stCondLst>
                                    <p:cond delay="0"/>
                                  </p:stCondLst>
                                  <p:childTnLst>
                                    <p:animMotion origin="layout" path="M 2.5E-6 1.11111E-6 L -0.02214 -0.00162 " pathEditMode="relative" rAng="0" ptsTypes="AA">
                                      <p:cBhvr>
                                        <p:cTn id="86" dur="2000" fill="hold"/>
                                        <p:tgtEl>
                                          <p:spTgt spid="273"/>
                                        </p:tgtEl>
                                        <p:attrNameLst>
                                          <p:attrName>ppt_x</p:attrName>
                                          <p:attrName>ppt_y</p:attrName>
                                        </p:attrNameLst>
                                      </p:cBhvr>
                                      <p:rCtr x="-1185" y="-69"/>
                                    </p:animMotion>
                                  </p:childTnLst>
                                </p:cTn>
                              </p:par>
                            </p:childTnLst>
                          </p:cTn>
                        </p:par>
                        <p:par>
                          <p:cTn id="87" fill="hold">
                            <p:stCondLst>
                              <p:cond delay="3000"/>
                            </p:stCondLst>
                            <p:childTnLst>
                              <p:par>
                                <p:cTn id="88" presetID="10" presetClass="entr" presetSubtype="0" fill="hold" grpId="0" nodeType="afterEffect">
                                  <p:stCondLst>
                                    <p:cond delay="0"/>
                                  </p:stCondLst>
                                  <p:childTnLst>
                                    <p:set>
                                      <p:cBhvr>
                                        <p:cTn id="89" dur="1" fill="hold">
                                          <p:stCondLst>
                                            <p:cond delay="0"/>
                                          </p:stCondLst>
                                        </p:cTn>
                                        <p:tgtEl>
                                          <p:spTgt spid="274"/>
                                        </p:tgtEl>
                                        <p:attrNameLst>
                                          <p:attrName>style.visibility</p:attrName>
                                        </p:attrNameLst>
                                      </p:cBhvr>
                                      <p:to>
                                        <p:strVal val="visible"/>
                                      </p:to>
                                    </p:set>
                                    <p:animEffect transition="in" filter="fade">
                                      <p:cBhvr>
                                        <p:cTn id="90" dur="500"/>
                                        <p:tgtEl>
                                          <p:spTgt spid="274"/>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500"/>
                                  </p:stCondLst>
                                  <p:childTnLst>
                                    <p:set>
                                      <p:cBhvr>
                                        <p:cTn id="94" dur="1" fill="hold">
                                          <p:stCondLst>
                                            <p:cond delay="0"/>
                                          </p:stCondLst>
                                        </p:cTn>
                                        <p:tgtEl>
                                          <p:spTgt spid="265"/>
                                        </p:tgtEl>
                                        <p:attrNameLst>
                                          <p:attrName>style.visibility</p:attrName>
                                        </p:attrNameLst>
                                      </p:cBhvr>
                                      <p:to>
                                        <p:strVal val="visible"/>
                                      </p:to>
                                    </p:set>
                                    <p:animEffect transition="in" filter="fade">
                                      <p:cBhvr>
                                        <p:cTn id="95" dur="500"/>
                                        <p:tgtEl>
                                          <p:spTgt spid="265"/>
                                        </p:tgtEl>
                                      </p:cBhvr>
                                    </p:animEffect>
                                  </p:childTnLst>
                                </p:cTn>
                              </p:par>
                            </p:childTnLst>
                          </p:cTn>
                        </p:par>
                        <p:par>
                          <p:cTn id="96" fill="hold">
                            <p:stCondLst>
                              <p:cond delay="1000"/>
                            </p:stCondLst>
                            <p:childTnLst>
                              <p:par>
                                <p:cTn id="97" presetID="10" presetClass="entr" presetSubtype="0" fill="hold" nodeType="afterEffect">
                                  <p:stCondLst>
                                    <p:cond delay="0"/>
                                  </p:stCondLst>
                                  <p:childTnLst>
                                    <p:set>
                                      <p:cBhvr>
                                        <p:cTn id="98" dur="1" fill="hold">
                                          <p:stCondLst>
                                            <p:cond delay="0"/>
                                          </p:stCondLst>
                                        </p:cTn>
                                        <p:tgtEl>
                                          <p:spTgt spid="16"/>
                                        </p:tgtEl>
                                        <p:attrNameLst>
                                          <p:attrName>style.visibility</p:attrName>
                                        </p:attrNameLst>
                                      </p:cBhvr>
                                      <p:to>
                                        <p:strVal val="visible"/>
                                      </p:to>
                                    </p:set>
                                    <p:animEffect transition="in" filter="fade">
                                      <p:cBhvr>
                                        <p:cTn id="99" dur="500"/>
                                        <p:tgtEl>
                                          <p:spTgt spid="16"/>
                                        </p:tgtEl>
                                      </p:cBhvr>
                                    </p:animEffect>
                                  </p:childTnLst>
                                </p:cTn>
                              </p:par>
                            </p:childTnLst>
                          </p:cTn>
                        </p:par>
                        <p:par>
                          <p:cTn id="100" fill="hold">
                            <p:stCondLst>
                              <p:cond delay="1500"/>
                            </p:stCondLst>
                            <p:childTnLst>
                              <p:par>
                                <p:cTn id="101" presetID="10" presetClass="entr" presetSubtype="0" fill="hold" grpId="0" nodeType="afterEffect">
                                  <p:stCondLst>
                                    <p:cond delay="0"/>
                                  </p:stCondLst>
                                  <p:childTnLst>
                                    <p:set>
                                      <p:cBhvr>
                                        <p:cTn id="102" dur="1" fill="hold">
                                          <p:stCondLst>
                                            <p:cond delay="0"/>
                                          </p:stCondLst>
                                        </p:cTn>
                                        <p:tgtEl>
                                          <p:spTgt spid="209"/>
                                        </p:tgtEl>
                                        <p:attrNameLst>
                                          <p:attrName>style.visibility</p:attrName>
                                        </p:attrNameLst>
                                      </p:cBhvr>
                                      <p:to>
                                        <p:strVal val="visible"/>
                                      </p:to>
                                    </p:set>
                                    <p:animEffect transition="in" filter="fade">
                                      <p:cBhvr>
                                        <p:cTn id="103" dur="500"/>
                                        <p:tgtEl>
                                          <p:spTgt spid="209"/>
                                        </p:tgtEl>
                                      </p:cBhvr>
                                    </p:animEffect>
                                  </p:childTnLst>
                                </p:cTn>
                              </p:par>
                            </p:childTnLst>
                          </p:cTn>
                        </p:par>
                        <p:par>
                          <p:cTn id="104" fill="hold">
                            <p:stCondLst>
                              <p:cond delay="2000"/>
                            </p:stCondLst>
                            <p:childTnLst>
                              <p:par>
                                <p:cTn id="105" presetID="10" presetClass="entr" presetSubtype="0" fill="hold" nodeType="afterEffect">
                                  <p:stCondLst>
                                    <p:cond delay="0"/>
                                  </p:stCondLst>
                                  <p:childTnLst>
                                    <p:set>
                                      <p:cBhvr>
                                        <p:cTn id="106" dur="1" fill="hold">
                                          <p:stCondLst>
                                            <p:cond delay="0"/>
                                          </p:stCondLst>
                                        </p:cTn>
                                        <p:tgtEl>
                                          <p:spTgt spid="191"/>
                                        </p:tgtEl>
                                        <p:attrNameLst>
                                          <p:attrName>style.visibility</p:attrName>
                                        </p:attrNameLst>
                                      </p:cBhvr>
                                      <p:to>
                                        <p:strVal val="visible"/>
                                      </p:to>
                                    </p:set>
                                    <p:animEffect transition="in" filter="fade">
                                      <p:cBhvr>
                                        <p:cTn id="107" dur="500"/>
                                        <p:tgtEl>
                                          <p:spTgt spid="191"/>
                                        </p:tgtEl>
                                      </p:cBhvr>
                                    </p:animEffect>
                                  </p:childTnLst>
                                </p:cTn>
                              </p:par>
                            </p:childTnLst>
                          </p:cTn>
                        </p:par>
                        <p:par>
                          <p:cTn id="108" fill="hold">
                            <p:stCondLst>
                              <p:cond delay="2500"/>
                            </p:stCondLst>
                            <p:childTnLst>
                              <p:par>
                                <p:cTn id="109" presetID="10" presetClass="entr" presetSubtype="0" fill="hold" grpId="0" nodeType="afterEffect">
                                  <p:stCondLst>
                                    <p:cond delay="0"/>
                                  </p:stCondLst>
                                  <p:childTnLst>
                                    <p:set>
                                      <p:cBhvr>
                                        <p:cTn id="110" dur="1" fill="hold">
                                          <p:stCondLst>
                                            <p:cond delay="0"/>
                                          </p:stCondLst>
                                        </p:cTn>
                                        <p:tgtEl>
                                          <p:spTgt spid="180"/>
                                        </p:tgtEl>
                                        <p:attrNameLst>
                                          <p:attrName>style.visibility</p:attrName>
                                        </p:attrNameLst>
                                      </p:cBhvr>
                                      <p:to>
                                        <p:strVal val="visible"/>
                                      </p:to>
                                    </p:set>
                                    <p:animEffect transition="in" filter="fade">
                                      <p:cBhvr>
                                        <p:cTn id="111" dur="500"/>
                                        <p:tgtEl>
                                          <p:spTgt spid="180"/>
                                        </p:tgtEl>
                                      </p:cBhvr>
                                    </p:animEffect>
                                  </p:childTnLst>
                                </p:cTn>
                              </p:par>
                            </p:childTnLst>
                          </p:cTn>
                        </p:par>
                        <p:par>
                          <p:cTn id="112" fill="hold">
                            <p:stCondLst>
                              <p:cond delay="3000"/>
                            </p:stCondLst>
                            <p:childTnLst>
                              <p:par>
                                <p:cTn id="113" presetID="10" presetClass="entr" presetSubtype="0" fill="hold" nodeType="afterEffect">
                                  <p:stCondLst>
                                    <p:cond delay="0"/>
                                  </p:stCondLst>
                                  <p:childTnLst>
                                    <p:set>
                                      <p:cBhvr>
                                        <p:cTn id="114" dur="1" fill="hold">
                                          <p:stCondLst>
                                            <p:cond delay="0"/>
                                          </p:stCondLst>
                                        </p:cTn>
                                        <p:tgtEl>
                                          <p:spTgt spid="147"/>
                                        </p:tgtEl>
                                        <p:attrNameLst>
                                          <p:attrName>style.visibility</p:attrName>
                                        </p:attrNameLst>
                                      </p:cBhvr>
                                      <p:to>
                                        <p:strVal val="visible"/>
                                      </p:to>
                                    </p:set>
                                    <p:animEffect transition="in" filter="fade">
                                      <p:cBhvr>
                                        <p:cTn id="115" dur="500"/>
                                        <p:tgtEl>
                                          <p:spTgt spid="147"/>
                                        </p:tgtEl>
                                      </p:cBhvr>
                                    </p:animEffect>
                                  </p:childTnLst>
                                </p:cTn>
                              </p:par>
                              <p:par>
                                <p:cTn id="116" presetID="10" presetClass="entr" presetSubtype="0" fill="hold" grpId="1" nodeType="withEffect">
                                  <p:stCondLst>
                                    <p:cond delay="0"/>
                                  </p:stCondLst>
                                  <p:childTnLst>
                                    <p:set>
                                      <p:cBhvr>
                                        <p:cTn id="117" dur="1" fill="hold">
                                          <p:stCondLst>
                                            <p:cond delay="0"/>
                                          </p:stCondLst>
                                        </p:cTn>
                                        <p:tgtEl>
                                          <p:spTgt spid="184"/>
                                        </p:tgtEl>
                                        <p:attrNameLst>
                                          <p:attrName>style.visibility</p:attrName>
                                        </p:attrNameLst>
                                      </p:cBhvr>
                                      <p:to>
                                        <p:strVal val="visible"/>
                                      </p:to>
                                    </p:set>
                                    <p:animEffect transition="in" filter="fade">
                                      <p:cBhvr>
                                        <p:cTn id="118" dur="500"/>
                                        <p:tgtEl>
                                          <p:spTgt spid="184"/>
                                        </p:tgtEl>
                                      </p:cBhvr>
                                    </p:animEffect>
                                  </p:childTnLst>
                                </p:cTn>
                              </p:par>
                              <p:par>
                                <p:cTn id="119" presetID="10" presetClass="entr" presetSubtype="0" fill="hold" grpId="1" nodeType="withEffect">
                                  <p:stCondLst>
                                    <p:cond delay="0"/>
                                  </p:stCondLst>
                                  <p:childTnLst>
                                    <p:set>
                                      <p:cBhvr>
                                        <p:cTn id="120" dur="1" fill="hold">
                                          <p:stCondLst>
                                            <p:cond delay="0"/>
                                          </p:stCondLst>
                                        </p:cTn>
                                        <p:tgtEl>
                                          <p:spTgt spid="185"/>
                                        </p:tgtEl>
                                        <p:attrNameLst>
                                          <p:attrName>style.visibility</p:attrName>
                                        </p:attrNameLst>
                                      </p:cBhvr>
                                      <p:to>
                                        <p:strVal val="visible"/>
                                      </p:to>
                                    </p:set>
                                    <p:animEffect transition="in" filter="fade">
                                      <p:cBhvr>
                                        <p:cTn id="121" dur="500"/>
                                        <p:tgtEl>
                                          <p:spTgt spid="185"/>
                                        </p:tgtEl>
                                      </p:cBhvr>
                                    </p:animEffect>
                                  </p:childTnLst>
                                </p:cTn>
                              </p:par>
                              <p:par>
                                <p:cTn id="122" presetID="10" presetClass="entr" presetSubtype="0" fill="hold" grpId="1" nodeType="withEffect">
                                  <p:stCondLst>
                                    <p:cond delay="0"/>
                                  </p:stCondLst>
                                  <p:childTnLst>
                                    <p:set>
                                      <p:cBhvr>
                                        <p:cTn id="123" dur="1" fill="hold">
                                          <p:stCondLst>
                                            <p:cond delay="0"/>
                                          </p:stCondLst>
                                        </p:cTn>
                                        <p:tgtEl>
                                          <p:spTgt spid="189"/>
                                        </p:tgtEl>
                                        <p:attrNameLst>
                                          <p:attrName>style.visibility</p:attrName>
                                        </p:attrNameLst>
                                      </p:cBhvr>
                                      <p:to>
                                        <p:strVal val="visible"/>
                                      </p:to>
                                    </p:set>
                                    <p:animEffect transition="in" filter="fade">
                                      <p:cBhvr>
                                        <p:cTn id="124" dur="500"/>
                                        <p:tgtEl>
                                          <p:spTgt spid="189"/>
                                        </p:tgtEl>
                                      </p:cBhvr>
                                    </p:animEffect>
                                  </p:childTnLst>
                                </p:cTn>
                              </p:par>
                            </p:childTnLst>
                          </p:cTn>
                        </p:par>
                      </p:childTnLst>
                    </p:cTn>
                  </p:par>
                  <p:par>
                    <p:cTn id="125" fill="hold">
                      <p:stCondLst>
                        <p:cond delay="indefinite"/>
                      </p:stCondLst>
                      <p:childTnLst>
                        <p:par>
                          <p:cTn id="126" fill="hold">
                            <p:stCondLst>
                              <p:cond delay="0"/>
                            </p:stCondLst>
                            <p:childTnLst>
                              <p:par>
                                <p:cTn id="127" presetID="35" presetClass="path" presetSubtype="0" accel="50000" decel="50000" fill="hold" grpId="0" nodeType="clickEffect">
                                  <p:stCondLst>
                                    <p:cond delay="0"/>
                                  </p:stCondLst>
                                  <p:childTnLst>
                                    <p:animMotion origin="layout" path="M 3.33333E-6 -1.48148E-6 L -0.01966 0.00162 " pathEditMode="relative" rAng="0" ptsTypes="AA">
                                      <p:cBhvr>
                                        <p:cTn id="128" dur="2000" fill="hold"/>
                                        <p:tgtEl>
                                          <p:spTgt spid="189"/>
                                        </p:tgtEl>
                                        <p:attrNameLst>
                                          <p:attrName>ppt_x</p:attrName>
                                          <p:attrName>ppt_y</p:attrName>
                                        </p:attrNameLst>
                                      </p:cBhvr>
                                      <p:rCtr x="-990" y="69"/>
                                    </p:animMotion>
                                  </p:childTnLst>
                                </p:cTn>
                              </p:par>
                            </p:childTnLst>
                          </p:cTn>
                        </p:par>
                        <p:par>
                          <p:cTn id="129" fill="hold">
                            <p:stCondLst>
                              <p:cond delay="2000"/>
                            </p:stCondLst>
                            <p:childTnLst>
                              <p:par>
                                <p:cTn id="130" presetID="10" presetClass="entr" presetSubtype="0" fill="hold" grpId="0" nodeType="afterEffect">
                                  <p:stCondLst>
                                    <p:cond delay="0"/>
                                  </p:stCondLst>
                                  <p:childTnLst>
                                    <p:set>
                                      <p:cBhvr>
                                        <p:cTn id="131" dur="1" fill="hold">
                                          <p:stCondLst>
                                            <p:cond delay="0"/>
                                          </p:stCondLst>
                                        </p:cTn>
                                        <p:tgtEl>
                                          <p:spTgt spid="190"/>
                                        </p:tgtEl>
                                        <p:attrNameLst>
                                          <p:attrName>style.visibility</p:attrName>
                                        </p:attrNameLst>
                                      </p:cBhvr>
                                      <p:to>
                                        <p:strVal val="visible"/>
                                      </p:to>
                                    </p:set>
                                    <p:animEffect transition="in" filter="fade">
                                      <p:cBhvr>
                                        <p:cTn id="132" dur="500"/>
                                        <p:tgtEl>
                                          <p:spTgt spid="190"/>
                                        </p:tgtEl>
                                      </p:cBhvr>
                                    </p:animEffect>
                                  </p:childTnLst>
                                </p:cTn>
                              </p:par>
                            </p:childTnLst>
                          </p:cTn>
                        </p:par>
                        <p:par>
                          <p:cTn id="133" fill="hold">
                            <p:stCondLst>
                              <p:cond delay="2500"/>
                            </p:stCondLst>
                            <p:childTnLst>
                              <p:par>
                                <p:cTn id="134" presetID="10" presetClass="entr" presetSubtype="0" fill="hold" grpId="0" nodeType="afterEffect">
                                  <p:stCondLst>
                                    <p:cond delay="0"/>
                                  </p:stCondLst>
                                  <p:childTnLst>
                                    <p:set>
                                      <p:cBhvr>
                                        <p:cTn id="135" dur="1" fill="hold">
                                          <p:stCondLst>
                                            <p:cond delay="0"/>
                                          </p:stCondLst>
                                        </p:cTn>
                                        <p:tgtEl>
                                          <p:spTgt spid="181"/>
                                        </p:tgtEl>
                                        <p:attrNameLst>
                                          <p:attrName>style.visibility</p:attrName>
                                        </p:attrNameLst>
                                      </p:cBhvr>
                                      <p:to>
                                        <p:strVal val="visible"/>
                                      </p:to>
                                    </p:set>
                                    <p:animEffect transition="in" filter="fade">
                                      <p:cBhvr>
                                        <p:cTn id="136" dur="500"/>
                                        <p:tgtEl>
                                          <p:spTgt spid="181"/>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68"/>
                                        </p:tgtEl>
                                        <p:attrNameLst>
                                          <p:attrName>style.visibility</p:attrName>
                                        </p:attrNameLst>
                                      </p:cBhvr>
                                      <p:to>
                                        <p:strVal val="visible"/>
                                      </p:to>
                                    </p:set>
                                    <p:animEffect transition="in" filter="fade">
                                      <p:cBhvr>
                                        <p:cTn id="139" dur="500"/>
                                        <p:tgtEl>
                                          <p:spTgt spid="168"/>
                                        </p:tgtEl>
                                      </p:cBhvr>
                                    </p:animEffect>
                                  </p:childTnLst>
                                </p:cTn>
                              </p:par>
                              <p:par>
                                <p:cTn id="140" presetID="10" presetClass="entr" presetSubtype="0" fill="hold" grpId="0" nodeType="withEffect">
                                  <p:stCondLst>
                                    <p:cond delay="500"/>
                                  </p:stCondLst>
                                  <p:childTnLst>
                                    <p:set>
                                      <p:cBhvr>
                                        <p:cTn id="141" dur="1" fill="hold">
                                          <p:stCondLst>
                                            <p:cond delay="0"/>
                                          </p:stCondLst>
                                        </p:cTn>
                                        <p:tgtEl>
                                          <p:spTgt spid="182"/>
                                        </p:tgtEl>
                                        <p:attrNameLst>
                                          <p:attrName>style.visibility</p:attrName>
                                        </p:attrNameLst>
                                      </p:cBhvr>
                                      <p:to>
                                        <p:strVal val="visible"/>
                                      </p:to>
                                    </p:set>
                                    <p:animEffect transition="in" filter="fade">
                                      <p:cBhvr>
                                        <p:cTn id="142" dur="500"/>
                                        <p:tgtEl>
                                          <p:spTgt spid="182"/>
                                        </p:tgtEl>
                                      </p:cBhvr>
                                    </p:animEffect>
                                  </p:childTnLst>
                                </p:cTn>
                              </p:par>
                              <p:par>
                                <p:cTn id="143" presetID="10" presetClass="entr" presetSubtype="0" fill="hold" grpId="0" nodeType="withEffect">
                                  <p:stCondLst>
                                    <p:cond delay="500"/>
                                  </p:stCondLst>
                                  <p:childTnLst>
                                    <p:set>
                                      <p:cBhvr>
                                        <p:cTn id="144" dur="1" fill="hold">
                                          <p:stCondLst>
                                            <p:cond delay="0"/>
                                          </p:stCondLst>
                                        </p:cTn>
                                        <p:tgtEl>
                                          <p:spTgt spid="169"/>
                                        </p:tgtEl>
                                        <p:attrNameLst>
                                          <p:attrName>style.visibility</p:attrName>
                                        </p:attrNameLst>
                                      </p:cBhvr>
                                      <p:to>
                                        <p:strVal val="visible"/>
                                      </p:to>
                                    </p:set>
                                    <p:animEffect transition="in" filter="fade">
                                      <p:cBhvr>
                                        <p:cTn id="145" dur="500"/>
                                        <p:tgtEl>
                                          <p:spTgt spid="169"/>
                                        </p:tgtEl>
                                      </p:cBhvr>
                                    </p:animEffect>
                                  </p:childTnLst>
                                </p:cTn>
                              </p:par>
                            </p:childTnLst>
                          </p:cTn>
                        </p:par>
                      </p:childTnLst>
                    </p:cTn>
                  </p:par>
                  <p:par>
                    <p:cTn id="146" fill="hold">
                      <p:stCondLst>
                        <p:cond delay="indefinite"/>
                      </p:stCondLst>
                      <p:childTnLst>
                        <p:par>
                          <p:cTn id="147" fill="hold">
                            <p:stCondLst>
                              <p:cond delay="0"/>
                            </p:stCondLst>
                            <p:childTnLst>
                              <p:par>
                                <p:cTn id="148" presetID="35" presetClass="path" presetSubtype="0" accel="50000" decel="50000" fill="hold" grpId="0" nodeType="clickEffect">
                                  <p:stCondLst>
                                    <p:cond delay="0"/>
                                  </p:stCondLst>
                                  <p:childTnLst>
                                    <p:animMotion origin="layout" path="M 4.16667E-6 -2.22222E-6 L -0.02071 -0.00092 " pathEditMode="relative" rAng="0" ptsTypes="AA">
                                      <p:cBhvr>
                                        <p:cTn id="149" dur="2000" fill="hold"/>
                                        <p:tgtEl>
                                          <p:spTgt spid="184"/>
                                        </p:tgtEl>
                                        <p:attrNameLst>
                                          <p:attrName>ppt_x</p:attrName>
                                          <p:attrName>ppt_y</p:attrName>
                                        </p:attrNameLst>
                                      </p:cBhvr>
                                      <p:rCtr x="-1042" y="-46"/>
                                    </p:animMotion>
                                  </p:childTnLst>
                                </p:cTn>
                              </p:par>
                              <p:par>
                                <p:cTn id="150" presetID="35" presetClass="path" presetSubtype="0" accel="50000" decel="50000" fill="hold" grpId="0" nodeType="withEffect">
                                  <p:stCondLst>
                                    <p:cond delay="0"/>
                                  </p:stCondLst>
                                  <p:childTnLst>
                                    <p:animMotion origin="layout" path="M -3.75E-6 4.44444E-6 L -0.0177 0.00023 " pathEditMode="relative" rAng="0" ptsTypes="AA">
                                      <p:cBhvr>
                                        <p:cTn id="151" dur="2000" fill="hold"/>
                                        <p:tgtEl>
                                          <p:spTgt spid="185"/>
                                        </p:tgtEl>
                                        <p:attrNameLst>
                                          <p:attrName>ppt_x</p:attrName>
                                          <p:attrName>ppt_y</p:attrName>
                                        </p:attrNameLst>
                                      </p:cBhvr>
                                      <p:rCtr x="-885" y="0"/>
                                    </p:animMotion>
                                  </p:childTnLst>
                                </p:cTn>
                              </p:par>
                            </p:childTnLst>
                          </p:cTn>
                        </p:par>
                        <p:par>
                          <p:cTn id="152" fill="hold">
                            <p:stCondLst>
                              <p:cond delay="2000"/>
                            </p:stCondLst>
                            <p:childTnLst>
                              <p:par>
                                <p:cTn id="153" presetID="10" presetClass="entr" presetSubtype="0" fill="hold" grpId="0" nodeType="afterEffect">
                                  <p:stCondLst>
                                    <p:cond delay="0"/>
                                  </p:stCondLst>
                                  <p:childTnLst>
                                    <p:set>
                                      <p:cBhvr>
                                        <p:cTn id="154" dur="1" fill="hold">
                                          <p:stCondLst>
                                            <p:cond delay="0"/>
                                          </p:stCondLst>
                                        </p:cTn>
                                        <p:tgtEl>
                                          <p:spTgt spid="186"/>
                                        </p:tgtEl>
                                        <p:attrNameLst>
                                          <p:attrName>style.visibility</p:attrName>
                                        </p:attrNameLst>
                                      </p:cBhvr>
                                      <p:to>
                                        <p:strVal val="visible"/>
                                      </p:to>
                                    </p:set>
                                    <p:animEffect transition="in" filter="fade">
                                      <p:cBhvr>
                                        <p:cTn id="155" dur="500"/>
                                        <p:tgtEl>
                                          <p:spTgt spid="186"/>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187"/>
                                        </p:tgtEl>
                                        <p:attrNameLst>
                                          <p:attrName>style.visibility</p:attrName>
                                        </p:attrNameLst>
                                      </p:cBhvr>
                                      <p:to>
                                        <p:strVal val="visible"/>
                                      </p:to>
                                    </p:set>
                                    <p:animEffect transition="in" filter="fade">
                                      <p:cBhvr>
                                        <p:cTn id="158" dur="500"/>
                                        <p:tgtEl>
                                          <p:spTgt spid="187"/>
                                        </p:tgtEl>
                                      </p:cBhvr>
                                    </p:animEffect>
                                  </p:childTnLst>
                                </p:cTn>
                              </p:par>
                            </p:childTnLst>
                          </p:cTn>
                        </p:par>
                        <p:par>
                          <p:cTn id="159" fill="hold">
                            <p:stCondLst>
                              <p:cond delay="2500"/>
                            </p:stCondLst>
                            <p:childTnLst>
                              <p:par>
                                <p:cTn id="160" presetID="10" presetClass="entr" presetSubtype="0" fill="hold" nodeType="afterEffect">
                                  <p:stCondLst>
                                    <p:cond delay="0"/>
                                  </p:stCondLst>
                                  <p:childTnLst>
                                    <p:set>
                                      <p:cBhvr>
                                        <p:cTn id="161" dur="1" fill="hold">
                                          <p:stCondLst>
                                            <p:cond delay="0"/>
                                          </p:stCondLst>
                                        </p:cTn>
                                        <p:tgtEl>
                                          <p:spTgt spid="19"/>
                                        </p:tgtEl>
                                        <p:attrNameLst>
                                          <p:attrName>style.visibility</p:attrName>
                                        </p:attrNameLst>
                                      </p:cBhvr>
                                      <p:to>
                                        <p:strVal val="visible"/>
                                      </p:to>
                                    </p:set>
                                    <p:animEffect transition="in" filter="fade">
                                      <p:cBhvr>
                                        <p:cTn id="162" dur="500"/>
                                        <p:tgtEl>
                                          <p:spTgt spid="19"/>
                                        </p:tgtEl>
                                      </p:cBhvr>
                                    </p:animEffect>
                                  </p:childTnLst>
                                </p:cTn>
                              </p:par>
                            </p:childTnLst>
                          </p:cTn>
                        </p:par>
                        <p:par>
                          <p:cTn id="163" fill="hold">
                            <p:stCondLst>
                              <p:cond delay="3000"/>
                            </p:stCondLst>
                            <p:childTnLst>
                              <p:par>
                                <p:cTn id="164" presetID="10" presetClass="entr" presetSubtype="0" fill="hold" nodeType="afterEffect">
                                  <p:stCondLst>
                                    <p:cond delay="0"/>
                                  </p:stCondLst>
                                  <p:childTnLst>
                                    <p:set>
                                      <p:cBhvr>
                                        <p:cTn id="165" dur="1" fill="hold">
                                          <p:stCondLst>
                                            <p:cond delay="0"/>
                                          </p:stCondLst>
                                        </p:cTn>
                                        <p:tgtEl>
                                          <p:spTgt spid="20"/>
                                        </p:tgtEl>
                                        <p:attrNameLst>
                                          <p:attrName>style.visibility</p:attrName>
                                        </p:attrNameLst>
                                      </p:cBhvr>
                                      <p:to>
                                        <p:strVal val="visible"/>
                                      </p:to>
                                    </p:set>
                                    <p:animEffect transition="in" filter="fade">
                                      <p:cBhvr>
                                        <p:cTn id="16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263" grpId="0"/>
      <p:bldP spid="264" grpId="0"/>
      <p:bldP spid="265" grpId="0" bldLvl="0" animBg="1"/>
      <p:bldP spid="266" grpId="0" bldLvl="0" animBg="1"/>
      <p:bldP spid="267" grpId="0" bldLvl="0" animBg="1"/>
      <p:bldP spid="269" grpId="0"/>
      <p:bldP spid="270" grpId="0"/>
      <p:bldP spid="271" grpId="0"/>
      <p:bldP spid="272" grpId="0"/>
      <p:bldP spid="273" grpId="0"/>
      <p:bldP spid="274" grpId="0"/>
      <p:bldP spid="129" grpId="0" bldLvl="0" animBg="1"/>
      <p:bldP spid="129" grpId="1" bldLvl="0" animBg="1"/>
      <p:bldP spid="146" grpId="0" bldLvl="0" animBg="1"/>
      <p:bldP spid="146" grpId="1" bldLvl="0" animBg="1"/>
      <p:bldP spid="168" grpId="0"/>
      <p:bldP spid="169" grpId="0"/>
      <p:bldP spid="180" grpId="0" bldLvl="0" animBg="1"/>
      <p:bldP spid="181" grpId="0" bldLvl="0" animBg="1"/>
      <p:bldP spid="182" grpId="0" bldLvl="0" animBg="1"/>
      <p:bldP spid="184" grpId="0"/>
      <p:bldP spid="184" grpId="1"/>
      <p:bldP spid="185" grpId="0"/>
      <p:bldP spid="185" grpId="1"/>
      <p:bldP spid="186" grpId="0"/>
      <p:bldP spid="187" grpId="0"/>
      <p:bldP spid="189" grpId="0"/>
      <p:bldP spid="189" grpId="1"/>
      <p:bldP spid="190" grpId="0"/>
      <p:bldP spid="209" grpId="0" bldLvl="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日期占位符 2">
            <a:extLst>
              <a:ext uri="{FF2B5EF4-FFF2-40B4-BE49-F238E27FC236}">
                <a16:creationId xmlns:a16="http://schemas.microsoft.com/office/drawing/2014/main" id="{EEB0FB7C-CBA5-49CE-8DDB-84BEDF3BF7E9}"/>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123907" name="页脚占位符 3">
            <a:extLst>
              <a:ext uri="{FF2B5EF4-FFF2-40B4-BE49-F238E27FC236}">
                <a16:creationId xmlns:a16="http://schemas.microsoft.com/office/drawing/2014/main" id="{F080E0EE-2EC7-4099-ACAA-8780BEF0DF7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207E3FA-9163-4C31-A435-2257CAE32C67}" type="slidenum">
              <a:rPr lang="en-US" altLang="zh-CN" smtClean="0">
                <a:latin typeface="Garamond" panose="02020404030301010803" pitchFamily="18" charset="0"/>
              </a:rPr>
              <a:pPr/>
              <a:t>130</a:t>
            </a:fld>
            <a:endParaRPr lang="en-US" altLang="zh-CN">
              <a:latin typeface="Garamond" panose="02020404030301010803" pitchFamily="18" charset="0"/>
            </a:endParaRPr>
          </a:p>
        </p:txBody>
      </p:sp>
      <p:sp>
        <p:nvSpPr>
          <p:cNvPr id="123908" name="Rectangle 2">
            <a:extLst>
              <a:ext uri="{FF2B5EF4-FFF2-40B4-BE49-F238E27FC236}">
                <a16:creationId xmlns:a16="http://schemas.microsoft.com/office/drawing/2014/main" id="{85BC747B-8C56-446E-8811-6273E4F391DE}"/>
              </a:ext>
            </a:extLst>
          </p:cNvPr>
          <p:cNvSpPr>
            <a:spLocks noChangeArrowheads="1"/>
          </p:cNvSpPr>
          <p:nvPr/>
        </p:nvSpPr>
        <p:spPr bwMode="auto">
          <a:xfrm>
            <a:off x="2674939" y="836614"/>
            <a:ext cx="7793037"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a:solidFill>
                  <a:schemeClr val="tx2"/>
                </a:solidFill>
                <a:ea typeface="楷体" panose="02010609060101010101" pitchFamily="49" charset="-122"/>
                <a:cs typeface="Arial" panose="020B0604020202020204" pitchFamily="34" charset="0"/>
              </a:rPr>
              <a:t>TCP </a:t>
            </a:r>
            <a:r>
              <a:rPr lang="zh-CN" altLang="en-US" sz="3600">
                <a:solidFill>
                  <a:schemeClr val="tx2"/>
                </a:solidFill>
                <a:ea typeface="楷体" panose="02010609060101010101" pitchFamily="49" charset="-122"/>
                <a:cs typeface="Arial" panose="020B0604020202020204" pitchFamily="34" charset="0"/>
              </a:rPr>
              <a:t>连接释放的过程 </a:t>
            </a:r>
          </a:p>
        </p:txBody>
      </p:sp>
      <p:grpSp>
        <p:nvGrpSpPr>
          <p:cNvPr id="2" name="Group 3">
            <a:extLst>
              <a:ext uri="{FF2B5EF4-FFF2-40B4-BE49-F238E27FC236}">
                <a16:creationId xmlns:a16="http://schemas.microsoft.com/office/drawing/2014/main" id="{4B39F959-205B-4E63-9CF8-EBE745EF4ECA}"/>
              </a:ext>
            </a:extLst>
          </p:cNvPr>
          <p:cNvGrpSpPr>
            <a:grpSpLocks/>
          </p:cNvGrpSpPr>
          <p:nvPr/>
        </p:nvGrpSpPr>
        <p:grpSpPr bwMode="auto">
          <a:xfrm>
            <a:off x="3841751" y="3182939"/>
            <a:ext cx="4752975" cy="441325"/>
            <a:chOff x="1460" y="2005"/>
            <a:chExt cx="2994" cy="278"/>
          </a:xfrm>
        </p:grpSpPr>
        <p:sp>
          <p:nvSpPr>
            <p:cNvPr id="123936" name="Line 4">
              <a:extLst>
                <a:ext uri="{FF2B5EF4-FFF2-40B4-BE49-F238E27FC236}">
                  <a16:creationId xmlns:a16="http://schemas.microsoft.com/office/drawing/2014/main" id="{CDB56CC5-58FC-48A8-ACE4-75421ED89CB6}"/>
                </a:ext>
              </a:extLst>
            </p:cNvPr>
            <p:cNvSpPr>
              <a:spLocks noChangeShapeType="1"/>
            </p:cNvSpPr>
            <p:nvPr/>
          </p:nvSpPr>
          <p:spPr bwMode="auto">
            <a:xfrm>
              <a:off x="1460" y="2282"/>
              <a:ext cx="2994" cy="1"/>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937" name="Rectangle 5">
              <a:extLst>
                <a:ext uri="{FF2B5EF4-FFF2-40B4-BE49-F238E27FC236}">
                  <a16:creationId xmlns:a16="http://schemas.microsoft.com/office/drawing/2014/main" id="{19CF5E9D-E3DD-4566-90C0-9CE21434EF0E}"/>
                </a:ext>
              </a:extLst>
            </p:cNvPr>
            <p:cNvSpPr>
              <a:spLocks noChangeArrowheads="1"/>
            </p:cNvSpPr>
            <p:nvPr/>
          </p:nvSpPr>
          <p:spPr bwMode="auto">
            <a:xfrm>
              <a:off x="2411" y="2005"/>
              <a:ext cx="10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solidFill>
                    <a:srgbClr val="333399"/>
                  </a:solidFill>
                  <a:ea typeface="楷体" panose="02010609060101010101" pitchFamily="49" charset="-122"/>
                  <a:cs typeface="Arial" panose="020B0604020202020204" pitchFamily="34" charset="0"/>
                </a:rPr>
                <a:t>FIN, SEQ = x</a:t>
              </a:r>
            </a:p>
          </p:txBody>
        </p:sp>
      </p:grpSp>
      <p:grpSp>
        <p:nvGrpSpPr>
          <p:cNvPr id="3" name="Group 6">
            <a:extLst>
              <a:ext uri="{FF2B5EF4-FFF2-40B4-BE49-F238E27FC236}">
                <a16:creationId xmlns:a16="http://schemas.microsoft.com/office/drawing/2014/main" id="{4ADE87A6-9BD7-423D-BF65-1071D072F3D7}"/>
              </a:ext>
            </a:extLst>
          </p:cNvPr>
          <p:cNvGrpSpPr>
            <a:grpSpLocks/>
          </p:cNvGrpSpPr>
          <p:nvPr/>
        </p:nvGrpSpPr>
        <p:grpSpPr bwMode="auto">
          <a:xfrm>
            <a:off x="3863975" y="3857626"/>
            <a:ext cx="4751388" cy="468313"/>
            <a:chOff x="1474" y="2430"/>
            <a:chExt cx="2993" cy="295"/>
          </a:xfrm>
        </p:grpSpPr>
        <p:sp>
          <p:nvSpPr>
            <p:cNvPr id="123934" name="Line 7">
              <a:extLst>
                <a:ext uri="{FF2B5EF4-FFF2-40B4-BE49-F238E27FC236}">
                  <a16:creationId xmlns:a16="http://schemas.microsoft.com/office/drawing/2014/main" id="{D1798287-45EC-410F-9F06-EA215F57210D}"/>
                </a:ext>
              </a:extLst>
            </p:cNvPr>
            <p:cNvSpPr>
              <a:spLocks noChangeShapeType="1"/>
            </p:cNvSpPr>
            <p:nvPr/>
          </p:nvSpPr>
          <p:spPr bwMode="auto">
            <a:xfrm rot="3204" flipH="1">
              <a:off x="1474" y="2724"/>
              <a:ext cx="2993" cy="1"/>
            </a:xfrm>
            <a:prstGeom prst="line">
              <a:avLst/>
            </a:prstGeom>
            <a:noFill/>
            <a:ln w="28575">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935" name="Rectangle 8">
              <a:extLst>
                <a:ext uri="{FF2B5EF4-FFF2-40B4-BE49-F238E27FC236}">
                  <a16:creationId xmlns:a16="http://schemas.microsoft.com/office/drawing/2014/main" id="{DAAE93D7-2A0D-48C4-B7C5-EF1B0AF9926B}"/>
                </a:ext>
              </a:extLst>
            </p:cNvPr>
            <p:cNvSpPr>
              <a:spLocks noChangeArrowheads="1"/>
            </p:cNvSpPr>
            <p:nvPr/>
          </p:nvSpPr>
          <p:spPr bwMode="auto">
            <a:xfrm rot="21592220" flipH="1">
              <a:off x="2015" y="2430"/>
              <a:ext cx="20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solidFill>
                    <a:srgbClr val="333399"/>
                  </a:solidFill>
                  <a:ea typeface="楷体" panose="02010609060101010101" pitchFamily="49" charset="-122"/>
                  <a:cs typeface="Arial" panose="020B0604020202020204" pitchFamily="34" charset="0"/>
                </a:rPr>
                <a:t>ACK, SEQ = y, ACK= x </a:t>
              </a:r>
              <a:r>
                <a:rPr kumimoji="1" lang="en-US" altLang="zh-CN" sz="2000" b="1">
                  <a:solidFill>
                    <a:srgbClr val="333399"/>
                  </a:solidFill>
                  <a:ea typeface="楷体" panose="02010609060101010101" pitchFamily="49" charset="-122"/>
                  <a:cs typeface="Arial" panose="020B0604020202020204" pitchFamily="34" charset="0"/>
                  <a:sym typeface="Symbol" panose="05050102010706020507" pitchFamily="18" charset="2"/>
                </a:rPr>
                <a:t></a:t>
              </a:r>
              <a:r>
                <a:rPr kumimoji="1" lang="en-US" altLang="zh-CN" sz="2000">
                  <a:solidFill>
                    <a:srgbClr val="333399"/>
                  </a:solidFill>
                  <a:ea typeface="楷体" panose="02010609060101010101" pitchFamily="49" charset="-122"/>
                  <a:cs typeface="Arial" panose="020B0604020202020204" pitchFamily="34" charset="0"/>
                  <a:sym typeface="Symbol" panose="05050102010706020507" pitchFamily="18" charset="2"/>
                </a:rPr>
                <a:t> 1</a:t>
              </a:r>
              <a:endParaRPr kumimoji="1" lang="en-US" altLang="zh-CN" sz="2000">
                <a:solidFill>
                  <a:srgbClr val="333399"/>
                </a:solidFill>
                <a:ea typeface="楷体" panose="02010609060101010101" pitchFamily="49" charset="-122"/>
                <a:cs typeface="Arial" panose="020B0604020202020204" pitchFamily="34" charset="0"/>
              </a:endParaRPr>
            </a:p>
          </p:txBody>
        </p:sp>
      </p:grpSp>
      <p:grpSp>
        <p:nvGrpSpPr>
          <p:cNvPr id="4" name="Group 9">
            <a:extLst>
              <a:ext uri="{FF2B5EF4-FFF2-40B4-BE49-F238E27FC236}">
                <a16:creationId xmlns:a16="http://schemas.microsoft.com/office/drawing/2014/main" id="{C949496D-790C-470A-8DAE-58431AE87F46}"/>
              </a:ext>
            </a:extLst>
          </p:cNvPr>
          <p:cNvGrpSpPr>
            <a:grpSpLocks/>
          </p:cNvGrpSpPr>
          <p:nvPr/>
        </p:nvGrpSpPr>
        <p:grpSpPr bwMode="auto">
          <a:xfrm>
            <a:off x="3863975" y="5734050"/>
            <a:ext cx="4751388" cy="444500"/>
            <a:chOff x="1474" y="3328"/>
            <a:chExt cx="2993" cy="280"/>
          </a:xfrm>
        </p:grpSpPr>
        <p:sp>
          <p:nvSpPr>
            <p:cNvPr id="123932" name="Line 10">
              <a:extLst>
                <a:ext uri="{FF2B5EF4-FFF2-40B4-BE49-F238E27FC236}">
                  <a16:creationId xmlns:a16="http://schemas.microsoft.com/office/drawing/2014/main" id="{8925DFDC-1F60-42A8-BCCC-3BFE3192091E}"/>
                </a:ext>
              </a:extLst>
            </p:cNvPr>
            <p:cNvSpPr>
              <a:spLocks noChangeShapeType="1"/>
            </p:cNvSpPr>
            <p:nvPr/>
          </p:nvSpPr>
          <p:spPr bwMode="auto">
            <a:xfrm>
              <a:off x="1474" y="3606"/>
              <a:ext cx="2993" cy="2"/>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933" name="Rectangle 11">
              <a:extLst>
                <a:ext uri="{FF2B5EF4-FFF2-40B4-BE49-F238E27FC236}">
                  <a16:creationId xmlns:a16="http://schemas.microsoft.com/office/drawing/2014/main" id="{72BDF45C-EDB5-4ED7-9E4C-707B535FBFC8}"/>
                </a:ext>
              </a:extLst>
            </p:cNvPr>
            <p:cNvSpPr>
              <a:spLocks noChangeArrowheads="1"/>
            </p:cNvSpPr>
            <p:nvPr/>
          </p:nvSpPr>
          <p:spPr bwMode="auto">
            <a:xfrm>
              <a:off x="1783" y="3328"/>
              <a:ext cx="235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solidFill>
                    <a:srgbClr val="333399"/>
                  </a:solidFill>
                  <a:ea typeface="楷体" panose="02010609060101010101" pitchFamily="49" charset="-122"/>
                  <a:cs typeface="Arial" panose="020B0604020202020204" pitchFamily="34" charset="0"/>
                </a:rPr>
                <a:t>ACK, SEQ = x + 1, ACK = y </a:t>
              </a:r>
              <a:r>
                <a:rPr kumimoji="1" lang="en-US" altLang="zh-CN" sz="2000" b="1">
                  <a:solidFill>
                    <a:srgbClr val="333399"/>
                  </a:solidFill>
                  <a:ea typeface="楷体" panose="02010609060101010101" pitchFamily="49" charset="-122"/>
                  <a:cs typeface="Arial" panose="020B0604020202020204" pitchFamily="34" charset="0"/>
                  <a:sym typeface="Symbol" panose="05050102010706020507" pitchFamily="18" charset="2"/>
                </a:rPr>
                <a:t></a:t>
              </a:r>
              <a:r>
                <a:rPr kumimoji="1" lang="en-US" altLang="zh-CN" sz="2000">
                  <a:solidFill>
                    <a:srgbClr val="333399"/>
                  </a:solidFill>
                  <a:ea typeface="楷体" panose="02010609060101010101" pitchFamily="49" charset="-122"/>
                  <a:cs typeface="Arial" panose="020B0604020202020204" pitchFamily="34" charset="0"/>
                  <a:sym typeface="Symbol" panose="05050102010706020507" pitchFamily="18" charset="2"/>
                </a:rPr>
                <a:t> 1</a:t>
              </a:r>
            </a:p>
          </p:txBody>
        </p:sp>
      </p:grpSp>
      <p:sp>
        <p:nvSpPr>
          <p:cNvPr id="404492" name="Rectangle 12">
            <a:extLst>
              <a:ext uri="{FF2B5EF4-FFF2-40B4-BE49-F238E27FC236}">
                <a16:creationId xmlns:a16="http://schemas.microsoft.com/office/drawing/2014/main" id="{5C0B30B7-A354-4237-B55F-46C8D22827E1}"/>
              </a:ext>
            </a:extLst>
          </p:cNvPr>
          <p:cNvSpPr>
            <a:spLocks noChangeArrowheads="1"/>
          </p:cNvSpPr>
          <p:nvPr/>
        </p:nvSpPr>
        <p:spPr bwMode="auto">
          <a:xfrm>
            <a:off x="2060576" y="3068639"/>
            <a:ext cx="1979613"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a:solidFill>
                  <a:srgbClr val="333399"/>
                </a:solidFill>
                <a:ea typeface="楷体" panose="02010609060101010101" pitchFamily="49" charset="-122"/>
                <a:cs typeface="Arial" panose="020B0604020202020204" pitchFamily="34" charset="0"/>
              </a:rPr>
              <a:t>应用进程</a:t>
            </a:r>
          </a:p>
          <a:p>
            <a:pPr algn="ctr"/>
            <a:r>
              <a:rPr kumimoji="1" lang="zh-CN" altLang="en-US" sz="2000">
                <a:solidFill>
                  <a:srgbClr val="333399"/>
                </a:solidFill>
                <a:ea typeface="楷体" panose="02010609060101010101" pitchFamily="49" charset="-122"/>
                <a:cs typeface="Arial" panose="020B0604020202020204" pitchFamily="34" charset="0"/>
              </a:rPr>
              <a:t>释放连接</a:t>
            </a:r>
          </a:p>
          <a:p>
            <a:pPr algn="ctr"/>
            <a:r>
              <a:rPr kumimoji="1" lang="en-US" altLang="zh-CN" sz="2000">
                <a:solidFill>
                  <a:srgbClr val="333399"/>
                </a:solidFill>
                <a:ea typeface="楷体" panose="02010609060101010101" pitchFamily="49" charset="-122"/>
                <a:cs typeface="Arial" panose="020B0604020202020204" pitchFamily="34" charset="0"/>
              </a:rPr>
              <a:t>A </a:t>
            </a:r>
            <a:r>
              <a:rPr kumimoji="1" lang="zh-CN" altLang="en-US" sz="2000">
                <a:solidFill>
                  <a:srgbClr val="333399"/>
                </a:solidFill>
                <a:ea typeface="楷体" panose="02010609060101010101" pitchFamily="49" charset="-122"/>
                <a:cs typeface="Arial" panose="020B0604020202020204" pitchFamily="34" charset="0"/>
              </a:rPr>
              <a:t>不再发送报文</a:t>
            </a:r>
          </a:p>
        </p:txBody>
      </p:sp>
      <p:grpSp>
        <p:nvGrpSpPr>
          <p:cNvPr id="5" name="Group 13">
            <a:extLst>
              <a:ext uri="{FF2B5EF4-FFF2-40B4-BE49-F238E27FC236}">
                <a16:creationId xmlns:a16="http://schemas.microsoft.com/office/drawing/2014/main" id="{ECA50542-CFFC-4099-954D-69CFEF36237F}"/>
              </a:ext>
            </a:extLst>
          </p:cNvPr>
          <p:cNvGrpSpPr>
            <a:grpSpLocks/>
          </p:cNvGrpSpPr>
          <p:nvPr/>
        </p:nvGrpSpPr>
        <p:grpSpPr bwMode="auto">
          <a:xfrm>
            <a:off x="3875089" y="4802189"/>
            <a:ext cx="4752975" cy="471487"/>
            <a:chOff x="1481" y="2913"/>
            <a:chExt cx="2994" cy="282"/>
          </a:xfrm>
        </p:grpSpPr>
        <p:sp>
          <p:nvSpPr>
            <p:cNvPr id="123930" name="Rectangle 14">
              <a:extLst>
                <a:ext uri="{FF2B5EF4-FFF2-40B4-BE49-F238E27FC236}">
                  <a16:creationId xmlns:a16="http://schemas.microsoft.com/office/drawing/2014/main" id="{80B7F9B3-E56A-48AD-919C-103FB4897596}"/>
                </a:ext>
              </a:extLst>
            </p:cNvPr>
            <p:cNvSpPr>
              <a:spLocks noChangeArrowheads="1"/>
            </p:cNvSpPr>
            <p:nvPr/>
          </p:nvSpPr>
          <p:spPr bwMode="auto">
            <a:xfrm>
              <a:off x="1805" y="2913"/>
              <a:ext cx="2420"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solidFill>
                    <a:srgbClr val="333399"/>
                  </a:solidFill>
                  <a:ea typeface="楷体" panose="02010609060101010101" pitchFamily="49" charset="-122"/>
                  <a:cs typeface="Arial" panose="020B0604020202020204" pitchFamily="34" charset="0"/>
                </a:rPr>
                <a:t>FIN, ACK, SEQ = y, ACK = x + 1</a:t>
              </a:r>
            </a:p>
          </p:txBody>
        </p:sp>
        <p:sp>
          <p:nvSpPr>
            <p:cNvPr id="123931" name="Line 15">
              <a:extLst>
                <a:ext uri="{FF2B5EF4-FFF2-40B4-BE49-F238E27FC236}">
                  <a16:creationId xmlns:a16="http://schemas.microsoft.com/office/drawing/2014/main" id="{B2DB777E-0735-4394-9B1B-8ED7B5D66FCB}"/>
                </a:ext>
              </a:extLst>
            </p:cNvPr>
            <p:cNvSpPr>
              <a:spLocks noChangeShapeType="1"/>
            </p:cNvSpPr>
            <p:nvPr/>
          </p:nvSpPr>
          <p:spPr bwMode="auto">
            <a:xfrm rot="11867" flipH="1">
              <a:off x="1481" y="3194"/>
              <a:ext cx="2994" cy="1"/>
            </a:xfrm>
            <a:prstGeom prst="line">
              <a:avLst/>
            </a:prstGeom>
            <a:noFill/>
            <a:ln w="28575">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3914" name="Rectangle 16">
            <a:extLst>
              <a:ext uri="{FF2B5EF4-FFF2-40B4-BE49-F238E27FC236}">
                <a16:creationId xmlns:a16="http://schemas.microsoft.com/office/drawing/2014/main" id="{7573945F-FF03-4DCA-93D5-138933B8B0CB}"/>
              </a:ext>
            </a:extLst>
          </p:cNvPr>
          <p:cNvSpPr>
            <a:spLocks noChangeArrowheads="1"/>
          </p:cNvSpPr>
          <p:nvPr/>
        </p:nvSpPr>
        <p:spPr bwMode="auto">
          <a:xfrm>
            <a:off x="8062913" y="1773239"/>
            <a:ext cx="952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a:solidFill>
                  <a:srgbClr val="333399"/>
                </a:solidFill>
                <a:ea typeface="楷体" panose="02010609060101010101" pitchFamily="49" charset="-122"/>
                <a:cs typeface="Arial" panose="020B0604020202020204" pitchFamily="34" charset="0"/>
              </a:rPr>
              <a:t>主机 </a:t>
            </a:r>
            <a:r>
              <a:rPr kumimoji="1" lang="en-US" altLang="zh-CN" sz="2000">
                <a:solidFill>
                  <a:srgbClr val="333399"/>
                </a:solidFill>
                <a:ea typeface="楷体" panose="02010609060101010101" pitchFamily="49" charset="-122"/>
                <a:cs typeface="Arial" panose="020B0604020202020204" pitchFamily="34" charset="0"/>
              </a:rPr>
              <a:t>B</a:t>
            </a:r>
          </a:p>
        </p:txBody>
      </p:sp>
      <p:pic>
        <p:nvPicPr>
          <p:cNvPr id="123915" name="Picture 17">
            <a:extLst>
              <a:ext uri="{FF2B5EF4-FFF2-40B4-BE49-F238E27FC236}">
                <a16:creationId xmlns:a16="http://schemas.microsoft.com/office/drawing/2014/main" id="{F9B09A8D-CBA0-4D63-A94C-F57DD9705424}"/>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5188" y="2135189"/>
            <a:ext cx="760412"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6" name="Picture 18">
            <a:extLst>
              <a:ext uri="{FF2B5EF4-FFF2-40B4-BE49-F238E27FC236}">
                <a16:creationId xmlns:a16="http://schemas.microsoft.com/office/drawing/2014/main" id="{932FDAAA-7C11-42E1-9E11-A2E317360238}"/>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23238" y="2135189"/>
            <a:ext cx="760412"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7" name="Rectangle 19">
            <a:extLst>
              <a:ext uri="{FF2B5EF4-FFF2-40B4-BE49-F238E27FC236}">
                <a16:creationId xmlns:a16="http://schemas.microsoft.com/office/drawing/2014/main" id="{A2973F1C-04AD-4CC7-B26F-67E3371A171C}"/>
              </a:ext>
            </a:extLst>
          </p:cNvPr>
          <p:cNvSpPr>
            <a:spLocks noChangeArrowheads="1"/>
          </p:cNvSpPr>
          <p:nvPr/>
        </p:nvSpPr>
        <p:spPr bwMode="auto">
          <a:xfrm>
            <a:off x="3343275" y="1778001"/>
            <a:ext cx="952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a:solidFill>
                  <a:srgbClr val="333399"/>
                </a:solidFill>
                <a:ea typeface="楷体" panose="02010609060101010101" pitchFamily="49" charset="-122"/>
                <a:cs typeface="Arial" panose="020B0604020202020204" pitchFamily="34" charset="0"/>
              </a:rPr>
              <a:t>主机 </a:t>
            </a:r>
            <a:r>
              <a:rPr kumimoji="1" lang="en-US" altLang="zh-CN" sz="2000">
                <a:solidFill>
                  <a:srgbClr val="333399"/>
                </a:solidFill>
                <a:ea typeface="楷体" panose="02010609060101010101" pitchFamily="49" charset="-122"/>
                <a:cs typeface="Arial" panose="020B0604020202020204" pitchFamily="34" charset="0"/>
              </a:rPr>
              <a:t>A</a:t>
            </a:r>
          </a:p>
        </p:txBody>
      </p:sp>
      <p:grpSp>
        <p:nvGrpSpPr>
          <p:cNvPr id="6" name="Group 20">
            <a:extLst>
              <a:ext uri="{FF2B5EF4-FFF2-40B4-BE49-F238E27FC236}">
                <a16:creationId xmlns:a16="http://schemas.microsoft.com/office/drawing/2014/main" id="{AC653BA6-6C94-4C7B-9B83-6543619AB9E6}"/>
              </a:ext>
            </a:extLst>
          </p:cNvPr>
          <p:cNvGrpSpPr>
            <a:grpSpLocks/>
          </p:cNvGrpSpPr>
          <p:nvPr/>
        </p:nvGrpSpPr>
        <p:grpSpPr bwMode="auto">
          <a:xfrm>
            <a:off x="8485188" y="2636839"/>
            <a:ext cx="1274762" cy="1290637"/>
            <a:chOff x="4385" y="1661"/>
            <a:chExt cx="803" cy="813"/>
          </a:xfrm>
        </p:grpSpPr>
        <p:sp>
          <p:nvSpPr>
            <p:cNvPr id="123927" name="Rectangle 21">
              <a:extLst>
                <a:ext uri="{FF2B5EF4-FFF2-40B4-BE49-F238E27FC236}">
                  <a16:creationId xmlns:a16="http://schemas.microsoft.com/office/drawing/2014/main" id="{BE1F992D-0DE4-4FAB-BDCD-4FF620A3700D}"/>
                </a:ext>
              </a:extLst>
            </p:cNvPr>
            <p:cNvSpPr>
              <a:spLocks noChangeArrowheads="1"/>
            </p:cNvSpPr>
            <p:nvPr/>
          </p:nvSpPr>
          <p:spPr bwMode="auto">
            <a:xfrm>
              <a:off x="4427" y="2030"/>
              <a:ext cx="761"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a:solidFill>
                    <a:srgbClr val="333399"/>
                  </a:solidFill>
                  <a:ea typeface="楷体" panose="02010609060101010101" pitchFamily="49" charset="-122"/>
                  <a:cs typeface="Arial" panose="020B0604020202020204" pitchFamily="34" charset="0"/>
                </a:rPr>
                <a:t>通知主机</a:t>
              </a:r>
            </a:p>
            <a:p>
              <a:r>
                <a:rPr kumimoji="1" lang="zh-CN" altLang="en-US" sz="2000">
                  <a:solidFill>
                    <a:srgbClr val="333399"/>
                  </a:solidFill>
                  <a:ea typeface="楷体" panose="02010609060101010101" pitchFamily="49" charset="-122"/>
                  <a:cs typeface="Arial" panose="020B0604020202020204" pitchFamily="34" charset="0"/>
                </a:rPr>
                <a:t>应用进程</a:t>
              </a:r>
            </a:p>
          </p:txBody>
        </p:sp>
        <p:sp>
          <p:nvSpPr>
            <p:cNvPr id="123928" name="Rectangle 22">
              <a:extLst>
                <a:ext uri="{FF2B5EF4-FFF2-40B4-BE49-F238E27FC236}">
                  <a16:creationId xmlns:a16="http://schemas.microsoft.com/office/drawing/2014/main" id="{E310609B-C153-48E9-86E5-45D672FC9B38}"/>
                </a:ext>
              </a:extLst>
            </p:cNvPr>
            <p:cNvSpPr>
              <a:spLocks noChangeArrowheads="1"/>
            </p:cNvSpPr>
            <p:nvPr/>
          </p:nvSpPr>
          <p:spPr bwMode="auto">
            <a:xfrm>
              <a:off x="4767" y="1865"/>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solidFill>
                    <a:srgbClr val="333399"/>
                  </a:solidFill>
                  <a:ea typeface="楷体" panose="02010609060101010101" pitchFamily="49" charset="-122"/>
                  <a:cs typeface="Arial" panose="020B0604020202020204" pitchFamily="34" charset="0"/>
                </a:rPr>
                <a:t>①</a:t>
              </a:r>
            </a:p>
          </p:txBody>
        </p:sp>
        <p:sp>
          <p:nvSpPr>
            <p:cNvPr id="123929" name="Line 23">
              <a:extLst>
                <a:ext uri="{FF2B5EF4-FFF2-40B4-BE49-F238E27FC236}">
                  <a16:creationId xmlns:a16="http://schemas.microsoft.com/office/drawing/2014/main" id="{0DBCBCA5-05EA-43BD-AC3A-2AD791FF6032}"/>
                </a:ext>
              </a:extLst>
            </p:cNvPr>
            <p:cNvSpPr>
              <a:spLocks noChangeShapeType="1"/>
            </p:cNvSpPr>
            <p:nvPr/>
          </p:nvSpPr>
          <p:spPr bwMode="auto">
            <a:xfrm flipH="1" flipV="1">
              <a:off x="4385" y="1661"/>
              <a:ext cx="437" cy="432"/>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 name="Group 24">
            <a:extLst>
              <a:ext uri="{FF2B5EF4-FFF2-40B4-BE49-F238E27FC236}">
                <a16:creationId xmlns:a16="http://schemas.microsoft.com/office/drawing/2014/main" id="{9FCDFA15-3831-447E-8643-6F05C1AFB483}"/>
              </a:ext>
            </a:extLst>
          </p:cNvPr>
          <p:cNvGrpSpPr>
            <a:grpSpLocks/>
          </p:cNvGrpSpPr>
          <p:nvPr/>
        </p:nvGrpSpPr>
        <p:grpSpPr bwMode="auto">
          <a:xfrm>
            <a:off x="8251826" y="2689226"/>
            <a:ext cx="2170113" cy="2981325"/>
            <a:chOff x="4238" y="1661"/>
            <a:chExt cx="1367" cy="1786"/>
          </a:xfrm>
        </p:grpSpPr>
        <p:sp>
          <p:nvSpPr>
            <p:cNvPr id="123924" name="Rectangle 25">
              <a:extLst>
                <a:ext uri="{FF2B5EF4-FFF2-40B4-BE49-F238E27FC236}">
                  <a16:creationId xmlns:a16="http://schemas.microsoft.com/office/drawing/2014/main" id="{5E7D067F-731B-446D-A830-7AF282E027F3}"/>
                </a:ext>
              </a:extLst>
            </p:cNvPr>
            <p:cNvSpPr>
              <a:spLocks noChangeArrowheads="1"/>
            </p:cNvSpPr>
            <p:nvPr/>
          </p:nvSpPr>
          <p:spPr bwMode="auto">
            <a:xfrm>
              <a:off x="4238" y="2840"/>
              <a:ext cx="1246" cy="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a:solidFill>
                    <a:srgbClr val="333399"/>
                  </a:solidFill>
                  <a:ea typeface="楷体" panose="02010609060101010101" pitchFamily="49" charset="-122"/>
                  <a:cs typeface="Arial" panose="020B0604020202020204" pitchFamily="34" charset="0"/>
                </a:rPr>
                <a:t>应用进程</a:t>
              </a:r>
            </a:p>
            <a:p>
              <a:pPr algn="ctr"/>
              <a:r>
                <a:rPr kumimoji="1" lang="zh-CN" altLang="en-US" sz="2000">
                  <a:solidFill>
                    <a:srgbClr val="333399"/>
                  </a:solidFill>
                  <a:ea typeface="楷体" panose="02010609060101010101" pitchFamily="49" charset="-122"/>
                  <a:cs typeface="Arial" panose="020B0604020202020204" pitchFamily="34" charset="0"/>
                </a:rPr>
                <a:t>释放连接</a:t>
              </a:r>
            </a:p>
            <a:p>
              <a:pPr algn="ctr"/>
              <a:r>
                <a:rPr kumimoji="1" lang="en-US" altLang="zh-CN" sz="2000">
                  <a:solidFill>
                    <a:srgbClr val="333399"/>
                  </a:solidFill>
                  <a:ea typeface="楷体" panose="02010609060101010101" pitchFamily="49" charset="-122"/>
                  <a:cs typeface="Arial" panose="020B0604020202020204" pitchFamily="34" charset="0"/>
                </a:rPr>
                <a:t>B </a:t>
              </a:r>
              <a:r>
                <a:rPr kumimoji="1" lang="zh-CN" altLang="en-US" sz="2000">
                  <a:solidFill>
                    <a:srgbClr val="333399"/>
                  </a:solidFill>
                  <a:ea typeface="楷体" panose="02010609060101010101" pitchFamily="49" charset="-122"/>
                  <a:cs typeface="Arial" panose="020B0604020202020204" pitchFamily="34" charset="0"/>
                </a:rPr>
                <a:t>不再发送报文</a:t>
              </a:r>
            </a:p>
          </p:txBody>
        </p:sp>
        <p:sp>
          <p:nvSpPr>
            <p:cNvPr id="123925" name="Freeform 26">
              <a:extLst>
                <a:ext uri="{FF2B5EF4-FFF2-40B4-BE49-F238E27FC236}">
                  <a16:creationId xmlns:a16="http://schemas.microsoft.com/office/drawing/2014/main" id="{6BCD3CB4-0C88-486A-890F-410467E4F5F5}"/>
                </a:ext>
              </a:extLst>
            </p:cNvPr>
            <p:cNvSpPr>
              <a:spLocks/>
            </p:cNvSpPr>
            <p:nvPr/>
          </p:nvSpPr>
          <p:spPr bwMode="auto">
            <a:xfrm>
              <a:off x="4562" y="1661"/>
              <a:ext cx="815" cy="1225"/>
            </a:xfrm>
            <a:custGeom>
              <a:avLst/>
              <a:gdLst>
                <a:gd name="T0" fmla="*/ 0 w 661"/>
                <a:gd name="T1" fmla="*/ 0 h 1026"/>
                <a:gd name="T2" fmla="*/ 331213 w 661"/>
                <a:gd name="T3" fmla="*/ 39325 h 1026"/>
                <a:gd name="T4" fmla="*/ 590002 w 661"/>
                <a:gd name="T5" fmla="*/ 108315 h 1026"/>
                <a:gd name="T6" fmla="*/ 662726 w 661"/>
                <a:gd name="T7" fmla="*/ 189492 h 1026"/>
                <a:gd name="T8" fmla="*/ 595828 w 661"/>
                <a:gd name="T9" fmla="*/ 281214 h 1026"/>
                <a:gd name="T10" fmla="*/ 391389 w 661"/>
                <a:gd name="T11" fmla="*/ 356486 h 1026"/>
                <a:gd name="T12" fmla="*/ 0 60000 65536"/>
                <a:gd name="T13" fmla="*/ 0 60000 65536"/>
                <a:gd name="T14" fmla="*/ 0 60000 65536"/>
                <a:gd name="T15" fmla="*/ 0 60000 65536"/>
                <a:gd name="T16" fmla="*/ 0 60000 65536"/>
                <a:gd name="T17" fmla="*/ 0 60000 65536"/>
                <a:gd name="T18" fmla="*/ 0 w 661"/>
                <a:gd name="T19" fmla="*/ 0 h 1026"/>
                <a:gd name="T20" fmla="*/ 661 w 661"/>
                <a:gd name="T21" fmla="*/ 1026 h 1026"/>
              </a:gdLst>
              <a:ahLst/>
              <a:cxnLst>
                <a:cxn ang="T12">
                  <a:pos x="T0" y="T1"/>
                </a:cxn>
                <a:cxn ang="T13">
                  <a:pos x="T2" y="T3"/>
                </a:cxn>
                <a:cxn ang="T14">
                  <a:pos x="T4" y="T5"/>
                </a:cxn>
                <a:cxn ang="T15">
                  <a:pos x="T6" y="T7"/>
                </a:cxn>
                <a:cxn ang="T16">
                  <a:pos x="T8" y="T9"/>
                </a:cxn>
                <a:cxn ang="T17">
                  <a:pos x="T10" y="T11"/>
                </a:cxn>
              </a:cxnLst>
              <a:rect l="T18" t="T19" r="T20" b="T21"/>
              <a:pathLst>
                <a:path w="661" h="1026">
                  <a:moveTo>
                    <a:pt x="0" y="0"/>
                  </a:moveTo>
                  <a:cubicBezTo>
                    <a:pt x="55" y="19"/>
                    <a:pt x="232" y="62"/>
                    <a:pt x="330" y="114"/>
                  </a:cubicBezTo>
                  <a:cubicBezTo>
                    <a:pt x="428" y="166"/>
                    <a:pt x="533" y="240"/>
                    <a:pt x="588" y="312"/>
                  </a:cubicBezTo>
                  <a:cubicBezTo>
                    <a:pt x="643" y="384"/>
                    <a:pt x="659" y="463"/>
                    <a:pt x="660" y="546"/>
                  </a:cubicBezTo>
                  <a:cubicBezTo>
                    <a:pt x="661" y="629"/>
                    <a:pt x="639" y="730"/>
                    <a:pt x="594" y="810"/>
                  </a:cubicBezTo>
                  <a:cubicBezTo>
                    <a:pt x="549" y="890"/>
                    <a:pt x="432" y="981"/>
                    <a:pt x="390" y="1026"/>
                  </a:cubicBezTo>
                </a:path>
              </a:pathLst>
            </a:custGeom>
            <a:noFill/>
            <a:ln w="28575">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926" name="Rectangle 27">
              <a:extLst>
                <a:ext uri="{FF2B5EF4-FFF2-40B4-BE49-F238E27FC236}">
                  <a16:creationId xmlns:a16="http://schemas.microsoft.com/office/drawing/2014/main" id="{4F6CCBBB-CCB9-4C75-A2B4-EE21D0967141}"/>
                </a:ext>
              </a:extLst>
            </p:cNvPr>
            <p:cNvSpPr>
              <a:spLocks noChangeArrowheads="1"/>
            </p:cNvSpPr>
            <p:nvPr/>
          </p:nvSpPr>
          <p:spPr bwMode="auto">
            <a:xfrm>
              <a:off x="5328" y="2142"/>
              <a:ext cx="277"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solidFill>
                    <a:srgbClr val="333399"/>
                  </a:solidFill>
                  <a:ea typeface="楷体" panose="02010609060101010101" pitchFamily="49" charset="-122"/>
                  <a:cs typeface="Arial" panose="020B0604020202020204" pitchFamily="34" charset="0"/>
                </a:rPr>
                <a:t>②</a:t>
              </a:r>
            </a:p>
          </p:txBody>
        </p:sp>
      </p:grpSp>
      <p:sp>
        <p:nvSpPr>
          <p:cNvPr id="404508" name="Rectangle 28">
            <a:extLst>
              <a:ext uri="{FF2B5EF4-FFF2-40B4-BE49-F238E27FC236}">
                <a16:creationId xmlns:a16="http://schemas.microsoft.com/office/drawing/2014/main" id="{6D6366FF-BC13-4309-A49E-7D8EDA195F4A}"/>
              </a:ext>
            </a:extLst>
          </p:cNvPr>
          <p:cNvSpPr>
            <a:spLocks noChangeArrowheads="1"/>
          </p:cNvSpPr>
          <p:nvPr/>
        </p:nvSpPr>
        <p:spPr bwMode="auto">
          <a:xfrm>
            <a:off x="8559801" y="4062414"/>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a:solidFill>
                  <a:srgbClr val="333399"/>
                </a:solidFill>
                <a:ea typeface="楷体" panose="02010609060101010101" pitchFamily="49" charset="-122"/>
                <a:cs typeface="Arial" panose="020B0604020202020204" pitchFamily="34" charset="0"/>
              </a:rPr>
              <a:t>确认</a:t>
            </a:r>
          </a:p>
        </p:txBody>
      </p:sp>
      <p:sp>
        <p:nvSpPr>
          <p:cNvPr id="404509" name="Rectangle 29">
            <a:extLst>
              <a:ext uri="{FF2B5EF4-FFF2-40B4-BE49-F238E27FC236}">
                <a16:creationId xmlns:a16="http://schemas.microsoft.com/office/drawing/2014/main" id="{6C5B6FBA-E26A-43BC-9190-8C43F234AE6A}"/>
              </a:ext>
            </a:extLst>
          </p:cNvPr>
          <p:cNvSpPr>
            <a:spLocks noChangeArrowheads="1"/>
          </p:cNvSpPr>
          <p:nvPr/>
        </p:nvSpPr>
        <p:spPr bwMode="auto">
          <a:xfrm>
            <a:off x="3221038" y="5913439"/>
            <a:ext cx="690562"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a:solidFill>
                  <a:srgbClr val="333399"/>
                </a:solidFill>
                <a:ea typeface="楷体" panose="02010609060101010101" pitchFamily="49" charset="-122"/>
                <a:cs typeface="Arial" panose="020B0604020202020204" pitchFamily="34" charset="0"/>
              </a:rPr>
              <a:t>确认</a:t>
            </a:r>
          </a:p>
        </p:txBody>
      </p:sp>
      <p:sp>
        <p:nvSpPr>
          <p:cNvPr id="404510" name="Rectangle 30">
            <a:extLst>
              <a:ext uri="{FF2B5EF4-FFF2-40B4-BE49-F238E27FC236}">
                <a16:creationId xmlns:a16="http://schemas.microsoft.com/office/drawing/2014/main" id="{D71CB82B-524A-472A-B2FA-B79362ADAB76}"/>
              </a:ext>
            </a:extLst>
          </p:cNvPr>
          <p:cNvSpPr>
            <a:spLocks noChangeArrowheads="1"/>
          </p:cNvSpPr>
          <p:nvPr/>
        </p:nvSpPr>
        <p:spPr bwMode="auto">
          <a:xfrm>
            <a:off x="1524000" y="6626854"/>
            <a:ext cx="9144000" cy="234950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dirty="0">
                <a:solidFill>
                  <a:srgbClr val="333399"/>
                </a:solidFill>
                <a:ea typeface="楷体" panose="02010609060101010101" pitchFamily="49" charset="-122"/>
                <a:cs typeface="Arial" panose="020B0604020202020204" pitchFamily="34" charset="0"/>
              </a:rPr>
              <a:t>从 </a:t>
            </a:r>
            <a:r>
              <a:rPr lang="en-US" altLang="zh-CN" sz="2800" dirty="0">
                <a:solidFill>
                  <a:srgbClr val="333399"/>
                </a:solidFill>
                <a:ea typeface="楷体" panose="02010609060101010101" pitchFamily="49" charset="-122"/>
                <a:cs typeface="Arial" panose="020B0604020202020204" pitchFamily="34" charset="0"/>
              </a:rPr>
              <a:t>A </a:t>
            </a:r>
            <a:r>
              <a:rPr lang="zh-CN" altLang="en-US" sz="2800" dirty="0">
                <a:solidFill>
                  <a:srgbClr val="333399"/>
                </a:solidFill>
                <a:ea typeface="楷体" panose="02010609060101010101" pitchFamily="49" charset="-122"/>
                <a:cs typeface="Arial" panose="020B0604020202020204" pitchFamily="34" charset="0"/>
              </a:rPr>
              <a:t>到 </a:t>
            </a:r>
            <a:r>
              <a:rPr lang="en-US" altLang="zh-CN" sz="2800" dirty="0">
                <a:solidFill>
                  <a:srgbClr val="333399"/>
                </a:solidFill>
                <a:ea typeface="楷体" panose="02010609060101010101" pitchFamily="49" charset="-122"/>
                <a:cs typeface="Arial" panose="020B0604020202020204" pitchFamily="34" charset="0"/>
              </a:rPr>
              <a:t>B </a:t>
            </a:r>
            <a:r>
              <a:rPr lang="zh-CN" altLang="en-US" sz="2800" dirty="0">
                <a:solidFill>
                  <a:srgbClr val="333399"/>
                </a:solidFill>
                <a:ea typeface="楷体" panose="02010609060101010101" pitchFamily="49" charset="-122"/>
                <a:cs typeface="Arial" panose="020B0604020202020204" pitchFamily="34" charset="0"/>
              </a:rPr>
              <a:t>的连接就释放了，连接处于</a:t>
            </a:r>
            <a:r>
              <a:rPr lang="zh-CN" altLang="en-US" sz="2800" dirty="0">
                <a:solidFill>
                  <a:srgbClr val="D60093"/>
                </a:solidFill>
                <a:ea typeface="楷体" panose="02010609060101010101" pitchFamily="49" charset="-122"/>
                <a:cs typeface="Arial" panose="020B0604020202020204" pitchFamily="34" charset="0"/>
              </a:rPr>
              <a:t>半关闭</a:t>
            </a:r>
            <a:r>
              <a:rPr lang="zh-CN" altLang="en-US" sz="2800" dirty="0">
                <a:solidFill>
                  <a:srgbClr val="333399"/>
                </a:solidFill>
                <a:ea typeface="楷体" panose="02010609060101010101" pitchFamily="49" charset="-122"/>
                <a:cs typeface="Arial" panose="020B0604020202020204" pitchFamily="34" charset="0"/>
              </a:rPr>
              <a:t>状态。</a:t>
            </a:r>
          </a:p>
          <a:p>
            <a:pPr algn="ctr" eaLnBrk="1" hangingPunct="1"/>
            <a:r>
              <a:rPr lang="zh-CN" altLang="en-US" sz="2800" dirty="0">
                <a:solidFill>
                  <a:srgbClr val="333399"/>
                </a:solidFill>
                <a:ea typeface="楷体" panose="02010609060101010101" pitchFamily="49" charset="-122"/>
                <a:cs typeface="Arial" panose="020B0604020202020204" pitchFamily="34" charset="0"/>
              </a:rPr>
              <a:t>相当于 </a:t>
            </a:r>
            <a:r>
              <a:rPr lang="en-US" altLang="zh-CN" sz="2800" dirty="0">
                <a:solidFill>
                  <a:srgbClr val="333399"/>
                </a:solidFill>
                <a:ea typeface="楷体" panose="02010609060101010101" pitchFamily="49" charset="-122"/>
                <a:cs typeface="Arial" panose="020B0604020202020204" pitchFamily="34" charset="0"/>
              </a:rPr>
              <a:t>A </a:t>
            </a:r>
            <a:r>
              <a:rPr lang="zh-CN" altLang="en-US" sz="2800" dirty="0">
                <a:solidFill>
                  <a:srgbClr val="333399"/>
                </a:solidFill>
                <a:ea typeface="楷体" panose="02010609060101010101" pitchFamily="49" charset="-122"/>
                <a:cs typeface="Arial" panose="020B0604020202020204" pitchFamily="34" charset="0"/>
              </a:rPr>
              <a:t>向 </a:t>
            </a:r>
            <a:r>
              <a:rPr lang="en-US" altLang="zh-CN" sz="2800" dirty="0">
                <a:solidFill>
                  <a:srgbClr val="333399"/>
                </a:solidFill>
                <a:ea typeface="楷体" panose="02010609060101010101" pitchFamily="49" charset="-122"/>
                <a:cs typeface="Arial" panose="020B0604020202020204" pitchFamily="34" charset="0"/>
              </a:rPr>
              <a:t>B </a:t>
            </a:r>
            <a:r>
              <a:rPr lang="zh-CN" altLang="en-US" sz="2800" dirty="0">
                <a:solidFill>
                  <a:srgbClr val="333399"/>
                </a:solidFill>
                <a:ea typeface="楷体" panose="02010609060101010101" pitchFamily="49" charset="-122"/>
                <a:cs typeface="Arial" panose="020B0604020202020204" pitchFamily="34" charset="0"/>
              </a:rPr>
              <a:t>说：</a:t>
            </a:r>
          </a:p>
          <a:p>
            <a:pPr algn="ctr" eaLnBrk="1" hangingPunct="1"/>
            <a:r>
              <a:rPr lang="zh-CN" altLang="en-US" sz="2800" dirty="0">
                <a:solidFill>
                  <a:srgbClr val="333399"/>
                </a:solidFill>
                <a:ea typeface="楷体" panose="02010609060101010101" pitchFamily="49" charset="-122"/>
                <a:cs typeface="Arial" panose="020B0604020202020204" pitchFamily="34" charset="0"/>
              </a:rPr>
              <a:t>“我已经没有数据要发送了。</a:t>
            </a:r>
          </a:p>
          <a:p>
            <a:pPr algn="ctr" eaLnBrk="1" hangingPunct="1"/>
            <a:r>
              <a:rPr lang="zh-CN" altLang="en-US" sz="2800" dirty="0">
                <a:solidFill>
                  <a:srgbClr val="333399"/>
                </a:solidFill>
                <a:ea typeface="楷体" panose="02010609060101010101" pitchFamily="49" charset="-122"/>
                <a:cs typeface="Arial" panose="020B0604020202020204" pitchFamily="34" charset="0"/>
              </a:rPr>
              <a:t>但你如果还发送数据，我仍接收。” </a:t>
            </a:r>
          </a:p>
        </p:txBody>
      </p:sp>
      <p:sp>
        <p:nvSpPr>
          <p:cNvPr id="404511" name="Rectangle 31">
            <a:extLst>
              <a:ext uri="{FF2B5EF4-FFF2-40B4-BE49-F238E27FC236}">
                <a16:creationId xmlns:a16="http://schemas.microsoft.com/office/drawing/2014/main" id="{98CE7D69-C4F4-45E3-A92D-1AF8A9003ABF}"/>
              </a:ext>
            </a:extLst>
          </p:cNvPr>
          <p:cNvSpPr>
            <a:spLocks noChangeArrowheads="1"/>
          </p:cNvSpPr>
          <p:nvPr/>
        </p:nvSpPr>
        <p:spPr bwMode="auto">
          <a:xfrm>
            <a:off x="1524000" y="7938"/>
            <a:ext cx="9144000" cy="170021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a:solidFill>
                  <a:srgbClr val="333399"/>
                </a:solidFill>
                <a:ea typeface="楷体" panose="02010609060101010101" pitchFamily="49" charset="-122"/>
                <a:cs typeface="Arial" panose="020B0604020202020204" pitchFamily="34" charset="0"/>
              </a:rPr>
              <a:t>至此，整个连接已经全部释放。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4492"/>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8"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000"/>
                                        <p:tgtEl>
                                          <p:spTgt spid="2"/>
                                        </p:tgtEl>
                                      </p:cBhvr>
                                    </p:animEffect>
                                  </p:childTnLst>
                                </p:cTn>
                              </p:par>
                            </p:childTnLst>
                          </p:cTn>
                        </p:par>
                        <p:par>
                          <p:cTn id="11" fill="hold" nodeType="afterGroup">
                            <p:stCondLst>
                              <p:cond delay="1000"/>
                            </p:stCondLst>
                            <p:childTnLst>
                              <p:par>
                                <p:cTn id="12" presetID="22" presetClass="entr" presetSubtype="4" fill="hold" nodeType="after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1000"/>
                                        <p:tgtEl>
                                          <p:spTgt spid="6"/>
                                        </p:tgtEl>
                                      </p:cBhvr>
                                    </p:animEffect>
                                  </p:childTnLst>
                                </p:cTn>
                              </p:par>
                            </p:childTnLst>
                          </p:cTn>
                        </p:par>
                        <p:par>
                          <p:cTn id="15" fill="hold" nodeType="afterGroup">
                            <p:stCondLst>
                              <p:cond delay="2500"/>
                            </p:stCondLst>
                            <p:childTnLst>
                              <p:par>
                                <p:cTn id="16" presetID="1" presetClass="entr" presetSubtype="0" fill="hold" grpId="0" nodeType="afterEffect">
                                  <p:stCondLst>
                                    <p:cond delay="500"/>
                                  </p:stCondLst>
                                  <p:childTnLst>
                                    <p:set>
                                      <p:cBhvr>
                                        <p:cTn id="17" dur="1" fill="hold">
                                          <p:stCondLst>
                                            <p:cond delay="0"/>
                                          </p:stCondLst>
                                        </p:cTn>
                                        <p:tgtEl>
                                          <p:spTgt spid="404508"/>
                                        </p:tgtEl>
                                        <p:attrNameLst>
                                          <p:attrName>style.visibility</p:attrName>
                                        </p:attrNameLst>
                                      </p:cBhvr>
                                      <p:to>
                                        <p:strVal val="visible"/>
                                      </p:to>
                                    </p:set>
                                  </p:childTnLst>
                                </p:cTn>
                              </p:par>
                            </p:childTnLst>
                          </p:cTn>
                        </p:par>
                        <p:par>
                          <p:cTn id="18" fill="hold" nodeType="afterGroup">
                            <p:stCondLst>
                              <p:cond delay="3000"/>
                            </p:stCondLst>
                            <p:childTnLst>
                              <p:par>
                                <p:cTn id="19" presetID="22" presetClass="entr" presetSubtype="2"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right)">
                                      <p:cBhvr>
                                        <p:cTn id="21" dur="1000"/>
                                        <p:tgtEl>
                                          <p:spTgt spid="3"/>
                                        </p:tgtEl>
                                      </p:cBhvr>
                                    </p:animEffect>
                                  </p:childTnLst>
                                </p:cTn>
                              </p:par>
                            </p:childTnLst>
                          </p:cTn>
                        </p:par>
                        <p:par>
                          <p:cTn id="22" fill="hold" nodeType="afterGroup">
                            <p:stCondLst>
                              <p:cond delay="4000"/>
                            </p:stCondLst>
                            <p:childTnLst>
                              <p:par>
                                <p:cTn id="23" presetID="1" presetClass="entr" presetSubtype="0" fill="hold" grpId="0" nodeType="afterEffect">
                                  <p:stCondLst>
                                    <p:cond delay="500"/>
                                  </p:stCondLst>
                                  <p:childTnLst>
                                    <p:set>
                                      <p:cBhvr>
                                        <p:cTn id="24" dur="1" fill="hold">
                                          <p:stCondLst>
                                            <p:cond delay="0"/>
                                          </p:stCondLst>
                                        </p:cTn>
                                        <p:tgtEl>
                                          <p:spTgt spid="40451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04510"/>
                                        </p:tgtEl>
                                        <p:attrNameLst>
                                          <p:attrName>style.visibility</p:attrName>
                                        </p:attrNameLst>
                                      </p:cBhvr>
                                      <p:to>
                                        <p:strVal val="hidden"/>
                                      </p:to>
                                    </p:set>
                                  </p:childTnLst>
                                </p:cTn>
                              </p:par>
                            </p:childTnLst>
                          </p:cTn>
                        </p:par>
                        <p:par>
                          <p:cTn id="29" fill="hold" nodeType="afterGroup">
                            <p:stCondLst>
                              <p:cond delay="0"/>
                            </p:stCondLst>
                            <p:childTnLst>
                              <p:par>
                                <p:cTn id="30" presetID="22" presetClass="entr" presetSubtype="1" fill="hold" nodeType="afterEffect">
                                  <p:stCondLst>
                                    <p:cond delay="50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1000"/>
                                        <p:tgtEl>
                                          <p:spTgt spid="7"/>
                                        </p:tgtEl>
                                      </p:cBhvr>
                                    </p:animEffect>
                                  </p:childTnLst>
                                </p:cTn>
                              </p:par>
                            </p:childTnLst>
                          </p:cTn>
                        </p:par>
                        <p:par>
                          <p:cTn id="33" fill="hold" nodeType="afterGroup">
                            <p:stCondLst>
                              <p:cond delay="1500"/>
                            </p:stCondLst>
                            <p:childTnLst>
                              <p:par>
                                <p:cTn id="34" presetID="22" presetClass="entr" presetSubtype="2" fill="hold" nodeType="afterEffect">
                                  <p:stCondLst>
                                    <p:cond delay="500"/>
                                  </p:stCondLst>
                                  <p:childTnLst>
                                    <p:set>
                                      <p:cBhvr>
                                        <p:cTn id="35" dur="1" fill="hold">
                                          <p:stCondLst>
                                            <p:cond delay="0"/>
                                          </p:stCondLst>
                                        </p:cTn>
                                        <p:tgtEl>
                                          <p:spTgt spid="5"/>
                                        </p:tgtEl>
                                        <p:attrNameLst>
                                          <p:attrName>style.visibility</p:attrName>
                                        </p:attrNameLst>
                                      </p:cBhvr>
                                      <p:to>
                                        <p:strVal val="visible"/>
                                      </p:to>
                                    </p:set>
                                    <p:animEffect transition="in" filter="wipe(right)">
                                      <p:cBhvr>
                                        <p:cTn id="36" dur="1000"/>
                                        <p:tgtEl>
                                          <p:spTgt spid="5"/>
                                        </p:tgtEl>
                                      </p:cBhvr>
                                    </p:animEffect>
                                  </p:childTnLst>
                                </p:cTn>
                              </p:par>
                            </p:childTnLst>
                          </p:cTn>
                        </p:par>
                        <p:par>
                          <p:cTn id="37" fill="hold" nodeType="afterGroup">
                            <p:stCondLst>
                              <p:cond delay="3000"/>
                            </p:stCondLst>
                            <p:childTnLst>
                              <p:par>
                                <p:cTn id="38" presetID="1" presetClass="entr" presetSubtype="0" fill="hold" grpId="0" nodeType="afterEffect">
                                  <p:stCondLst>
                                    <p:cond delay="500"/>
                                  </p:stCondLst>
                                  <p:childTnLst>
                                    <p:set>
                                      <p:cBhvr>
                                        <p:cTn id="39" dur="1" fill="hold">
                                          <p:stCondLst>
                                            <p:cond delay="0"/>
                                          </p:stCondLst>
                                        </p:cTn>
                                        <p:tgtEl>
                                          <p:spTgt spid="404509"/>
                                        </p:tgtEl>
                                        <p:attrNameLst>
                                          <p:attrName>style.visibility</p:attrName>
                                        </p:attrNameLst>
                                      </p:cBhvr>
                                      <p:to>
                                        <p:strVal val="visible"/>
                                      </p:to>
                                    </p:set>
                                  </p:childTnLst>
                                </p:cTn>
                              </p:par>
                            </p:childTnLst>
                          </p:cTn>
                        </p:par>
                        <p:par>
                          <p:cTn id="40" fill="hold" nodeType="afterGroup">
                            <p:stCondLst>
                              <p:cond delay="3500"/>
                            </p:stCondLst>
                            <p:childTnLst>
                              <p:par>
                                <p:cTn id="41" presetID="22" presetClass="entr" presetSubtype="8" fill="hold" nodeType="afterEffect">
                                  <p:stCondLst>
                                    <p:cond delay="500"/>
                                  </p:stCondLst>
                                  <p:childTnLst>
                                    <p:set>
                                      <p:cBhvr>
                                        <p:cTn id="42" dur="1" fill="hold">
                                          <p:stCondLst>
                                            <p:cond delay="0"/>
                                          </p:stCondLst>
                                        </p:cTn>
                                        <p:tgtEl>
                                          <p:spTgt spid="4"/>
                                        </p:tgtEl>
                                        <p:attrNameLst>
                                          <p:attrName>style.visibility</p:attrName>
                                        </p:attrNameLst>
                                      </p:cBhvr>
                                      <p:to>
                                        <p:strVal val="visible"/>
                                      </p:to>
                                    </p:set>
                                    <p:animEffect transition="in" filter="wipe(left)">
                                      <p:cBhvr>
                                        <p:cTn id="43" dur="1000"/>
                                        <p:tgtEl>
                                          <p:spTgt spid="4"/>
                                        </p:tgtEl>
                                      </p:cBhvr>
                                    </p:animEffect>
                                  </p:childTnLst>
                                </p:cTn>
                              </p:par>
                            </p:childTnLst>
                          </p:cTn>
                        </p:par>
                        <p:par>
                          <p:cTn id="44" fill="hold" nodeType="afterGroup">
                            <p:stCondLst>
                              <p:cond delay="5000"/>
                            </p:stCondLst>
                            <p:childTnLst>
                              <p:par>
                                <p:cTn id="45" presetID="1" presetClass="entr" presetSubtype="0" fill="hold" grpId="0" nodeType="afterEffect">
                                  <p:stCondLst>
                                    <p:cond delay="0"/>
                                  </p:stCondLst>
                                  <p:childTnLst>
                                    <p:set>
                                      <p:cBhvr>
                                        <p:cTn id="46" dur="1" fill="hold">
                                          <p:stCondLst>
                                            <p:cond delay="0"/>
                                          </p:stCondLst>
                                        </p:cTn>
                                        <p:tgtEl>
                                          <p:spTgt spid="404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92" grpId="0"/>
      <p:bldP spid="404508" grpId="0"/>
      <p:bldP spid="404509" grpId="0"/>
      <p:bldP spid="404510" grpId="0" animBg="1"/>
      <p:bldP spid="404510" grpId="1" animBg="1"/>
      <p:bldP spid="404511" grpId="0" animBg="1"/>
    </p:bld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日期占位符 3">
            <a:extLst>
              <a:ext uri="{FF2B5EF4-FFF2-40B4-BE49-F238E27FC236}">
                <a16:creationId xmlns:a16="http://schemas.microsoft.com/office/drawing/2014/main" id="{E6F86F83-ACB2-40C2-88F8-B08125A86F59}"/>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124931" name="页脚占位符 4">
            <a:extLst>
              <a:ext uri="{FF2B5EF4-FFF2-40B4-BE49-F238E27FC236}">
                <a16:creationId xmlns:a16="http://schemas.microsoft.com/office/drawing/2014/main" id="{0AB0B5B1-FDDB-4D2D-9175-C00CE0B8DD8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88B1BD9-FE7D-4CB2-8717-07975EF6A170}" type="slidenum">
              <a:rPr lang="en-US" altLang="zh-CN" smtClean="0">
                <a:latin typeface="Garamond" panose="02020404030301010803" pitchFamily="18" charset="0"/>
              </a:rPr>
              <a:pPr/>
              <a:t>131</a:t>
            </a:fld>
            <a:endParaRPr lang="en-US" altLang="zh-CN">
              <a:latin typeface="Garamond" panose="02020404030301010803" pitchFamily="18" charset="0"/>
            </a:endParaRPr>
          </a:p>
        </p:txBody>
      </p:sp>
      <p:sp>
        <p:nvSpPr>
          <p:cNvPr id="124932" name="Rectangle 2">
            <a:extLst>
              <a:ext uri="{FF2B5EF4-FFF2-40B4-BE49-F238E27FC236}">
                <a16:creationId xmlns:a16="http://schemas.microsoft.com/office/drawing/2014/main" id="{C9D2FF65-7602-4742-A93B-DF0CF47F8A74}"/>
              </a:ext>
            </a:extLst>
          </p:cNvPr>
          <p:cNvSpPr>
            <a:spLocks noGrp="1" noChangeArrowheads="1"/>
          </p:cNvSpPr>
          <p:nvPr>
            <p:ph type="title"/>
          </p:nvPr>
        </p:nvSpPr>
        <p:spPr/>
        <p:txBody>
          <a:bodyPr/>
          <a:lstStyle/>
          <a:p>
            <a:pPr eaLnBrk="1" hangingPunct="1"/>
            <a:r>
              <a:rPr lang="en-US" altLang="zh-CN"/>
              <a:t>3.5 </a:t>
            </a:r>
            <a:r>
              <a:rPr lang="zh-CN" altLang="en-US"/>
              <a:t>面向连接的传输 </a:t>
            </a:r>
            <a:r>
              <a:rPr lang="en-US" altLang="zh-CN"/>
              <a:t>: TCP</a:t>
            </a:r>
          </a:p>
        </p:txBody>
      </p:sp>
      <p:sp>
        <p:nvSpPr>
          <p:cNvPr id="124933" name="Rectangle 3">
            <a:extLst>
              <a:ext uri="{FF2B5EF4-FFF2-40B4-BE49-F238E27FC236}">
                <a16:creationId xmlns:a16="http://schemas.microsoft.com/office/drawing/2014/main" id="{CF0AA60C-896C-419A-B109-8ED9A27A4A15}"/>
              </a:ext>
            </a:extLst>
          </p:cNvPr>
          <p:cNvSpPr>
            <a:spLocks noGrp="1" noChangeArrowheads="1"/>
          </p:cNvSpPr>
          <p:nvPr>
            <p:ph type="body" idx="1"/>
          </p:nvPr>
        </p:nvSpPr>
        <p:spPr>
          <a:xfrm>
            <a:off x="1981200" y="1341439"/>
            <a:ext cx="8229600" cy="503237"/>
          </a:xfrm>
        </p:spPr>
        <p:txBody>
          <a:bodyPr/>
          <a:lstStyle/>
          <a:p>
            <a:pPr eaLnBrk="1" hangingPunct="1">
              <a:lnSpc>
                <a:spcPct val="90000"/>
              </a:lnSpc>
            </a:pPr>
            <a:r>
              <a:rPr lang="en-US" altLang="zh-CN" b="1">
                <a:ea typeface="楷体" panose="02010609060101010101" pitchFamily="49" charset="-122"/>
                <a:cs typeface="Arial" panose="020B0604020202020204" pitchFamily="34" charset="0"/>
              </a:rPr>
              <a:t>TCP</a:t>
            </a:r>
            <a:r>
              <a:rPr lang="zh-CN" altLang="en-US" b="1">
                <a:ea typeface="楷体" panose="02010609060101010101" pitchFamily="49" charset="-122"/>
                <a:cs typeface="Arial" panose="020B0604020202020204" pitchFamily="34" charset="0"/>
              </a:rPr>
              <a:t>连接管理的状态序列</a:t>
            </a:r>
          </a:p>
        </p:txBody>
      </p:sp>
      <p:graphicFrame>
        <p:nvGraphicFramePr>
          <p:cNvPr id="124934" name="Object 4">
            <a:extLst>
              <a:ext uri="{FF2B5EF4-FFF2-40B4-BE49-F238E27FC236}">
                <a16:creationId xmlns:a16="http://schemas.microsoft.com/office/drawing/2014/main" id="{BE2DF641-D93D-42BA-ACF1-B34ED9E6D2E1}"/>
              </a:ext>
            </a:extLst>
          </p:cNvPr>
          <p:cNvGraphicFramePr>
            <a:graphicFrameLocks noChangeAspect="1"/>
          </p:cNvGraphicFramePr>
          <p:nvPr/>
        </p:nvGraphicFramePr>
        <p:xfrm>
          <a:off x="1847850" y="3429000"/>
          <a:ext cx="4038600" cy="2655888"/>
        </p:xfrm>
        <a:graphic>
          <a:graphicData uri="http://schemas.openxmlformats.org/presentationml/2006/ole">
            <mc:AlternateContent xmlns:mc="http://schemas.openxmlformats.org/markup-compatibility/2006">
              <mc:Choice xmlns:v="urn:schemas-microsoft-com:vml" Requires="v">
                <p:oleObj name="Visio" r:id="rId2" imgW="4433621" imgH="2913888" progId="Visio.Drawing.11">
                  <p:embed/>
                </p:oleObj>
              </mc:Choice>
              <mc:Fallback>
                <p:oleObj name="Visio" r:id="rId2" imgW="4433621" imgH="2913888" progId="Visio.Drawing.11">
                  <p:embed/>
                  <p:pic>
                    <p:nvPicPr>
                      <p:cNvPr id="124934" name="Object 4">
                        <a:extLst>
                          <a:ext uri="{FF2B5EF4-FFF2-40B4-BE49-F238E27FC236}">
                            <a16:creationId xmlns:a16="http://schemas.microsoft.com/office/drawing/2014/main" id="{BE2DF641-D93D-42BA-ACF1-B34ED9E6D2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850" y="3429000"/>
                        <a:ext cx="4038600" cy="265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4935" name="Object 5">
            <a:extLst>
              <a:ext uri="{FF2B5EF4-FFF2-40B4-BE49-F238E27FC236}">
                <a16:creationId xmlns:a16="http://schemas.microsoft.com/office/drawing/2014/main" id="{51C40C6E-7E64-4BE1-A346-6EE07D20E3F9}"/>
              </a:ext>
            </a:extLst>
          </p:cNvPr>
          <p:cNvGraphicFramePr>
            <a:graphicFrameLocks noChangeAspect="1"/>
          </p:cNvGraphicFramePr>
          <p:nvPr/>
        </p:nvGraphicFramePr>
        <p:xfrm>
          <a:off x="6248400" y="1773238"/>
          <a:ext cx="4419600" cy="2741612"/>
        </p:xfrm>
        <a:graphic>
          <a:graphicData uri="http://schemas.openxmlformats.org/presentationml/2006/ole">
            <mc:AlternateContent xmlns:mc="http://schemas.openxmlformats.org/markup-compatibility/2006">
              <mc:Choice xmlns:v="urn:schemas-microsoft-com:vml" Requires="v">
                <p:oleObj name="Visio" r:id="rId4" imgW="4394302" imgH="2726131" progId="Visio.Drawing.11">
                  <p:embed/>
                </p:oleObj>
              </mc:Choice>
              <mc:Fallback>
                <p:oleObj name="Visio" r:id="rId4" imgW="4394302" imgH="2726131" progId="Visio.Drawing.11">
                  <p:embed/>
                  <p:pic>
                    <p:nvPicPr>
                      <p:cNvPr id="124935" name="Object 5">
                        <a:extLst>
                          <a:ext uri="{FF2B5EF4-FFF2-40B4-BE49-F238E27FC236}">
                            <a16:creationId xmlns:a16="http://schemas.microsoft.com/office/drawing/2014/main" id="{51C40C6E-7E64-4BE1-A346-6EE07D20E3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1773238"/>
                        <a:ext cx="4419600" cy="274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4936" name="Text Box 6">
            <a:extLst>
              <a:ext uri="{FF2B5EF4-FFF2-40B4-BE49-F238E27FC236}">
                <a16:creationId xmlns:a16="http://schemas.microsoft.com/office/drawing/2014/main" id="{FE935D3C-49D1-4329-9112-73472FA8E199}"/>
              </a:ext>
            </a:extLst>
          </p:cNvPr>
          <p:cNvSpPr txBox="1">
            <a:spLocks noChangeArrowheads="1"/>
          </p:cNvSpPr>
          <p:nvPr/>
        </p:nvSpPr>
        <p:spPr bwMode="auto">
          <a:xfrm>
            <a:off x="2495551" y="2781300"/>
            <a:ext cx="249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ea typeface="楷体" panose="02010609060101010101" pitchFamily="49" charset="-122"/>
                <a:cs typeface="Arial" panose="020B0604020202020204" pitchFamily="34" charset="0"/>
              </a:rPr>
              <a:t>客户机</a:t>
            </a:r>
            <a:r>
              <a:rPr lang="en-US" altLang="zh-CN" sz="2000">
                <a:ea typeface="楷体" panose="02010609060101010101" pitchFamily="49" charset="-122"/>
                <a:cs typeface="Arial" panose="020B0604020202020204" pitchFamily="34" charset="0"/>
              </a:rPr>
              <a:t>TCP</a:t>
            </a:r>
            <a:r>
              <a:rPr lang="zh-CN" altLang="en-US" sz="2000">
                <a:ea typeface="楷体" panose="02010609060101010101" pitchFamily="49" charset="-122"/>
                <a:cs typeface="Arial" panose="020B0604020202020204" pitchFamily="34" charset="0"/>
              </a:rPr>
              <a:t>状态序列</a:t>
            </a:r>
            <a:endParaRPr lang="zh-CN" altLang="en-US" sz="1000">
              <a:ea typeface="楷体" panose="02010609060101010101" pitchFamily="49" charset="-122"/>
              <a:cs typeface="Arial" panose="020B0604020202020204" pitchFamily="34" charset="0"/>
            </a:endParaRPr>
          </a:p>
        </p:txBody>
      </p:sp>
      <p:sp>
        <p:nvSpPr>
          <p:cNvPr id="124937" name="Text Box 7">
            <a:extLst>
              <a:ext uri="{FF2B5EF4-FFF2-40B4-BE49-F238E27FC236}">
                <a16:creationId xmlns:a16="http://schemas.microsoft.com/office/drawing/2014/main" id="{07790141-35D3-43B0-AF09-C3DF45FD4B40}"/>
              </a:ext>
            </a:extLst>
          </p:cNvPr>
          <p:cNvSpPr txBox="1">
            <a:spLocks noChangeArrowheads="1"/>
          </p:cNvSpPr>
          <p:nvPr/>
        </p:nvSpPr>
        <p:spPr bwMode="auto">
          <a:xfrm>
            <a:off x="7319963" y="4652963"/>
            <a:ext cx="24939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ea typeface="楷体" panose="02010609060101010101" pitchFamily="49" charset="-122"/>
                <a:cs typeface="Arial" panose="020B0604020202020204" pitchFamily="34" charset="0"/>
              </a:rPr>
              <a:t>服务器</a:t>
            </a:r>
            <a:r>
              <a:rPr lang="en-US" altLang="zh-CN" sz="2000">
                <a:ea typeface="楷体" panose="02010609060101010101" pitchFamily="49" charset="-122"/>
                <a:cs typeface="Arial" panose="020B0604020202020204" pitchFamily="34" charset="0"/>
              </a:rPr>
              <a:t>TCP</a:t>
            </a:r>
            <a:r>
              <a:rPr lang="zh-CN" altLang="en-US" sz="2000">
                <a:ea typeface="楷体" panose="02010609060101010101" pitchFamily="49" charset="-122"/>
                <a:cs typeface="Arial" panose="020B0604020202020204" pitchFamily="34" charset="0"/>
              </a:rPr>
              <a:t>状态序列</a:t>
            </a:r>
            <a:endParaRPr lang="zh-CN" altLang="en-US" sz="1000">
              <a:ea typeface="楷体" panose="02010609060101010101" pitchFamily="49" charset="-122"/>
              <a:cs typeface="Arial" panose="020B0604020202020204" pitchFamily="34" charset="0"/>
            </a:endParaRPr>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2177773" y="2027927"/>
            <a:ext cx="5597932" cy="2249939"/>
            <a:chOff x="1999084" y="2519622"/>
            <a:chExt cx="5597932" cy="2249939"/>
          </a:xfrm>
        </p:grpSpPr>
        <p:grpSp>
          <p:nvGrpSpPr>
            <p:cNvPr id="9" name="组合 8"/>
            <p:cNvGrpSpPr/>
            <p:nvPr/>
          </p:nvGrpSpPr>
          <p:grpSpPr>
            <a:xfrm>
              <a:off x="1999084" y="2519622"/>
              <a:ext cx="5597932" cy="1694679"/>
              <a:chOff x="1499311" y="1889716"/>
              <a:chExt cx="4198454" cy="1271009"/>
            </a:xfrm>
          </p:grpSpPr>
          <p:sp>
            <p:nvSpPr>
              <p:cNvPr id="11" name="矩形 10"/>
              <p:cNvSpPr/>
              <p:nvPr/>
            </p:nvSpPr>
            <p:spPr>
              <a:xfrm>
                <a:off x="2067923" y="1889716"/>
                <a:ext cx="3629842" cy="907171"/>
              </a:xfrm>
              <a:prstGeom prst="rect">
                <a:avLst/>
              </a:prstGeom>
            </p:spPr>
            <p:txBody>
              <a:bodyPr wrap="none">
                <a:spAutoFit/>
              </a:bodyPr>
              <a:lstStyle/>
              <a:p>
                <a:pPr algn="ctr">
                  <a:lnSpc>
                    <a:spcPct val="110000"/>
                  </a:lnSpc>
                </a:pP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TCP</a:t>
                </a: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拥塞控制</a:t>
                </a:r>
              </a:p>
            </p:txBody>
          </p:sp>
          <p:sp>
            <p:nvSpPr>
              <p:cNvPr id="12" name="矩形 11"/>
              <p:cNvSpPr/>
              <p:nvPr/>
            </p:nvSpPr>
            <p:spPr>
              <a:xfrm>
                <a:off x="1906981" y="2664626"/>
                <a:ext cx="3787487" cy="438581"/>
              </a:xfrm>
              <a:prstGeom prst="rect">
                <a:avLst/>
              </a:prstGeom>
            </p:spPr>
            <p:txBody>
              <a:bodyPr wrap="squar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ongestion</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Control in TCP</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1499311" y="2260670"/>
                <a:ext cx="568906" cy="807913"/>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C</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1590060" y="3160725"/>
                <a:ext cx="3956543"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312340" y="406167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87B15295-155A-4CA0-94A9-DB01C1C4DE64}"/>
              </a:ext>
            </a:extLst>
          </p:cNvPr>
          <p:cNvSpPr>
            <a:spLocks noGrp="1"/>
          </p:cNvSpPr>
          <p:nvPr>
            <p:ph type="sldNum" sz="quarter" idx="12"/>
          </p:nvPr>
        </p:nvSpPr>
        <p:spPr/>
        <p:txBody>
          <a:bodyPr/>
          <a:lstStyle/>
          <a:p>
            <a:fld id="{91F2D4EF-46D4-4764-B373-FC59CD1D281E}" type="slidenum">
              <a:rPr lang="zh-CN" altLang="en-US" smtClean="0"/>
              <a:t>132</a:t>
            </a:fld>
            <a:endParaRPr lang="zh-CN" altLang="en-US"/>
          </a:p>
        </p:txBody>
      </p:sp>
    </p:spTree>
    <p:extLst>
      <p:ext uri="{BB962C8B-B14F-4D97-AF65-F5344CB8AC3E}">
        <p14:creationId xmlns:p14="http://schemas.microsoft.com/office/powerpoint/2010/main" val="221632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13CFA56A-6A8A-4C4F-A288-22CAADB0E26E}"/>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125955" name="页脚占位符 4">
            <a:extLst>
              <a:ext uri="{FF2B5EF4-FFF2-40B4-BE49-F238E27FC236}">
                <a16:creationId xmlns:a16="http://schemas.microsoft.com/office/drawing/2014/main" id="{404CE147-7DE2-464E-BB7C-1CED1375905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5E4FEF1-151A-4C4F-8DDD-1D01F4B3B20C}" type="slidenum">
              <a:rPr lang="en-US" altLang="zh-CN" smtClean="0">
                <a:latin typeface="Garamond" panose="02020404030301010803" pitchFamily="18" charset="0"/>
              </a:rPr>
              <a:pPr/>
              <a:t>133</a:t>
            </a:fld>
            <a:endParaRPr lang="en-US" altLang="zh-CN">
              <a:latin typeface="Garamond" panose="02020404030301010803" pitchFamily="18" charset="0"/>
            </a:endParaRPr>
          </a:p>
        </p:txBody>
      </p:sp>
      <p:sp>
        <p:nvSpPr>
          <p:cNvPr id="125956" name="Rectangle 2">
            <a:extLst>
              <a:ext uri="{FF2B5EF4-FFF2-40B4-BE49-F238E27FC236}">
                <a16:creationId xmlns:a16="http://schemas.microsoft.com/office/drawing/2014/main" id="{873485DE-DEEF-4D8A-8F05-AD025581B0D8}"/>
              </a:ext>
            </a:extLst>
          </p:cNvPr>
          <p:cNvSpPr>
            <a:spLocks noGrp="1" noChangeArrowheads="1"/>
          </p:cNvSpPr>
          <p:nvPr>
            <p:ph type="title"/>
          </p:nvPr>
        </p:nvSpPr>
        <p:spPr/>
        <p:txBody>
          <a:bodyPr/>
          <a:lstStyle/>
          <a:p>
            <a:pPr eaLnBrk="1" hangingPunct="1"/>
            <a:r>
              <a:rPr lang="zh-CN" altLang="en-US" dirty="0"/>
              <a:t>拥塞控制原理</a:t>
            </a:r>
          </a:p>
        </p:txBody>
      </p:sp>
      <p:sp>
        <p:nvSpPr>
          <p:cNvPr id="259075" name="Rectangle 3">
            <a:extLst>
              <a:ext uri="{FF2B5EF4-FFF2-40B4-BE49-F238E27FC236}">
                <a16:creationId xmlns:a16="http://schemas.microsoft.com/office/drawing/2014/main" id="{2C0603FE-9310-4BAB-8F8F-99425461FF1C}"/>
              </a:ext>
            </a:extLst>
          </p:cNvPr>
          <p:cNvSpPr>
            <a:spLocks noGrp="1" noChangeArrowheads="1"/>
          </p:cNvSpPr>
          <p:nvPr>
            <p:ph type="body" idx="1"/>
          </p:nvPr>
        </p:nvSpPr>
        <p:spPr/>
        <p:txBody>
          <a:bodyPr/>
          <a:lstStyle/>
          <a:p>
            <a:pPr eaLnBrk="1" hangingPunct="1"/>
            <a:r>
              <a:rPr lang="zh-CN" altLang="en-US" b="1" dirty="0">
                <a:ea typeface="楷体" panose="02010609060101010101" pitchFamily="49" charset="-122"/>
                <a:cs typeface="Arial" panose="020B0604020202020204" pitchFamily="34" charset="0"/>
              </a:rPr>
              <a:t>拥塞的基本知识</a:t>
            </a:r>
          </a:p>
          <a:p>
            <a:pPr lvl="1" eaLnBrk="1" hangingPunct="1"/>
            <a:r>
              <a:rPr lang="zh-CN" altLang="en-US" dirty="0">
                <a:ea typeface="楷体" panose="02010609060101010101" pitchFamily="49" charset="-122"/>
                <a:cs typeface="Arial" panose="020B0604020202020204" pitchFamily="34" charset="0"/>
              </a:rPr>
              <a:t>非正式定义</a:t>
            </a:r>
            <a:r>
              <a:rPr lang="en-US" altLang="zh-CN" dirty="0">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过多的源发送了过多的数据，超出了网络的处理能力”</a:t>
            </a:r>
          </a:p>
          <a:p>
            <a:pPr lvl="1" eaLnBrk="1" hangingPunct="1"/>
            <a:r>
              <a:rPr lang="zh-CN" altLang="en-US" dirty="0">
                <a:highlight>
                  <a:srgbClr val="FFFF00"/>
                </a:highlight>
                <a:ea typeface="楷体" panose="02010609060101010101" pitchFamily="49" charset="-122"/>
                <a:cs typeface="Arial" panose="020B0604020202020204" pitchFamily="34" charset="0"/>
              </a:rPr>
              <a:t>不同于流量控制</a:t>
            </a:r>
            <a:r>
              <a:rPr lang="en-US" altLang="zh-CN" dirty="0">
                <a:highlight>
                  <a:srgbClr val="FFFF00"/>
                </a:highlight>
                <a:ea typeface="楷体" panose="02010609060101010101" pitchFamily="49" charset="-122"/>
                <a:cs typeface="Arial" panose="020B0604020202020204" pitchFamily="34" charset="0"/>
              </a:rPr>
              <a:t>!</a:t>
            </a:r>
          </a:p>
          <a:p>
            <a:pPr lvl="2" eaLnBrk="1" hangingPunct="1"/>
            <a:r>
              <a:rPr lang="zh-CN" altLang="en-US" dirty="0">
                <a:highlight>
                  <a:srgbClr val="FFFF00"/>
                </a:highlight>
                <a:latin typeface="楷体" panose="02010609060101010101" pitchFamily="49" charset="-122"/>
                <a:ea typeface="楷体" panose="02010609060101010101" pitchFamily="49" charset="-122"/>
              </a:rPr>
              <a:t>流量控制是为了匹配发送方和接收方的速度，只发生在发送方和接收方之间</a:t>
            </a:r>
            <a:endParaRPr lang="en-US" altLang="zh-CN" dirty="0">
              <a:highlight>
                <a:srgbClr val="FFFF00"/>
              </a:highlight>
              <a:latin typeface="楷体" panose="02010609060101010101" pitchFamily="49" charset="-122"/>
              <a:ea typeface="楷体" panose="02010609060101010101" pitchFamily="49" charset="-122"/>
            </a:endParaRPr>
          </a:p>
          <a:p>
            <a:pPr lvl="2" eaLnBrk="1" hangingPunct="1"/>
            <a:r>
              <a:rPr lang="zh-CN" altLang="en-US" dirty="0">
                <a:highlight>
                  <a:srgbClr val="FFFF00"/>
                </a:highlight>
                <a:latin typeface="楷体" panose="02010609060101010101" pitchFamily="49" charset="-122"/>
                <a:ea typeface="楷体" panose="02010609060101010101" pitchFamily="49" charset="-122"/>
              </a:rPr>
              <a:t>拥塞控制：网络拥塞时，所有发送方都要抑制发送速度</a:t>
            </a:r>
            <a:endParaRPr lang="en-US" altLang="zh-CN" dirty="0">
              <a:highlight>
                <a:srgbClr val="FFFF00"/>
              </a:highlight>
              <a:latin typeface="楷体" panose="02010609060101010101" pitchFamily="49" charset="-122"/>
              <a:ea typeface="楷体" panose="02010609060101010101" pitchFamily="49" charset="-122"/>
            </a:endParaRPr>
          </a:p>
          <a:p>
            <a:pPr lvl="1" eaLnBrk="1" hangingPunct="1"/>
            <a:r>
              <a:rPr lang="zh-CN" altLang="en-US" dirty="0">
                <a:ea typeface="楷体" panose="02010609060101010101" pitchFamily="49" charset="-122"/>
              </a:rPr>
              <a:t>现象</a:t>
            </a:r>
            <a:r>
              <a:rPr lang="en-US" altLang="zh-CN" dirty="0">
                <a:ea typeface="楷体" panose="02010609060101010101" pitchFamily="49" charset="-122"/>
              </a:rPr>
              <a:t>:</a:t>
            </a:r>
          </a:p>
          <a:p>
            <a:pPr lvl="2" eaLnBrk="1" hangingPunct="1"/>
            <a:r>
              <a:rPr lang="zh-CN" altLang="en-US" dirty="0">
                <a:highlight>
                  <a:srgbClr val="FFFF00"/>
                </a:highlight>
                <a:ea typeface="楷体" panose="02010609060101010101" pitchFamily="49" charset="-122"/>
              </a:rPr>
              <a:t>丢包 </a:t>
            </a:r>
            <a:r>
              <a:rPr lang="en-US" altLang="zh-CN" dirty="0">
                <a:highlight>
                  <a:srgbClr val="FFFF00"/>
                </a:highlight>
                <a:ea typeface="楷体" panose="02010609060101010101" pitchFamily="49" charset="-122"/>
              </a:rPr>
              <a:t>(</a:t>
            </a:r>
            <a:r>
              <a:rPr lang="zh-CN" altLang="en-US" dirty="0">
                <a:highlight>
                  <a:srgbClr val="FFFF00"/>
                </a:highlight>
                <a:ea typeface="楷体" panose="02010609060101010101" pitchFamily="49" charset="-122"/>
              </a:rPr>
              <a:t>路由器缓冲区溢出</a:t>
            </a:r>
            <a:r>
              <a:rPr lang="en-US" altLang="zh-CN" dirty="0">
                <a:highlight>
                  <a:srgbClr val="FFFF00"/>
                </a:highlight>
                <a:ea typeface="楷体" panose="02010609060101010101" pitchFamily="49" charset="-122"/>
              </a:rPr>
              <a:t>)</a:t>
            </a:r>
          </a:p>
          <a:p>
            <a:pPr lvl="2" eaLnBrk="1" hangingPunct="1"/>
            <a:r>
              <a:rPr lang="zh-CN" altLang="en-US" dirty="0">
                <a:highlight>
                  <a:srgbClr val="FFFF00"/>
                </a:highlight>
                <a:ea typeface="楷体" panose="02010609060101010101" pitchFamily="49" charset="-122"/>
              </a:rPr>
              <a:t>延时长 </a:t>
            </a:r>
            <a:r>
              <a:rPr lang="en-US" altLang="zh-CN" dirty="0">
                <a:highlight>
                  <a:srgbClr val="FFFF00"/>
                </a:highlight>
                <a:ea typeface="楷体" panose="02010609060101010101" pitchFamily="49" charset="-122"/>
              </a:rPr>
              <a:t>(</a:t>
            </a:r>
            <a:r>
              <a:rPr lang="zh-CN" altLang="en-US" dirty="0">
                <a:highlight>
                  <a:srgbClr val="FFFF00"/>
                </a:highlight>
                <a:ea typeface="楷体" panose="02010609060101010101" pitchFamily="49" charset="-122"/>
              </a:rPr>
              <a:t>在路由器缓冲区排队</a:t>
            </a:r>
            <a:r>
              <a:rPr lang="en-US" altLang="zh-CN" dirty="0">
                <a:highlight>
                  <a:srgbClr val="FFFF00"/>
                </a:highlight>
                <a:ea typeface="楷体"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259075">
                                            <p:txEl>
                                              <p:pRg st="1" end="1"/>
                                            </p:txEl>
                                          </p:spTgt>
                                        </p:tgtEl>
                                        <p:attrNameLst>
                                          <p:attrName>style.visibility</p:attrName>
                                        </p:attrNameLst>
                                      </p:cBhvr>
                                      <p:to>
                                        <p:strVal val="visible"/>
                                      </p:to>
                                    </p:set>
                                    <p:anim calcmode="discrete" valueType="clr">
                                      <p:cBhvr override="childStyle">
                                        <p:cTn id="7" dur="80"/>
                                        <p:tgtEl>
                                          <p:spTgt spid="259075">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59075">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259075">
                                            <p:txEl>
                                              <p:pRg st="1" end="1"/>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259075">
                                            <p:txEl>
                                              <p:pRg st="2" end="2"/>
                                            </p:txEl>
                                          </p:spTgt>
                                        </p:tgtEl>
                                        <p:attrNameLst>
                                          <p:attrName>style.visibility</p:attrName>
                                        </p:attrNameLst>
                                      </p:cBhvr>
                                      <p:to>
                                        <p:strVal val="visible"/>
                                      </p:to>
                                    </p:set>
                                    <p:anim calcmode="discrete" valueType="clr">
                                      <p:cBhvr override="childStyle">
                                        <p:cTn id="14" dur="80"/>
                                        <p:tgtEl>
                                          <p:spTgt spid="259075">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259075">
                                            <p:txEl>
                                              <p:pRg st="2" end="2"/>
                                            </p:txEl>
                                          </p:spTgt>
                                        </p:tgtEl>
                                        <p:attrNameLst>
                                          <p:attrName>fillcolor</p:attrName>
                                        </p:attrNameLst>
                                      </p:cBhvr>
                                      <p:tavLst>
                                        <p:tav tm="0">
                                          <p:val>
                                            <p:clrVal>
                                              <a:schemeClr val="accent2"/>
                                            </p:clrVal>
                                          </p:val>
                                        </p:tav>
                                        <p:tav tm="50000">
                                          <p:val>
                                            <p:clrVal>
                                              <a:schemeClr val="hlink"/>
                                            </p:clrVal>
                                          </p:val>
                                        </p:tav>
                                      </p:tavLst>
                                    </p:anim>
                                    <p:set>
                                      <p:cBhvr>
                                        <p:cTn id="16" dur="80"/>
                                        <p:tgtEl>
                                          <p:spTgt spid="259075">
                                            <p:txEl>
                                              <p:pRg st="2" end="2"/>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259075">
                                            <p:txEl>
                                              <p:pRg st="3" end="3"/>
                                            </p:txEl>
                                          </p:spTgt>
                                        </p:tgtEl>
                                        <p:attrNameLst>
                                          <p:attrName>style.visibility</p:attrName>
                                        </p:attrNameLst>
                                      </p:cBhvr>
                                      <p:to>
                                        <p:strVal val="visible"/>
                                      </p:to>
                                    </p:set>
                                    <p:anim calcmode="discrete" valueType="clr">
                                      <p:cBhvr override="childStyle">
                                        <p:cTn id="21" dur="80"/>
                                        <p:tgtEl>
                                          <p:spTgt spid="259075">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259075">
                                            <p:txEl>
                                              <p:pRg st="3" end="3"/>
                                            </p:txEl>
                                          </p:spTgt>
                                        </p:tgtEl>
                                        <p:attrNameLst>
                                          <p:attrName>fillcolor</p:attrName>
                                        </p:attrNameLst>
                                      </p:cBhvr>
                                      <p:tavLst>
                                        <p:tav tm="0">
                                          <p:val>
                                            <p:clrVal>
                                              <a:schemeClr val="accent2"/>
                                            </p:clrVal>
                                          </p:val>
                                        </p:tav>
                                        <p:tav tm="50000">
                                          <p:val>
                                            <p:clrVal>
                                              <a:schemeClr val="hlink"/>
                                            </p:clrVal>
                                          </p:val>
                                        </p:tav>
                                      </p:tavLst>
                                    </p:anim>
                                    <p:set>
                                      <p:cBhvr>
                                        <p:cTn id="23" dur="80"/>
                                        <p:tgtEl>
                                          <p:spTgt spid="259075">
                                            <p:txEl>
                                              <p:pRg st="3" end="3"/>
                                            </p:txEl>
                                          </p:spTgt>
                                        </p:tgtEl>
                                        <p:attrNameLst>
                                          <p:attrName>fill.type</p:attrName>
                                        </p:attrNameLst>
                                      </p:cBhvr>
                                      <p:to>
                                        <p:strVal val="solid"/>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259075">
                                            <p:txEl>
                                              <p:pRg st="4" end="4"/>
                                            </p:txEl>
                                          </p:spTgt>
                                        </p:tgtEl>
                                        <p:attrNameLst>
                                          <p:attrName>style.visibility</p:attrName>
                                        </p:attrNameLst>
                                      </p:cBhvr>
                                      <p:to>
                                        <p:strVal val="visible"/>
                                      </p:to>
                                    </p:set>
                                    <p:anim calcmode="discrete" valueType="clr">
                                      <p:cBhvr override="childStyle">
                                        <p:cTn id="28" dur="80"/>
                                        <p:tgtEl>
                                          <p:spTgt spid="259075">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259075">
                                            <p:txEl>
                                              <p:pRg st="4" end="4"/>
                                            </p:txEl>
                                          </p:spTgt>
                                        </p:tgtEl>
                                        <p:attrNameLst>
                                          <p:attrName>fillcolor</p:attrName>
                                        </p:attrNameLst>
                                      </p:cBhvr>
                                      <p:tavLst>
                                        <p:tav tm="0">
                                          <p:val>
                                            <p:clrVal>
                                              <a:schemeClr val="accent2"/>
                                            </p:clrVal>
                                          </p:val>
                                        </p:tav>
                                        <p:tav tm="50000">
                                          <p:val>
                                            <p:clrVal>
                                              <a:schemeClr val="hlink"/>
                                            </p:clrVal>
                                          </p:val>
                                        </p:tav>
                                      </p:tavLst>
                                    </p:anim>
                                    <p:set>
                                      <p:cBhvr>
                                        <p:cTn id="30" dur="80"/>
                                        <p:tgtEl>
                                          <p:spTgt spid="259075">
                                            <p:txEl>
                                              <p:pRg st="4" end="4"/>
                                            </p:txEl>
                                          </p:spTgt>
                                        </p:tgtEl>
                                        <p:attrNameLst>
                                          <p:attrName>fill.type</p:attrName>
                                        </p:attrNameLst>
                                      </p:cBhvr>
                                      <p:to>
                                        <p:strVal val="solid"/>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7" presetClass="entr" presetSubtype="0" fill="hold" nodeType="clickEffect">
                                  <p:stCondLst>
                                    <p:cond delay="0"/>
                                  </p:stCondLst>
                                  <p:iterate type="lt">
                                    <p:tmPct val="50000"/>
                                  </p:iterate>
                                  <p:childTnLst>
                                    <p:set>
                                      <p:cBhvr>
                                        <p:cTn id="34" dur="1" fill="hold">
                                          <p:stCondLst>
                                            <p:cond delay="0"/>
                                          </p:stCondLst>
                                        </p:cTn>
                                        <p:tgtEl>
                                          <p:spTgt spid="259075">
                                            <p:txEl>
                                              <p:pRg st="5" end="5"/>
                                            </p:txEl>
                                          </p:spTgt>
                                        </p:tgtEl>
                                        <p:attrNameLst>
                                          <p:attrName>style.visibility</p:attrName>
                                        </p:attrNameLst>
                                      </p:cBhvr>
                                      <p:to>
                                        <p:strVal val="visible"/>
                                      </p:to>
                                    </p:set>
                                    <p:anim calcmode="discrete" valueType="clr">
                                      <p:cBhvr override="childStyle">
                                        <p:cTn id="35" dur="80"/>
                                        <p:tgtEl>
                                          <p:spTgt spid="259075">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259075">
                                            <p:txEl>
                                              <p:pRg st="5" end="5"/>
                                            </p:txEl>
                                          </p:spTgt>
                                        </p:tgtEl>
                                        <p:attrNameLst>
                                          <p:attrName>fillcolor</p:attrName>
                                        </p:attrNameLst>
                                      </p:cBhvr>
                                      <p:tavLst>
                                        <p:tav tm="0">
                                          <p:val>
                                            <p:clrVal>
                                              <a:schemeClr val="accent2"/>
                                            </p:clrVal>
                                          </p:val>
                                        </p:tav>
                                        <p:tav tm="50000">
                                          <p:val>
                                            <p:clrVal>
                                              <a:schemeClr val="hlink"/>
                                            </p:clrVal>
                                          </p:val>
                                        </p:tav>
                                      </p:tavLst>
                                    </p:anim>
                                    <p:set>
                                      <p:cBhvr>
                                        <p:cTn id="37" dur="80"/>
                                        <p:tgtEl>
                                          <p:spTgt spid="259075">
                                            <p:txEl>
                                              <p:pRg st="5" end="5"/>
                                            </p:txEl>
                                          </p:spTgt>
                                        </p:tgtEl>
                                        <p:attrNameLst>
                                          <p:attrName>fill.type</p:attrName>
                                        </p:attrNameLst>
                                      </p:cBhvr>
                                      <p:to>
                                        <p:strVal val="solid"/>
                                      </p:to>
                                    </p:set>
                                  </p:childTnLst>
                                </p:cTn>
                              </p:par>
                            </p:childTnLst>
                          </p:cTn>
                        </p:par>
                        <p:par>
                          <p:cTn id="38" fill="hold" nodeType="afterGroup">
                            <p:stCondLst>
                              <p:cond delay="160"/>
                            </p:stCondLst>
                            <p:childTnLst>
                              <p:par>
                                <p:cTn id="39" presetID="27" presetClass="entr" presetSubtype="0" fill="hold" nodeType="afterEffect">
                                  <p:stCondLst>
                                    <p:cond delay="0"/>
                                  </p:stCondLst>
                                  <p:iterate type="lt">
                                    <p:tmPct val="50000"/>
                                  </p:iterate>
                                  <p:childTnLst>
                                    <p:set>
                                      <p:cBhvr>
                                        <p:cTn id="40" dur="1" fill="hold">
                                          <p:stCondLst>
                                            <p:cond delay="0"/>
                                          </p:stCondLst>
                                        </p:cTn>
                                        <p:tgtEl>
                                          <p:spTgt spid="259075">
                                            <p:txEl>
                                              <p:pRg st="6" end="6"/>
                                            </p:txEl>
                                          </p:spTgt>
                                        </p:tgtEl>
                                        <p:attrNameLst>
                                          <p:attrName>style.visibility</p:attrName>
                                        </p:attrNameLst>
                                      </p:cBhvr>
                                      <p:to>
                                        <p:strVal val="visible"/>
                                      </p:to>
                                    </p:set>
                                    <p:anim calcmode="discrete" valueType="clr">
                                      <p:cBhvr override="childStyle">
                                        <p:cTn id="41" dur="80"/>
                                        <p:tgtEl>
                                          <p:spTgt spid="259075">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2" dur="80"/>
                                        <p:tgtEl>
                                          <p:spTgt spid="259075">
                                            <p:txEl>
                                              <p:pRg st="6" end="6"/>
                                            </p:txEl>
                                          </p:spTgt>
                                        </p:tgtEl>
                                        <p:attrNameLst>
                                          <p:attrName>fillcolor</p:attrName>
                                        </p:attrNameLst>
                                      </p:cBhvr>
                                      <p:tavLst>
                                        <p:tav tm="0">
                                          <p:val>
                                            <p:clrVal>
                                              <a:schemeClr val="accent2"/>
                                            </p:clrVal>
                                          </p:val>
                                        </p:tav>
                                        <p:tav tm="50000">
                                          <p:val>
                                            <p:clrVal>
                                              <a:schemeClr val="hlink"/>
                                            </p:clrVal>
                                          </p:val>
                                        </p:tav>
                                      </p:tavLst>
                                    </p:anim>
                                    <p:set>
                                      <p:cBhvr>
                                        <p:cTn id="43" dur="80"/>
                                        <p:tgtEl>
                                          <p:spTgt spid="259075">
                                            <p:txEl>
                                              <p:pRg st="6" end="6"/>
                                            </p:txEl>
                                          </p:spTgt>
                                        </p:tgtEl>
                                        <p:attrNameLst>
                                          <p:attrName>fill.type</p:attrName>
                                        </p:attrNameLst>
                                      </p:cBhvr>
                                      <p:to>
                                        <p:strVal val="solid"/>
                                      </p:to>
                                    </p:set>
                                  </p:childTnLst>
                                </p:cTn>
                              </p:par>
                            </p:childTnLst>
                          </p:cTn>
                        </p:par>
                        <p:par>
                          <p:cTn id="44" fill="hold" nodeType="afterGroup">
                            <p:stCondLst>
                              <p:cond delay="680"/>
                            </p:stCondLst>
                            <p:childTnLst>
                              <p:par>
                                <p:cTn id="45" presetID="27" presetClass="entr" presetSubtype="0" fill="hold" nodeType="afterEffect">
                                  <p:stCondLst>
                                    <p:cond delay="0"/>
                                  </p:stCondLst>
                                  <p:iterate type="lt">
                                    <p:tmPct val="50000"/>
                                  </p:iterate>
                                  <p:childTnLst>
                                    <p:set>
                                      <p:cBhvr>
                                        <p:cTn id="46" dur="1" fill="hold">
                                          <p:stCondLst>
                                            <p:cond delay="0"/>
                                          </p:stCondLst>
                                        </p:cTn>
                                        <p:tgtEl>
                                          <p:spTgt spid="259075">
                                            <p:txEl>
                                              <p:pRg st="7" end="7"/>
                                            </p:txEl>
                                          </p:spTgt>
                                        </p:tgtEl>
                                        <p:attrNameLst>
                                          <p:attrName>style.visibility</p:attrName>
                                        </p:attrNameLst>
                                      </p:cBhvr>
                                      <p:to>
                                        <p:strVal val="visible"/>
                                      </p:to>
                                    </p:set>
                                    <p:anim calcmode="discrete" valueType="clr">
                                      <p:cBhvr override="childStyle">
                                        <p:cTn id="47" dur="80"/>
                                        <p:tgtEl>
                                          <p:spTgt spid="259075">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259075">
                                            <p:txEl>
                                              <p:pRg st="7" end="7"/>
                                            </p:txEl>
                                          </p:spTgt>
                                        </p:tgtEl>
                                        <p:attrNameLst>
                                          <p:attrName>fillcolor</p:attrName>
                                        </p:attrNameLst>
                                      </p:cBhvr>
                                      <p:tavLst>
                                        <p:tav tm="0">
                                          <p:val>
                                            <p:clrVal>
                                              <a:schemeClr val="accent2"/>
                                            </p:clrVal>
                                          </p:val>
                                        </p:tav>
                                        <p:tav tm="50000">
                                          <p:val>
                                            <p:clrVal>
                                              <a:schemeClr val="hlink"/>
                                            </p:clrVal>
                                          </p:val>
                                        </p:tav>
                                      </p:tavLst>
                                    </p:anim>
                                    <p:set>
                                      <p:cBhvr>
                                        <p:cTn id="49" dur="80"/>
                                        <p:tgtEl>
                                          <p:spTgt spid="259075">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292701" cy="1428589"/>
            <a:chOff x="551030" y="-368704"/>
            <a:chExt cx="3292701" cy="1428589"/>
          </a:xfrm>
        </p:grpSpPr>
        <p:grpSp>
          <p:nvGrpSpPr>
            <p:cNvPr id="29" name="组合 28"/>
            <p:cNvGrpSpPr/>
            <p:nvPr/>
          </p:nvGrpSpPr>
          <p:grpSpPr>
            <a:xfrm>
              <a:off x="1201632" y="303925"/>
              <a:ext cx="2642099" cy="731144"/>
              <a:chOff x="1839059" y="967769"/>
              <a:chExt cx="2642099" cy="731144"/>
            </a:xfrm>
          </p:grpSpPr>
          <p:sp>
            <p:nvSpPr>
              <p:cNvPr id="31" name="矩形: 圆角 30"/>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1</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1" name="组合 50"/>
          <p:cNvGrpSpPr/>
          <p:nvPr/>
        </p:nvGrpSpPr>
        <p:grpSpPr>
          <a:xfrm>
            <a:off x="689825" y="1831508"/>
            <a:ext cx="7350863" cy="476221"/>
            <a:chOff x="1403750" y="3593123"/>
            <a:chExt cx="7350863"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两个发送方，两个接受方</a:t>
              </a:r>
            </a:p>
          </p:txBody>
        </p:sp>
      </p:grpSp>
      <p:grpSp>
        <p:nvGrpSpPr>
          <p:cNvPr id="56" name="组合 55"/>
          <p:cNvGrpSpPr/>
          <p:nvPr/>
        </p:nvGrpSpPr>
        <p:grpSpPr>
          <a:xfrm>
            <a:off x="689825" y="2694321"/>
            <a:ext cx="5188461" cy="476221"/>
            <a:chOff x="1403750" y="3593123"/>
            <a:chExt cx="5188461" cy="476221"/>
          </a:xfrm>
        </p:grpSpPr>
        <p:grpSp>
          <p:nvGrpSpPr>
            <p:cNvPr id="57" name="组合 56"/>
            <p:cNvGrpSpPr/>
            <p:nvPr/>
          </p:nvGrpSpPr>
          <p:grpSpPr>
            <a:xfrm>
              <a:off x="1403750" y="3593123"/>
              <a:ext cx="490436" cy="476221"/>
              <a:chOff x="1403750" y="3593123"/>
              <a:chExt cx="808892" cy="785446"/>
            </a:xfrm>
          </p:grpSpPr>
          <p:sp>
            <p:nvSpPr>
              <p:cNvPr id="59" name="对话气泡: 椭圆形 5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nvSpPr>
          <p:spPr bwMode="auto">
            <a:xfrm>
              <a:off x="1985932" y="3593123"/>
              <a:ext cx="460627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一个具有无限大缓存的路由器</a:t>
              </a:r>
            </a:p>
          </p:txBody>
        </p:sp>
      </p:grpSp>
      <p:grpSp>
        <p:nvGrpSpPr>
          <p:cNvPr id="61" name="组合 60"/>
          <p:cNvGrpSpPr/>
          <p:nvPr/>
        </p:nvGrpSpPr>
        <p:grpSpPr>
          <a:xfrm>
            <a:off x="689826" y="3564942"/>
            <a:ext cx="7350862" cy="476221"/>
            <a:chOff x="1403750" y="3593123"/>
            <a:chExt cx="7350862" cy="476221"/>
          </a:xfrm>
        </p:grpSpPr>
        <p:grpSp>
          <p:nvGrpSpPr>
            <p:cNvPr id="62" name="组合 61"/>
            <p:cNvGrpSpPr/>
            <p:nvPr/>
          </p:nvGrpSpPr>
          <p:grpSpPr>
            <a:xfrm>
              <a:off x="1403750" y="3593123"/>
              <a:ext cx="490436" cy="476221"/>
              <a:chOff x="1403750" y="3593123"/>
              <a:chExt cx="808892" cy="785446"/>
            </a:xfrm>
          </p:grpSpPr>
          <p:sp>
            <p:nvSpPr>
              <p:cNvPr id="64" name="对话气泡: 椭圆形 6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3" name="Text Box 79"/>
            <p:cNvSpPr txBox="1">
              <a:spLocks noChangeArrowheads="1"/>
            </p:cNvSpPr>
            <p:nvPr/>
          </p:nvSpPr>
          <p:spPr bwMode="auto">
            <a:xfrm>
              <a:off x="1985931" y="3593123"/>
              <a:ext cx="676868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没有重传</a:t>
              </a:r>
            </a:p>
          </p:txBody>
        </p:sp>
      </p:gr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4112" y="979896"/>
            <a:ext cx="6337675" cy="35649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left)">
                                      <p:cBhvr>
                                        <p:cTn id="19" dur="500"/>
                                        <p:tgtEl>
                                          <p:spTgt spid="61"/>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292701" cy="1428589"/>
            <a:chOff x="551030" y="-368704"/>
            <a:chExt cx="3292701" cy="1428589"/>
          </a:xfrm>
        </p:grpSpPr>
        <p:grpSp>
          <p:nvGrpSpPr>
            <p:cNvPr id="29" name="组合 28"/>
            <p:cNvGrpSpPr/>
            <p:nvPr/>
          </p:nvGrpSpPr>
          <p:grpSpPr>
            <a:xfrm>
              <a:off x="1201632" y="303925"/>
              <a:ext cx="2642099" cy="731144"/>
              <a:chOff x="1839059" y="967769"/>
              <a:chExt cx="2642099" cy="731144"/>
            </a:xfrm>
          </p:grpSpPr>
          <p:sp>
            <p:nvSpPr>
              <p:cNvPr id="31" name="矩形: 圆角 30"/>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1</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1" name="组合 50"/>
          <p:cNvGrpSpPr/>
          <p:nvPr/>
        </p:nvGrpSpPr>
        <p:grpSpPr>
          <a:xfrm>
            <a:off x="689825" y="1831508"/>
            <a:ext cx="7350863" cy="476221"/>
            <a:chOff x="1403750" y="3593123"/>
            <a:chExt cx="7350863"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最大可获得的吞吐量</a:t>
              </a:r>
            </a:p>
          </p:txBody>
        </p:sp>
      </p:grpSp>
      <p:grpSp>
        <p:nvGrpSpPr>
          <p:cNvPr id="56" name="组合 55"/>
          <p:cNvGrpSpPr/>
          <p:nvPr/>
        </p:nvGrpSpPr>
        <p:grpSpPr>
          <a:xfrm>
            <a:off x="689825" y="2493603"/>
            <a:ext cx="5188461" cy="476221"/>
            <a:chOff x="1403750" y="3593123"/>
            <a:chExt cx="5188461" cy="476221"/>
          </a:xfrm>
        </p:grpSpPr>
        <p:grpSp>
          <p:nvGrpSpPr>
            <p:cNvPr id="57" name="组合 56"/>
            <p:cNvGrpSpPr/>
            <p:nvPr/>
          </p:nvGrpSpPr>
          <p:grpSpPr>
            <a:xfrm>
              <a:off x="1403750" y="3593123"/>
              <a:ext cx="490436" cy="476221"/>
              <a:chOff x="1403750" y="3593123"/>
              <a:chExt cx="808892" cy="785446"/>
            </a:xfrm>
          </p:grpSpPr>
          <p:sp>
            <p:nvSpPr>
              <p:cNvPr id="59" name="对话气泡: 椭圆形 5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nvSpPr>
          <p:spPr bwMode="auto">
            <a:xfrm>
              <a:off x="1985932" y="3593123"/>
              <a:ext cx="460627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出现拥塞时延时变大</a:t>
              </a:r>
            </a:p>
          </p:txBody>
        </p:sp>
      </p:grpSp>
      <p:pic>
        <p:nvPicPr>
          <p:cNvPr id="280"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08940" y="1348072"/>
            <a:ext cx="7263929" cy="292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 name="Text Box 5"/>
          <p:cNvSpPr txBox="1">
            <a:spLocks noChangeArrowheads="1"/>
          </p:cNvSpPr>
          <p:nvPr/>
        </p:nvSpPr>
        <p:spPr bwMode="auto">
          <a:xfrm>
            <a:off x="660973" y="4342887"/>
            <a:ext cx="779191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dirty="0">
                <a:solidFill>
                  <a:srgbClr val="009FF6"/>
                </a:solidFill>
                <a:latin typeface="思源黑体 CN Normal" panose="020B0400000000000000" pitchFamily="34" charset="-122"/>
                <a:ea typeface="思源黑体 CN Normal" panose="020B0400000000000000" pitchFamily="34" charset="-122"/>
                <a:cs typeface="Arial" panose="020B0604020202020204" pitchFamily="34" charset="0"/>
              </a:rPr>
              <a:t>拥塞代价：</a:t>
            </a:r>
            <a:r>
              <a:rPr lang="zh-CN" altLang="en-US" sz="2800" b="1" dirty="0">
                <a:latin typeface="思源黑体 CN Normal" panose="020B0400000000000000" pitchFamily="34" charset="-122"/>
                <a:ea typeface="思源黑体 CN Normal" panose="020B0400000000000000" pitchFamily="34" charset="-122"/>
                <a:cs typeface="Arial" panose="020B0604020202020204" pitchFamily="34" charset="0"/>
              </a:rPr>
              <a:t>分组经历的巨大排队时延</a:t>
            </a:r>
            <a:endParaRPr lang="zh-CN" altLang="en-US" sz="4800" b="1" dirty="0">
              <a:latin typeface="思源黑体 CN Normal" panose="020B0400000000000000" pitchFamily="34" charset="-122"/>
              <a:ea typeface="思源黑体 CN Normal" panose="020B0400000000000000" pitchFamily="3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80"/>
                                        </p:tgtEl>
                                        <p:attrNameLst>
                                          <p:attrName>style.visibility</p:attrName>
                                        </p:attrNameLst>
                                      </p:cBhvr>
                                      <p:to>
                                        <p:strVal val="visible"/>
                                      </p:to>
                                    </p:set>
                                    <p:animEffect transition="in" filter="randombar(horizontal)">
                                      <p:cBhvr>
                                        <p:cTn id="7" dur="500"/>
                                        <p:tgtEl>
                                          <p:spTgt spid="28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81"/>
                                        </p:tgtEl>
                                        <p:attrNameLst>
                                          <p:attrName>style.visibility</p:attrName>
                                        </p:attrNameLst>
                                      </p:cBhvr>
                                      <p:to>
                                        <p:strVal val="visible"/>
                                      </p:to>
                                    </p:set>
                                    <p:animEffect transition="in" filter="wipe(left)">
                                      <p:cBhvr>
                                        <p:cTn id="19" dur="5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292701" cy="1428589"/>
            <a:chOff x="551030" y="-368704"/>
            <a:chExt cx="3292701" cy="1428589"/>
          </a:xfrm>
        </p:grpSpPr>
        <p:grpSp>
          <p:nvGrpSpPr>
            <p:cNvPr id="29" name="组合 28"/>
            <p:cNvGrpSpPr/>
            <p:nvPr/>
          </p:nvGrpSpPr>
          <p:grpSpPr>
            <a:xfrm>
              <a:off x="1201632" y="303925"/>
              <a:ext cx="2642099" cy="731144"/>
              <a:chOff x="1839059" y="967769"/>
              <a:chExt cx="2642099" cy="731144"/>
            </a:xfrm>
          </p:grpSpPr>
          <p:sp>
            <p:nvSpPr>
              <p:cNvPr id="31" name="矩形: 圆角 30"/>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2</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1" name="组合 50"/>
          <p:cNvGrpSpPr/>
          <p:nvPr/>
        </p:nvGrpSpPr>
        <p:grpSpPr>
          <a:xfrm>
            <a:off x="689825" y="1831508"/>
            <a:ext cx="7350863" cy="476221"/>
            <a:chOff x="1403750" y="3593123"/>
            <a:chExt cx="7350863"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一个具有</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有限</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缓存的路由器</a:t>
              </a:r>
            </a:p>
          </p:txBody>
        </p:sp>
      </p:grpSp>
      <p:grpSp>
        <p:nvGrpSpPr>
          <p:cNvPr id="56" name="组合 55"/>
          <p:cNvGrpSpPr/>
          <p:nvPr/>
        </p:nvGrpSpPr>
        <p:grpSpPr>
          <a:xfrm>
            <a:off x="689825" y="2493603"/>
            <a:ext cx="5188461" cy="476221"/>
            <a:chOff x="1403750" y="3593123"/>
            <a:chExt cx="5188461" cy="476221"/>
          </a:xfrm>
        </p:grpSpPr>
        <p:grpSp>
          <p:nvGrpSpPr>
            <p:cNvPr id="57" name="组合 56"/>
            <p:cNvGrpSpPr/>
            <p:nvPr/>
          </p:nvGrpSpPr>
          <p:grpSpPr>
            <a:xfrm>
              <a:off x="1403750" y="3593123"/>
              <a:ext cx="490436" cy="476221"/>
              <a:chOff x="1403750" y="3593123"/>
              <a:chExt cx="808892" cy="785446"/>
            </a:xfrm>
          </p:grpSpPr>
          <p:sp>
            <p:nvSpPr>
              <p:cNvPr id="59" name="对话气泡: 椭圆形 5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nvSpPr>
          <p:spPr bwMode="auto">
            <a:xfrm>
              <a:off x="1985932" y="3593123"/>
              <a:ext cx="460627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发送方对丢失的分组进行重传</a:t>
              </a:r>
            </a:p>
          </p:txBody>
        </p:sp>
      </p:gr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412" y="2239683"/>
            <a:ext cx="8339211" cy="46908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292701" cy="1428589"/>
            <a:chOff x="551030" y="-368704"/>
            <a:chExt cx="3292701" cy="1428589"/>
          </a:xfrm>
        </p:grpSpPr>
        <p:grpSp>
          <p:nvGrpSpPr>
            <p:cNvPr id="29" name="组合 28"/>
            <p:cNvGrpSpPr/>
            <p:nvPr/>
          </p:nvGrpSpPr>
          <p:grpSpPr>
            <a:xfrm>
              <a:off x="1201632" y="303925"/>
              <a:ext cx="2642099" cy="731144"/>
              <a:chOff x="1839059" y="967769"/>
              <a:chExt cx="2642099" cy="731144"/>
            </a:xfrm>
          </p:grpSpPr>
          <p:sp>
            <p:nvSpPr>
              <p:cNvPr id="31" name="矩形: 圆角 30"/>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2</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1" name="组合 50"/>
          <p:cNvGrpSpPr/>
          <p:nvPr/>
        </p:nvGrpSpPr>
        <p:grpSpPr>
          <a:xfrm>
            <a:off x="689825" y="1831508"/>
            <a:ext cx="7350863" cy="476221"/>
            <a:chOff x="1403750" y="3593123"/>
            <a:chExt cx="7350863"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设计期望</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(goodput)</a:t>
              </a:r>
            </a:p>
          </p:txBody>
        </p:sp>
      </p:grpSp>
      <p:grpSp>
        <p:nvGrpSpPr>
          <p:cNvPr id="56" name="组合 55"/>
          <p:cNvGrpSpPr/>
          <p:nvPr/>
        </p:nvGrpSpPr>
        <p:grpSpPr>
          <a:xfrm>
            <a:off x="689825" y="2493603"/>
            <a:ext cx="7232594" cy="476221"/>
            <a:chOff x="1403750" y="3593123"/>
            <a:chExt cx="7232594" cy="476221"/>
          </a:xfrm>
        </p:grpSpPr>
        <p:grpSp>
          <p:nvGrpSpPr>
            <p:cNvPr id="57" name="组合 56"/>
            <p:cNvGrpSpPr/>
            <p:nvPr/>
          </p:nvGrpSpPr>
          <p:grpSpPr>
            <a:xfrm>
              <a:off x="1403750" y="3593123"/>
              <a:ext cx="490436" cy="476221"/>
              <a:chOff x="1403750" y="3593123"/>
              <a:chExt cx="808892" cy="785446"/>
            </a:xfrm>
          </p:grpSpPr>
          <p:sp>
            <p:nvSpPr>
              <p:cNvPr id="59" name="对话气泡: 椭圆形 5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nvSpPr>
          <p:spPr bwMode="auto">
            <a:xfrm>
              <a:off x="1724557" y="3593123"/>
              <a:ext cx="691178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“理想” 的重传是仅仅在丢包时才发生重传</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72" name="Group 5"/>
          <p:cNvGrpSpPr/>
          <p:nvPr/>
        </p:nvGrpSpPr>
        <p:grpSpPr bwMode="auto">
          <a:xfrm>
            <a:off x="2704977" y="1662224"/>
            <a:ext cx="1385888" cy="687387"/>
            <a:chOff x="1129" y="700"/>
            <a:chExt cx="873" cy="433"/>
          </a:xfrm>
        </p:grpSpPr>
        <p:grpSp>
          <p:nvGrpSpPr>
            <p:cNvPr id="273" name="Group 6"/>
            <p:cNvGrpSpPr/>
            <p:nvPr/>
          </p:nvGrpSpPr>
          <p:grpSpPr bwMode="auto">
            <a:xfrm>
              <a:off x="1129" y="704"/>
              <a:ext cx="364" cy="429"/>
              <a:chOff x="1129" y="704"/>
              <a:chExt cx="364" cy="429"/>
            </a:xfrm>
          </p:grpSpPr>
          <p:sp>
            <p:nvSpPr>
              <p:cNvPr id="278" name="Text Box 7"/>
              <p:cNvSpPr txBox="1">
                <a:spLocks noChangeArrowheads="1"/>
              </p:cNvSpPr>
              <p:nvPr/>
            </p:nvSpPr>
            <p:spPr bwMode="auto">
              <a:xfrm>
                <a:off x="1129" y="704"/>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a:latin typeface="Symbol" panose="05050102010706020507" pitchFamily="18" charset="2"/>
                  </a:rPr>
                  <a:t>l</a:t>
                </a:r>
                <a:endParaRPr lang="en-US" altLang="zh-CN" sz="2000">
                  <a:latin typeface="Symbol" panose="05050102010706020507" pitchFamily="18" charset="2"/>
                </a:endParaRPr>
              </a:p>
            </p:txBody>
          </p:sp>
          <p:sp>
            <p:nvSpPr>
              <p:cNvPr id="279" name="Text Box 8"/>
              <p:cNvSpPr txBox="1">
                <a:spLocks noChangeArrowheads="1"/>
              </p:cNvSpPr>
              <p:nvPr/>
            </p:nvSpPr>
            <p:spPr bwMode="auto">
              <a:xfrm>
                <a:off x="1252" y="883"/>
                <a:ext cx="24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t>in</a:t>
                </a:r>
                <a:endParaRPr lang="en-US" altLang="zh-CN" sz="2000">
                  <a:latin typeface="Times New Roman" panose="02020603050405020304" pitchFamily="18" charset="0"/>
                </a:endParaRPr>
              </a:p>
            </p:txBody>
          </p:sp>
        </p:grpSp>
        <p:grpSp>
          <p:nvGrpSpPr>
            <p:cNvPr id="274" name="Group 9"/>
            <p:cNvGrpSpPr/>
            <p:nvPr/>
          </p:nvGrpSpPr>
          <p:grpSpPr bwMode="auto">
            <a:xfrm>
              <a:off x="1541" y="700"/>
              <a:ext cx="461" cy="413"/>
              <a:chOff x="1645" y="788"/>
              <a:chExt cx="461" cy="413"/>
            </a:xfrm>
          </p:grpSpPr>
          <p:sp>
            <p:nvSpPr>
              <p:cNvPr id="276" name="Text Box 10"/>
              <p:cNvSpPr txBox="1">
                <a:spLocks noChangeArrowheads="1"/>
              </p:cNvSpPr>
              <p:nvPr/>
            </p:nvSpPr>
            <p:spPr bwMode="auto">
              <a:xfrm>
                <a:off x="1645" y="788"/>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a:latin typeface="Symbol" panose="05050102010706020507" pitchFamily="18" charset="2"/>
                  </a:rPr>
                  <a:t>l</a:t>
                </a:r>
                <a:endParaRPr lang="en-US" altLang="zh-CN" sz="2000">
                  <a:latin typeface="Symbol" panose="05050102010706020507" pitchFamily="18" charset="2"/>
                </a:endParaRPr>
              </a:p>
            </p:txBody>
          </p:sp>
          <p:sp>
            <p:nvSpPr>
              <p:cNvPr id="277" name="Text Box 11"/>
              <p:cNvSpPr txBox="1">
                <a:spLocks noChangeArrowheads="1"/>
              </p:cNvSpPr>
              <p:nvPr/>
            </p:nvSpPr>
            <p:spPr bwMode="auto">
              <a:xfrm>
                <a:off x="1768" y="951"/>
                <a:ext cx="3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t>out</a:t>
                </a:r>
                <a:endParaRPr lang="en-US" altLang="zh-CN" sz="2000">
                  <a:latin typeface="Times New Roman" panose="02020603050405020304" pitchFamily="18" charset="0"/>
                </a:endParaRPr>
              </a:p>
            </p:txBody>
          </p:sp>
        </p:grpSp>
        <p:sp>
          <p:nvSpPr>
            <p:cNvPr id="275" name="Text Box 12"/>
            <p:cNvSpPr txBox="1">
              <a:spLocks noChangeArrowheads="1"/>
            </p:cNvSpPr>
            <p:nvPr/>
          </p:nvSpPr>
          <p:spPr bwMode="auto">
            <a:xfrm>
              <a:off x="1360" y="759"/>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t>=</a:t>
              </a:r>
              <a:endParaRPr lang="en-US" altLang="zh-CN" sz="2000">
                <a:latin typeface="Times New Roman" panose="02020603050405020304" pitchFamily="18" charset="0"/>
              </a:endParaRPr>
            </a:p>
          </p:txBody>
        </p:sp>
      </p:grpSp>
      <p:grpSp>
        <p:nvGrpSpPr>
          <p:cNvPr id="280" name="Group 13"/>
          <p:cNvGrpSpPr/>
          <p:nvPr/>
        </p:nvGrpSpPr>
        <p:grpSpPr bwMode="auto">
          <a:xfrm>
            <a:off x="7035510" y="2470663"/>
            <a:ext cx="1385887" cy="687387"/>
            <a:chOff x="2461" y="1256"/>
            <a:chExt cx="873" cy="433"/>
          </a:xfrm>
        </p:grpSpPr>
        <p:grpSp>
          <p:nvGrpSpPr>
            <p:cNvPr id="281" name="Group 14"/>
            <p:cNvGrpSpPr/>
            <p:nvPr/>
          </p:nvGrpSpPr>
          <p:grpSpPr bwMode="auto">
            <a:xfrm>
              <a:off x="2461" y="1256"/>
              <a:ext cx="873" cy="433"/>
              <a:chOff x="1129" y="700"/>
              <a:chExt cx="873" cy="433"/>
            </a:xfrm>
          </p:grpSpPr>
          <p:grpSp>
            <p:nvGrpSpPr>
              <p:cNvPr id="283" name="Group 15"/>
              <p:cNvGrpSpPr/>
              <p:nvPr/>
            </p:nvGrpSpPr>
            <p:grpSpPr bwMode="auto">
              <a:xfrm>
                <a:off x="1129" y="704"/>
                <a:ext cx="364" cy="429"/>
                <a:chOff x="1129" y="704"/>
                <a:chExt cx="364" cy="429"/>
              </a:xfrm>
            </p:grpSpPr>
            <p:sp>
              <p:nvSpPr>
                <p:cNvPr id="288" name="Text Box 16"/>
                <p:cNvSpPr txBox="1">
                  <a:spLocks noChangeArrowheads="1"/>
                </p:cNvSpPr>
                <p:nvPr/>
              </p:nvSpPr>
              <p:spPr bwMode="auto">
                <a:xfrm>
                  <a:off x="1129" y="704"/>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a:latin typeface="Symbol" panose="05050102010706020507" pitchFamily="18" charset="2"/>
                    </a:rPr>
                    <a:t>l</a:t>
                  </a:r>
                  <a:endParaRPr lang="en-US" altLang="zh-CN" sz="2000">
                    <a:latin typeface="Symbol" panose="05050102010706020507" pitchFamily="18" charset="2"/>
                  </a:endParaRPr>
                </a:p>
              </p:txBody>
            </p:sp>
            <p:sp>
              <p:nvSpPr>
                <p:cNvPr id="289" name="Text Box 17"/>
                <p:cNvSpPr txBox="1">
                  <a:spLocks noChangeArrowheads="1"/>
                </p:cNvSpPr>
                <p:nvPr/>
              </p:nvSpPr>
              <p:spPr bwMode="auto">
                <a:xfrm>
                  <a:off x="1252" y="883"/>
                  <a:ext cx="24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t>in</a:t>
                  </a:r>
                  <a:endParaRPr lang="en-US" altLang="zh-CN" sz="2000">
                    <a:latin typeface="Times New Roman" panose="02020603050405020304" pitchFamily="18" charset="0"/>
                  </a:endParaRPr>
                </a:p>
              </p:txBody>
            </p:sp>
          </p:grpSp>
          <p:grpSp>
            <p:nvGrpSpPr>
              <p:cNvPr id="284" name="Group 18"/>
              <p:cNvGrpSpPr/>
              <p:nvPr/>
            </p:nvGrpSpPr>
            <p:grpSpPr bwMode="auto">
              <a:xfrm>
                <a:off x="1541" y="700"/>
                <a:ext cx="461" cy="413"/>
                <a:chOff x="1645" y="788"/>
                <a:chExt cx="461" cy="413"/>
              </a:xfrm>
            </p:grpSpPr>
            <p:sp>
              <p:nvSpPr>
                <p:cNvPr id="286" name="Text Box 19"/>
                <p:cNvSpPr txBox="1">
                  <a:spLocks noChangeArrowheads="1"/>
                </p:cNvSpPr>
                <p:nvPr/>
              </p:nvSpPr>
              <p:spPr bwMode="auto">
                <a:xfrm>
                  <a:off x="1645" y="788"/>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a:latin typeface="Symbol" panose="05050102010706020507" pitchFamily="18" charset="2"/>
                    </a:rPr>
                    <a:t>l</a:t>
                  </a:r>
                  <a:endParaRPr lang="en-US" altLang="zh-CN" sz="2000">
                    <a:latin typeface="Symbol" panose="05050102010706020507" pitchFamily="18" charset="2"/>
                  </a:endParaRPr>
                </a:p>
              </p:txBody>
            </p:sp>
            <p:sp>
              <p:nvSpPr>
                <p:cNvPr id="287" name="Text Box 20"/>
                <p:cNvSpPr txBox="1">
                  <a:spLocks noChangeArrowheads="1"/>
                </p:cNvSpPr>
                <p:nvPr/>
              </p:nvSpPr>
              <p:spPr bwMode="auto">
                <a:xfrm>
                  <a:off x="1768" y="951"/>
                  <a:ext cx="3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t>out</a:t>
                  </a:r>
                  <a:endParaRPr lang="en-US" altLang="zh-CN" sz="2000" dirty="0">
                    <a:latin typeface="Times New Roman" panose="02020603050405020304" pitchFamily="18" charset="0"/>
                  </a:endParaRPr>
                </a:p>
              </p:txBody>
            </p:sp>
          </p:grpSp>
          <p:sp>
            <p:nvSpPr>
              <p:cNvPr id="285" name="Text Box 21"/>
              <p:cNvSpPr txBox="1">
                <a:spLocks noChangeArrowheads="1"/>
              </p:cNvSpPr>
              <p:nvPr/>
            </p:nvSpPr>
            <p:spPr bwMode="auto">
              <a:xfrm>
                <a:off x="1352" y="729"/>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a:solidFill>
                      <a:srgbClr val="FF0000"/>
                    </a:solidFill>
                  </a:rPr>
                  <a:t>&gt;</a:t>
                </a:r>
                <a:endParaRPr lang="en-US" altLang="zh-CN" sz="2000">
                  <a:latin typeface="Times New Roman" panose="02020603050405020304" pitchFamily="18" charset="0"/>
                </a:endParaRPr>
              </a:p>
            </p:txBody>
          </p:sp>
        </p:grpSp>
        <p:sp>
          <p:nvSpPr>
            <p:cNvPr id="282" name="Line 22"/>
            <p:cNvSpPr>
              <a:spLocks noChangeShapeType="1"/>
            </p:cNvSpPr>
            <p:nvPr/>
          </p:nvSpPr>
          <p:spPr bwMode="auto">
            <a:xfrm flipV="1">
              <a:off x="2660" y="1332"/>
              <a:ext cx="20" cy="4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0" name="组合 299"/>
          <p:cNvGrpSpPr/>
          <p:nvPr/>
        </p:nvGrpSpPr>
        <p:grpSpPr>
          <a:xfrm>
            <a:off x="669253" y="3181999"/>
            <a:ext cx="9863747" cy="499868"/>
            <a:chOff x="1403750" y="3569476"/>
            <a:chExt cx="9863747" cy="499868"/>
          </a:xfrm>
        </p:grpSpPr>
        <p:grpSp>
          <p:nvGrpSpPr>
            <p:cNvPr id="301" name="组合 300"/>
            <p:cNvGrpSpPr/>
            <p:nvPr/>
          </p:nvGrpSpPr>
          <p:grpSpPr>
            <a:xfrm>
              <a:off x="1403750" y="3593123"/>
              <a:ext cx="490436" cy="476221"/>
              <a:chOff x="1403750" y="3593123"/>
              <a:chExt cx="808892" cy="785446"/>
            </a:xfrm>
          </p:grpSpPr>
          <p:sp>
            <p:nvSpPr>
              <p:cNvPr id="303" name="对话气泡: 椭圆形 30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02" name="Text Box 79"/>
            <p:cNvSpPr txBox="1">
              <a:spLocks noChangeArrowheads="1"/>
            </p:cNvSpPr>
            <p:nvPr/>
          </p:nvSpPr>
          <p:spPr bwMode="auto">
            <a:xfrm>
              <a:off x="1962957" y="3569476"/>
              <a:ext cx="9304540"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对延迟到达</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而非丢失</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的分组的重传使得     比理想情况下更大于</a:t>
              </a:r>
            </a:p>
          </p:txBody>
        </p:sp>
      </p:grpSp>
      <p:grpSp>
        <p:nvGrpSpPr>
          <p:cNvPr id="305" name="Group 28"/>
          <p:cNvGrpSpPr/>
          <p:nvPr/>
        </p:nvGrpSpPr>
        <p:grpSpPr bwMode="auto">
          <a:xfrm>
            <a:off x="9853550" y="3120611"/>
            <a:ext cx="731837" cy="655637"/>
            <a:chOff x="1645" y="788"/>
            <a:chExt cx="461" cy="413"/>
          </a:xfrm>
        </p:grpSpPr>
        <p:sp>
          <p:nvSpPr>
            <p:cNvPr id="306" name="Text Box 29"/>
            <p:cNvSpPr txBox="1">
              <a:spLocks noChangeArrowheads="1"/>
            </p:cNvSpPr>
            <p:nvPr/>
          </p:nvSpPr>
          <p:spPr bwMode="auto">
            <a:xfrm>
              <a:off x="1645" y="788"/>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a:latin typeface="Symbol" panose="05050102010706020507" pitchFamily="18" charset="2"/>
                </a:rPr>
                <a:t>l</a:t>
              </a:r>
              <a:endParaRPr lang="en-US" altLang="zh-CN" sz="2000">
                <a:latin typeface="Symbol" panose="05050102010706020507" pitchFamily="18" charset="2"/>
              </a:endParaRPr>
            </a:p>
          </p:txBody>
        </p:sp>
        <p:sp>
          <p:nvSpPr>
            <p:cNvPr id="307" name="Text Box 30"/>
            <p:cNvSpPr txBox="1">
              <a:spLocks noChangeArrowheads="1"/>
            </p:cNvSpPr>
            <p:nvPr/>
          </p:nvSpPr>
          <p:spPr bwMode="auto">
            <a:xfrm>
              <a:off x="1768" y="951"/>
              <a:ext cx="3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t>out</a:t>
              </a:r>
              <a:endParaRPr lang="en-US" altLang="zh-CN" sz="2000" dirty="0">
                <a:latin typeface="Times New Roman" panose="02020603050405020304" pitchFamily="18" charset="0"/>
              </a:endParaRPr>
            </a:p>
          </p:txBody>
        </p:sp>
      </p:grpSp>
      <p:grpSp>
        <p:nvGrpSpPr>
          <p:cNvPr id="308" name="Group 46"/>
          <p:cNvGrpSpPr/>
          <p:nvPr/>
        </p:nvGrpSpPr>
        <p:grpSpPr bwMode="auto">
          <a:xfrm>
            <a:off x="430213" y="4030654"/>
            <a:ext cx="2373313" cy="2514600"/>
            <a:chOff x="161" y="778"/>
            <a:chExt cx="1495" cy="1584"/>
          </a:xfrm>
        </p:grpSpPr>
        <p:sp>
          <p:nvSpPr>
            <p:cNvPr id="309" name="Line 47"/>
            <p:cNvSpPr>
              <a:spLocks noChangeShapeType="1"/>
            </p:cNvSpPr>
            <p:nvPr/>
          </p:nvSpPr>
          <p:spPr bwMode="auto">
            <a:xfrm>
              <a:off x="527" y="778"/>
              <a:ext cx="0" cy="10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0" name="Line 48"/>
            <p:cNvSpPr>
              <a:spLocks noChangeShapeType="1"/>
            </p:cNvSpPr>
            <p:nvPr/>
          </p:nvSpPr>
          <p:spPr bwMode="auto">
            <a:xfrm rot="5400000">
              <a:off x="1090" y="1296"/>
              <a:ext cx="0" cy="113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1" name="Text Box 49"/>
            <p:cNvSpPr txBox="1">
              <a:spLocks noChangeArrowheads="1"/>
            </p:cNvSpPr>
            <p:nvPr/>
          </p:nvSpPr>
          <p:spPr bwMode="auto">
            <a:xfrm>
              <a:off x="306" y="838"/>
              <a:ext cx="240"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R/2</a:t>
              </a:r>
            </a:p>
          </p:txBody>
        </p:sp>
        <p:sp>
          <p:nvSpPr>
            <p:cNvPr id="312" name="Line 50"/>
            <p:cNvSpPr>
              <a:spLocks noChangeShapeType="1"/>
            </p:cNvSpPr>
            <p:nvPr/>
          </p:nvSpPr>
          <p:spPr bwMode="auto">
            <a:xfrm rot="5400000">
              <a:off x="1012" y="427"/>
              <a:ext cx="0" cy="977"/>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13" name="Line 51"/>
            <p:cNvSpPr>
              <a:spLocks noChangeShapeType="1"/>
            </p:cNvSpPr>
            <p:nvPr/>
          </p:nvSpPr>
          <p:spPr bwMode="auto">
            <a:xfrm rot="10800000">
              <a:off x="1515" y="926"/>
              <a:ext cx="0" cy="932"/>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14" name="Text Box 52"/>
            <p:cNvSpPr txBox="1">
              <a:spLocks noChangeArrowheads="1"/>
            </p:cNvSpPr>
            <p:nvPr/>
          </p:nvSpPr>
          <p:spPr bwMode="auto">
            <a:xfrm>
              <a:off x="1382" y="1842"/>
              <a:ext cx="2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R/2</a:t>
              </a:r>
            </a:p>
          </p:txBody>
        </p:sp>
        <p:sp>
          <p:nvSpPr>
            <p:cNvPr id="315" name="Line 53"/>
            <p:cNvSpPr>
              <a:spLocks noChangeShapeType="1"/>
            </p:cNvSpPr>
            <p:nvPr/>
          </p:nvSpPr>
          <p:spPr bwMode="auto">
            <a:xfrm flipV="1">
              <a:off x="523" y="920"/>
              <a:ext cx="992" cy="941"/>
            </a:xfrm>
            <a:prstGeom prst="line">
              <a:avLst/>
            </a:prstGeom>
            <a:noFill/>
            <a:ln w="19050">
              <a:solidFill>
                <a:schemeClr val="accent2"/>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316" name="Group 54"/>
            <p:cNvGrpSpPr/>
            <p:nvPr/>
          </p:nvGrpSpPr>
          <p:grpSpPr bwMode="auto">
            <a:xfrm>
              <a:off x="930" y="1888"/>
              <a:ext cx="219" cy="173"/>
              <a:chOff x="806" y="2056"/>
              <a:chExt cx="219" cy="173"/>
            </a:xfrm>
          </p:grpSpPr>
          <p:sp>
            <p:nvSpPr>
              <p:cNvPr id="319" name="Text Box 55"/>
              <p:cNvSpPr txBox="1">
                <a:spLocks noChangeArrowheads="1"/>
              </p:cNvSpPr>
              <p:nvPr/>
            </p:nvSpPr>
            <p:spPr bwMode="auto">
              <a:xfrm>
                <a:off x="806" y="2056"/>
                <a:ext cx="2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Symbol" panose="05050102010706020507" pitchFamily="18" charset="2"/>
                    <a:cs typeface="Arial" panose="020B0604020202020204" pitchFamily="34" charset="0"/>
                  </a:rPr>
                  <a:t>l</a:t>
                </a:r>
                <a:r>
                  <a:rPr lang="en-US" altLang="zh-CN" sz="1200" baseline="-25000">
                    <a:cs typeface="Arial" panose="020B0604020202020204" pitchFamily="34" charset="0"/>
                  </a:rPr>
                  <a:t>in</a:t>
                </a:r>
              </a:p>
            </p:txBody>
          </p:sp>
          <p:sp>
            <p:nvSpPr>
              <p:cNvPr id="320" name="Line 56"/>
              <p:cNvSpPr>
                <a:spLocks noChangeShapeType="1"/>
              </p:cNvSpPr>
              <p:nvPr/>
            </p:nvSpPr>
            <p:spPr bwMode="auto">
              <a:xfrm flipV="1">
                <a:off x="912" y="2092"/>
                <a:ext cx="24" cy="2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17" name="Text Box 57"/>
            <p:cNvSpPr txBox="1">
              <a:spLocks noChangeArrowheads="1"/>
            </p:cNvSpPr>
            <p:nvPr/>
          </p:nvSpPr>
          <p:spPr bwMode="auto">
            <a:xfrm rot="-5400000">
              <a:off x="118" y="1272"/>
              <a:ext cx="25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Symbol" panose="05050102010706020507" pitchFamily="18" charset="2"/>
                  <a:cs typeface="Arial" panose="020B0604020202020204" pitchFamily="34" charset="0"/>
                </a:rPr>
                <a:t>l</a:t>
              </a:r>
              <a:r>
                <a:rPr lang="en-US" altLang="zh-CN" sz="1200" baseline="-25000">
                  <a:cs typeface="Arial" panose="020B0604020202020204" pitchFamily="34" charset="0"/>
                </a:rPr>
                <a:t>out</a:t>
              </a:r>
            </a:p>
          </p:txBody>
        </p:sp>
        <p:sp>
          <p:nvSpPr>
            <p:cNvPr id="318" name="Text Box 58"/>
            <p:cNvSpPr txBox="1">
              <a:spLocks noChangeArrowheads="1"/>
            </p:cNvSpPr>
            <p:nvPr/>
          </p:nvSpPr>
          <p:spPr bwMode="auto">
            <a:xfrm>
              <a:off x="934" y="2131"/>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cs typeface="Arial" panose="020B0604020202020204" pitchFamily="34" charset="0"/>
                </a:rPr>
                <a:t>a.</a:t>
              </a:r>
            </a:p>
          </p:txBody>
        </p:sp>
      </p:grpSp>
      <p:grpSp>
        <p:nvGrpSpPr>
          <p:cNvPr id="321" name="Group 75"/>
          <p:cNvGrpSpPr/>
          <p:nvPr/>
        </p:nvGrpSpPr>
        <p:grpSpPr bwMode="auto">
          <a:xfrm>
            <a:off x="8856600" y="4030654"/>
            <a:ext cx="2143125" cy="2514600"/>
            <a:chOff x="3979" y="1570"/>
            <a:chExt cx="1350" cy="1584"/>
          </a:xfrm>
        </p:grpSpPr>
        <p:sp>
          <p:nvSpPr>
            <p:cNvPr id="322" name="Line 59"/>
            <p:cNvSpPr>
              <a:spLocks noChangeShapeType="1"/>
            </p:cNvSpPr>
            <p:nvPr/>
          </p:nvSpPr>
          <p:spPr bwMode="auto">
            <a:xfrm>
              <a:off x="4200" y="1570"/>
              <a:ext cx="0" cy="10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3" name="Line 60"/>
            <p:cNvSpPr>
              <a:spLocks noChangeShapeType="1"/>
            </p:cNvSpPr>
            <p:nvPr/>
          </p:nvSpPr>
          <p:spPr bwMode="auto">
            <a:xfrm rot="5400000">
              <a:off x="4763" y="2088"/>
              <a:ext cx="0" cy="113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4" name="Text Box 61"/>
            <p:cNvSpPr txBox="1">
              <a:spLocks noChangeArrowheads="1"/>
            </p:cNvSpPr>
            <p:nvPr/>
          </p:nvSpPr>
          <p:spPr bwMode="auto">
            <a:xfrm>
              <a:off x="3979" y="1630"/>
              <a:ext cx="240"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R/2</a:t>
              </a:r>
            </a:p>
          </p:txBody>
        </p:sp>
        <p:sp>
          <p:nvSpPr>
            <p:cNvPr id="325" name="Line 62"/>
            <p:cNvSpPr>
              <a:spLocks noChangeShapeType="1"/>
            </p:cNvSpPr>
            <p:nvPr/>
          </p:nvSpPr>
          <p:spPr bwMode="auto">
            <a:xfrm rot="5400000">
              <a:off x="4677" y="1671"/>
              <a:ext cx="0" cy="977"/>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6" name="Line 63"/>
            <p:cNvSpPr>
              <a:spLocks noChangeShapeType="1"/>
            </p:cNvSpPr>
            <p:nvPr/>
          </p:nvSpPr>
          <p:spPr bwMode="auto">
            <a:xfrm rot="10800000">
              <a:off x="5184" y="2166"/>
              <a:ext cx="4" cy="484"/>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7" name="Text Box 64"/>
            <p:cNvSpPr txBox="1">
              <a:spLocks noChangeArrowheads="1"/>
            </p:cNvSpPr>
            <p:nvPr/>
          </p:nvSpPr>
          <p:spPr bwMode="auto">
            <a:xfrm>
              <a:off x="5055" y="2634"/>
              <a:ext cx="2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R/2</a:t>
              </a:r>
            </a:p>
          </p:txBody>
        </p:sp>
        <p:sp>
          <p:nvSpPr>
            <p:cNvPr id="328" name="Line 65"/>
            <p:cNvSpPr>
              <a:spLocks noChangeShapeType="1"/>
            </p:cNvSpPr>
            <p:nvPr/>
          </p:nvSpPr>
          <p:spPr bwMode="auto">
            <a:xfrm flipV="1">
              <a:off x="4196" y="2164"/>
              <a:ext cx="992" cy="489"/>
            </a:xfrm>
            <a:prstGeom prst="line">
              <a:avLst/>
            </a:prstGeom>
            <a:noFill/>
            <a:ln w="19050">
              <a:solidFill>
                <a:schemeClr val="accent2"/>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329" name="Group 66"/>
            <p:cNvGrpSpPr/>
            <p:nvPr/>
          </p:nvGrpSpPr>
          <p:grpSpPr bwMode="auto">
            <a:xfrm>
              <a:off x="4603" y="2680"/>
              <a:ext cx="219" cy="173"/>
              <a:chOff x="806" y="2056"/>
              <a:chExt cx="219" cy="173"/>
            </a:xfrm>
          </p:grpSpPr>
          <p:sp>
            <p:nvSpPr>
              <p:cNvPr id="332" name="Text Box 67"/>
              <p:cNvSpPr txBox="1">
                <a:spLocks noChangeArrowheads="1"/>
              </p:cNvSpPr>
              <p:nvPr/>
            </p:nvSpPr>
            <p:spPr bwMode="auto">
              <a:xfrm>
                <a:off x="806" y="2056"/>
                <a:ext cx="2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Symbol" panose="05050102010706020507" pitchFamily="18" charset="2"/>
                    <a:cs typeface="Arial" panose="020B0604020202020204" pitchFamily="34" charset="0"/>
                  </a:rPr>
                  <a:t>l</a:t>
                </a:r>
                <a:r>
                  <a:rPr lang="en-US" altLang="zh-CN" sz="1200" baseline="-25000">
                    <a:cs typeface="Arial" panose="020B0604020202020204" pitchFamily="34" charset="0"/>
                  </a:rPr>
                  <a:t>in</a:t>
                </a:r>
              </a:p>
            </p:txBody>
          </p:sp>
          <p:sp>
            <p:nvSpPr>
              <p:cNvPr id="333" name="Line 68"/>
              <p:cNvSpPr>
                <a:spLocks noChangeShapeType="1"/>
              </p:cNvSpPr>
              <p:nvPr/>
            </p:nvSpPr>
            <p:spPr bwMode="auto">
              <a:xfrm flipV="1">
                <a:off x="912" y="2092"/>
                <a:ext cx="24" cy="2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30" name="Text Box 70"/>
            <p:cNvSpPr txBox="1">
              <a:spLocks noChangeArrowheads="1"/>
            </p:cNvSpPr>
            <p:nvPr/>
          </p:nvSpPr>
          <p:spPr bwMode="auto">
            <a:xfrm>
              <a:off x="4607" y="2923"/>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cs typeface="Arial" panose="020B0604020202020204" pitchFamily="34" charset="0"/>
                </a:rPr>
                <a:t>c.</a:t>
              </a:r>
            </a:p>
          </p:txBody>
        </p:sp>
        <p:sp>
          <p:nvSpPr>
            <p:cNvPr id="331" name="Text Box 71"/>
            <p:cNvSpPr txBox="1">
              <a:spLocks noChangeArrowheads="1"/>
            </p:cNvSpPr>
            <p:nvPr/>
          </p:nvSpPr>
          <p:spPr bwMode="auto">
            <a:xfrm>
              <a:off x="3991" y="2094"/>
              <a:ext cx="240"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R/4</a:t>
              </a:r>
            </a:p>
          </p:txBody>
        </p:sp>
      </p:grpSp>
      <p:grpSp>
        <p:nvGrpSpPr>
          <p:cNvPr id="334" name="Group 74"/>
          <p:cNvGrpSpPr/>
          <p:nvPr/>
        </p:nvGrpSpPr>
        <p:grpSpPr bwMode="auto">
          <a:xfrm>
            <a:off x="4419899" y="3974525"/>
            <a:ext cx="2960687" cy="2514600"/>
            <a:chOff x="2149" y="1570"/>
            <a:chExt cx="1865" cy="1584"/>
          </a:xfrm>
        </p:grpSpPr>
        <p:sp>
          <p:nvSpPr>
            <p:cNvPr id="335" name="Line 34"/>
            <p:cNvSpPr>
              <a:spLocks noChangeShapeType="1"/>
            </p:cNvSpPr>
            <p:nvPr/>
          </p:nvSpPr>
          <p:spPr bwMode="auto">
            <a:xfrm>
              <a:off x="2508" y="1570"/>
              <a:ext cx="0" cy="10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6" name="Line 35"/>
            <p:cNvSpPr>
              <a:spLocks noChangeShapeType="1"/>
            </p:cNvSpPr>
            <p:nvPr/>
          </p:nvSpPr>
          <p:spPr bwMode="auto">
            <a:xfrm rot="5400000">
              <a:off x="3078" y="2088"/>
              <a:ext cx="0" cy="113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7" name="Text Box 36"/>
            <p:cNvSpPr txBox="1">
              <a:spLocks noChangeArrowheads="1"/>
            </p:cNvSpPr>
            <p:nvPr/>
          </p:nvSpPr>
          <p:spPr bwMode="auto">
            <a:xfrm>
              <a:off x="2294" y="1630"/>
              <a:ext cx="240"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R/2</a:t>
              </a:r>
            </a:p>
          </p:txBody>
        </p:sp>
        <p:sp>
          <p:nvSpPr>
            <p:cNvPr id="338" name="Line 37"/>
            <p:cNvSpPr>
              <a:spLocks noChangeShapeType="1"/>
            </p:cNvSpPr>
            <p:nvPr/>
          </p:nvSpPr>
          <p:spPr bwMode="auto">
            <a:xfrm rot="5400000">
              <a:off x="3000" y="1219"/>
              <a:ext cx="0" cy="977"/>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39" name="Line 38"/>
            <p:cNvSpPr>
              <a:spLocks noChangeShapeType="1"/>
            </p:cNvSpPr>
            <p:nvPr/>
          </p:nvSpPr>
          <p:spPr bwMode="auto">
            <a:xfrm rot="10800000">
              <a:off x="3503" y="1718"/>
              <a:ext cx="0" cy="932"/>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40" name="Text Box 39"/>
            <p:cNvSpPr txBox="1">
              <a:spLocks noChangeArrowheads="1"/>
            </p:cNvSpPr>
            <p:nvPr/>
          </p:nvSpPr>
          <p:spPr bwMode="auto">
            <a:xfrm>
              <a:off x="3370" y="2634"/>
              <a:ext cx="2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R/2</a:t>
              </a:r>
            </a:p>
          </p:txBody>
        </p:sp>
        <p:sp>
          <p:nvSpPr>
            <p:cNvPr id="341" name="Freeform 40"/>
            <p:cNvSpPr/>
            <p:nvPr/>
          </p:nvSpPr>
          <p:spPr bwMode="auto">
            <a:xfrm>
              <a:off x="2515" y="2016"/>
              <a:ext cx="969" cy="634"/>
            </a:xfrm>
            <a:custGeom>
              <a:avLst/>
              <a:gdLst>
                <a:gd name="T0" fmla="*/ 0 w 969"/>
                <a:gd name="T1" fmla="*/ 634 h 634"/>
                <a:gd name="T2" fmla="*/ 573 w 969"/>
                <a:gd name="T3" fmla="*/ 144 h 634"/>
                <a:gd name="T4" fmla="*/ 969 w 969"/>
                <a:gd name="T5" fmla="*/ 0 h 634"/>
                <a:gd name="T6" fmla="*/ 0 60000 65536"/>
                <a:gd name="T7" fmla="*/ 0 60000 65536"/>
                <a:gd name="T8" fmla="*/ 0 60000 65536"/>
                <a:gd name="T9" fmla="*/ 0 w 969"/>
                <a:gd name="T10" fmla="*/ 0 h 634"/>
                <a:gd name="T11" fmla="*/ 969 w 969"/>
                <a:gd name="T12" fmla="*/ 634 h 634"/>
              </a:gdLst>
              <a:ahLst/>
              <a:cxnLst>
                <a:cxn ang="T6">
                  <a:pos x="T0" y="T1"/>
                </a:cxn>
                <a:cxn ang="T7">
                  <a:pos x="T2" y="T3"/>
                </a:cxn>
                <a:cxn ang="T8">
                  <a:pos x="T4" y="T5"/>
                </a:cxn>
              </a:cxnLst>
              <a:rect l="T9" t="T10" r="T11" b="T12"/>
              <a:pathLst>
                <a:path w="969" h="634">
                  <a:moveTo>
                    <a:pt x="0" y="634"/>
                  </a:moveTo>
                  <a:cubicBezTo>
                    <a:pt x="95" y="552"/>
                    <a:pt x="412" y="250"/>
                    <a:pt x="573" y="144"/>
                  </a:cubicBezTo>
                  <a:cubicBezTo>
                    <a:pt x="734" y="38"/>
                    <a:pt x="887" y="30"/>
                    <a:pt x="969" y="0"/>
                  </a:cubicBezTo>
                </a:path>
              </a:pathLst>
            </a:custGeom>
            <a:noFill/>
            <a:ln w="19050">
              <a:solidFill>
                <a:schemeClr val="accent2"/>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342" name="Group 41"/>
            <p:cNvGrpSpPr/>
            <p:nvPr/>
          </p:nvGrpSpPr>
          <p:grpSpPr bwMode="auto">
            <a:xfrm>
              <a:off x="2918" y="2680"/>
              <a:ext cx="219" cy="173"/>
              <a:chOff x="806" y="2056"/>
              <a:chExt cx="219" cy="173"/>
            </a:xfrm>
          </p:grpSpPr>
          <p:sp>
            <p:nvSpPr>
              <p:cNvPr id="348" name="Text Box 42"/>
              <p:cNvSpPr txBox="1">
                <a:spLocks noChangeArrowheads="1"/>
              </p:cNvSpPr>
              <p:nvPr/>
            </p:nvSpPr>
            <p:spPr bwMode="auto">
              <a:xfrm>
                <a:off x="806" y="2056"/>
                <a:ext cx="2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Symbol" panose="05050102010706020507" pitchFamily="18" charset="2"/>
                    <a:cs typeface="Arial" panose="020B0604020202020204" pitchFamily="34" charset="0"/>
                  </a:rPr>
                  <a:t>l</a:t>
                </a:r>
                <a:r>
                  <a:rPr lang="en-US" altLang="zh-CN" sz="1200" baseline="-25000">
                    <a:cs typeface="Arial" panose="020B0604020202020204" pitchFamily="34" charset="0"/>
                  </a:rPr>
                  <a:t>in</a:t>
                </a:r>
              </a:p>
            </p:txBody>
          </p:sp>
          <p:sp>
            <p:nvSpPr>
              <p:cNvPr id="349" name="Line 43"/>
              <p:cNvSpPr>
                <a:spLocks noChangeShapeType="1"/>
              </p:cNvSpPr>
              <p:nvPr/>
            </p:nvSpPr>
            <p:spPr bwMode="auto">
              <a:xfrm flipV="1">
                <a:off x="912" y="2092"/>
                <a:ext cx="24" cy="2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43" name="Text Box 44"/>
            <p:cNvSpPr txBox="1">
              <a:spLocks noChangeArrowheads="1"/>
            </p:cNvSpPr>
            <p:nvPr/>
          </p:nvSpPr>
          <p:spPr bwMode="auto">
            <a:xfrm rot="-5400000">
              <a:off x="2106" y="2064"/>
              <a:ext cx="25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Symbol" panose="05050102010706020507" pitchFamily="18" charset="2"/>
                  <a:cs typeface="Arial" panose="020B0604020202020204" pitchFamily="34" charset="0"/>
                </a:rPr>
                <a:t>l</a:t>
              </a:r>
              <a:r>
                <a:rPr lang="en-US" altLang="zh-CN" sz="1200" baseline="-25000">
                  <a:cs typeface="Arial" panose="020B0604020202020204" pitchFamily="34" charset="0"/>
                </a:rPr>
                <a:t>out</a:t>
              </a:r>
            </a:p>
          </p:txBody>
        </p:sp>
        <p:sp>
          <p:nvSpPr>
            <p:cNvPr id="344" name="Text Box 45"/>
            <p:cNvSpPr txBox="1">
              <a:spLocks noChangeArrowheads="1"/>
            </p:cNvSpPr>
            <p:nvPr/>
          </p:nvSpPr>
          <p:spPr bwMode="auto">
            <a:xfrm>
              <a:off x="2922" y="2923"/>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cs typeface="Arial" panose="020B0604020202020204" pitchFamily="34" charset="0"/>
                </a:rPr>
                <a:t>b.</a:t>
              </a:r>
            </a:p>
          </p:txBody>
        </p:sp>
        <p:sp>
          <p:nvSpPr>
            <p:cNvPr id="345" name="Text Box 69"/>
            <p:cNvSpPr txBox="1">
              <a:spLocks noChangeArrowheads="1"/>
            </p:cNvSpPr>
            <p:nvPr/>
          </p:nvSpPr>
          <p:spPr bwMode="auto">
            <a:xfrm rot="-5400000">
              <a:off x="3798" y="2064"/>
              <a:ext cx="25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Symbol" panose="05050102010706020507" pitchFamily="18" charset="2"/>
                  <a:cs typeface="Arial" panose="020B0604020202020204" pitchFamily="34" charset="0"/>
                </a:rPr>
                <a:t>l</a:t>
              </a:r>
              <a:r>
                <a:rPr lang="en-US" altLang="zh-CN" sz="1200" baseline="-25000">
                  <a:cs typeface="Arial" panose="020B0604020202020204" pitchFamily="34" charset="0"/>
                </a:rPr>
                <a:t>out</a:t>
              </a:r>
            </a:p>
          </p:txBody>
        </p:sp>
        <p:sp>
          <p:nvSpPr>
            <p:cNvPr id="346" name="Text Box 72"/>
            <p:cNvSpPr txBox="1">
              <a:spLocks noChangeArrowheads="1"/>
            </p:cNvSpPr>
            <p:nvPr/>
          </p:nvSpPr>
          <p:spPr bwMode="auto">
            <a:xfrm>
              <a:off x="2298" y="1938"/>
              <a:ext cx="240"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R/3</a:t>
              </a:r>
            </a:p>
          </p:txBody>
        </p:sp>
        <p:sp>
          <p:nvSpPr>
            <p:cNvPr id="347" name="Line 73"/>
            <p:cNvSpPr>
              <a:spLocks noChangeShapeType="1"/>
            </p:cNvSpPr>
            <p:nvPr/>
          </p:nvSpPr>
          <p:spPr bwMode="auto">
            <a:xfrm rot="5400000">
              <a:off x="3000" y="1519"/>
              <a:ext cx="0" cy="977"/>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85" name="Group 23"/>
          <p:cNvGrpSpPr/>
          <p:nvPr/>
        </p:nvGrpSpPr>
        <p:grpSpPr bwMode="auto">
          <a:xfrm>
            <a:off x="6600826" y="3024036"/>
            <a:ext cx="577850" cy="681038"/>
            <a:chOff x="3663" y="2092"/>
            <a:chExt cx="364" cy="429"/>
          </a:xfrm>
        </p:grpSpPr>
        <p:grpSp>
          <p:nvGrpSpPr>
            <p:cNvPr id="86" name="Group 24"/>
            <p:cNvGrpSpPr/>
            <p:nvPr/>
          </p:nvGrpSpPr>
          <p:grpSpPr bwMode="auto">
            <a:xfrm>
              <a:off x="3663" y="2092"/>
              <a:ext cx="364" cy="429"/>
              <a:chOff x="1129" y="704"/>
              <a:chExt cx="364" cy="429"/>
            </a:xfrm>
          </p:grpSpPr>
          <p:sp>
            <p:nvSpPr>
              <p:cNvPr id="88" name="Text Box 25"/>
              <p:cNvSpPr txBox="1">
                <a:spLocks noChangeArrowheads="1"/>
              </p:cNvSpPr>
              <p:nvPr/>
            </p:nvSpPr>
            <p:spPr bwMode="auto">
              <a:xfrm>
                <a:off x="1129" y="704"/>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a:latin typeface="Symbol" panose="05050102010706020507" pitchFamily="18" charset="2"/>
                  </a:rPr>
                  <a:t>l</a:t>
                </a:r>
                <a:endParaRPr lang="en-US" altLang="zh-CN" sz="2000">
                  <a:latin typeface="Symbol" panose="05050102010706020507" pitchFamily="18" charset="2"/>
                </a:endParaRPr>
              </a:p>
            </p:txBody>
          </p:sp>
          <p:sp>
            <p:nvSpPr>
              <p:cNvPr id="89" name="Text Box 26"/>
              <p:cNvSpPr txBox="1">
                <a:spLocks noChangeArrowheads="1"/>
              </p:cNvSpPr>
              <p:nvPr/>
            </p:nvSpPr>
            <p:spPr bwMode="auto">
              <a:xfrm>
                <a:off x="1252" y="883"/>
                <a:ext cx="24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t>in</a:t>
                </a:r>
                <a:endParaRPr lang="en-US" altLang="zh-CN" sz="2000" dirty="0">
                  <a:latin typeface="Times New Roman" panose="02020603050405020304" pitchFamily="18" charset="0"/>
                </a:endParaRPr>
              </a:p>
            </p:txBody>
          </p:sp>
        </p:grpSp>
        <p:sp>
          <p:nvSpPr>
            <p:cNvPr id="87" name="Line 27"/>
            <p:cNvSpPr>
              <a:spLocks noChangeShapeType="1"/>
            </p:cNvSpPr>
            <p:nvPr/>
          </p:nvSpPr>
          <p:spPr bwMode="auto">
            <a:xfrm flipV="1">
              <a:off x="3862" y="2164"/>
              <a:ext cx="20" cy="4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par>
                                <p:cTn id="8" presetID="22" presetClass="entr" presetSubtype="8" fill="hold" nodeType="withEffect">
                                  <p:stCondLst>
                                    <p:cond delay="0"/>
                                  </p:stCondLst>
                                  <p:childTnLst>
                                    <p:set>
                                      <p:cBhvr>
                                        <p:cTn id="9" dur="1" fill="hold">
                                          <p:stCondLst>
                                            <p:cond delay="0"/>
                                          </p:stCondLst>
                                        </p:cTn>
                                        <p:tgtEl>
                                          <p:spTgt spid="272"/>
                                        </p:tgtEl>
                                        <p:attrNameLst>
                                          <p:attrName>style.visibility</p:attrName>
                                        </p:attrNameLst>
                                      </p:cBhvr>
                                      <p:to>
                                        <p:strVal val="visible"/>
                                      </p:to>
                                    </p:set>
                                    <p:animEffect transition="in" filter="wipe(left)">
                                      <p:cBhvr>
                                        <p:cTn id="10" dur="500"/>
                                        <p:tgtEl>
                                          <p:spTgt spid="272"/>
                                        </p:tgtEl>
                                      </p:cBhvr>
                                    </p:animEffect>
                                  </p:childTnLst>
                                </p:cTn>
                              </p:par>
                              <p:par>
                                <p:cTn id="11" presetID="9" presetClass="entr" presetSubtype="0" fill="hold" nodeType="withEffect">
                                  <p:stCondLst>
                                    <p:cond delay="0"/>
                                  </p:stCondLst>
                                  <p:childTnLst>
                                    <p:set>
                                      <p:cBhvr>
                                        <p:cTn id="12" dur="1" fill="hold">
                                          <p:stCondLst>
                                            <p:cond delay="0"/>
                                          </p:stCondLst>
                                        </p:cTn>
                                        <p:tgtEl>
                                          <p:spTgt spid="308"/>
                                        </p:tgtEl>
                                        <p:attrNameLst>
                                          <p:attrName>style.visibility</p:attrName>
                                        </p:attrNameLst>
                                      </p:cBhvr>
                                      <p:to>
                                        <p:strVal val="visible"/>
                                      </p:to>
                                    </p:set>
                                    <p:animEffect transition="in" filter="dissolve">
                                      <p:cBhvr>
                                        <p:cTn id="13" dur="500"/>
                                        <p:tgtEl>
                                          <p:spTgt spid="308"/>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wipe(left)">
                                      <p:cBhvr>
                                        <p:cTn id="17" dur="500"/>
                                        <p:tgtEl>
                                          <p:spTgt spid="56"/>
                                        </p:tgtEl>
                                      </p:cBhvr>
                                    </p:animEffect>
                                  </p:childTnLst>
                                </p:cTn>
                              </p:par>
                              <p:par>
                                <p:cTn id="18" presetID="9" presetClass="entr" presetSubtype="0" fill="hold" nodeType="withEffect">
                                  <p:stCondLst>
                                    <p:cond delay="0"/>
                                  </p:stCondLst>
                                  <p:childTnLst>
                                    <p:set>
                                      <p:cBhvr>
                                        <p:cTn id="19" dur="1" fill="hold">
                                          <p:stCondLst>
                                            <p:cond delay="0"/>
                                          </p:stCondLst>
                                        </p:cTn>
                                        <p:tgtEl>
                                          <p:spTgt spid="280"/>
                                        </p:tgtEl>
                                        <p:attrNameLst>
                                          <p:attrName>style.visibility</p:attrName>
                                        </p:attrNameLst>
                                      </p:cBhvr>
                                      <p:to>
                                        <p:strVal val="visible"/>
                                      </p:to>
                                    </p:set>
                                    <p:animEffect transition="in" filter="dissolve">
                                      <p:cBhvr>
                                        <p:cTn id="20" dur="500"/>
                                        <p:tgtEl>
                                          <p:spTgt spid="280"/>
                                        </p:tgtEl>
                                      </p:cBhvr>
                                    </p:animEffect>
                                  </p:childTnLst>
                                </p:cTn>
                              </p:par>
                              <p:par>
                                <p:cTn id="21" presetID="9" presetClass="entr" presetSubtype="0" fill="hold" nodeType="withEffect">
                                  <p:stCondLst>
                                    <p:cond delay="0"/>
                                  </p:stCondLst>
                                  <p:childTnLst>
                                    <p:set>
                                      <p:cBhvr>
                                        <p:cTn id="22" dur="1" fill="hold">
                                          <p:stCondLst>
                                            <p:cond delay="0"/>
                                          </p:stCondLst>
                                        </p:cTn>
                                        <p:tgtEl>
                                          <p:spTgt spid="334"/>
                                        </p:tgtEl>
                                        <p:attrNameLst>
                                          <p:attrName>style.visibility</p:attrName>
                                        </p:attrNameLst>
                                      </p:cBhvr>
                                      <p:to>
                                        <p:strVal val="visible"/>
                                      </p:to>
                                    </p:set>
                                    <p:animEffect transition="in" filter="dissolve">
                                      <p:cBhvr>
                                        <p:cTn id="23" dur="500"/>
                                        <p:tgtEl>
                                          <p:spTgt spid="334"/>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300"/>
                                        </p:tgtEl>
                                        <p:attrNameLst>
                                          <p:attrName>style.visibility</p:attrName>
                                        </p:attrNameLst>
                                      </p:cBhvr>
                                      <p:to>
                                        <p:strVal val="visible"/>
                                      </p:to>
                                    </p:set>
                                    <p:animEffect transition="in" filter="wipe(left)">
                                      <p:cBhvr>
                                        <p:cTn id="27" dur="500"/>
                                        <p:tgtEl>
                                          <p:spTgt spid="300"/>
                                        </p:tgtEl>
                                      </p:cBhvr>
                                    </p:animEffect>
                                  </p:childTnLst>
                                </p:cTn>
                              </p:par>
                            </p:childTnLst>
                          </p:cTn>
                        </p:par>
                        <p:par>
                          <p:cTn id="28" fill="hold">
                            <p:stCondLst>
                              <p:cond delay="1500"/>
                            </p:stCondLst>
                            <p:childTnLst>
                              <p:par>
                                <p:cTn id="29" presetID="9" presetClass="entr" presetSubtype="0" fill="hold" nodeType="after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dissolve">
                                      <p:cBhvr>
                                        <p:cTn id="31" dur="500"/>
                                        <p:tgtEl>
                                          <p:spTgt spid="85"/>
                                        </p:tgtEl>
                                      </p:cBhvr>
                                    </p:animEffect>
                                  </p:childTnLst>
                                </p:cTn>
                              </p:par>
                              <p:par>
                                <p:cTn id="32" presetID="9" presetClass="entr" presetSubtype="0" fill="hold" nodeType="withEffect">
                                  <p:stCondLst>
                                    <p:cond delay="0"/>
                                  </p:stCondLst>
                                  <p:childTnLst>
                                    <p:set>
                                      <p:cBhvr>
                                        <p:cTn id="33" dur="1" fill="hold">
                                          <p:stCondLst>
                                            <p:cond delay="0"/>
                                          </p:stCondLst>
                                        </p:cTn>
                                        <p:tgtEl>
                                          <p:spTgt spid="305"/>
                                        </p:tgtEl>
                                        <p:attrNameLst>
                                          <p:attrName>style.visibility</p:attrName>
                                        </p:attrNameLst>
                                      </p:cBhvr>
                                      <p:to>
                                        <p:strVal val="visible"/>
                                      </p:to>
                                    </p:set>
                                    <p:animEffect transition="in" filter="dissolve">
                                      <p:cBhvr>
                                        <p:cTn id="34" dur="500"/>
                                        <p:tgtEl>
                                          <p:spTgt spid="305"/>
                                        </p:tgtEl>
                                      </p:cBhvr>
                                    </p:animEffect>
                                  </p:childTnLst>
                                </p:cTn>
                              </p:par>
                              <p:par>
                                <p:cTn id="35" presetID="9" presetClass="entr" presetSubtype="0" fill="hold" nodeType="withEffect">
                                  <p:stCondLst>
                                    <p:cond delay="0"/>
                                  </p:stCondLst>
                                  <p:childTnLst>
                                    <p:set>
                                      <p:cBhvr>
                                        <p:cTn id="36" dur="1" fill="hold">
                                          <p:stCondLst>
                                            <p:cond delay="0"/>
                                          </p:stCondLst>
                                        </p:cTn>
                                        <p:tgtEl>
                                          <p:spTgt spid="321"/>
                                        </p:tgtEl>
                                        <p:attrNameLst>
                                          <p:attrName>style.visibility</p:attrName>
                                        </p:attrNameLst>
                                      </p:cBhvr>
                                      <p:to>
                                        <p:strVal val="visible"/>
                                      </p:to>
                                    </p:set>
                                    <p:animEffect transition="in" filter="dissolve">
                                      <p:cBhvr>
                                        <p:cTn id="37" dur="5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p:cNvSpPr txBox="1">
            <a:spLocks noChangeArrowheads="1"/>
          </p:cNvSpPr>
          <p:nvPr/>
        </p:nvSpPr>
        <p:spPr bwMode="auto">
          <a:xfrm>
            <a:off x="647875" y="2614776"/>
            <a:ext cx="11218060" cy="195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rPr>
              <a:t>发送方必须重传以补偿因为缓存溢出而丢失的分组</a:t>
            </a:r>
            <a:endParaRPr kumimoji="1" lang="en-US" altLang="zh-CN" sz="28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rPr>
              <a:t>发送方在遇到大时延时所进行的不必要重传会引起路由器转发不必要的分组拷贝而占用其链路带宽</a:t>
            </a:r>
          </a:p>
        </p:txBody>
      </p:sp>
      <p:grpSp>
        <p:nvGrpSpPr>
          <p:cNvPr id="19" name="组合 18"/>
          <p:cNvGrpSpPr/>
          <p:nvPr/>
        </p:nvGrpSpPr>
        <p:grpSpPr>
          <a:xfrm>
            <a:off x="430213" y="0"/>
            <a:ext cx="3292701" cy="1428589"/>
            <a:chOff x="551030" y="-368704"/>
            <a:chExt cx="3292701" cy="1428589"/>
          </a:xfrm>
        </p:grpSpPr>
        <p:grpSp>
          <p:nvGrpSpPr>
            <p:cNvPr id="20" name="组合 19"/>
            <p:cNvGrpSpPr/>
            <p:nvPr/>
          </p:nvGrpSpPr>
          <p:grpSpPr>
            <a:xfrm>
              <a:off x="1201632" y="303925"/>
              <a:ext cx="2642099" cy="731144"/>
              <a:chOff x="1839059" y="967769"/>
              <a:chExt cx="2642099" cy="731144"/>
            </a:xfrm>
          </p:grpSpPr>
          <p:sp>
            <p:nvSpPr>
              <p:cNvPr id="22" name="矩形: 圆角 21"/>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2</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4" name="Text Box 5"/>
          <p:cNvSpPr txBox="1">
            <a:spLocks noChangeArrowheads="1"/>
          </p:cNvSpPr>
          <p:nvPr/>
        </p:nvSpPr>
        <p:spPr bwMode="auto">
          <a:xfrm>
            <a:off x="598026" y="1813152"/>
            <a:ext cx="2819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dirty="0">
                <a:solidFill>
                  <a:srgbClr val="009FF6"/>
                </a:solidFill>
                <a:latin typeface="思源黑体 CN Normal" panose="020B0400000000000000" pitchFamily="34" charset="-122"/>
                <a:ea typeface="思源黑体 CN Normal" panose="020B0400000000000000" pitchFamily="34" charset="-122"/>
                <a:cs typeface="Arial" panose="020B0604020202020204" pitchFamily="34" charset="0"/>
              </a:rPr>
              <a:t>拥塞的“开销” </a:t>
            </a:r>
            <a:endParaRPr lang="en-US" altLang="zh-CN" sz="3200" dirty="0">
              <a:solidFill>
                <a:srgbClr val="009FF6"/>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xEl>
                                              <p:pRg st="0" end="0"/>
                                            </p:txEl>
                                          </p:spTgt>
                                        </p:tgtEl>
                                        <p:attrNameLst>
                                          <p:attrName>style.visibility</p:attrName>
                                        </p:attrNameLst>
                                      </p:cBhvr>
                                      <p:to>
                                        <p:strVal val="visible"/>
                                      </p:to>
                                    </p:set>
                                    <p:animEffect transition="in" filter="wipe(left)">
                                      <p:cBhvr>
                                        <p:cTn id="11" dur="500"/>
                                        <p:tgtEl>
                                          <p:spTgt spid="113">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3">
                                            <p:txEl>
                                              <p:pRg st="2" end="2"/>
                                            </p:txEl>
                                          </p:spTgt>
                                        </p:tgtEl>
                                        <p:attrNameLst>
                                          <p:attrName>style.visibility</p:attrName>
                                        </p:attrNameLst>
                                      </p:cBhvr>
                                      <p:to>
                                        <p:strVal val="visible"/>
                                      </p:to>
                                    </p:set>
                                    <p:animEffect transition="in" filter="wipe(left)">
                                      <p:cBhvr>
                                        <p:cTn id="15" dur="500"/>
                                        <p:tgtEl>
                                          <p:spTgt spid="1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P spid="24"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292701" cy="1428589"/>
            <a:chOff x="551030" y="-368704"/>
            <a:chExt cx="3292701" cy="1428589"/>
          </a:xfrm>
        </p:grpSpPr>
        <p:grpSp>
          <p:nvGrpSpPr>
            <p:cNvPr id="29" name="组合 28"/>
            <p:cNvGrpSpPr/>
            <p:nvPr/>
          </p:nvGrpSpPr>
          <p:grpSpPr>
            <a:xfrm>
              <a:off x="1201632" y="303925"/>
              <a:ext cx="2642099" cy="731144"/>
              <a:chOff x="1839059" y="967769"/>
              <a:chExt cx="2642099" cy="731144"/>
            </a:xfrm>
          </p:grpSpPr>
          <p:sp>
            <p:nvSpPr>
              <p:cNvPr id="31" name="矩形: 圆角 30"/>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3</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1" name="组合 50"/>
          <p:cNvGrpSpPr/>
          <p:nvPr/>
        </p:nvGrpSpPr>
        <p:grpSpPr>
          <a:xfrm>
            <a:off x="689825" y="1831508"/>
            <a:ext cx="7350863" cy="476221"/>
            <a:chOff x="1403750" y="3593123"/>
            <a:chExt cx="7350863"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四个发送方</a:t>
              </a:r>
            </a:p>
          </p:txBody>
        </p:sp>
      </p:grpSp>
      <p:grpSp>
        <p:nvGrpSpPr>
          <p:cNvPr id="56" name="组合 55"/>
          <p:cNvGrpSpPr/>
          <p:nvPr/>
        </p:nvGrpSpPr>
        <p:grpSpPr>
          <a:xfrm>
            <a:off x="689825" y="2493603"/>
            <a:ext cx="7501666" cy="476221"/>
            <a:chOff x="1403750" y="3593123"/>
            <a:chExt cx="7501666" cy="476221"/>
          </a:xfrm>
        </p:grpSpPr>
        <p:grpSp>
          <p:nvGrpSpPr>
            <p:cNvPr id="57" name="组合 56"/>
            <p:cNvGrpSpPr/>
            <p:nvPr/>
          </p:nvGrpSpPr>
          <p:grpSpPr>
            <a:xfrm>
              <a:off x="1403750" y="3593123"/>
              <a:ext cx="490436" cy="476221"/>
              <a:chOff x="1403750" y="3593123"/>
              <a:chExt cx="808892" cy="785446"/>
            </a:xfrm>
          </p:grpSpPr>
          <p:sp>
            <p:nvSpPr>
              <p:cNvPr id="59" name="对话气泡: 椭圆形 5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nvSpPr>
          <p:spPr bwMode="auto">
            <a:xfrm>
              <a:off x="1993629" y="3593123"/>
              <a:ext cx="691178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多跳路径</a:t>
              </a:r>
            </a:p>
          </p:txBody>
        </p:sp>
      </p:grpSp>
      <p:grpSp>
        <p:nvGrpSpPr>
          <p:cNvPr id="300" name="组合 299"/>
          <p:cNvGrpSpPr/>
          <p:nvPr/>
        </p:nvGrpSpPr>
        <p:grpSpPr>
          <a:xfrm>
            <a:off x="669253" y="3181999"/>
            <a:ext cx="7470994" cy="499868"/>
            <a:chOff x="1403750" y="3569476"/>
            <a:chExt cx="7470994" cy="499868"/>
          </a:xfrm>
        </p:grpSpPr>
        <p:grpSp>
          <p:nvGrpSpPr>
            <p:cNvPr id="301" name="组合 300"/>
            <p:cNvGrpSpPr/>
            <p:nvPr/>
          </p:nvGrpSpPr>
          <p:grpSpPr>
            <a:xfrm>
              <a:off x="1403750" y="3593123"/>
              <a:ext cx="490436" cy="476221"/>
              <a:chOff x="1403750" y="3593123"/>
              <a:chExt cx="808892" cy="785446"/>
            </a:xfrm>
          </p:grpSpPr>
          <p:sp>
            <p:nvSpPr>
              <p:cNvPr id="303" name="对话气泡: 椭圆形 30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02" name="Text Box 79"/>
            <p:cNvSpPr txBox="1">
              <a:spLocks noChangeArrowheads="1"/>
            </p:cNvSpPr>
            <p:nvPr/>
          </p:nvSpPr>
          <p:spPr bwMode="auto">
            <a:xfrm>
              <a:off x="1962957" y="3569476"/>
              <a:ext cx="691178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超时</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重传</a:t>
              </a:r>
            </a:p>
          </p:txBody>
        </p:sp>
      </p:gr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9736" y="1362154"/>
            <a:ext cx="9241128" cy="51981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00"/>
                                        </p:tgtEl>
                                        <p:attrNameLst>
                                          <p:attrName>style.visibility</p:attrName>
                                        </p:attrNameLst>
                                      </p:cBhvr>
                                      <p:to>
                                        <p:strVal val="visible"/>
                                      </p:to>
                                    </p:set>
                                    <p:animEffect transition="in" filter="wipe(left)">
                                      <p:cBhvr>
                                        <p:cTn id="19" dur="500"/>
                                        <p:tgtEl>
                                          <p:spTgt spid="300"/>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651B318-C94E-4748-B073-10339607E2BE}"/>
              </a:ext>
            </a:extLst>
          </p:cNvPr>
          <p:cNvGrpSpPr/>
          <p:nvPr/>
        </p:nvGrpSpPr>
        <p:grpSpPr>
          <a:xfrm>
            <a:off x="430213" y="0"/>
            <a:ext cx="7039098" cy="1428589"/>
            <a:chOff x="551030" y="-368704"/>
            <a:chExt cx="7039098" cy="1428589"/>
          </a:xfrm>
        </p:grpSpPr>
        <p:grpSp>
          <p:nvGrpSpPr>
            <p:cNvPr id="3" name="组合 2">
              <a:extLst>
                <a:ext uri="{FF2B5EF4-FFF2-40B4-BE49-F238E27FC236}">
                  <a16:creationId xmlns:a16="http://schemas.microsoft.com/office/drawing/2014/main" id="{5D5AF3C4-399A-478E-A669-E9A9FEF72EF0}"/>
                </a:ext>
              </a:extLst>
            </p:cNvPr>
            <p:cNvGrpSpPr/>
            <p:nvPr/>
          </p:nvGrpSpPr>
          <p:grpSpPr>
            <a:xfrm>
              <a:off x="1201631" y="303925"/>
              <a:ext cx="6388497" cy="686826"/>
              <a:chOff x="1839058" y="967769"/>
              <a:chExt cx="6388497" cy="686826"/>
            </a:xfrm>
          </p:grpSpPr>
          <p:sp>
            <p:nvSpPr>
              <p:cNvPr id="5" name="矩形: 圆角 4">
                <a:extLst>
                  <a:ext uri="{FF2B5EF4-FFF2-40B4-BE49-F238E27FC236}">
                    <a16:creationId xmlns:a16="http://schemas.microsoft.com/office/drawing/2014/main" id="{630F3D28-F428-48F7-BD2B-FC8461BC5AA4}"/>
                  </a:ext>
                </a:extLst>
              </p:cNvPr>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C27AAEA7-EBF7-4590-84EC-E2599D40DD83}"/>
                  </a:ext>
                </a:extLst>
              </p:cNvPr>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p>
            </p:txBody>
          </p:sp>
        </p:grpSp>
        <p:pic>
          <p:nvPicPr>
            <p:cNvPr id="4" name="图片 3">
              <a:extLst>
                <a:ext uri="{FF2B5EF4-FFF2-40B4-BE49-F238E27FC236}">
                  <a16:creationId xmlns:a16="http://schemas.microsoft.com/office/drawing/2014/main" id="{B6D5BA8A-F23C-4967-9105-6AF893A7BC6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a:extLst>
              <a:ext uri="{FF2B5EF4-FFF2-40B4-BE49-F238E27FC236}">
                <a16:creationId xmlns:a16="http://schemas.microsoft.com/office/drawing/2014/main" id="{FE4B0127-71BE-4560-B27E-6053D3D0AB1A}"/>
              </a:ext>
            </a:extLst>
          </p:cNvPr>
          <p:cNvGrpSpPr/>
          <p:nvPr/>
        </p:nvGrpSpPr>
        <p:grpSpPr>
          <a:xfrm>
            <a:off x="1080814" y="1493970"/>
            <a:ext cx="3869796" cy="526731"/>
            <a:chOff x="722008" y="1303131"/>
            <a:chExt cx="3694995" cy="502939"/>
          </a:xfrm>
        </p:grpSpPr>
        <p:sp>
          <p:nvSpPr>
            <p:cNvPr id="9" name="流程图: 手动输入 6">
              <a:extLst>
                <a:ext uri="{FF2B5EF4-FFF2-40B4-BE49-F238E27FC236}">
                  <a16:creationId xmlns:a16="http://schemas.microsoft.com/office/drawing/2014/main" id="{95FBC2F1-F3A2-4801-823D-73E6DA1F5EFD}"/>
                </a:ext>
              </a:extLst>
            </p:cNvPr>
            <p:cNvSpPr/>
            <p:nvPr/>
          </p:nvSpPr>
          <p:spPr>
            <a:xfrm rot="5400000" flipV="1">
              <a:off x="1915144" y="379991"/>
              <a:ext cx="475861" cy="232895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0" name="组合 9">
              <a:extLst>
                <a:ext uri="{FF2B5EF4-FFF2-40B4-BE49-F238E27FC236}">
                  <a16:creationId xmlns:a16="http://schemas.microsoft.com/office/drawing/2014/main" id="{48CF3A48-CFDE-4FEB-B8D0-BB2C73A977B4}"/>
                </a:ext>
              </a:extLst>
            </p:cNvPr>
            <p:cNvGrpSpPr/>
            <p:nvPr/>
          </p:nvGrpSpPr>
          <p:grpSpPr>
            <a:xfrm>
              <a:off x="722008" y="1303131"/>
              <a:ext cx="546594" cy="475865"/>
              <a:chOff x="708742" y="1296102"/>
              <a:chExt cx="454744" cy="283828"/>
            </a:xfrm>
          </p:grpSpPr>
          <p:sp>
            <p:nvSpPr>
              <p:cNvPr id="12" name="平行四边形 11">
                <a:extLst>
                  <a:ext uri="{FF2B5EF4-FFF2-40B4-BE49-F238E27FC236}">
                    <a16:creationId xmlns:a16="http://schemas.microsoft.com/office/drawing/2014/main" id="{F87E523F-11D8-440E-8D1D-D5721DFB4865}"/>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3" name="平行四边形 12">
                <a:extLst>
                  <a:ext uri="{FF2B5EF4-FFF2-40B4-BE49-F238E27FC236}">
                    <a16:creationId xmlns:a16="http://schemas.microsoft.com/office/drawing/2014/main" id="{D7F89D51-B6E2-4CFD-92AD-D7F44CEED0D8}"/>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1" name="Text Box 79">
              <a:extLst>
                <a:ext uri="{FF2B5EF4-FFF2-40B4-BE49-F238E27FC236}">
                  <a16:creationId xmlns:a16="http://schemas.microsoft.com/office/drawing/2014/main" id="{CEB98FB7-C96E-4BFF-8D29-066D5D851CC6}"/>
                </a:ext>
              </a:extLst>
            </p:cNvPr>
            <p:cNvSpPr txBox="1">
              <a:spLocks noChangeArrowheads="1"/>
            </p:cNvSpPr>
            <p:nvPr/>
          </p:nvSpPr>
          <p:spPr bwMode="auto">
            <a:xfrm>
              <a:off x="1351237" y="1335870"/>
              <a:ext cx="30657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端口</a:t>
              </a:r>
            </a:p>
          </p:txBody>
        </p:sp>
      </p:grpSp>
      <p:grpSp>
        <p:nvGrpSpPr>
          <p:cNvPr id="14" name="组合 13">
            <a:extLst>
              <a:ext uri="{FF2B5EF4-FFF2-40B4-BE49-F238E27FC236}">
                <a16:creationId xmlns:a16="http://schemas.microsoft.com/office/drawing/2014/main" id="{2B562F48-B032-45F0-A101-CFAD109A4480}"/>
              </a:ext>
            </a:extLst>
          </p:cNvPr>
          <p:cNvGrpSpPr/>
          <p:nvPr/>
        </p:nvGrpSpPr>
        <p:grpSpPr>
          <a:xfrm>
            <a:off x="1065547" y="2189504"/>
            <a:ext cx="10143558" cy="1687963"/>
            <a:chOff x="1403750" y="3593122"/>
            <a:chExt cx="10143558" cy="1687963"/>
          </a:xfrm>
        </p:grpSpPr>
        <p:grpSp>
          <p:nvGrpSpPr>
            <p:cNvPr id="15" name="组合 14">
              <a:extLst>
                <a:ext uri="{FF2B5EF4-FFF2-40B4-BE49-F238E27FC236}">
                  <a16:creationId xmlns:a16="http://schemas.microsoft.com/office/drawing/2014/main" id="{C7DF377A-DC73-4A41-9237-7B619BFABE7A}"/>
                </a:ext>
              </a:extLst>
            </p:cNvPr>
            <p:cNvGrpSpPr/>
            <p:nvPr/>
          </p:nvGrpSpPr>
          <p:grpSpPr>
            <a:xfrm>
              <a:off x="1403750" y="3593123"/>
              <a:ext cx="490436" cy="476221"/>
              <a:chOff x="1403750" y="3593123"/>
              <a:chExt cx="808892" cy="785446"/>
            </a:xfrm>
          </p:grpSpPr>
          <p:sp>
            <p:nvSpPr>
              <p:cNvPr id="17" name="对话气泡: 椭圆形 16">
                <a:extLst>
                  <a:ext uri="{FF2B5EF4-FFF2-40B4-BE49-F238E27FC236}">
                    <a16:creationId xmlns:a16="http://schemas.microsoft.com/office/drawing/2014/main" id="{9719DC78-EC53-4A7C-B0DB-4E72CD569E8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ound-web-cam_17861">
                <a:extLst>
                  <a:ext uri="{FF2B5EF4-FFF2-40B4-BE49-F238E27FC236}">
                    <a16:creationId xmlns:a16="http://schemas.microsoft.com/office/drawing/2014/main" id="{461FA5EB-01B4-4D9E-BE9F-FF50564148E0}"/>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 name="Text Box 79">
              <a:extLst>
                <a:ext uri="{FF2B5EF4-FFF2-40B4-BE49-F238E27FC236}">
                  <a16:creationId xmlns:a16="http://schemas.microsoft.com/office/drawing/2014/main" id="{E614AA1E-90EC-4532-847A-1EA6A75CCCAD}"/>
                </a:ext>
              </a:extLst>
            </p:cNvPr>
            <p:cNvSpPr txBox="1">
              <a:spLocks noChangeArrowheads="1"/>
            </p:cNvSpPr>
            <p:nvPr/>
          </p:nvSpPr>
          <p:spPr bwMode="auto">
            <a:xfrm>
              <a:off x="1985931" y="3593122"/>
              <a:ext cx="9561377" cy="168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端口的作用就是让应用层各种应用进程都能将其数据通过端口向下交付给运输层，以及让运输层知道应当将其报文段中的数据向上通过端口交付给应用层相应的进程</a:t>
              </a:r>
            </a:p>
            <a:p>
              <a:pPr>
                <a:lnSpc>
                  <a:spcPct val="110000"/>
                </a:lnSpc>
              </a:pP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9" name="组合 18">
            <a:extLst>
              <a:ext uri="{FF2B5EF4-FFF2-40B4-BE49-F238E27FC236}">
                <a16:creationId xmlns:a16="http://schemas.microsoft.com/office/drawing/2014/main" id="{661AAD8F-BF72-42EB-894D-3B1C27F253B4}"/>
              </a:ext>
            </a:extLst>
          </p:cNvPr>
          <p:cNvGrpSpPr/>
          <p:nvPr/>
        </p:nvGrpSpPr>
        <p:grpSpPr>
          <a:xfrm>
            <a:off x="1065547" y="3913262"/>
            <a:ext cx="9527109" cy="483545"/>
            <a:chOff x="1403750" y="3585799"/>
            <a:chExt cx="9527109" cy="483545"/>
          </a:xfrm>
        </p:grpSpPr>
        <p:grpSp>
          <p:nvGrpSpPr>
            <p:cNvPr id="20" name="组合 19">
              <a:extLst>
                <a:ext uri="{FF2B5EF4-FFF2-40B4-BE49-F238E27FC236}">
                  <a16:creationId xmlns:a16="http://schemas.microsoft.com/office/drawing/2014/main" id="{078BC31E-C047-4261-87EF-138BBF17387B}"/>
                </a:ext>
              </a:extLst>
            </p:cNvPr>
            <p:cNvGrpSpPr/>
            <p:nvPr/>
          </p:nvGrpSpPr>
          <p:grpSpPr>
            <a:xfrm>
              <a:off x="1403750" y="3593123"/>
              <a:ext cx="490436" cy="476221"/>
              <a:chOff x="1403750" y="3593123"/>
              <a:chExt cx="808892" cy="785446"/>
            </a:xfrm>
          </p:grpSpPr>
          <p:sp>
            <p:nvSpPr>
              <p:cNvPr id="22" name="对话气泡: 椭圆形 21">
                <a:extLst>
                  <a:ext uri="{FF2B5EF4-FFF2-40B4-BE49-F238E27FC236}">
                    <a16:creationId xmlns:a16="http://schemas.microsoft.com/office/drawing/2014/main" id="{3F5A0765-D657-4614-B8F7-E8EEC341912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web-cam_17861">
                <a:extLst>
                  <a:ext uri="{FF2B5EF4-FFF2-40B4-BE49-F238E27FC236}">
                    <a16:creationId xmlns:a16="http://schemas.microsoft.com/office/drawing/2014/main" id="{28630491-A60C-44E6-A06E-A778290FB79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 name="Text Box 79">
              <a:extLst>
                <a:ext uri="{FF2B5EF4-FFF2-40B4-BE49-F238E27FC236}">
                  <a16:creationId xmlns:a16="http://schemas.microsoft.com/office/drawing/2014/main" id="{C9C6CEE7-E73B-4B55-955F-3BF38E3C086D}"/>
                </a:ext>
              </a:extLst>
            </p:cNvPr>
            <p:cNvSpPr txBox="1">
              <a:spLocks noChangeArrowheads="1"/>
            </p:cNvSpPr>
            <p:nvPr/>
          </p:nvSpPr>
          <p:spPr bwMode="auto">
            <a:xfrm>
              <a:off x="1518459" y="3585799"/>
              <a:ext cx="9412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从这个意义上讲，端口是用来标志应用层的进程</a:t>
              </a:r>
            </a:p>
          </p:txBody>
        </p:sp>
      </p:grpSp>
      <p:grpSp>
        <p:nvGrpSpPr>
          <p:cNvPr id="24" name="组合 23">
            <a:extLst>
              <a:ext uri="{FF2B5EF4-FFF2-40B4-BE49-F238E27FC236}">
                <a16:creationId xmlns:a16="http://schemas.microsoft.com/office/drawing/2014/main" id="{9C4BABDB-345C-4064-AE4C-8564B7B34C24}"/>
              </a:ext>
            </a:extLst>
          </p:cNvPr>
          <p:cNvGrpSpPr/>
          <p:nvPr/>
        </p:nvGrpSpPr>
        <p:grpSpPr>
          <a:xfrm>
            <a:off x="1080814" y="4822408"/>
            <a:ext cx="6207341" cy="476221"/>
            <a:chOff x="1403750" y="3593123"/>
            <a:chExt cx="6207341" cy="476221"/>
          </a:xfrm>
        </p:grpSpPr>
        <p:grpSp>
          <p:nvGrpSpPr>
            <p:cNvPr id="25" name="组合 24">
              <a:extLst>
                <a:ext uri="{FF2B5EF4-FFF2-40B4-BE49-F238E27FC236}">
                  <a16:creationId xmlns:a16="http://schemas.microsoft.com/office/drawing/2014/main" id="{5370369C-7AF4-4205-8DFD-F1507008E099}"/>
                </a:ext>
              </a:extLst>
            </p:cNvPr>
            <p:cNvGrpSpPr/>
            <p:nvPr/>
          </p:nvGrpSpPr>
          <p:grpSpPr>
            <a:xfrm>
              <a:off x="1403750" y="3593123"/>
              <a:ext cx="490436" cy="476221"/>
              <a:chOff x="1403750" y="3593123"/>
              <a:chExt cx="808892" cy="785446"/>
            </a:xfrm>
          </p:grpSpPr>
          <p:sp>
            <p:nvSpPr>
              <p:cNvPr id="27" name="对话气泡: 椭圆形 26">
                <a:extLst>
                  <a:ext uri="{FF2B5EF4-FFF2-40B4-BE49-F238E27FC236}">
                    <a16:creationId xmlns:a16="http://schemas.microsoft.com/office/drawing/2014/main" id="{E0595647-DC2E-4F57-B765-C845F5F70F3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ound-web-cam_17861">
                <a:extLst>
                  <a:ext uri="{FF2B5EF4-FFF2-40B4-BE49-F238E27FC236}">
                    <a16:creationId xmlns:a16="http://schemas.microsoft.com/office/drawing/2014/main" id="{B434DA13-BB60-4A0D-A7C4-03320F7A2EE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6" name="Text Box 79">
              <a:extLst>
                <a:ext uri="{FF2B5EF4-FFF2-40B4-BE49-F238E27FC236}">
                  <a16:creationId xmlns:a16="http://schemas.microsoft.com/office/drawing/2014/main" id="{1189E6E3-D74F-4C2C-95DE-8163C96E9085}"/>
                </a:ext>
              </a:extLst>
            </p:cNvPr>
            <p:cNvSpPr txBox="1">
              <a:spLocks noChangeArrowheads="1"/>
            </p:cNvSpPr>
            <p:nvPr/>
          </p:nvSpPr>
          <p:spPr bwMode="auto">
            <a:xfrm>
              <a:off x="1518460" y="3593123"/>
              <a:ext cx="60926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端口用一个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16 bit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端口号进行标志</a:t>
              </a:r>
            </a:p>
          </p:txBody>
        </p:sp>
      </p:grpSp>
      <p:sp>
        <p:nvSpPr>
          <p:cNvPr id="7" name="灯片编号占位符 6">
            <a:extLst>
              <a:ext uri="{FF2B5EF4-FFF2-40B4-BE49-F238E27FC236}">
                <a16:creationId xmlns:a16="http://schemas.microsoft.com/office/drawing/2014/main" id="{851E0CD4-0C71-4F8F-BC3B-1A6ACC033DEE}"/>
              </a:ext>
            </a:extLst>
          </p:cNvPr>
          <p:cNvSpPr>
            <a:spLocks noGrp="1"/>
          </p:cNvSpPr>
          <p:nvPr>
            <p:ph type="sldNum" sz="quarter" idx="12"/>
          </p:nvPr>
        </p:nvSpPr>
        <p:spPr/>
        <p:txBody>
          <a:bodyPr/>
          <a:lstStyle/>
          <a:p>
            <a:fld id="{91F2D4EF-46D4-4764-B373-FC59CD1D281E}" type="slidenum">
              <a:rPr lang="zh-CN" altLang="en-US" smtClean="0"/>
              <a:t>14</a:t>
            </a:fld>
            <a:endParaRPr lang="zh-CN" altLang="en-US"/>
          </a:p>
        </p:txBody>
      </p:sp>
    </p:spTree>
    <p:extLst>
      <p:ext uri="{BB962C8B-B14F-4D97-AF65-F5344CB8AC3E}">
        <p14:creationId xmlns:p14="http://schemas.microsoft.com/office/powerpoint/2010/main" val="151531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p:cNvSpPr txBox="1">
            <a:spLocks noChangeArrowheads="1"/>
          </p:cNvSpPr>
          <p:nvPr/>
        </p:nvSpPr>
        <p:spPr bwMode="auto">
          <a:xfrm>
            <a:off x="778437" y="5680505"/>
            <a:ext cx="11169014" cy="53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rPr>
              <a:t>当分组被丢弃时，该分组曾用到的所有“上游”传输容量被浪费了！</a:t>
            </a:r>
          </a:p>
        </p:txBody>
      </p:sp>
      <p:grpSp>
        <p:nvGrpSpPr>
          <p:cNvPr id="19" name="组合 18"/>
          <p:cNvGrpSpPr/>
          <p:nvPr/>
        </p:nvGrpSpPr>
        <p:grpSpPr>
          <a:xfrm>
            <a:off x="430213" y="0"/>
            <a:ext cx="3292701" cy="1428589"/>
            <a:chOff x="551030" y="-368704"/>
            <a:chExt cx="3292701" cy="1428589"/>
          </a:xfrm>
        </p:grpSpPr>
        <p:grpSp>
          <p:nvGrpSpPr>
            <p:cNvPr id="20" name="组合 19"/>
            <p:cNvGrpSpPr/>
            <p:nvPr/>
          </p:nvGrpSpPr>
          <p:grpSpPr>
            <a:xfrm>
              <a:off x="1201632" y="303925"/>
              <a:ext cx="2642099" cy="731144"/>
              <a:chOff x="1839059" y="967769"/>
              <a:chExt cx="2642099" cy="731144"/>
            </a:xfrm>
          </p:grpSpPr>
          <p:sp>
            <p:nvSpPr>
              <p:cNvPr id="22" name="矩形: 圆角 21"/>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3</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4" name="Text Box 5"/>
          <p:cNvSpPr txBox="1">
            <a:spLocks noChangeArrowheads="1"/>
          </p:cNvSpPr>
          <p:nvPr/>
        </p:nvSpPr>
        <p:spPr bwMode="auto">
          <a:xfrm>
            <a:off x="728588" y="4943490"/>
            <a:ext cx="46304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dirty="0">
                <a:solidFill>
                  <a:srgbClr val="009FF6"/>
                </a:solidFill>
                <a:latin typeface="思源黑体 CN Normal" panose="020B0400000000000000" pitchFamily="34" charset="-122"/>
                <a:ea typeface="思源黑体 CN Normal" panose="020B0400000000000000" pitchFamily="34" charset="-122"/>
                <a:cs typeface="Arial" panose="020B0604020202020204" pitchFamily="34" charset="0"/>
              </a:rPr>
              <a:t>拥塞的另一个”开销”</a:t>
            </a:r>
            <a:r>
              <a:rPr lang="en-US" altLang="zh-CN" sz="3200" dirty="0">
                <a:solidFill>
                  <a:srgbClr val="009FF6"/>
                </a:solidFill>
                <a:latin typeface="思源黑体 CN Normal" panose="020B0400000000000000" pitchFamily="34" charset="-122"/>
                <a:ea typeface="思源黑体 CN Normal" panose="020B0400000000000000" pitchFamily="34" charset="-122"/>
                <a:cs typeface="Arial" panose="020B0604020202020204" pitchFamily="34" charset="0"/>
              </a:rPr>
              <a:t>: </a:t>
            </a:r>
          </a:p>
        </p:txBody>
      </p:sp>
      <p:pic>
        <p:nvPicPr>
          <p:cNvPr id="9" name="Picture 4" descr="congestion_perf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6339" y="1699316"/>
            <a:ext cx="4421187"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13">
                                            <p:txEl>
                                              <p:pRg st="0" end="0"/>
                                            </p:txEl>
                                          </p:spTgt>
                                        </p:tgtEl>
                                        <p:attrNameLst>
                                          <p:attrName>style.visibility</p:attrName>
                                        </p:attrNameLst>
                                      </p:cBhvr>
                                      <p:to>
                                        <p:strVal val="visible"/>
                                      </p:to>
                                    </p:set>
                                    <p:animEffect transition="in" filter="wipe(left)">
                                      <p:cBhvr>
                                        <p:cTn id="17" dur="500"/>
                                        <p:tgtEl>
                                          <p:spTgt spid="1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P spid="24"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BE066CA-EDD9-4784-8BC6-17ECBDA1A14A}"/>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134147" name="页脚占位符 4">
            <a:extLst>
              <a:ext uri="{FF2B5EF4-FFF2-40B4-BE49-F238E27FC236}">
                <a16:creationId xmlns:a16="http://schemas.microsoft.com/office/drawing/2014/main" id="{554AEA74-591F-45CA-82A0-DD1865D44D3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10F8BBA-73B0-4E4C-9545-EB5C17EF6BF2}" type="slidenum">
              <a:rPr lang="en-US" altLang="zh-CN" smtClean="0">
                <a:latin typeface="Garamond" panose="02020404030301010803" pitchFamily="18" charset="0"/>
              </a:rPr>
              <a:pPr/>
              <a:t>141</a:t>
            </a:fld>
            <a:endParaRPr lang="en-US" altLang="zh-CN">
              <a:latin typeface="Garamond" panose="02020404030301010803" pitchFamily="18" charset="0"/>
            </a:endParaRPr>
          </a:p>
        </p:txBody>
      </p:sp>
      <p:sp>
        <p:nvSpPr>
          <p:cNvPr id="134148" name="Rectangle 2">
            <a:extLst>
              <a:ext uri="{FF2B5EF4-FFF2-40B4-BE49-F238E27FC236}">
                <a16:creationId xmlns:a16="http://schemas.microsoft.com/office/drawing/2014/main" id="{C72FFC48-E246-4DBC-9356-90EE122C311C}"/>
              </a:ext>
            </a:extLst>
          </p:cNvPr>
          <p:cNvSpPr>
            <a:spLocks noGrp="1" noChangeArrowheads="1"/>
          </p:cNvSpPr>
          <p:nvPr>
            <p:ph type="title"/>
          </p:nvPr>
        </p:nvSpPr>
        <p:spPr/>
        <p:txBody>
          <a:bodyPr/>
          <a:lstStyle/>
          <a:p>
            <a:pPr eaLnBrk="1" hangingPunct="1"/>
            <a:r>
              <a:rPr lang="zh-CN" altLang="en-US" dirty="0"/>
              <a:t>拥塞控制原理</a:t>
            </a:r>
          </a:p>
        </p:txBody>
      </p:sp>
      <p:sp>
        <p:nvSpPr>
          <p:cNvPr id="408579" name="Rectangle 3">
            <a:extLst>
              <a:ext uri="{FF2B5EF4-FFF2-40B4-BE49-F238E27FC236}">
                <a16:creationId xmlns:a16="http://schemas.microsoft.com/office/drawing/2014/main" id="{10926152-824C-407A-8D4E-72ABF46F4B01}"/>
              </a:ext>
            </a:extLst>
          </p:cNvPr>
          <p:cNvSpPr>
            <a:spLocks noGrp="1" noChangeArrowheads="1"/>
          </p:cNvSpPr>
          <p:nvPr>
            <p:ph type="body" idx="1"/>
          </p:nvPr>
        </p:nvSpPr>
        <p:spPr>
          <a:xfrm>
            <a:off x="1981200" y="1341438"/>
            <a:ext cx="8229600" cy="4895850"/>
          </a:xfrm>
        </p:spPr>
        <p:txBody>
          <a:bodyPr/>
          <a:lstStyle/>
          <a:p>
            <a:pPr eaLnBrk="1" hangingPunct="1">
              <a:lnSpc>
                <a:spcPct val="90000"/>
              </a:lnSpc>
            </a:pPr>
            <a:r>
              <a:rPr lang="zh-CN" altLang="en-US" b="1" dirty="0">
                <a:ea typeface="楷体" panose="02010609060101010101" pitchFamily="49" charset="-122"/>
                <a:cs typeface="Arial" panose="020B0604020202020204" pitchFamily="34" charset="0"/>
              </a:rPr>
              <a:t>拥塞控制的方法</a:t>
            </a:r>
          </a:p>
          <a:p>
            <a:pPr lvl="1" eaLnBrk="1" hangingPunct="1">
              <a:lnSpc>
                <a:spcPct val="90000"/>
              </a:lnSpc>
            </a:pPr>
            <a:r>
              <a:rPr lang="zh-CN" altLang="en-US" dirty="0">
                <a:ea typeface="楷体" panose="02010609060101010101" pitchFamily="49" charset="-122"/>
                <a:cs typeface="Arial" panose="020B0604020202020204" pitchFamily="34" charset="0"/>
              </a:rPr>
              <a:t>网络辅助的拥塞控制（路由器辅助）</a:t>
            </a:r>
          </a:p>
          <a:p>
            <a:pPr lvl="2" eaLnBrk="1" hangingPunct="1">
              <a:lnSpc>
                <a:spcPct val="90000"/>
              </a:lnSpc>
            </a:pPr>
            <a:r>
              <a:rPr lang="zh-CN" altLang="en-US" dirty="0">
                <a:ea typeface="楷体" panose="02010609060101010101" pitchFamily="49" charset="-122"/>
                <a:cs typeface="Arial" panose="020B0604020202020204" pitchFamily="34" charset="0"/>
              </a:rPr>
              <a:t>直接网络反馈：路由器以阻塞分组的形式通知发送方“网络拥塞了”</a:t>
            </a:r>
          </a:p>
          <a:p>
            <a:pPr lvl="2" eaLnBrk="1" hangingPunct="1">
              <a:lnSpc>
                <a:spcPct val="90000"/>
              </a:lnSpc>
            </a:pPr>
            <a:r>
              <a:rPr lang="zh-CN" altLang="en-US" dirty="0">
                <a:ea typeface="楷体" panose="02010609060101010101" pitchFamily="49" charset="-122"/>
                <a:cs typeface="Arial" panose="020B0604020202020204" pitchFamily="34" charset="0"/>
              </a:rPr>
              <a:t>经由接收方的网络反馈：路由器标识从发送方流向接收方分组中的某个字段以指示拥塞的产生，由接收方通知发送方“网络拥塞了”</a:t>
            </a:r>
          </a:p>
          <a:p>
            <a:pPr lvl="1" eaLnBrk="1" hangingPunct="1">
              <a:lnSpc>
                <a:spcPct val="90000"/>
              </a:lnSpc>
            </a:pPr>
            <a:r>
              <a:rPr lang="zh-CN" altLang="en-US" dirty="0">
                <a:ea typeface="楷体" panose="02010609060101010101" pitchFamily="49" charset="-122"/>
                <a:cs typeface="Arial" panose="020B0604020202020204" pitchFamily="34" charset="0"/>
              </a:rPr>
              <a:t>端到端拥塞控制</a:t>
            </a:r>
          </a:p>
          <a:p>
            <a:pPr lvl="2" eaLnBrk="1" hangingPunct="1">
              <a:lnSpc>
                <a:spcPct val="90000"/>
              </a:lnSpc>
            </a:pPr>
            <a:r>
              <a:rPr lang="zh-CN" altLang="en-US" dirty="0">
                <a:ea typeface="楷体" panose="02010609060101010101" pitchFamily="49" charset="-122"/>
                <a:cs typeface="Arial" panose="020B0604020202020204" pitchFamily="34" charset="0"/>
              </a:rPr>
              <a:t>网络层不为拥塞控制提供任何帮助和支持</a:t>
            </a:r>
          </a:p>
          <a:p>
            <a:pPr lvl="2" eaLnBrk="1" hangingPunct="1">
              <a:lnSpc>
                <a:spcPct val="90000"/>
              </a:lnSpc>
            </a:pPr>
            <a:r>
              <a:rPr lang="zh-CN" altLang="en-US" dirty="0">
                <a:ea typeface="楷体" panose="02010609060101010101" pitchFamily="49" charset="-122"/>
                <a:cs typeface="Arial" panose="020B0604020202020204" pitchFamily="34" charset="0"/>
              </a:rPr>
              <a:t>端系统通过对网络行为（丢包或时延增加）的观测判断网络是否发生拥塞</a:t>
            </a:r>
          </a:p>
          <a:p>
            <a:pPr lvl="2" eaLnBrk="1" hangingPunct="1">
              <a:lnSpc>
                <a:spcPct val="90000"/>
              </a:lnSpc>
            </a:pPr>
            <a:r>
              <a:rPr lang="zh-CN" altLang="en-US" dirty="0">
                <a:ea typeface="楷体" panose="02010609060101010101" pitchFamily="49" charset="-122"/>
                <a:cs typeface="Arial" panose="020B0604020202020204" pitchFamily="34" charset="0"/>
              </a:rPr>
              <a:t>目前</a:t>
            </a:r>
            <a:r>
              <a:rPr lang="en-US" altLang="zh-CN" dirty="0">
                <a:ea typeface="楷体" panose="02010609060101010101" pitchFamily="49" charset="-122"/>
                <a:cs typeface="Arial" panose="020B0604020202020204" pitchFamily="34" charset="0"/>
              </a:rPr>
              <a:t>TCP</a:t>
            </a:r>
            <a:r>
              <a:rPr lang="zh-CN" altLang="en-US" dirty="0">
                <a:ea typeface="楷体" panose="02010609060101010101" pitchFamily="49" charset="-122"/>
                <a:cs typeface="Arial" panose="020B0604020202020204" pitchFamily="34" charset="0"/>
              </a:rPr>
              <a:t>采用该种方法</a:t>
            </a:r>
          </a:p>
        </p:txBody>
      </p:sp>
    </p:spTree>
    <p:extLst>
      <p:ext uri="{BB962C8B-B14F-4D97-AF65-F5344CB8AC3E}">
        <p14:creationId xmlns:p14="http://schemas.microsoft.com/office/powerpoint/2010/main" val="1435080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408579">
                                            <p:txEl>
                                              <p:pRg st="1" end="1"/>
                                            </p:txEl>
                                          </p:spTgt>
                                        </p:tgtEl>
                                        <p:attrNameLst>
                                          <p:attrName>style.visibility</p:attrName>
                                        </p:attrNameLst>
                                      </p:cBhvr>
                                      <p:to>
                                        <p:strVal val="visible"/>
                                      </p:to>
                                    </p:set>
                                    <p:anim calcmode="discrete" valueType="clr">
                                      <p:cBhvr override="childStyle">
                                        <p:cTn id="7" dur="80"/>
                                        <p:tgtEl>
                                          <p:spTgt spid="40857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08579">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408579">
                                            <p:txEl>
                                              <p:pRg st="1" end="1"/>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408579">
                                            <p:txEl>
                                              <p:pRg st="2" end="2"/>
                                            </p:txEl>
                                          </p:spTgt>
                                        </p:tgtEl>
                                        <p:attrNameLst>
                                          <p:attrName>style.visibility</p:attrName>
                                        </p:attrNameLst>
                                      </p:cBhvr>
                                      <p:to>
                                        <p:strVal val="visible"/>
                                      </p:to>
                                    </p:set>
                                    <p:anim calcmode="discrete" valueType="clr">
                                      <p:cBhvr override="childStyle">
                                        <p:cTn id="14" dur="80"/>
                                        <p:tgtEl>
                                          <p:spTgt spid="408579">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408579">
                                            <p:txEl>
                                              <p:pRg st="2" end="2"/>
                                            </p:txEl>
                                          </p:spTgt>
                                        </p:tgtEl>
                                        <p:attrNameLst>
                                          <p:attrName>fillcolor</p:attrName>
                                        </p:attrNameLst>
                                      </p:cBhvr>
                                      <p:tavLst>
                                        <p:tav tm="0">
                                          <p:val>
                                            <p:clrVal>
                                              <a:schemeClr val="accent2"/>
                                            </p:clrVal>
                                          </p:val>
                                        </p:tav>
                                        <p:tav tm="50000">
                                          <p:val>
                                            <p:clrVal>
                                              <a:schemeClr val="hlink"/>
                                            </p:clrVal>
                                          </p:val>
                                        </p:tav>
                                      </p:tavLst>
                                    </p:anim>
                                    <p:set>
                                      <p:cBhvr>
                                        <p:cTn id="16" dur="80"/>
                                        <p:tgtEl>
                                          <p:spTgt spid="408579">
                                            <p:txEl>
                                              <p:pRg st="2" end="2"/>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408579">
                                            <p:txEl>
                                              <p:pRg st="3" end="3"/>
                                            </p:txEl>
                                          </p:spTgt>
                                        </p:tgtEl>
                                        <p:attrNameLst>
                                          <p:attrName>style.visibility</p:attrName>
                                        </p:attrNameLst>
                                      </p:cBhvr>
                                      <p:to>
                                        <p:strVal val="visible"/>
                                      </p:to>
                                    </p:set>
                                    <p:anim calcmode="discrete" valueType="clr">
                                      <p:cBhvr override="childStyle">
                                        <p:cTn id="21" dur="80"/>
                                        <p:tgtEl>
                                          <p:spTgt spid="408579">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408579">
                                            <p:txEl>
                                              <p:pRg st="3" end="3"/>
                                            </p:txEl>
                                          </p:spTgt>
                                        </p:tgtEl>
                                        <p:attrNameLst>
                                          <p:attrName>fillcolor</p:attrName>
                                        </p:attrNameLst>
                                      </p:cBhvr>
                                      <p:tavLst>
                                        <p:tav tm="0">
                                          <p:val>
                                            <p:clrVal>
                                              <a:schemeClr val="accent2"/>
                                            </p:clrVal>
                                          </p:val>
                                        </p:tav>
                                        <p:tav tm="50000">
                                          <p:val>
                                            <p:clrVal>
                                              <a:schemeClr val="hlink"/>
                                            </p:clrVal>
                                          </p:val>
                                        </p:tav>
                                      </p:tavLst>
                                    </p:anim>
                                    <p:set>
                                      <p:cBhvr>
                                        <p:cTn id="23" dur="80"/>
                                        <p:tgtEl>
                                          <p:spTgt spid="408579">
                                            <p:txEl>
                                              <p:pRg st="3" end="3"/>
                                            </p:txEl>
                                          </p:spTgt>
                                        </p:tgtEl>
                                        <p:attrNameLst>
                                          <p:attrName>fill.type</p:attrName>
                                        </p:attrNameLst>
                                      </p:cBhvr>
                                      <p:to>
                                        <p:strVal val="solid"/>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408579">
                                            <p:txEl>
                                              <p:pRg st="4" end="4"/>
                                            </p:txEl>
                                          </p:spTgt>
                                        </p:tgtEl>
                                        <p:attrNameLst>
                                          <p:attrName>style.visibility</p:attrName>
                                        </p:attrNameLst>
                                      </p:cBhvr>
                                      <p:to>
                                        <p:strVal val="visible"/>
                                      </p:to>
                                    </p:set>
                                    <p:anim calcmode="discrete" valueType="clr">
                                      <p:cBhvr override="childStyle">
                                        <p:cTn id="28" dur="80"/>
                                        <p:tgtEl>
                                          <p:spTgt spid="408579">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408579">
                                            <p:txEl>
                                              <p:pRg st="4" end="4"/>
                                            </p:txEl>
                                          </p:spTgt>
                                        </p:tgtEl>
                                        <p:attrNameLst>
                                          <p:attrName>fillcolor</p:attrName>
                                        </p:attrNameLst>
                                      </p:cBhvr>
                                      <p:tavLst>
                                        <p:tav tm="0">
                                          <p:val>
                                            <p:clrVal>
                                              <a:schemeClr val="accent2"/>
                                            </p:clrVal>
                                          </p:val>
                                        </p:tav>
                                        <p:tav tm="50000">
                                          <p:val>
                                            <p:clrVal>
                                              <a:schemeClr val="hlink"/>
                                            </p:clrVal>
                                          </p:val>
                                        </p:tav>
                                      </p:tavLst>
                                    </p:anim>
                                    <p:set>
                                      <p:cBhvr>
                                        <p:cTn id="30" dur="80"/>
                                        <p:tgtEl>
                                          <p:spTgt spid="408579">
                                            <p:txEl>
                                              <p:pRg st="4" end="4"/>
                                            </p:txEl>
                                          </p:spTgt>
                                        </p:tgtEl>
                                        <p:attrNameLst>
                                          <p:attrName>fill.type</p:attrName>
                                        </p:attrNameLst>
                                      </p:cBhvr>
                                      <p:to>
                                        <p:strVal val="solid"/>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7" presetClass="entr" presetSubtype="0" fill="hold" nodeType="clickEffect">
                                  <p:stCondLst>
                                    <p:cond delay="0"/>
                                  </p:stCondLst>
                                  <p:iterate type="lt">
                                    <p:tmPct val="50000"/>
                                  </p:iterate>
                                  <p:childTnLst>
                                    <p:set>
                                      <p:cBhvr>
                                        <p:cTn id="34" dur="1" fill="hold">
                                          <p:stCondLst>
                                            <p:cond delay="0"/>
                                          </p:stCondLst>
                                        </p:cTn>
                                        <p:tgtEl>
                                          <p:spTgt spid="408579">
                                            <p:txEl>
                                              <p:pRg st="5" end="5"/>
                                            </p:txEl>
                                          </p:spTgt>
                                        </p:tgtEl>
                                        <p:attrNameLst>
                                          <p:attrName>style.visibility</p:attrName>
                                        </p:attrNameLst>
                                      </p:cBhvr>
                                      <p:to>
                                        <p:strVal val="visible"/>
                                      </p:to>
                                    </p:set>
                                    <p:anim calcmode="discrete" valueType="clr">
                                      <p:cBhvr override="childStyle">
                                        <p:cTn id="35" dur="80"/>
                                        <p:tgtEl>
                                          <p:spTgt spid="408579">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408579">
                                            <p:txEl>
                                              <p:pRg st="5" end="5"/>
                                            </p:txEl>
                                          </p:spTgt>
                                        </p:tgtEl>
                                        <p:attrNameLst>
                                          <p:attrName>fillcolor</p:attrName>
                                        </p:attrNameLst>
                                      </p:cBhvr>
                                      <p:tavLst>
                                        <p:tav tm="0">
                                          <p:val>
                                            <p:clrVal>
                                              <a:schemeClr val="accent2"/>
                                            </p:clrVal>
                                          </p:val>
                                        </p:tav>
                                        <p:tav tm="50000">
                                          <p:val>
                                            <p:clrVal>
                                              <a:schemeClr val="hlink"/>
                                            </p:clrVal>
                                          </p:val>
                                        </p:tav>
                                      </p:tavLst>
                                    </p:anim>
                                    <p:set>
                                      <p:cBhvr>
                                        <p:cTn id="37" dur="80"/>
                                        <p:tgtEl>
                                          <p:spTgt spid="408579">
                                            <p:txEl>
                                              <p:pRg st="5" end="5"/>
                                            </p:txEl>
                                          </p:spTgt>
                                        </p:tgtEl>
                                        <p:attrNameLst>
                                          <p:attrName>fill.type</p:attrName>
                                        </p:attrNameLst>
                                      </p:cBhvr>
                                      <p:to>
                                        <p:strVal val="solid"/>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7" presetClass="entr" presetSubtype="0" fill="hold" nodeType="clickEffect">
                                  <p:stCondLst>
                                    <p:cond delay="0"/>
                                  </p:stCondLst>
                                  <p:iterate type="lt">
                                    <p:tmPct val="50000"/>
                                  </p:iterate>
                                  <p:childTnLst>
                                    <p:set>
                                      <p:cBhvr>
                                        <p:cTn id="41" dur="1" fill="hold">
                                          <p:stCondLst>
                                            <p:cond delay="0"/>
                                          </p:stCondLst>
                                        </p:cTn>
                                        <p:tgtEl>
                                          <p:spTgt spid="408579">
                                            <p:txEl>
                                              <p:pRg st="6" end="6"/>
                                            </p:txEl>
                                          </p:spTgt>
                                        </p:tgtEl>
                                        <p:attrNameLst>
                                          <p:attrName>style.visibility</p:attrName>
                                        </p:attrNameLst>
                                      </p:cBhvr>
                                      <p:to>
                                        <p:strVal val="visible"/>
                                      </p:to>
                                    </p:set>
                                    <p:anim calcmode="discrete" valueType="clr">
                                      <p:cBhvr override="childStyle">
                                        <p:cTn id="42" dur="80"/>
                                        <p:tgtEl>
                                          <p:spTgt spid="408579">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408579">
                                            <p:txEl>
                                              <p:pRg st="6" end="6"/>
                                            </p:txEl>
                                          </p:spTgt>
                                        </p:tgtEl>
                                        <p:attrNameLst>
                                          <p:attrName>fillcolor</p:attrName>
                                        </p:attrNameLst>
                                      </p:cBhvr>
                                      <p:tavLst>
                                        <p:tav tm="0">
                                          <p:val>
                                            <p:clrVal>
                                              <a:schemeClr val="accent2"/>
                                            </p:clrVal>
                                          </p:val>
                                        </p:tav>
                                        <p:tav tm="50000">
                                          <p:val>
                                            <p:clrVal>
                                              <a:schemeClr val="hlink"/>
                                            </p:clrVal>
                                          </p:val>
                                        </p:tav>
                                      </p:tavLst>
                                    </p:anim>
                                    <p:set>
                                      <p:cBhvr>
                                        <p:cTn id="44" dur="80"/>
                                        <p:tgtEl>
                                          <p:spTgt spid="408579">
                                            <p:txEl>
                                              <p:pRg st="6" end="6"/>
                                            </p:txEl>
                                          </p:spTgt>
                                        </p:tgtEl>
                                        <p:attrNameLst>
                                          <p:attrName>fill.type</p:attrName>
                                        </p:attrNameLst>
                                      </p:cBhvr>
                                      <p:to>
                                        <p:strVal val="solid"/>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7" presetClass="entr" presetSubtype="0" fill="hold" nodeType="clickEffect">
                                  <p:stCondLst>
                                    <p:cond delay="0"/>
                                  </p:stCondLst>
                                  <p:iterate type="lt">
                                    <p:tmPct val="50000"/>
                                  </p:iterate>
                                  <p:childTnLst>
                                    <p:set>
                                      <p:cBhvr>
                                        <p:cTn id="48" dur="1" fill="hold">
                                          <p:stCondLst>
                                            <p:cond delay="0"/>
                                          </p:stCondLst>
                                        </p:cTn>
                                        <p:tgtEl>
                                          <p:spTgt spid="408579">
                                            <p:txEl>
                                              <p:pRg st="7" end="7"/>
                                            </p:txEl>
                                          </p:spTgt>
                                        </p:tgtEl>
                                        <p:attrNameLst>
                                          <p:attrName>style.visibility</p:attrName>
                                        </p:attrNameLst>
                                      </p:cBhvr>
                                      <p:to>
                                        <p:strVal val="visible"/>
                                      </p:to>
                                    </p:set>
                                    <p:anim calcmode="discrete" valueType="clr">
                                      <p:cBhvr override="childStyle">
                                        <p:cTn id="49" dur="80"/>
                                        <p:tgtEl>
                                          <p:spTgt spid="408579">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0" dur="80"/>
                                        <p:tgtEl>
                                          <p:spTgt spid="408579">
                                            <p:txEl>
                                              <p:pRg st="7" end="7"/>
                                            </p:txEl>
                                          </p:spTgt>
                                        </p:tgtEl>
                                        <p:attrNameLst>
                                          <p:attrName>fillcolor</p:attrName>
                                        </p:attrNameLst>
                                      </p:cBhvr>
                                      <p:tavLst>
                                        <p:tav tm="0">
                                          <p:val>
                                            <p:clrVal>
                                              <a:schemeClr val="accent2"/>
                                            </p:clrVal>
                                          </p:val>
                                        </p:tav>
                                        <p:tav tm="50000">
                                          <p:val>
                                            <p:clrVal>
                                              <a:schemeClr val="hlink"/>
                                            </p:clrVal>
                                          </p:val>
                                        </p:tav>
                                      </p:tavLst>
                                    </p:anim>
                                    <p:set>
                                      <p:cBhvr>
                                        <p:cTn id="51" dur="80"/>
                                        <p:tgtEl>
                                          <p:spTgt spid="408579">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645400" cy="1428589"/>
            <a:chOff x="551030" y="-368704"/>
            <a:chExt cx="7645400" cy="1428589"/>
          </a:xfrm>
        </p:grpSpPr>
        <p:grpSp>
          <p:nvGrpSpPr>
            <p:cNvPr id="20" name="组合 19"/>
            <p:cNvGrpSpPr/>
            <p:nvPr/>
          </p:nvGrpSpPr>
          <p:grpSpPr>
            <a:xfrm>
              <a:off x="1201632" y="303925"/>
              <a:ext cx="6994798" cy="675443"/>
              <a:chOff x="1839059" y="967769"/>
              <a:chExt cx="6994798" cy="675443"/>
            </a:xfrm>
          </p:grpSpPr>
          <p:sp>
            <p:nvSpPr>
              <p:cNvPr id="22" name="矩形: 圆角 21"/>
              <p:cNvSpPr/>
              <p:nvPr/>
            </p:nvSpPr>
            <p:spPr>
              <a:xfrm>
                <a:off x="1839059" y="967769"/>
                <a:ext cx="699479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43967" y="1051849"/>
                <a:ext cx="628988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拥塞控制为端到端拥塞控制</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9" name="组合 38"/>
          <p:cNvGrpSpPr/>
          <p:nvPr/>
        </p:nvGrpSpPr>
        <p:grpSpPr>
          <a:xfrm>
            <a:off x="1080815" y="1755732"/>
            <a:ext cx="6778618" cy="476221"/>
            <a:chOff x="1403750" y="3593123"/>
            <a:chExt cx="6778618" cy="476221"/>
          </a:xfrm>
        </p:grpSpPr>
        <p:grpSp>
          <p:nvGrpSpPr>
            <p:cNvPr id="40" name="组合 39"/>
            <p:cNvGrpSpPr/>
            <p:nvPr/>
          </p:nvGrpSpPr>
          <p:grpSpPr>
            <a:xfrm>
              <a:off x="1403750" y="3593123"/>
              <a:ext cx="490436" cy="476221"/>
              <a:chOff x="1403750" y="3593123"/>
              <a:chExt cx="808892" cy="785446"/>
            </a:xfrm>
          </p:grpSpPr>
          <p:sp>
            <p:nvSpPr>
              <p:cNvPr id="42" name="对话气泡: 椭圆形 41"/>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1" name="Text Box 79"/>
            <p:cNvSpPr txBox="1">
              <a:spLocks noChangeArrowheads="1"/>
            </p:cNvSpPr>
            <p:nvPr/>
          </p:nvSpPr>
          <p:spPr bwMode="auto">
            <a:xfrm>
              <a:off x="1985931" y="3593123"/>
              <a:ext cx="619643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每个发送方自动感知网络拥塞的程度</a:t>
              </a:r>
            </a:p>
          </p:txBody>
        </p:sp>
      </p:grpSp>
      <p:grpSp>
        <p:nvGrpSpPr>
          <p:cNvPr id="44" name="组合 43"/>
          <p:cNvGrpSpPr/>
          <p:nvPr/>
        </p:nvGrpSpPr>
        <p:grpSpPr>
          <a:xfrm>
            <a:off x="1080815" y="2639613"/>
            <a:ext cx="7234232" cy="476221"/>
            <a:chOff x="1403750" y="3593123"/>
            <a:chExt cx="7234232" cy="476221"/>
          </a:xfrm>
        </p:grpSpPr>
        <p:grpSp>
          <p:nvGrpSpPr>
            <p:cNvPr id="45" name="组合 44"/>
            <p:cNvGrpSpPr/>
            <p:nvPr/>
          </p:nvGrpSpPr>
          <p:grpSpPr>
            <a:xfrm>
              <a:off x="1403750" y="3593123"/>
              <a:ext cx="490436" cy="476221"/>
              <a:chOff x="1403750" y="3593123"/>
              <a:chExt cx="808892" cy="785446"/>
            </a:xfrm>
          </p:grpSpPr>
          <p:sp>
            <p:nvSpPr>
              <p:cNvPr id="47" name="对话气泡: 椭圆形 4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6" name="Text Box 79"/>
            <p:cNvSpPr txBox="1">
              <a:spLocks noChangeArrowheads="1"/>
            </p:cNvSpPr>
            <p:nvPr/>
          </p:nvSpPr>
          <p:spPr bwMode="auto">
            <a:xfrm>
              <a:off x="1985932" y="3593123"/>
              <a:ext cx="665205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发送方根据感知的结果限制外发的流量</a:t>
              </a:r>
            </a:p>
          </p:txBody>
        </p:sp>
      </p:grpSp>
      <p:sp>
        <p:nvSpPr>
          <p:cNvPr id="49" name="Text Box 79"/>
          <p:cNvSpPr txBox="1">
            <a:spLocks noChangeArrowheads="1"/>
          </p:cNvSpPr>
          <p:nvPr/>
        </p:nvSpPr>
        <p:spPr bwMode="auto">
          <a:xfrm>
            <a:off x="1662996" y="3608458"/>
            <a:ext cx="7309915" cy="128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如果前方路径上出现了拥塞，则降低发送速率</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buClr>
                <a:srgbClr val="009FF6"/>
              </a:buClr>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如果前方路径上没有出现拥塞，则增加发送速率</a:t>
            </a:r>
          </a:p>
        </p:txBody>
      </p:sp>
      <p:sp>
        <p:nvSpPr>
          <p:cNvPr id="2" name="灯片编号占位符 1">
            <a:extLst>
              <a:ext uri="{FF2B5EF4-FFF2-40B4-BE49-F238E27FC236}">
                <a16:creationId xmlns:a16="http://schemas.microsoft.com/office/drawing/2014/main" id="{6F13B1AD-287A-4F65-81EB-4844F8E7EB85}"/>
              </a:ext>
            </a:extLst>
          </p:cNvPr>
          <p:cNvSpPr>
            <a:spLocks noGrp="1"/>
          </p:cNvSpPr>
          <p:nvPr>
            <p:ph type="sldNum" sz="quarter" idx="12"/>
          </p:nvPr>
        </p:nvSpPr>
        <p:spPr/>
        <p:txBody>
          <a:bodyPr/>
          <a:lstStyle/>
          <a:p>
            <a:fld id="{91F2D4EF-46D4-4764-B373-FC59CD1D281E}" type="slidenum">
              <a:rPr lang="zh-CN" altLang="en-US" smtClean="0"/>
              <a:t>142</a:t>
            </a:fld>
            <a:endParaRPr lang="zh-CN" altLang="en-US"/>
          </a:p>
        </p:txBody>
      </p:sp>
    </p:spTree>
    <p:extLst>
      <p:ext uri="{BB962C8B-B14F-4D97-AF65-F5344CB8AC3E}">
        <p14:creationId xmlns:p14="http://schemas.microsoft.com/office/powerpoint/2010/main" val="69289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left)">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49">
                                            <p:txEl>
                                              <p:pRg st="0" end="0"/>
                                            </p:txEl>
                                          </p:spTgt>
                                        </p:tgtEl>
                                        <p:attrNameLst>
                                          <p:attrName>style.visibility</p:attrName>
                                        </p:attrNameLst>
                                      </p:cBhvr>
                                      <p:to>
                                        <p:strVal val="visible"/>
                                      </p:to>
                                    </p:set>
                                    <p:animEffect transition="in" filter="wipe(left)">
                                      <p:cBhvr>
                                        <p:cTn id="21" dur="500"/>
                                        <p:tgtEl>
                                          <p:spTgt spid="49">
                                            <p:txEl>
                                              <p:pRg st="0" end="0"/>
                                            </p:txEl>
                                          </p:spTgt>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49">
                                            <p:txEl>
                                              <p:pRg st="2" end="2"/>
                                            </p:txEl>
                                          </p:spTgt>
                                        </p:tgtEl>
                                        <p:attrNameLst>
                                          <p:attrName>style.visibility</p:attrName>
                                        </p:attrNameLst>
                                      </p:cBhvr>
                                      <p:to>
                                        <p:strVal val="visible"/>
                                      </p:to>
                                    </p:set>
                                    <p:animEffect transition="in" filter="wipe(left)">
                                      <p:cBhvr>
                                        <p:cTn id="25" dur="500"/>
                                        <p:tgtEl>
                                          <p:spTgt spid="4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a:extLst>
              <a:ext uri="{FF2B5EF4-FFF2-40B4-BE49-F238E27FC236}">
                <a16:creationId xmlns:a16="http://schemas.microsoft.com/office/drawing/2014/main" id="{98DB2ECA-60F0-482F-94DF-B875E87F64B8}"/>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136195" name="页脚占位符 4">
            <a:extLst>
              <a:ext uri="{FF2B5EF4-FFF2-40B4-BE49-F238E27FC236}">
                <a16:creationId xmlns:a16="http://schemas.microsoft.com/office/drawing/2014/main" id="{A1E1F97F-3A10-4801-9BCA-54D71E8B189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D184803-8662-4996-A904-54E95CA70444}" type="slidenum">
              <a:rPr lang="en-US" altLang="zh-CN" smtClean="0">
                <a:latin typeface="Garamond" panose="02020404030301010803" pitchFamily="18" charset="0"/>
              </a:rPr>
              <a:pPr/>
              <a:t>143</a:t>
            </a:fld>
            <a:endParaRPr lang="en-US" altLang="zh-CN">
              <a:latin typeface="Garamond" panose="02020404030301010803" pitchFamily="18" charset="0"/>
            </a:endParaRPr>
          </a:p>
        </p:txBody>
      </p:sp>
      <p:sp>
        <p:nvSpPr>
          <p:cNvPr id="136196" name="Rectangle 2">
            <a:extLst>
              <a:ext uri="{FF2B5EF4-FFF2-40B4-BE49-F238E27FC236}">
                <a16:creationId xmlns:a16="http://schemas.microsoft.com/office/drawing/2014/main" id="{19AEF8F6-3BF6-4D8F-9C31-46A9E40CB57B}"/>
              </a:ext>
            </a:extLst>
          </p:cNvPr>
          <p:cNvSpPr>
            <a:spLocks noGrp="1" noChangeArrowheads="1"/>
          </p:cNvSpPr>
          <p:nvPr>
            <p:ph type="title"/>
          </p:nvPr>
        </p:nvSpPr>
        <p:spPr>
          <a:xfrm>
            <a:off x="557214" y="80962"/>
            <a:ext cx="10515600" cy="1325563"/>
          </a:xfrm>
        </p:spPr>
        <p:txBody>
          <a:bodyPr/>
          <a:lstStyle/>
          <a:p>
            <a:pPr eaLnBrk="1" hangingPunct="1"/>
            <a:r>
              <a:rPr lang="en-US" altLang="zh-CN" dirty="0"/>
              <a:t>TCP</a:t>
            </a:r>
            <a:r>
              <a:rPr lang="zh-CN" altLang="en-US" dirty="0"/>
              <a:t>拥塞控制</a:t>
            </a:r>
          </a:p>
        </p:txBody>
      </p:sp>
      <p:sp>
        <p:nvSpPr>
          <p:cNvPr id="445443" name="Rectangle 3">
            <a:extLst>
              <a:ext uri="{FF2B5EF4-FFF2-40B4-BE49-F238E27FC236}">
                <a16:creationId xmlns:a16="http://schemas.microsoft.com/office/drawing/2014/main" id="{DE16CE1D-8E9E-45F0-9B3E-00B9C5D1B9C7}"/>
              </a:ext>
            </a:extLst>
          </p:cNvPr>
          <p:cNvSpPr>
            <a:spLocks noGrp="1" noChangeArrowheads="1"/>
          </p:cNvSpPr>
          <p:nvPr>
            <p:ph type="body" idx="1"/>
          </p:nvPr>
        </p:nvSpPr>
        <p:spPr>
          <a:xfrm>
            <a:off x="1703389" y="1268413"/>
            <a:ext cx="8713787" cy="4895850"/>
          </a:xfrm>
        </p:spPr>
        <p:txBody>
          <a:bodyPr/>
          <a:lstStyle/>
          <a:p>
            <a:pPr eaLnBrk="1" hangingPunct="1"/>
            <a:r>
              <a:rPr lang="en-US" altLang="zh-CN" b="1" dirty="0"/>
              <a:t>TCP</a:t>
            </a:r>
            <a:r>
              <a:rPr lang="zh-CN" altLang="en-US" b="1" dirty="0"/>
              <a:t>拥塞控制需要解决的三个问题</a:t>
            </a:r>
          </a:p>
          <a:p>
            <a:pPr lvl="1" eaLnBrk="1" hangingPunct="1"/>
            <a:r>
              <a:rPr lang="en-US" altLang="zh-CN" dirty="0">
                <a:latin typeface="楷体" panose="02010609060101010101" pitchFamily="49" charset="-122"/>
                <a:ea typeface="楷体" panose="02010609060101010101" pitchFamily="49" charset="-122"/>
              </a:rPr>
              <a:t>TCP</a:t>
            </a:r>
            <a:r>
              <a:rPr lang="zh-CN" altLang="en-US" dirty="0">
                <a:latin typeface="楷体" panose="02010609060101010101" pitchFamily="49" charset="-122"/>
                <a:ea typeface="楷体" panose="02010609060101010101" pitchFamily="49" charset="-122"/>
              </a:rPr>
              <a:t>发送方如何限制外发流量的速率</a:t>
            </a:r>
          </a:p>
          <a:p>
            <a:pPr lvl="2" eaLnBrk="1" hangingPunct="1"/>
            <a:r>
              <a:rPr lang="zh-CN" altLang="en-US" dirty="0">
                <a:latin typeface="楷体" panose="02010609060101010101" pitchFamily="49" charset="-122"/>
                <a:ea typeface="楷体" panose="02010609060101010101" pitchFamily="49" charset="-122"/>
              </a:rPr>
              <a:t>引入拥塞窗口</a:t>
            </a:r>
          </a:p>
          <a:p>
            <a:pPr eaLnBrk="1" hangingPunct="1">
              <a:buFont typeface="Wingdings" panose="05000000000000000000" pitchFamily="2" charset="2"/>
              <a:buNone/>
            </a:pPr>
            <a:r>
              <a:rPr lang="zh-CN" altLang="en-US" dirty="0">
                <a:solidFill>
                  <a:srgbClr val="FF0000"/>
                </a:solidFill>
                <a:latin typeface="楷体" panose="02010609060101010101" pitchFamily="49" charset="-122"/>
                <a:ea typeface="楷体" panose="02010609060101010101" pitchFamily="49" charset="-122"/>
              </a:rPr>
              <a:t>     </a:t>
            </a:r>
            <a:r>
              <a:rPr lang="en-US" altLang="zh-CN" sz="1800" dirty="0" err="1">
                <a:solidFill>
                  <a:srgbClr val="FF0000"/>
                </a:solidFill>
                <a:latin typeface="楷体" panose="02010609060101010101" pitchFamily="49" charset="-122"/>
                <a:ea typeface="楷体" panose="02010609060101010101" pitchFamily="49" charset="-122"/>
              </a:rPr>
              <a:t>LastByteSent-LastByteAcked</a:t>
            </a:r>
            <a:r>
              <a:rPr lang="en-US" altLang="zh-CN" sz="1800" dirty="0">
                <a:solidFill>
                  <a:srgbClr val="FF0000"/>
                </a:solidFill>
                <a:latin typeface="楷体" panose="02010609060101010101" pitchFamily="49" charset="-122"/>
                <a:ea typeface="楷体" panose="02010609060101010101" pitchFamily="49" charset="-122"/>
                <a:sym typeface="Symbol" panose="05050102010706020507" pitchFamily="18" charset="2"/>
              </a:rPr>
              <a:t>  min{</a:t>
            </a:r>
            <a:r>
              <a:rPr lang="en-US" altLang="zh-CN" sz="1800" dirty="0" err="1">
                <a:solidFill>
                  <a:srgbClr val="FF0000"/>
                </a:solidFill>
                <a:latin typeface="楷体" panose="02010609060101010101" pitchFamily="49" charset="-122"/>
                <a:ea typeface="楷体" panose="02010609060101010101" pitchFamily="49" charset="-122"/>
                <a:sym typeface="Symbol" panose="05050102010706020507" pitchFamily="18" charset="2"/>
              </a:rPr>
              <a:t>CongWin,RcvWindow</a:t>
            </a:r>
            <a:r>
              <a:rPr lang="en-US" altLang="zh-CN" sz="1800" dirty="0">
                <a:solidFill>
                  <a:srgbClr val="FF0000"/>
                </a:solidFill>
                <a:latin typeface="楷体" panose="02010609060101010101" pitchFamily="49" charset="-122"/>
                <a:ea typeface="楷体" panose="02010609060101010101" pitchFamily="49" charset="-122"/>
                <a:sym typeface="Symbol" panose="05050102010706020507" pitchFamily="18" charset="2"/>
              </a:rPr>
              <a:t>}</a:t>
            </a:r>
            <a:endParaRPr lang="en-US" altLang="zh-CN" sz="1800" dirty="0">
              <a:latin typeface="楷体" panose="02010609060101010101" pitchFamily="49" charset="-122"/>
              <a:ea typeface="楷体" panose="02010609060101010101" pitchFamily="49" charset="-122"/>
            </a:endParaRPr>
          </a:p>
          <a:p>
            <a:pPr lvl="3" eaLnBrk="1" hangingPunct="1"/>
            <a:endParaRPr lang="en-US" altLang="zh-CN" dirty="0">
              <a:latin typeface="楷体" panose="02010609060101010101" pitchFamily="49" charset="-122"/>
              <a:ea typeface="楷体" panose="02010609060101010101" pitchFamily="49" charset="-122"/>
            </a:endParaRPr>
          </a:p>
          <a:p>
            <a:pPr lvl="2" eaLnBrk="1" hangingPunct="1"/>
            <a:endParaRPr lang="en-US" altLang="zh-CN" dirty="0">
              <a:latin typeface="楷体" panose="02010609060101010101" pitchFamily="49" charset="-122"/>
              <a:ea typeface="楷体" panose="02010609060101010101" pitchFamily="49" charset="-122"/>
            </a:endParaRPr>
          </a:p>
          <a:p>
            <a:pPr lvl="1" eaLnBrk="1" hangingPunct="1"/>
            <a:endParaRPr lang="en-US" altLang="zh-CN" dirty="0">
              <a:latin typeface="楷体" panose="02010609060101010101" pitchFamily="49" charset="-122"/>
              <a:ea typeface="楷体" panose="02010609060101010101" pitchFamily="49" charset="-122"/>
            </a:endParaRPr>
          </a:p>
          <a:p>
            <a:pPr lvl="1" eaLnBrk="1" hangingPunct="1"/>
            <a:r>
              <a:rPr lang="zh-CN" altLang="en-US" dirty="0">
                <a:latin typeface="楷体" panose="02010609060101010101" pitchFamily="49" charset="-122"/>
                <a:ea typeface="楷体" panose="02010609060101010101" pitchFamily="49" charset="-122"/>
              </a:rPr>
              <a:t>发送方如何感知拥塞</a:t>
            </a:r>
          </a:p>
          <a:p>
            <a:pPr lvl="2" eaLnBrk="1" hangingPunct="1"/>
            <a:r>
              <a:rPr lang="zh-CN" altLang="en-US" dirty="0">
                <a:latin typeface="楷体" panose="02010609060101010101" pitchFamily="49" charset="-122"/>
                <a:ea typeface="楷体" panose="02010609060101010101" pitchFamily="49" charset="-122"/>
              </a:rPr>
              <a:t>超时</a:t>
            </a:r>
          </a:p>
          <a:p>
            <a:pPr lvl="2" eaLnBrk="1" hangingPunct="1"/>
            <a:r>
              <a:rPr lang="zh-CN" altLang="en-US" dirty="0">
                <a:latin typeface="楷体" panose="02010609060101010101" pitchFamily="49" charset="-122"/>
                <a:ea typeface="楷体" panose="02010609060101010101" pitchFamily="49" charset="-122"/>
              </a:rPr>
              <a:t>三个冗余</a:t>
            </a:r>
            <a:r>
              <a:rPr lang="en-US" altLang="zh-CN" dirty="0">
                <a:latin typeface="楷体" panose="02010609060101010101" pitchFamily="49" charset="-122"/>
                <a:ea typeface="楷体" panose="02010609060101010101" pitchFamily="49" charset="-122"/>
              </a:rPr>
              <a:t>ACK</a:t>
            </a:r>
          </a:p>
          <a:p>
            <a:pPr lvl="1" eaLnBrk="1" hangingPunct="1"/>
            <a:r>
              <a:rPr lang="zh-CN" altLang="en-US" dirty="0">
                <a:latin typeface="楷体" panose="02010609060101010101" pitchFamily="49" charset="-122"/>
                <a:ea typeface="楷体" panose="02010609060101010101" pitchFamily="49" charset="-122"/>
              </a:rPr>
              <a:t>在感知到拥塞后，发送方如何调节发送速率</a:t>
            </a:r>
          </a:p>
        </p:txBody>
      </p:sp>
      <p:grpSp>
        <p:nvGrpSpPr>
          <p:cNvPr id="2" name="Group 4">
            <a:extLst>
              <a:ext uri="{FF2B5EF4-FFF2-40B4-BE49-F238E27FC236}">
                <a16:creationId xmlns:a16="http://schemas.microsoft.com/office/drawing/2014/main" id="{4F32233F-59B4-4627-9CD4-53ED5856E51A}"/>
              </a:ext>
            </a:extLst>
          </p:cNvPr>
          <p:cNvGrpSpPr>
            <a:grpSpLocks/>
          </p:cNvGrpSpPr>
          <p:nvPr/>
        </p:nvGrpSpPr>
        <p:grpSpPr bwMode="auto">
          <a:xfrm>
            <a:off x="3863976" y="3357564"/>
            <a:ext cx="4410075" cy="693737"/>
            <a:chOff x="1104" y="3564"/>
            <a:chExt cx="2778" cy="545"/>
          </a:xfrm>
        </p:grpSpPr>
        <p:sp>
          <p:nvSpPr>
            <p:cNvPr id="136201" name="Text Box 5">
              <a:extLst>
                <a:ext uri="{FF2B5EF4-FFF2-40B4-BE49-F238E27FC236}">
                  <a16:creationId xmlns:a16="http://schemas.microsoft.com/office/drawing/2014/main" id="{C9507293-EA24-4FCD-BF35-DF81D412E341}"/>
                </a:ext>
              </a:extLst>
            </p:cNvPr>
            <p:cNvSpPr txBox="1">
              <a:spLocks noChangeArrowheads="1"/>
            </p:cNvSpPr>
            <p:nvPr/>
          </p:nvSpPr>
          <p:spPr bwMode="auto">
            <a:xfrm>
              <a:off x="1362" y="3671"/>
              <a:ext cx="5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latin typeface="Comic Sans MS" panose="030F0702030302020204" pitchFamily="66" charset="0"/>
                </a:rPr>
                <a:t>rate =</a:t>
              </a:r>
              <a:r>
                <a:rPr lang="en-US" altLang="zh-CN" sz="1000">
                  <a:latin typeface="Times New Roman" panose="02020603050405020304" pitchFamily="18" charset="0"/>
                </a:rPr>
                <a:t> </a:t>
              </a:r>
            </a:p>
          </p:txBody>
        </p:sp>
        <p:sp>
          <p:nvSpPr>
            <p:cNvPr id="136202" name="Text Box 6">
              <a:extLst>
                <a:ext uri="{FF2B5EF4-FFF2-40B4-BE49-F238E27FC236}">
                  <a16:creationId xmlns:a16="http://schemas.microsoft.com/office/drawing/2014/main" id="{7673C247-34EF-408A-B00D-F817A4F3666B}"/>
                </a:ext>
              </a:extLst>
            </p:cNvPr>
            <p:cNvSpPr txBox="1">
              <a:spLocks noChangeArrowheads="1"/>
            </p:cNvSpPr>
            <p:nvPr/>
          </p:nvSpPr>
          <p:spPr bwMode="auto">
            <a:xfrm>
              <a:off x="2216" y="3575"/>
              <a:ext cx="78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latin typeface="Comic Sans MS" panose="030F0702030302020204" pitchFamily="66" charset="0"/>
                </a:rPr>
                <a:t>CongWin</a:t>
              </a:r>
              <a:r>
                <a:rPr lang="en-US" altLang="zh-CN" sz="1000">
                  <a:latin typeface="Times New Roman" panose="02020603050405020304" pitchFamily="18" charset="0"/>
                </a:rPr>
                <a:t> </a:t>
              </a:r>
            </a:p>
          </p:txBody>
        </p:sp>
        <p:sp>
          <p:nvSpPr>
            <p:cNvPr id="136203" name="Text Box 7">
              <a:extLst>
                <a:ext uri="{FF2B5EF4-FFF2-40B4-BE49-F238E27FC236}">
                  <a16:creationId xmlns:a16="http://schemas.microsoft.com/office/drawing/2014/main" id="{D286003E-5AF4-4B94-B572-14AB9FCCFF0C}"/>
                </a:ext>
              </a:extLst>
            </p:cNvPr>
            <p:cNvSpPr txBox="1">
              <a:spLocks noChangeArrowheads="1"/>
            </p:cNvSpPr>
            <p:nvPr/>
          </p:nvSpPr>
          <p:spPr bwMode="auto">
            <a:xfrm>
              <a:off x="2333" y="3797"/>
              <a:ext cx="45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latin typeface="Comic Sans MS" panose="030F0702030302020204" pitchFamily="66" charset="0"/>
                </a:rPr>
                <a:t>RTT</a:t>
              </a:r>
              <a:r>
                <a:rPr lang="en-US" altLang="zh-CN" sz="1000">
                  <a:latin typeface="Times New Roman" panose="02020603050405020304" pitchFamily="18" charset="0"/>
                </a:rPr>
                <a:t> </a:t>
              </a:r>
            </a:p>
          </p:txBody>
        </p:sp>
        <p:sp>
          <p:nvSpPr>
            <p:cNvPr id="136204" name="Text Box 8">
              <a:extLst>
                <a:ext uri="{FF2B5EF4-FFF2-40B4-BE49-F238E27FC236}">
                  <a16:creationId xmlns:a16="http://schemas.microsoft.com/office/drawing/2014/main" id="{94643797-6878-42B7-915D-034C504F2B37}"/>
                </a:ext>
              </a:extLst>
            </p:cNvPr>
            <p:cNvSpPr txBox="1">
              <a:spLocks noChangeArrowheads="1"/>
            </p:cNvSpPr>
            <p:nvPr/>
          </p:nvSpPr>
          <p:spPr bwMode="auto">
            <a:xfrm>
              <a:off x="2953" y="3695"/>
              <a:ext cx="871"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latin typeface="Comic Sans MS" panose="030F0702030302020204" pitchFamily="66" charset="0"/>
                </a:rPr>
                <a:t>Bytes/sec</a:t>
              </a:r>
              <a:endParaRPr lang="en-US" altLang="zh-CN" sz="1000">
                <a:latin typeface="Times New Roman" panose="02020603050405020304" pitchFamily="18" charset="0"/>
              </a:endParaRPr>
            </a:p>
          </p:txBody>
        </p:sp>
        <p:sp>
          <p:nvSpPr>
            <p:cNvPr id="136205" name="Line 9">
              <a:extLst>
                <a:ext uri="{FF2B5EF4-FFF2-40B4-BE49-F238E27FC236}">
                  <a16:creationId xmlns:a16="http://schemas.microsoft.com/office/drawing/2014/main" id="{8EFEF233-8CC2-4E45-A75D-8C5ED089C30E}"/>
                </a:ext>
              </a:extLst>
            </p:cNvPr>
            <p:cNvSpPr>
              <a:spLocks noChangeShapeType="1"/>
            </p:cNvSpPr>
            <p:nvPr/>
          </p:nvSpPr>
          <p:spPr bwMode="auto">
            <a:xfrm flipV="1">
              <a:off x="2262" y="3804"/>
              <a:ext cx="6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06" name="Rectangle 10">
              <a:extLst>
                <a:ext uri="{FF2B5EF4-FFF2-40B4-BE49-F238E27FC236}">
                  <a16:creationId xmlns:a16="http://schemas.microsoft.com/office/drawing/2014/main" id="{FD114138-2CF9-4279-971E-EAD3A7F58EBC}"/>
                </a:ext>
              </a:extLst>
            </p:cNvPr>
            <p:cNvSpPr>
              <a:spLocks noChangeArrowheads="1"/>
            </p:cNvSpPr>
            <p:nvPr/>
          </p:nvSpPr>
          <p:spPr bwMode="auto">
            <a:xfrm>
              <a:off x="1104" y="3564"/>
              <a:ext cx="2778" cy="51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118798" name="Text Box 14">
            <a:extLst>
              <a:ext uri="{FF2B5EF4-FFF2-40B4-BE49-F238E27FC236}">
                <a16:creationId xmlns:a16="http://schemas.microsoft.com/office/drawing/2014/main" id="{122B73BA-441C-4F60-9A8F-416CB166FBE1}"/>
              </a:ext>
            </a:extLst>
          </p:cNvPr>
          <p:cNvSpPr txBox="1">
            <a:spLocks noChangeArrowheads="1"/>
          </p:cNvSpPr>
          <p:nvPr/>
        </p:nvSpPr>
        <p:spPr bwMode="auto">
          <a:xfrm>
            <a:off x="6040439" y="2038349"/>
            <a:ext cx="50323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楷体" panose="02010609060101010101" pitchFamily="49" charset="-122"/>
                <a:ea typeface="楷体" panose="02010609060101010101" pitchFamily="49" charset="-122"/>
              </a:rPr>
              <a:t>为了方便讨论，我们假设接收缓存足够大，因此</a:t>
            </a:r>
            <a:endParaRPr lang="en-US" altLang="zh-CN" dirty="0">
              <a:latin typeface="楷体" panose="02010609060101010101" pitchFamily="49" charset="-122"/>
              <a:ea typeface="楷体" panose="02010609060101010101" pitchFamily="49" charset="-122"/>
            </a:endParaRPr>
          </a:p>
          <a:p>
            <a:r>
              <a:rPr lang="en-US" altLang="zh-CN" dirty="0" err="1">
                <a:latin typeface="楷体" panose="02010609060101010101" pitchFamily="49" charset="-122"/>
                <a:ea typeface="楷体" panose="02010609060101010101" pitchFamily="49" charset="-122"/>
              </a:rPr>
              <a:t>RcvWindow</a:t>
            </a:r>
            <a:r>
              <a:rPr lang="zh-CN" altLang="en-US" dirty="0">
                <a:latin typeface="楷体" panose="02010609060101010101" pitchFamily="49" charset="-122"/>
                <a:ea typeface="楷体" panose="02010609060101010101" pitchFamily="49" charset="-122"/>
              </a:rPr>
              <a:t>足够大，可以不考虑</a:t>
            </a:r>
            <a:r>
              <a:rPr lang="en-US" altLang="zh-CN" dirty="0" err="1">
                <a:latin typeface="楷体" panose="02010609060101010101" pitchFamily="49" charset="-122"/>
                <a:ea typeface="楷体" panose="02010609060101010101" pitchFamily="49" charset="-122"/>
              </a:rPr>
              <a:t>RcvWindow</a:t>
            </a:r>
            <a:endParaRPr lang="en-US" altLang="zh-CN" dirty="0">
              <a:latin typeface="楷体" panose="02010609060101010101" pitchFamily="49" charset="-122"/>
              <a:ea typeface="楷体" panose="02010609060101010101" pitchFamily="49" charset="-122"/>
            </a:endParaRPr>
          </a:p>
        </p:txBody>
      </p:sp>
      <p:sp>
        <p:nvSpPr>
          <p:cNvPr id="118799" name="Text Box 15">
            <a:extLst>
              <a:ext uri="{FF2B5EF4-FFF2-40B4-BE49-F238E27FC236}">
                <a16:creationId xmlns:a16="http://schemas.microsoft.com/office/drawing/2014/main" id="{3D26DD2A-074C-4E8D-A2DC-8EA35873C151}"/>
              </a:ext>
            </a:extLst>
          </p:cNvPr>
          <p:cNvSpPr txBox="1">
            <a:spLocks noChangeArrowheads="1"/>
          </p:cNvSpPr>
          <p:nvPr/>
        </p:nvSpPr>
        <p:spPr bwMode="auto">
          <a:xfrm>
            <a:off x="2208214" y="3278188"/>
            <a:ext cx="7991475" cy="101441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latin typeface="楷体" panose="02010609060101010101" pitchFamily="49" charset="-122"/>
                <a:ea typeface="楷体" panose="02010609060101010101" pitchFamily="49" charset="-122"/>
              </a:rPr>
              <a:t>粗略地讲，该限制条件允许在一个</a:t>
            </a:r>
            <a:r>
              <a:rPr lang="en-US" altLang="zh-CN" sz="2000">
                <a:latin typeface="楷体" panose="02010609060101010101" pitchFamily="49" charset="-122"/>
                <a:ea typeface="楷体" panose="02010609060101010101" pitchFamily="49" charset="-122"/>
              </a:rPr>
              <a:t>RTT</a:t>
            </a:r>
            <a:r>
              <a:rPr lang="zh-CN" altLang="en-US" sz="2000">
                <a:latin typeface="楷体" panose="02010609060101010101" pitchFamily="49" charset="-122"/>
                <a:ea typeface="楷体" panose="02010609060101010101" pitchFamily="49" charset="-122"/>
              </a:rPr>
              <a:t>内发送方发送</a:t>
            </a:r>
            <a:r>
              <a:rPr lang="en-US" altLang="zh-CN" sz="2000">
                <a:latin typeface="楷体" panose="02010609060101010101" pitchFamily="49" charset="-122"/>
                <a:ea typeface="楷体" panose="02010609060101010101" pitchFamily="49" charset="-122"/>
              </a:rPr>
              <a:t>CongWin</a:t>
            </a:r>
            <a:r>
              <a:rPr lang="zh-CN" altLang="en-US" sz="2000">
                <a:latin typeface="楷体" panose="02010609060101010101" pitchFamily="49" charset="-122"/>
                <a:ea typeface="楷体" panose="02010609060101010101" pitchFamily="49" charset="-122"/>
              </a:rPr>
              <a:t>字节的数据，在该</a:t>
            </a:r>
            <a:r>
              <a:rPr lang="en-US" altLang="zh-CN" sz="2000">
                <a:latin typeface="楷体" panose="02010609060101010101" pitchFamily="49" charset="-122"/>
                <a:ea typeface="楷体" panose="02010609060101010101" pitchFamily="49" charset="-122"/>
              </a:rPr>
              <a:t>RTT</a:t>
            </a:r>
            <a:r>
              <a:rPr lang="zh-CN" altLang="en-US" sz="2000">
                <a:latin typeface="楷体" panose="02010609060101010101" pitchFamily="49" charset="-122"/>
                <a:ea typeface="楷体" panose="02010609060101010101" pitchFamily="49" charset="-122"/>
              </a:rPr>
              <a:t>结束时收到一个确认报文，这时已发送发且没被确认的字节数</a:t>
            </a:r>
            <a:r>
              <a:rPr lang="en-US" altLang="zh-CN" sz="2000">
                <a:latin typeface="楷体" panose="02010609060101010101" pitchFamily="49" charset="-122"/>
                <a:ea typeface="楷体" panose="02010609060101010101" pitchFamily="49" charset="-122"/>
              </a:rPr>
              <a:t>&lt;=CongWin-1</a:t>
            </a:r>
            <a:endParaRPr lang="zh-CN" altLang="en-US" sz="200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45443">
                                            <p:txEl>
                                              <p:pRg st="1" end="1"/>
                                            </p:txEl>
                                          </p:spTgt>
                                        </p:tgtEl>
                                        <p:attrNameLst>
                                          <p:attrName>style.visibility</p:attrName>
                                        </p:attrNameLst>
                                      </p:cBhvr>
                                      <p:to>
                                        <p:strVal val="visible"/>
                                      </p:to>
                                    </p:set>
                                    <p:animEffect transition="in" filter="blinds(horizontal)">
                                      <p:cBhvr>
                                        <p:cTn id="7" dur="500"/>
                                        <p:tgtEl>
                                          <p:spTgt spid="44544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45443">
                                            <p:txEl>
                                              <p:pRg st="2" end="2"/>
                                            </p:txEl>
                                          </p:spTgt>
                                        </p:tgtEl>
                                        <p:attrNameLst>
                                          <p:attrName>style.visibility</p:attrName>
                                        </p:attrNameLst>
                                      </p:cBhvr>
                                      <p:to>
                                        <p:strVal val="visible"/>
                                      </p:to>
                                    </p:set>
                                    <p:animEffect transition="in" filter="blinds(horizontal)">
                                      <p:cBhvr>
                                        <p:cTn id="12" dur="500"/>
                                        <p:tgtEl>
                                          <p:spTgt spid="44544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45443">
                                            <p:txEl>
                                              <p:pRg st="3" end="3"/>
                                            </p:txEl>
                                          </p:spTgt>
                                        </p:tgtEl>
                                        <p:attrNameLst>
                                          <p:attrName>style.visibility</p:attrName>
                                        </p:attrNameLst>
                                      </p:cBhvr>
                                      <p:to>
                                        <p:strVal val="visible"/>
                                      </p:to>
                                    </p:set>
                                    <p:animEffect transition="in" filter="blinds(horizontal)">
                                      <p:cBhvr>
                                        <p:cTn id="17" dur="500"/>
                                        <p:tgtEl>
                                          <p:spTgt spid="44544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8798"/>
                                        </p:tgtEl>
                                        <p:attrNameLst>
                                          <p:attrName>style.visibility</p:attrName>
                                        </p:attrNameLst>
                                      </p:cBhvr>
                                      <p:to>
                                        <p:strVal val="visible"/>
                                      </p:to>
                                    </p:set>
                                    <p:animEffect transition="in" filter="blinds(horizontal)">
                                      <p:cBhvr>
                                        <p:cTn id="22" dur="500"/>
                                        <p:tgtEl>
                                          <p:spTgt spid="11879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8799"/>
                                        </p:tgtEl>
                                        <p:attrNameLst>
                                          <p:attrName>style.visibility</p:attrName>
                                        </p:attrNameLst>
                                      </p:cBhvr>
                                      <p:to>
                                        <p:strVal val="visible"/>
                                      </p:to>
                                    </p:set>
                                    <p:animEffect transition="in" filter="blinds(horizontal)">
                                      <p:cBhvr>
                                        <p:cTn id="27" dur="500"/>
                                        <p:tgtEl>
                                          <p:spTgt spid="11879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xit" presetSubtype="10" fill="hold" grpId="1" nodeType="clickEffect">
                                  <p:stCondLst>
                                    <p:cond delay="0"/>
                                  </p:stCondLst>
                                  <p:childTnLst>
                                    <p:animEffect transition="out" filter="blinds(horizontal)">
                                      <p:cBhvr>
                                        <p:cTn id="31" dur="500"/>
                                        <p:tgtEl>
                                          <p:spTgt spid="118799"/>
                                        </p:tgtEl>
                                      </p:cBhvr>
                                    </p:animEffect>
                                    <p:set>
                                      <p:cBhvr>
                                        <p:cTn id="32" dur="1" fill="hold">
                                          <p:stCondLst>
                                            <p:cond delay="499"/>
                                          </p:stCondLst>
                                        </p:cTn>
                                        <p:tgtEl>
                                          <p:spTgt spid="118799"/>
                                        </p:tgtEl>
                                        <p:attrNameLst>
                                          <p:attrName>style.visibility</p:attrName>
                                        </p:attrNameLst>
                                      </p:cBhvr>
                                      <p:to>
                                        <p:strVal val="hidden"/>
                                      </p:to>
                                    </p:set>
                                  </p:childTnLst>
                                </p:cTn>
                              </p:par>
                              <p:par>
                                <p:cTn id="33" presetID="3" presetClass="entr" presetSubtype="1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blinds(horizontal)">
                                      <p:cBhvr>
                                        <p:cTn id="35" dur="500"/>
                                        <p:tgtEl>
                                          <p:spTgt spid="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445443">
                                            <p:txEl>
                                              <p:pRg st="7" end="7"/>
                                            </p:txEl>
                                          </p:spTgt>
                                        </p:tgtEl>
                                        <p:attrNameLst>
                                          <p:attrName>style.visibility</p:attrName>
                                        </p:attrNameLst>
                                      </p:cBhvr>
                                      <p:to>
                                        <p:strVal val="visible"/>
                                      </p:to>
                                    </p:set>
                                    <p:animEffect transition="in" filter="blinds(horizontal)">
                                      <p:cBhvr>
                                        <p:cTn id="40" dur="500"/>
                                        <p:tgtEl>
                                          <p:spTgt spid="445443">
                                            <p:txEl>
                                              <p:pRg st="7" end="7"/>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445443">
                                            <p:txEl>
                                              <p:pRg st="8" end="8"/>
                                            </p:txEl>
                                          </p:spTgt>
                                        </p:tgtEl>
                                        <p:attrNameLst>
                                          <p:attrName>style.visibility</p:attrName>
                                        </p:attrNameLst>
                                      </p:cBhvr>
                                      <p:to>
                                        <p:strVal val="visible"/>
                                      </p:to>
                                    </p:set>
                                    <p:animEffect transition="in" filter="blinds(horizontal)">
                                      <p:cBhvr>
                                        <p:cTn id="45" dur="500"/>
                                        <p:tgtEl>
                                          <p:spTgt spid="445443">
                                            <p:txEl>
                                              <p:pRg st="8" end="8"/>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445443">
                                            <p:txEl>
                                              <p:pRg st="9" end="9"/>
                                            </p:txEl>
                                          </p:spTgt>
                                        </p:tgtEl>
                                        <p:attrNameLst>
                                          <p:attrName>style.visibility</p:attrName>
                                        </p:attrNameLst>
                                      </p:cBhvr>
                                      <p:to>
                                        <p:strVal val="visible"/>
                                      </p:to>
                                    </p:set>
                                    <p:animEffect transition="in" filter="blinds(horizontal)">
                                      <p:cBhvr>
                                        <p:cTn id="50" dur="500"/>
                                        <p:tgtEl>
                                          <p:spTgt spid="445443">
                                            <p:txEl>
                                              <p:pRg st="9" end="9"/>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445443">
                                            <p:txEl>
                                              <p:pRg st="10" end="10"/>
                                            </p:txEl>
                                          </p:spTgt>
                                        </p:tgtEl>
                                        <p:attrNameLst>
                                          <p:attrName>style.visibility</p:attrName>
                                        </p:attrNameLst>
                                      </p:cBhvr>
                                      <p:to>
                                        <p:strVal val="visible"/>
                                      </p:to>
                                    </p:set>
                                    <p:animEffect transition="in" filter="blinds(horizontal)">
                                      <p:cBhvr>
                                        <p:cTn id="55" dur="500"/>
                                        <p:tgtEl>
                                          <p:spTgt spid="44544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98" grpId="0"/>
      <p:bldP spid="118799" grpId="0" animBg="1"/>
      <p:bldP spid="118799" grpId="1"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8313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Reno</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算法）</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8" name="组合 27"/>
          <p:cNvGrpSpPr/>
          <p:nvPr/>
        </p:nvGrpSpPr>
        <p:grpSpPr>
          <a:xfrm>
            <a:off x="344845" y="1456493"/>
            <a:ext cx="4524991" cy="525531"/>
            <a:chOff x="722008" y="1303131"/>
            <a:chExt cx="4320594" cy="501793"/>
          </a:xfrm>
        </p:grpSpPr>
        <p:sp>
          <p:nvSpPr>
            <p:cNvPr id="29" name="流程图: 手动输入 6"/>
            <p:cNvSpPr/>
            <p:nvPr/>
          </p:nvSpPr>
          <p:spPr>
            <a:xfrm rot="5400000" flipV="1">
              <a:off x="2777669" y="-482533"/>
              <a:ext cx="475861" cy="40540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0" name="组合 29"/>
            <p:cNvGrpSpPr/>
            <p:nvPr/>
          </p:nvGrpSpPr>
          <p:grpSpPr>
            <a:xfrm>
              <a:off x="722008" y="1303131"/>
              <a:ext cx="546594" cy="475865"/>
              <a:chOff x="708742" y="1296102"/>
              <a:chExt cx="454744" cy="283828"/>
            </a:xfrm>
          </p:grpSpPr>
          <p:sp>
            <p:nvSpPr>
              <p:cNvPr id="35" name="平行四边形 34"/>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9" name="平行四边形 38"/>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4" name="Text Box 79"/>
            <p:cNvSpPr txBox="1">
              <a:spLocks noChangeArrowheads="1"/>
            </p:cNvSpPr>
            <p:nvPr/>
          </p:nvSpPr>
          <p:spPr bwMode="auto">
            <a:xfrm>
              <a:off x="1268603" y="1334724"/>
              <a:ext cx="377399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加性增，乘性减（</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AIMD</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t>
              </a:r>
            </a:p>
          </p:txBody>
        </p:sp>
      </p:grpSp>
      <p:grpSp>
        <p:nvGrpSpPr>
          <p:cNvPr id="67" name="Group 4"/>
          <p:cNvGrpSpPr/>
          <p:nvPr/>
        </p:nvGrpSpPr>
        <p:grpSpPr bwMode="auto">
          <a:xfrm>
            <a:off x="3171293" y="3975232"/>
            <a:ext cx="12370326" cy="2729440"/>
            <a:chOff x="-3130" y="2340"/>
            <a:chExt cx="7852" cy="1831"/>
          </a:xfrm>
        </p:grpSpPr>
        <p:sp>
          <p:nvSpPr>
            <p:cNvPr id="70" name="Text Box 6"/>
            <p:cNvSpPr txBox="1">
              <a:spLocks noChangeArrowheads="1"/>
            </p:cNvSpPr>
            <p:nvPr/>
          </p:nvSpPr>
          <p:spPr bwMode="auto">
            <a:xfrm>
              <a:off x="-3130" y="2340"/>
              <a:ext cx="727" cy="331"/>
            </a:xfrm>
            <a:prstGeom prst="rect">
              <a:avLst/>
            </a:prstGeom>
            <a:solidFill>
              <a:srgbClr val="FCEFD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dirty="0">
                  <a:latin typeface="Comic Sans MS" panose="030F0702030302020204" pitchFamily="66" charset="0"/>
                </a:rPr>
                <a:t>拥塞窗口</a:t>
              </a:r>
            </a:p>
          </p:txBody>
        </p:sp>
        <p:sp>
          <p:nvSpPr>
            <p:cNvPr id="94" name="Text Box 7"/>
            <p:cNvSpPr txBox="1">
              <a:spLocks noChangeArrowheads="1"/>
            </p:cNvSpPr>
            <p:nvPr/>
          </p:nvSpPr>
          <p:spPr bwMode="auto">
            <a:xfrm>
              <a:off x="4291" y="3841"/>
              <a:ext cx="431" cy="330"/>
            </a:xfrm>
            <a:prstGeom prst="rect">
              <a:avLst/>
            </a:prstGeom>
            <a:solidFill>
              <a:srgbClr val="FCEFD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dirty="0">
                  <a:latin typeface="Comic Sans MS" panose="030F0702030302020204" pitchFamily="66" charset="0"/>
                </a:rPr>
                <a:t>时间</a:t>
              </a:r>
            </a:p>
          </p:txBody>
        </p:sp>
      </p:grpSp>
      <p:grpSp>
        <p:nvGrpSpPr>
          <p:cNvPr id="80" name="组合 79"/>
          <p:cNvGrpSpPr/>
          <p:nvPr/>
        </p:nvGrpSpPr>
        <p:grpSpPr>
          <a:xfrm>
            <a:off x="3074927" y="5105212"/>
            <a:ext cx="201625" cy="800295"/>
            <a:chOff x="2401713" y="3332518"/>
            <a:chExt cx="201625" cy="800295"/>
          </a:xfrm>
        </p:grpSpPr>
        <p:cxnSp>
          <p:nvCxnSpPr>
            <p:cNvPr id="46" name="直接连接符 45"/>
            <p:cNvCxnSpPr/>
            <p:nvPr/>
          </p:nvCxnSpPr>
          <p:spPr>
            <a:xfrm flipV="1">
              <a:off x="2401713" y="3332518"/>
              <a:ext cx="201625" cy="202225"/>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603338" y="3332518"/>
              <a:ext cx="0" cy="800295"/>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69" name="直接连接符 68"/>
          <p:cNvCxnSpPr/>
          <p:nvPr/>
        </p:nvCxnSpPr>
        <p:spPr>
          <a:xfrm flipV="1">
            <a:off x="3276552" y="4745900"/>
            <a:ext cx="1213583" cy="1159607"/>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V="1">
            <a:off x="4490135" y="4745900"/>
            <a:ext cx="0" cy="87630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4490135" y="5120550"/>
            <a:ext cx="584200" cy="50165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a:off x="5074335" y="4745900"/>
            <a:ext cx="2565146" cy="1085850"/>
            <a:chOff x="4401121" y="2973206"/>
            <a:chExt cx="2565146" cy="1085850"/>
          </a:xfrm>
        </p:grpSpPr>
        <p:sp>
          <p:nvSpPr>
            <p:cNvPr id="79" name="任意多边形: 形状 78"/>
            <p:cNvSpPr/>
            <p:nvPr/>
          </p:nvSpPr>
          <p:spPr>
            <a:xfrm>
              <a:off x="4401121" y="2973206"/>
              <a:ext cx="2025650" cy="1085850"/>
            </a:xfrm>
            <a:custGeom>
              <a:avLst/>
              <a:gdLst>
                <a:gd name="connsiteX0" fmla="*/ 0 w 2025650"/>
                <a:gd name="connsiteY0" fmla="*/ 374650 h 1085850"/>
                <a:gd name="connsiteX1" fmla="*/ 6350 w 2025650"/>
                <a:gd name="connsiteY1" fmla="*/ 1085850 h 1085850"/>
                <a:gd name="connsiteX2" fmla="*/ 1193800 w 2025650"/>
                <a:gd name="connsiteY2" fmla="*/ 0 h 1085850"/>
                <a:gd name="connsiteX3" fmla="*/ 1193800 w 2025650"/>
                <a:gd name="connsiteY3" fmla="*/ 908050 h 1085850"/>
                <a:gd name="connsiteX4" fmla="*/ 1993900 w 2025650"/>
                <a:gd name="connsiteY4" fmla="*/ 184150 h 1085850"/>
                <a:gd name="connsiteX5" fmla="*/ 2025650 w 2025650"/>
                <a:gd name="connsiteY5" fmla="*/ 971550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5650" h="1085850">
                  <a:moveTo>
                    <a:pt x="0" y="374650"/>
                  </a:moveTo>
                  <a:cubicBezTo>
                    <a:pt x="2117" y="611717"/>
                    <a:pt x="4233" y="848783"/>
                    <a:pt x="6350" y="1085850"/>
                  </a:cubicBezTo>
                  <a:lnTo>
                    <a:pt x="1193800" y="0"/>
                  </a:lnTo>
                  <a:lnTo>
                    <a:pt x="1193800" y="908050"/>
                  </a:lnTo>
                  <a:lnTo>
                    <a:pt x="1993900" y="184150"/>
                  </a:lnTo>
                  <a:lnTo>
                    <a:pt x="2025650" y="971550"/>
                  </a:lnTo>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连接符 80"/>
            <p:cNvCxnSpPr/>
            <p:nvPr/>
          </p:nvCxnSpPr>
          <p:spPr>
            <a:xfrm flipV="1">
              <a:off x="6420167" y="3484771"/>
              <a:ext cx="546100" cy="45720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1896418" y="3553056"/>
            <a:ext cx="6500447" cy="3304868"/>
            <a:chOff x="1208078" y="2301471"/>
            <a:chExt cx="6500447" cy="3304868"/>
          </a:xfrm>
        </p:grpSpPr>
        <p:cxnSp>
          <p:nvCxnSpPr>
            <p:cNvPr id="7" name="直接箭头连接符 6"/>
            <p:cNvCxnSpPr/>
            <p:nvPr/>
          </p:nvCxnSpPr>
          <p:spPr>
            <a:xfrm>
              <a:off x="2377815" y="5452451"/>
              <a:ext cx="4704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2306695" y="4619331"/>
              <a:ext cx="71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306695" y="3755731"/>
              <a:ext cx="7112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305997" y="4434665"/>
              <a:ext cx="942887" cy="369332"/>
            </a:xfrm>
            <a:prstGeom prst="rect">
              <a:avLst/>
            </a:prstGeom>
            <a:noFill/>
          </p:spPr>
          <p:txBody>
            <a:bodyPr wrap="none" rtlCol="0">
              <a:spAutoFit/>
            </a:bodyPr>
            <a:lstStyle/>
            <a:p>
              <a:r>
                <a:rPr lang="en-US" altLang="zh-CN" dirty="0"/>
                <a:t>8kbytes</a:t>
              </a:r>
              <a:endParaRPr lang="zh-CN" altLang="en-US" dirty="0"/>
            </a:p>
          </p:txBody>
        </p:sp>
        <p:sp>
          <p:nvSpPr>
            <p:cNvPr id="33" name="文本框 32"/>
            <p:cNvSpPr txBox="1"/>
            <p:nvPr/>
          </p:nvSpPr>
          <p:spPr>
            <a:xfrm>
              <a:off x="1245084" y="3548850"/>
              <a:ext cx="1064715" cy="369332"/>
            </a:xfrm>
            <a:prstGeom prst="rect">
              <a:avLst/>
            </a:prstGeom>
            <a:noFill/>
          </p:spPr>
          <p:txBody>
            <a:bodyPr wrap="none" rtlCol="0">
              <a:spAutoFit/>
            </a:bodyPr>
            <a:lstStyle/>
            <a:p>
              <a:r>
                <a:rPr lang="en-US" altLang="zh-CN" dirty="0"/>
                <a:t>16kbytes</a:t>
              </a:r>
              <a:endParaRPr lang="zh-CN" altLang="en-US" dirty="0"/>
            </a:p>
          </p:txBody>
        </p:sp>
        <p:sp>
          <p:nvSpPr>
            <p:cNvPr id="36" name="文本框 35"/>
            <p:cNvSpPr txBox="1"/>
            <p:nvPr/>
          </p:nvSpPr>
          <p:spPr>
            <a:xfrm>
              <a:off x="1208078" y="2762956"/>
              <a:ext cx="1064715" cy="369332"/>
            </a:xfrm>
            <a:prstGeom prst="rect">
              <a:avLst/>
            </a:prstGeom>
            <a:noFill/>
          </p:spPr>
          <p:txBody>
            <a:bodyPr wrap="none" rtlCol="0">
              <a:spAutoFit/>
            </a:bodyPr>
            <a:lstStyle/>
            <a:p>
              <a:r>
                <a:rPr lang="en-US" altLang="zh-CN" dirty="0"/>
                <a:t>24kbytes</a:t>
              </a:r>
              <a:endParaRPr lang="zh-CN" altLang="en-US" dirty="0"/>
            </a:p>
          </p:txBody>
        </p:sp>
        <p:cxnSp>
          <p:nvCxnSpPr>
            <p:cNvPr id="42" name="直接连接符 41"/>
            <p:cNvCxnSpPr>
              <a:stCxn id="36" idx="3"/>
            </p:cNvCxnSpPr>
            <p:nvPr/>
          </p:nvCxnSpPr>
          <p:spPr>
            <a:xfrm flipH="1">
              <a:off x="2266585" y="2947622"/>
              <a:ext cx="6208" cy="0"/>
            </a:xfrm>
            <a:prstGeom prst="line">
              <a:avLst/>
            </a:prstGeom>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1884318" y="2301471"/>
              <a:ext cx="881973" cy="538609"/>
            </a:xfrm>
            <a:prstGeom prst="rect">
              <a:avLst/>
            </a:prstGeom>
            <a:noFill/>
          </p:spPr>
          <p:txBody>
            <a:bodyPr wrap="none" rtlCol="0">
              <a:spAutoFit/>
            </a:bodyPr>
            <a:lstStyle/>
            <a:p>
              <a:r>
                <a:rPr lang="en-US" altLang="zh-CN" sz="1100" dirty="0"/>
                <a:t>Congestion</a:t>
              </a:r>
              <a:endParaRPr lang="en-US" altLang="zh-CN" dirty="0"/>
            </a:p>
            <a:p>
              <a:r>
                <a:rPr lang="en-US" altLang="zh-CN" dirty="0"/>
                <a:t>  </a:t>
              </a:r>
              <a:r>
                <a:rPr lang="en-US" altLang="zh-CN" sz="1200" dirty="0"/>
                <a:t>window</a:t>
              </a:r>
              <a:endParaRPr lang="zh-CN" altLang="en-US" dirty="0"/>
            </a:p>
          </p:txBody>
        </p:sp>
        <p:cxnSp>
          <p:nvCxnSpPr>
            <p:cNvPr id="86" name="直接箭头连接符 85"/>
            <p:cNvCxnSpPr/>
            <p:nvPr/>
          </p:nvCxnSpPr>
          <p:spPr>
            <a:xfrm flipH="1" flipV="1">
              <a:off x="2376171" y="2828547"/>
              <a:ext cx="10416" cy="2623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文本框 90"/>
            <p:cNvSpPr txBox="1"/>
            <p:nvPr/>
          </p:nvSpPr>
          <p:spPr>
            <a:xfrm>
              <a:off x="7132726" y="5267785"/>
              <a:ext cx="575799" cy="338554"/>
            </a:xfrm>
            <a:prstGeom prst="rect">
              <a:avLst/>
            </a:prstGeom>
            <a:noFill/>
          </p:spPr>
          <p:txBody>
            <a:bodyPr wrap="none" rtlCol="0">
              <a:spAutoFit/>
            </a:bodyPr>
            <a:lstStyle/>
            <a:p>
              <a:r>
                <a:rPr lang="en-US" altLang="zh-CN" sz="1600" dirty="0"/>
                <a:t>time</a:t>
              </a:r>
              <a:endParaRPr lang="zh-CN" altLang="en-US" dirty="0"/>
            </a:p>
          </p:txBody>
        </p:sp>
      </p:grpSp>
      <p:sp>
        <p:nvSpPr>
          <p:cNvPr id="446467" name="Rectangle 3"/>
          <p:cNvSpPr>
            <a:spLocks noGrp="1"/>
          </p:cNvSpPr>
          <p:nvPr/>
        </p:nvSpPr>
        <p:spPr>
          <a:xfrm>
            <a:off x="695822" y="2088425"/>
            <a:ext cx="11379638" cy="309562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342900" lvl="2" indent="-342900" algn="l" eaLnBrk="1" fontAlgn="auto" hangingPunct="1">
              <a:lnSpc>
                <a:spcPct val="110000"/>
              </a:lnSpc>
              <a:buClr>
                <a:srgbClr val="00A3F8"/>
              </a:buClr>
              <a:buSzTx/>
              <a:buFont typeface="Wingdings" panose="05000000000000000000" charset="0"/>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出现丢包事件后将当前 CongWin 大小减半，可以大大减少注入到网络中的分组数</a:t>
            </a:r>
          </a:p>
          <a:p>
            <a:pPr marL="0" lvl="2" algn="l" eaLnBrk="1" fontAlgn="auto" hangingPunct="1">
              <a:lnSpc>
                <a:spcPct val="110000"/>
              </a:lnSpc>
              <a:buClr>
                <a:srgbClr val="00A3F8"/>
              </a:buClr>
              <a:buSzTx/>
              <a:buFont typeface="Wingdings" panose="05000000000000000000" charset="0"/>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当没有丢包事件发生了，每个RTT之后将CongWin增大1个MSS，使拥塞窗口缓慢</a:t>
            </a:r>
            <a:endPar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0" lvl="2" indent="0" algn="l" eaLnBrk="1" fontAlgn="auto" hangingPunct="1">
              <a:lnSpc>
                <a:spcPct val="110000"/>
              </a:lnSpc>
              <a:buClr>
                <a:srgbClr val="00A3F8"/>
              </a:buClr>
              <a:buSzTx/>
              <a:buNone/>
            </a:pPr>
            <a:r>
              <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增大，以防止网络过早出现拥塞</a:t>
            </a:r>
          </a:p>
        </p:txBody>
      </p:sp>
      <p:sp>
        <p:nvSpPr>
          <p:cNvPr id="2" name="灯片编号占位符 1">
            <a:extLst>
              <a:ext uri="{FF2B5EF4-FFF2-40B4-BE49-F238E27FC236}">
                <a16:creationId xmlns:a16="http://schemas.microsoft.com/office/drawing/2014/main" id="{77CE4B97-D9DC-4375-A681-09F202B2CB11}"/>
              </a:ext>
            </a:extLst>
          </p:cNvPr>
          <p:cNvSpPr>
            <a:spLocks noGrp="1"/>
          </p:cNvSpPr>
          <p:nvPr>
            <p:ph type="sldNum" sz="quarter" idx="12"/>
          </p:nvPr>
        </p:nvSpPr>
        <p:spPr/>
        <p:txBody>
          <a:bodyPr/>
          <a:lstStyle/>
          <a:p>
            <a:fld id="{91F2D4EF-46D4-4764-B373-FC59CD1D281E}" type="slidenum">
              <a:rPr lang="zh-CN" altLang="en-US" smtClean="0"/>
              <a:t>144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446467">
                                            <p:txEl>
                                              <p:pRg st="0" end="0"/>
                                            </p:txEl>
                                          </p:spTgt>
                                        </p:tgtEl>
                                        <p:attrNameLst>
                                          <p:attrName>style.visibility</p:attrName>
                                        </p:attrNameLst>
                                      </p:cBhvr>
                                      <p:to>
                                        <p:strVal val="visible"/>
                                      </p:to>
                                    </p:set>
                                    <p:anim calcmode="lin" valueType="num">
                                      <p:cBhvr additive="base">
                                        <p:cTn id="16" dur="500"/>
                                        <p:tgtEl>
                                          <p:spTgt spid="446467">
                                            <p:txEl>
                                              <p:pRg st="0" end="0"/>
                                            </p:txEl>
                                          </p:spTgt>
                                        </p:tgtEl>
                                        <p:attrNameLst>
                                          <p:attrName>ppt_y</p:attrName>
                                        </p:attrNameLst>
                                      </p:cBhvr>
                                      <p:tavLst>
                                        <p:tav tm="0">
                                          <p:val>
                                            <p:strVal val="#ppt_y+#ppt_h*1.125000"/>
                                          </p:val>
                                        </p:tav>
                                        <p:tav tm="100000">
                                          <p:val>
                                            <p:strVal val="#ppt_y"/>
                                          </p:val>
                                        </p:tav>
                                      </p:tavLst>
                                    </p:anim>
                                    <p:animEffect transition="in" filter="wipe(up)">
                                      <p:cBhvr>
                                        <p:cTn id="17" dur="500"/>
                                        <p:tgtEl>
                                          <p:spTgt spid="44646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446467">
                                            <p:txEl>
                                              <p:pRg st="1" end="1"/>
                                            </p:txEl>
                                          </p:spTgt>
                                        </p:tgtEl>
                                        <p:attrNameLst>
                                          <p:attrName>style.visibility</p:attrName>
                                        </p:attrNameLst>
                                      </p:cBhvr>
                                      <p:to>
                                        <p:strVal val="visible"/>
                                      </p:to>
                                    </p:set>
                                    <p:animEffect transition="in" filter="fade">
                                      <p:cBhvr>
                                        <p:cTn id="22" dur="1000"/>
                                        <p:tgtEl>
                                          <p:spTgt spid="446467">
                                            <p:txEl>
                                              <p:pRg st="1" end="1"/>
                                            </p:txEl>
                                          </p:spTgt>
                                        </p:tgtEl>
                                      </p:cBhvr>
                                    </p:animEffect>
                                    <p:anim calcmode="lin" valueType="num">
                                      <p:cBhvr>
                                        <p:cTn id="23" dur="1000" fill="hold"/>
                                        <p:tgtEl>
                                          <p:spTgt spid="446467">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446467">
                                            <p:txEl>
                                              <p:pRg st="1" end="1"/>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46467">
                                            <p:txEl>
                                              <p:pRg st="2" end="2"/>
                                            </p:txEl>
                                          </p:spTgt>
                                        </p:tgtEl>
                                        <p:attrNameLst>
                                          <p:attrName>style.visibility</p:attrName>
                                        </p:attrNameLst>
                                      </p:cBhvr>
                                      <p:to>
                                        <p:strVal val="visible"/>
                                      </p:to>
                                    </p:set>
                                    <p:animEffect transition="in" filter="fade">
                                      <p:cBhvr>
                                        <p:cTn id="27" dur="1000"/>
                                        <p:tgtEl>
                                          <p:spTgt spid="446467">
                                            <p:txEl>
                                              <p:pRg st="2" end="2"/>
                                            </p:txEl>
                                          </p:spTgt>
                                        </p:tgtEl>
                                      </p:cBhvr>
                                    </p:animEffect>
                                    <p:anim calcmode="lin" valueType="num">
                                      <p:cBhvr>
                                        <p:cTn id="28" dur="1000" fill="hold"/>
                                        <p:tgtEl>
                                          <p:spTgt spid="446467">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44646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0"/>
                                        </p:tgtEl>
                                        <p:attrNameLst>
                                          <p:attrName>style.visibility</p:attrName>
                                        </p:attrNameLst>
                                      </p:cBhvr>
                                      <p:to>
                                        <p:strVal val="visible"/>
                                      </p:to>
                                    </p:set>
                                    <p:animEffect transition="in" filter="fade">
                                      <p:cBhvr>
                                        <p:cTn id="34" dur="500"/>
                                        <p:tgtEl>
                                          <p:spTgt spid="90"/>
                                        </p:tgtEl>
                                      </p:cBhvr>
                                    </p:animEffect>
                                  </p:childTnLst>
                                </p:cTn>
                              </p:par>
                            </p:childTnLst>
                          </p:cTn>
                        </p:par>
                        <p:par>
                          <p:cTn id="35" fill="hold">
                            <p:stCondLst>
                              <p:cond delay="500"/>
                            </p:stCondLst>
                            <p:childTnLst>
                              <p:par>
                                <p:cTn id="36" presetID="42" presetClass="entr" presetSubtype="0" fill="hold" nodeType="after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600"/>
                                        <p:tgtEl>
                                          <p:spTgt spid="67"/>
                                        </p:tgtEl>
                                      </p:cBhvr>
                                    </p:animEffect>
                                    <p:anim calcmode="lin" valueType="num">
                                      <p:cBhvr>
                                        <p:cTn id="39" dur="600" fill="hold"/>
                                        <p:tgtEl>
                                          <p:spTgt spid="67"/>
                                        </p:tgtEl>
                                        <p:attrNameLst>
                                          <p:attrName>ppt_x</p:attrName>
                                        </p:attrNameLst>
                                      </p:cBhvr>
                                      <p:tavLst>
                                        <p:tav tm="0">
                                          <p:val>
                                            <p:strVal val="#ppt_x"/>
                                          </p:val>
                                        </p:tav>
                                        <p:tav tm="100000">
                                          <p:val>
                                            <p:strVal val="#ppt_x"/>
                                          </p:val>
                                        </p:tav>
                                      </p:tavLst>
                                    </p:anim>
                                    <p:anim calcmode="lin" valueType="num">
                                      <p:cBhvr>
                                        <p:cTn id="40" dur="600" fill="hold"/>
                                        <p:tgtEl>
                                          <p:spTgt spid="67"/>
                                        </p:tgtEl>
                                        <p:attrNameLst>
                                          <p:attrName>ppt_y</p:attrName>
                                        </p:attrNameLst>
                                      </p:cBhvr>
                                      <p:tavLst>
                                        <p:tav tm="0">
                                          <p:val>
                                            <p:strVal val="#ppt_y+.1"/>
                                          </p:val>
                                        </p:tav>
                                        <p:tav tm="100000">
                                          <p:val>
                                            <p:strVal val="#ppt_y"/>
                                          </p:val>
                                        </p:tav>
                                      </p:tavLst>
                                    </p:anim>
                                  </p:childTnLst>
                                </p:cTn>
                              </p:par>
                            </p:childTnLst>
                          </p:cTn>
                        </p:par>
                        <p:par>
                          <p:cTn id="41" fill="hold">
                            <p:stCondLst>
                              <p:cond delay="1100"/>
                            </p:stCondLst>
                            <p:childTnLst>
                              <p:par>
                                <p:cTn id="42" presetID="22" presetClass="entr" presetSubtype="8" fill="hold" nodeType="afterEffect">
                                  <p:stCondLst>
                                    <p:cond delay="0"/>
                                  </p:stCondLst>
                                  <p:childTnLst>
                                    <p:set>
                                      <p:cBhvr>
                                        <p:cTn id="43" dur="1" fill="hold">
                                          <p:stCondLst>
                                            <p:cond delay="0"/>
                                          </p:stCondLst>
                                        </p:cTn>
                                        <p:tgtEl>
                                          <p:spTgt spid="80"/>
                                        </p:tgtEl>
                                        <p:attrNameLst>
                                          <p:attrName>style.visibility</p:attrName>
                                        </p:attrNameLst>
                                      </p:cBhvr>
                                      <p:to>
                                        <p:strVal val="visible"/>
                                      </p:to>
                                    </p:set>
                                    <p:animEffect transition="in" filter="wipe(left)">
                                      <p:cBhvr>
                                        <p:cTn id="44" dur="500"/>
                                        <p:tgtEl>
                                          <p:spTgt spid="80"/>
                                        </p:tgtEl>
                                      </p:cBhvr>
                                    </p:animEffect>
                                  </p:childTnLst>
                                </p:cTn>
                              </p:par>
                            </p:childTnLst>
                          </p:cTn>
                        </p:par>
                        <p:par>
                          <p:cTn id="45" fill="hold">
                            <p:stCondLst>
                              <p:cond delay="1600"/>
                            </p:stCondLst>
                            <p:childTnLst>
                              <p:par>
                                <p:cTn id="46" presetID="22" presetClass="entr" presetSubtype="4" fill="hold" nodeType="after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wipe(down)">
                                      <p:cBhvr>
                                        <p:cTn id="48" dur="500"/>
                                        <p:tgtEl>
                                          <p:spTgt spid="69"/>
                                        </p:tgtEl>
                                      </p:cBhvr>
                                    </p:animEffect>
                                  </p:childTnLst>
                                </p:cTn>
                              </p:par>
                            </p:childTnLst>
                          </p:cTn>
                        </p:par>
                        <p:par>
                          <p:cTn id="49" fill="hold">
                            <p:stCondLst>
                              <p:cond delay="2100"/>
                            </p:stCondLst>
                            <p:childTnLst>
                              <p:par>
                                <p:cTn id="50" presetID="22" presetClass="entr" presetSubtype="8" fill="hold" nodeType="after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wipe(left)">
                                      <p:cBhvr>
                                        <p:cTn id="52" dur="500"/>
                                        <p:tgtEl>
                                          <p:spTgt spid="73"/>
                                        </p:tgtEl>
                                      </p:cBhvr>
                                    </p:animEffect>
                                  </p:childTnLst>
                                </p:cTn>
                              </p:par>
                            </p:childTnLst>
                          </p:cTn>
                        </p:par>
                        <p:par>
                          <p:cTn id="53" fill="hold">
                            <p:stCondLst>
                              <p:cond delay="2600"/>
                            </p:stCondLst>
                            <p:childTnLst>
                              <p:par>
                                <p:cTn id="54" presetID="22" presetClass="entr" presetSubtype="8" fill="hold" nodeType="afterEffect">
                                  <p:stCondLst>
                                    <p:cond delay="0"/>
                                  </p:stCondLst>
                                  <p:childTnLst>
                                    <p:set>
                                      <p:cBhvr>
                                        <p:cTn id="55" dur="1" fill="hold">
                                          <p:stCondLst>
                                            <p:cond delay="0"/>
                                          </p:stCondLst>
                                        </p:cTn>
                                        <p:tgtEl>
                                          <p:spTgt spid="76"/>
                                        </p:tgtEl>
                                        <p:attrNameLst>
                                          <p:attrName>style.visibility</p:attrName>
                                        </p:attrNameLst>
                                      </p:cBhvr>
                                      <p:to>
                                        <p:strVal val="visible"/>
                                      </p:to>
                                    </p:set>
                                    <p:animEffect transition="in" filter="wipe(left)">
                                      <p:cBhvr>
                                        <p:cTn id="56" dur="500"/>
                                        <p:tgtEl>
                                          <p:spTgt spid="76"/>
                                        </p:tgtEl>
                                      </p:cBhvr>
                                    </p:animEffect>
                                  </p:childTnLst>
                                </p:cTn>
                              </p:par>
                            </p:childTnLst>
                          </p:cTn>
                        </p:par>
                        <p:par>
                          <p:cTn id="57" fill="hold">
                            <p:stCondLst>
                              <p:cond delay="3100"/>
                            </p:stCondLst>
                            <p:childTnLst>
                              <p:par>
                                <p:cTn id="58" presetID="22" presetClass="entr" presetSubtype="8" fill="hold" nodeType="afterEffect">
                                  <p:stCondLst>
                                    <p:cond delay="0"/>
                                  </p:stCondLst>
                                  <p:childTnLst>
                                    <p:set>
                                      <p:cBhvr>
                                        <p:cTn id="59" dur="1" fill="hold">
                                          <p:stCondLst>
                                            <p:cond delay="0"/>
                                          </p:stCondLst>
                                        </p:cTn>
                                        <p:tgtEl>
                                          <p:spTgt spid="82"/>
                                        </p:tgtEl>
                                        <p:attrNameLst>
                                          <p:attrName>style.visibility</p:attrName>
                                        </p:attrNameLst>
                                      </p:cBhvr>
                                      <p:to>
                                        <p:strVal val="visible"/>
                                      </p:to>
                                    </p:set>
                                    <p:animEffect transition="in" filter="wipe(left)">
                                      <p:cBhvr>
                                        <p:cTn id="6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a:extLst>
              <a:ext uri="{FF2B5EF4-FFF2-40B4-BE49-F238E27FC236}">
                <a16:creationId xmlns:a16="http://schemas.microsoft.com/office/drawing/2014/main" id="{90630851-1525-41A9-9C30-611E7E579336}"/>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5335521E-5D62-4AB1-898B-066A5FB76C63}" type="datetime2">
              <a:rPr lang="zh-CN" altLang="en-US" sz="1600">
                <a:latin typeface="+mj-lt"/>
              </a:rPr>
              <a:pPr>
                <a:defRPr/>
              </a:pPr>
              <a:t>2024年11月30日</a:t>
            </a:fld>
            <a:endParaRPr lang="zh-CN" altLang="zh-CN" sz="1600">
              <a:latin typeface="+mj-lt"/>
            </a:endParaRPr>
          </a:p>
        </p:txBody>
      </p:sp>
      <p:sp>
        <p:nvSpPr>
          <p:cNvPr id="138243" name="页脚占位符 4">
            <a:extLst>
              <a:ext uri="{FF2B5EF4-FFF2-40B4-BE49-F238E27FC236}">
                <a16:creationId xmlns:a16="http://schemas.microsoft.com/office/drawing/2014/main" id="{57D037A2-4A3E-4ECA-8E17-51344E061579}"/>
              </a:ext>
            </a:extLst>
          </p:cNvPr>
          <p:cNvSpPr txBox="1">
            <a:spLocks noGrp="1" noChangeArrowheads="1"/>
          </p:cNvSpPr>
          <p:nvPr/>
        </p:nvSpPr>
        <p:spPr bwMode="auto">
          <a:xfrm>
            <a:off x="7319963" y="623728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90395CA9-89CB-4F61-B3F1-FACEFEF624E6}" type="slidenum">
              <a:rPr lang="en-US" altLang="zh-CN" sz="1600">
                <a:latin typeface="Garamond" panose="02020404030301010803" pitchFamily="18" charset="0"/>
              </a:rPr>
              <a:pPr algn="r"/>
              <a:t>145</a:t>
            </a:fld>
            <a:endParaRPr lang="en-US" altLang="zh-CN" sz="1600">
              <a:latin typeface="Garamond" panose="02020404030301010803" pitchFamily="18" charset="0"/>
            </a:endParaRPr>
          </a:p>
        </p:txBody>
      </p:sp>
      <p:sp>
        <p:nvSpPr>
          <p:cNvPr id="138244" name="Rectangle 2">
            <a:extLst>
              <a:ext uri="{FF2B5EF4-FFF2-40B4-BE49-F238E27FC236}">
                <a16:creationId xmlns:a16="http://schemas.microsoft.com/office/drawing/2014/main" id="{C786D2FA-102E-477B-9C3D-53CBA046CA24}"/>
              </a:ext>
            </a:extLst>
          </p:cNvPr>
          <p:cNvSpPr>
            <a:spLocks noGrp="1" noChangeArrowheads="1"/>
          </p:cNvSpPr>
          <p:nvPr>
            <p:ph type="title" idx="4294967295"/>
          </p:nvPr>
        </p:nvSpPr>
        <p:spPr>
          <a:xfrm>
            <a:off x="838200" y="15873"/>
            <a:ext cx="10515600" cy="1325563"/>
          </a:xfrm>
        </p:spPr>
        <p:txBody>
          <a:bodyPr/>
          <a:lstStyle/>
          <a:p>
            <a:pPr eaLnBrk="1" hangingPunct="1"/>
            <a:r>
              <a:rPr lang="en-US" altLang="zh-CN" dirty="0"/>
              <a:t>TCP</a:t>
            </a:r>
            <a:r>
              <a:rPr lang="zh-CN" altLang="en-US" dirty="0"/>
              <a:t>拥塞控制</a:t>
            </a:r>
          </a:p>
        </p:txBody>
      </p:sp>
      <p:sp>
        <p:nvSpPr>
          <p:cNvPr id="138245" name="Rectangle 3">
            <a:extLst>
              <a:ext uri="{FF2B5EF4-FFF2-40B4-BE49-F238E27FC236}">
                <a16:creationId xmlns:a16="http://schemas.microsoft.com/office/drawing/2014/main" id="{896CC52A-B323-4B28-8BAE-D337D580B2EA}"/>
              </a:ext>
            </a:extLst>
          </p:cNvPr>
          <p:cNvSpPr>
            <a:spLocks noGrp="1" noChangeArrowheads="1"/>
          </p:cNvSpPr>
          <p:nvPr>
            <p:ph type="body" idx="4294967295"/>
          </p:nvPr>
        </p:nvSpPr>
        <p:spPr>
          <a:xfrm>
            <a:off x="1774825" y="1341439"/>
            <a:ext cx="8713788" cy="4175125"/>
          </a:xfrm>
        </p:spPr>
        <p:txBody>
          <a:bodyPr/>
          <a:lstStyle/>
          <a:p>
            <a:pPr eaLnBrk="1" hangingPunct="1"/>
            <a:r>
              <a:rPr lang="zh-CN" altLang="en-US" b="1" dirty="0">
                <a:latin typeface="楷体" panose="02010609060101010101" pitchFamily="49" charset="-122"/>
                <a:ea typeface="楷体" panose="02010609060101010101" pitchFamily="49" charset="-122"/>
              </a:rPr>
              <a:t>如何做到每个</a:t>
            </a:r>
            <a:r>
              <a:rPr lang="en-US" altLang="zh-CN" b="1" dirty="0">
                <a:latin typeface="楷体" panose="02010609060101010101" pitchFamily="49" charset="-122"/>
                <a:ea typeface="楷体" panose="02010609060101010101" pitchFamily="49" charset="-122"/>
              </a:rPr>
              <a:t>RTT</a:t>
            </a:r>
            <a:r>
              <a:rPr lang="zh-CN" altLang="en-US" b="1" dirty="0">
                <a:latin typeface="楷体" panose="02010609060101010101" pitchFamily="49" charset="-122"/>
                <a:ea typeface="楷体" panose="02010609060101010101" pitchFamily="49" charset="-122"/>
              </a:rPr>
              <a:t>将</a:t>
            </a:r>
            <a:r>
              <a:rPr lang="en-US" altLang="zh-CN" b="1" dirty="0" err="1">
                <a:latin typeface="楷体" panose="02010609060101010101" pitchFamily="49" charset="-122"/>
                <a:ea typeface="楷体" panose="02010609060101010101" pitchFamily="49" charset="-122"/>
              </a:rPr>
              <a:t>CongWin</a:t>
            </a:r>
            <a:r>
              <a:rPr lang="zh-CN" altLang="en-US" b="1" dirty="0">
                <a:latin typeface="楷体" panose="02010609060101010101" pitchFamily="49" charset="-122"/>
                <a:ea typeface="楷体" panose="02010609060101010101" pitchFamily="49" charset="-122"/>
              </a:rPr>
              <a:t>增加一个</a:t>
            </a:r>
            <a:r>
              <a:rPr lang="en-US" altLang="zh-CN" b="1" dirty="0">
                <a:latin typeface="楷体" panose="02010609060101010101" pitchFamily="49" charset="-122"/>
                <a:ea typeface="楷体" panose="02010609060101010101" pitchFamily="49" charset="-122"/>
              </a:rPr>
              <a:t>MSS</a:t>
            </a:r>
          </a:p>
          <a:p>
            <a:pPr lvl="1" eaLnBrk="1" hangingPunct="1"/>
            <a:r>
              <a:rPr lang="zh-CN" altLang="en-US" dirty="0">
                <a:solidFill>
                  <a:srgbClr val="FF0000"/>
                </a:solidFill>
                <a:latin typeface="楷体" panose="02010609060101010101" pitchFamily="49" charset="-122"/>
                <a:ea typeface="楷体" panose="02010609060101010101" pitchFamily="49" charset="-122"/>
              </a:rPr>
              <a:t>每收到一个</a:t>
            </a:r>
            <a:r>
              <a:rPr lang="en-US" altLang="zh-CN" dirty="0">
                <a:solidFill>
                  <a:srgbClr val="FF0000"/>
                </a:solidFill>
                <a:latin typeface="楷体" panose="02010609060101010101" pitchFamily="49" charset="-122"/>
                <a:ea typeface="楷体" panose="02010609060101010101" pitchFamily="49" charset="-122"/>
              </a:rPr>
              <a:t>ACK</a:t>
            </a:r>
            <a:r>
              <a:rPr lang="zh-CN" altLang="en-US" dirty="0">
                <a:solidFill>
                  <a:srgbClr val="FF0000"/>
                </a:solidFill>
                <a:latin typeface="楷体" panose="02010609060101010101" pitchFamily="49" charset="-122"/>
                <a:ea typeface="楷体" panose="02010609060101010101" pitchFamily="49" charset="-122"/>
              </a:rPr>
              <a:t>，将</a:t>
            </a:r>
            <a:r>
              <a:rPr lang="en-US" altLang="zh-CN" dirty="0" err="1">
                <a:solidFill>
                  <a:srgbClr val="FF0000"/>
                </a:solidFill>
                <a:latin typeface="楷体" panose="02010609060101010101" pitchFamily="49" charset="-122"/>
                <a:ea typeface="楷体" panose="02010609060101010101" pitchFamily="49" charset="-122"/>
              </a:rPr>
              <a:t>CongWin</a:t>
            </a:r>
            <a:r>
              <a:rPr lang="zh-CN" altLang="en-US" dirty="0">
                <a:solidFill>
                  <a:srgbClr val="FF0000"/>
                </a:solidFill>
                <a:latin typeface="楷体" panose="02010609060101010101" pitchFamily="49" charset="-122"/>
                <a:ea typeface="楷体" panose="02010609060101010101" pitchFamily="49" charset="-122"/>
              </a:rPr>
              <a:t>增加</a:t>
            </a:r>
            <a:r>
              <a:rPr lang="en-US" altLang="zh-CN" dirty="0">
                <a:solidFill>
                  <a:srgbClr val="FF0000"/>
                </a:solidFill>
                <a:latin typeface="楷体" panose="02010609060101010101" pitchFamily="49" charset="-122"/>
                <a:ea typeface="楷体" panose="02010609060101010101" pitchFamily="49" charset="-122"/>
              </a:rPr>
              <a:t>MSS(MSS/</a:t>
            </a:r>
            <a:r>
              <a:rPr lang="en-US" altLang="zh-CN" dirty="0" err="1">
                <a:solidFill>
                  <a:srgbClr val="FF0000"/>
                </a:solidFill>
                <a:latin typeface="楷体" panose="02010609060101010101" pitchFamily="49" charset="-122"/>
                <a:ea typeface="楷体" panose="02010609060101010101" pitchFamily="49" charset="-122"/>
              </a:rPr>
              <a:t>CongWin</a:t>
            </a:r>
            <a:r>
              <a:rPr lang="en-US" altLang="zh-CN" dirty="0">
                <a:solidFill>
                  <a:srgbClr val="FF0000"/>
                </a:solidFill>
                <a:latin typeface="楷体" panose="02010609060101010101" pitchFamily="49" charset="-122"/>
                <a:ea typeface="楷体" panose="02010609060101010101" pitchFamily="49" charset="-122"/>
              </a:rPr>
              <a:t>)</a:t>
            </a:r>
          </a:p>
          <a:p>
            <a:pPr lvl="1" eaLnBrk="1" hangingPunct="1"/>
            <a:r>
              <a:rPr lang="zh-CN" altLang="en-US" dirty="0">
                <a:latin typeface="楷体" panose="02010609060101010101" pitchFamily="49" charset="-122"/>
                <a:ea typeface="楷体" panose="02010609060101010101" pitchFamily="49" charset="-122"/>
              </a:rPr>
              <a:t>因为</a:t>
            </a:r>
            <a:r>
              <a:rPr lang="en-US" altLang="zh-CN" dirty="0">
                <a:latin typeface="楷体" panose="02010609060101010101" pitchFamily="49" charset="-122"/>
                <a:ea typeface="楷体" panose="02010609060101010101" pitchFamily="49" charset="-122"/>
              </a:rPr>
              <a:t>Rate = </a:t>
            </a:r>
            <a:r>
              <a:rPr lang="en-US" altLang="zh-CN" dirty="0" err="1">
                <a:latin typeface="楷体" panose="02010609060101010101" pitchFamily="49" charset="-122"/>
                <a:ea typeface="楷体" panose="02010609060101010101" pitchFamily="49" charset="-122"/>
              </a:rPr>
              <a:t>CongWin</a:t>
            </a:r>
            <a:r>
              <a:rPr lang="en-US" altLang="zh-CN" dirty="0">
                <a:latin typeface="楷体" panose="02010609060101010101" pitchFamily="49" charset="-122"/>
                <a:ea typeface="楷体" panose="02010609060101010101" pitchFamily="49" charset="-122"/>
              </a:rPr>
              <a:t>/RTT,</a:t>
            </a:r>
            <a:r>
              <a:rPr lang="zh-CN" altLang="en-US" dirty="0">
                <a:latin typeface="楷体" panose="02010609060101010101" pitchFamily="49" charset="-122"/>
                <a:ea typeface="楷体" panose="02010609060101010101" pitchFamily="49" charset="-122"/>
              </a:rPr>
              <a:t>一个报文段大小为</a:t>
            </a:r>
            <a:r>
              <a:rPr lang="en-US" altLang="zh-CN" dirty="0">
                <a:latin typeface="楷体" panose="02010609060101010101" pitchFamily="49" charset="-122"/>
                <a:ea typeface="楷体" panose="02010609060101010101" pitchFamily="49" charset="-122"/>
              </a:rPr>
              <a:t>MSS</a:t>
            </a:r>
            <a:r>
              <a:rPr lang="zh-CN" altLang="en-US" dirty="0">
                <a:latin typeface="楷体" panose="02010609060101010101" pitchFamily="49" charset="-122"/>
                <a:ea typeface="楷体" panose="02010609060101010101" pitchFamily="49" charset="-122"/>
              </a:rPr>
              <a:t>字节</a:t>
            </a:r>
          </a:p>
          <a:p>
            <a:pPr lvl="1" eaLnBrk="1" hangingPunct="1"/>
            <a:r>
              <a:rPr lang="zh-CN" altLang="en-US" dirty="0">
                <a:latin typeface="楷体" panose="02010609060101010101" pitchFamily="49" charset="-122"/>
                <a:ea typeface="楷体" panose="02010609060101010101" pitchFamily="49" charset="-122"/>
              </a:rPr>
              <a:t>因此一个</a:t>
            </a:r>
            <a:r>
              <a:rPr lang="en-US" altLang="zh-CN" dirty="0">
                <a:latin typeface="楷体" panose="02010609060101010101" pitchFamily="49" charset="-122"/>
                <a:ea typeface="楷体" panose="02010609060101010101" pitchFamily="49" charset="-122"/>
              </a:rPr>
              <a:t>RTT</a:t>
            </a:r>
            <a:r>
              <a:rPr lang="zh-CN" altLang="en-US" dirty="0">
                <a:latin typeface="楷体" panose="02010609060101010101" pitchFamily="49" charset="-122"/>
                <a:ea typeface="楷体" panose="02010609060101010101" pitchFamily="49" charset="-122"/>
              </a:rPr>
              <a:t>内，一共发送</a:t>
            </a:r>
            <a:r>
              <a:rPr lang="en-US" altLang="zh-CN" dirty="0" err="1">
                <a:latin typeface="楷体" panose="02010609060101010101" pitchFamily="49" charset="-122"/>
                <a:ea typeface="楷体" panose="02010609060101010101" pitchFamily="49" charset="-122"/>
              </a:rPr>
              <a:t>CongWin</a:t>
            </a:r>
            <a:r>
              <a:rPr lang="en-US" altLang="zh-CN" dirty="0">
                <a:latin typeface="楷体" panose="02010609060101010101" pitchFamily="49" charset="-122"/>
                <a:ea typeface="楷体" panose="02010609060101010101" pitchFamily="49" charset="-122"/>
              </a:rPr>
              <a:t>/MSS</a:t>
            </a:r>
            <a:r>
              <a:rPr lang="zh-CN" altLang="en-US" dirty="0">
                <a:latin typeface="楷体" panose="02010609060101010101" pitchFamily="49" charset="-122"/>
                <a:ea typeface="楷体" panose="02010609060101010101" pitchFamily="49" charset="-122"/>
              </a:rPr>
              <a:t>个报文段</a:t>
            </a:r>
          </a:p>
          <a:p>
            <a:pPr lvl="1" eaLnBrk="1" hangingPunct="1"/>
            <a:r>
              <a:rPr lang="zh-CN" altLang="en-US" dirty="0">
                <a:latin typeface="楷体" panose="02010609060101010101" pitchFamily="49" charset="-122"/>
                <a:ea typeface="楷体" panose="02010609060101010101" pitchFamily="49" charset="-122"/>
              </a:rPr>
              <a:t>即一个</a:t>
            </a:r>
            <a:r>
              <a:rPr lang="en-US" altLang="zh-CN" dirty="0">
                <a:latin typeface="楷体" panose="02010609060101010101" pitchFamily="49" charset="-122"/>
                <a:ea typeface="楷体" panose="02010609060101010101" pitchFamily="49" charset="-122"/>
              </a:rPr>
              <a:t>RTT</a:t>
            </a:r>
            <a:r>
              <a:rPr lang="zh-CN" altLang="en-US" dirty="0">
                <a:latin typeface="楷体" panose="02010609060101010101" pitchFamily="49" charset="-122"/>
                <a:ea typeface="楷体" panose="02010609060101010101" pitchFamily="49" charset="-122"/>
              </a:rPr>
              <a:t>内，有</a:t>
            </a:r>
            <a:r>
              <a:rPr lang="en-US" altLang="zh-CN" dirty="0" err="1">
                <a:latin typeface="楷体" panose="02010609060101010101" pitchFamily="49" charset="-122"/>
                <a:ea typeface="楷体" panose="02010609060101010101" pitchFamily="49" charset="-122"/>
              </a:rPr>
              <a:t>CongWin</a:t>
            </a:r>
            <a:r>
              <a:rPr lang="en-US" altLang="zh-CN" dirty="0">
                <a:latin typeface="楷体" panose="02010609060101010101" pitchFamily="49" charset="-122"/>
                <a:ea typeface="楷体" panose="02010609060101010101" pitchFamily="49" charset="-122"/>
              </a:rPr>
              <a:t>/MSS</a:t>
            </a:r>
            <a:r>
              <a:rPr lang="zh-CN" altLang="en-US" dirty="0">
                <a:latin typeface="楷体" panose="02010609060101010101" pitchFamily="49" charset="-122"/>
                <a:ea typeface="楷体" panose="02010609060101010101" pitchFamily="49" charset="-122"/>
              </a:rPr>
              <a:t>个</a:t>
            </a:r>
            <a:r>
              <a:rPr lang="en-US" altLang="zh-CN" dirty="0">
                <a:latin typeface="楷体" panose="02010609060101010101" pitchFamily="49" charset="-122"/>
                <a:ea typeface="楷体" panose="02010609060101010101" pitchFamily="49" charset="-122"/>
              </a:rPr>
              <a:t>ACK</a:t>
            </a:r>
          </a:p>
          <a:p>
            <a:pPr lvl="1" eaLnBrk="1" hangingPunct="1"/>
            <a:r>
              <a:rPr lang="zh-CN" altLang="en-US" dirty="0">
                <a:latin typeface="楷体" panose="02010609060101010101" pitchFamily="49" charset="-122"/>
                <a:ea typeface="楷体" panose="02010609060101010101" pitchFamily="49" charset="-122"/>
              </a:rPr>
              <a:t>每个</a:t>
            </a:r>
            <a:r>
              <a:rPr lang="en-US" altLang="zh-CN" dirty="0">
                <a:latin typeface="楷体" panose="02010609060101010101" pitchFamily="49" charset="-122"/>
                <a:ea typeface="楷体" panose="02010609060101010101" pitchFamily="49" charset="-122"/>
              </a:rPr>
              <a:t>ACK</a:t>
            </a:r>
            <a:r>
              <a:rPr lang="zh-CN" altLang="en-US" dirty="0">
                <a:latin typeface="楷体" panose="02010609060101010101" pitchFamily="49" charset="-122"/>
                <a:ea typeface="楷体" panose="02010609060101010101" pitchFamily="49" charset="-122"/>
              </a:rPr>
              <a:t>增加</a:t>
            </a:r>
            <a:r>
              <a:rPr lang="en-US" altLang="zh-CN" dirty="0">
                <a:latin typeface="楷体" panose="02010609060101010101" pitchFamily="49" charset="-122"/>
                <a:ea typeface="楷体" panose="02010609060101010101" pitchFamily="49" charset="-122"/>
              </a:rPr>
              <a:t>MSS(MSS/</a:t>
            </a:r>
            <a:r>
              <a:rPr lang="en-US" altLang="zh-CN" dirty="0" err="1">
                <a:latin typeface="楷体" panose="02010609060101010101" pitchFamily="49" charset="-122"/>
                <a:ea typeface="楷体" panose="02010609060101010101" pitchFamily="49" charset="-122"/>
              </a:rPr>
              <a:t>CongWin</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，一个</a:t>
            </a:r>
            <a:r>
              <a:rPr lang="en-US" altLang="zh-CN" dirty="0">
                <a:latin typeface="楷体" panose="02010609060101010101" pitchFamily="49" charset="-122"/>
                <a:ea typeface="楷体" panose="02010609060101010101" pitchFamily="49" charset="-122"/>
              </a:rPr>
              <a:t>RTT</a:t>
            </a:r>
            <a:r>
              <a:rPr lang="zh-CN" altLang="en-US" dirty="0">
                <a:latin typeface="楷体" panose="02010609060101010101" pitchFamily="49" charset="-122"/>
                <a:ea typeface="楷体" panose="02010609060101010101" pitchFamily="49" charset="-122"/>
              </a:rPr>
              <a:t>内共增加</a:t>
            </a:r>
          </a:p>
          <a:p>
            <a:pPr lvl="1" eaLnBrk="1" hangingPunct="1">
              <a:buFont typeface="Wingdings" panose="05000000000000000000" pitchFamily="2" charset="2"/>
              <a:buNone/>
            </a:pPr>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MSS * (MSS / </a:t>
            </a:r>
            <a:r>
              <a:rPr lang="en-US" altLang="zh-CN" dirty="0" err="1">
                <a:latin typeface="楷体" panose="02010609060101010101" pitchFamily="49" charset="-122"/>
                <a:ea typeface="楷体" panose="02010609060101010101" pitchFamily="49" charset="-122"/>
              </a:rPr>
              <a:t>CongWin</a:t>
            </a:r>
            <a:r>
              <a:rPr lang="en-US" altLang="zh-CN" dirty="0">
                <a:latin typeface="楷体" panose="02010609060101010101" pitchFamily="49" charset="-122"/>
                <a:ea typeface="楷体" panose="02010609060101010101" pitchFamily="49" charset="-122"/>
              </a:rPr>
              <a:t>) * (</a:t>
            </a:r>
            <a:r>
              <a:rPr lang="en-US" altLang="zh-CN" dirty="0" err="1">
                <a:latin typeface="楷体" panose="02010609060101010101" pitchFamily="49" charset="-122"/>
                <a:ea typeface="楷体" panose="02010609060101010101" pitchFamily="49" charset="-122"/>
              </a:rPr>
              <a:t>CongWin</a:t>
            </a:r>
            <a:r>
              <a:rPr lang="en-US" altLang="zh-CN" dirty="0">
                <a:latin typeface="楷体" panose="02010609060101010101" pitchFamily="49" charset="-122"/>
                <a:ea typeface="楷体" panose="02010609060101010101" pitchFamily="49" charset="-122"/>
              </a:rPr>
              <a:t>/MSS) = 1</a:t>
            </a:r>
            <a:r>
              <a:rPr lang="zh-CN" altLang="en-US" dirty="0">
                <a:latin typeface="楷体" panose="02010609060101010101" pitchFamily="49" charset="-122"/>
                <a:ea typeface="楷体" panose="02010609060101010101" pitchFamily="49" charset="-122"/>
              </a:rPr>
              <a:t>个</a:t>
            </a:r>
            <a:r>
              <a:rPr lang="en-US" altLang="zh-CN" dirty="0">
                <a:latin typeface="楷体" panose="02010609060101010101" pitchFamily="49" charset="-122"/>
                <a:ea typeface="楷体" panose="02010609060101010101" pitchFamily="49" charset="-122"/>
              </a:rPr>
              <a:t>MSS</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Reno</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算法）</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1" name="组合 30"/>
          <p:cNvGrpSpPr/>
          <p:nvPr/>
        </p:nvGrpSpPr>
        <p:grpSpPr>
          <a:xfrm>
            <a:off x="515938" y="1514316"/>
            <a:ext cx="2189166" cy="525530"/>
            <a:chOff x="722008" y="1303131"/>
            <a:chExt cx="2090280" cy="501792"/>
          </a:xfrm>
        </p:grpSpPr>
        <p:sp>
          <p:nvSpPr>
            <p:cNvPr id="32" name="流程图: 手动输入 6"/>
            <p:cNvSpPr/>
            <p:nvPr/>
          </p:nvSpPr>
          <p:spPr>
            <a:xfrm rot="5400000" flipV="1">
              <a:off x="1662513" y="632624"/>
              <a:ext cx="475861" cy="18236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3" name="组合 32"/>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268603" y="1334724"/>
              <a:ext cx="1325407"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慢启动</a:t>
              </a:r>
            </a:p>
          </p:txBody>
        </p:sp>
      </p:grpSp>
      <p:grpSp>
        <p:nvGrpSpPr>
          <p:cNvPr id="64" name="组合 63"/>
          <p:cNvGrpSpPr/>
          <p:nvPr/>
        </p:nvGrpSpPr>
        <p:grpSpPr>
          <a:xfrm>
            <a:off x="795140" y="2192698"/>
            <a:ext cx="7036051" cy="514422"/>
            <a:chOff x="1403750" y="3554922"/>
            <a:chExt cx="7036051" cy="514422"/>
          </a:xfrm>
        </p:grpSpPr>
        <p:grpSp>
          <p:nvGrpSpPr>
            <p:cNvPr id="65" name="组合 64"/>
            <p:cNvGrpSpPr/>
            <p:nvPr/>
          </p:nvGrpSpPr>
          <p:grpSpPr>
            <a:xfrm>
              <a:off x="1403750" y="3593123"/>
              <a:ext cx="490436" cy="476221"/>
              <a:chOff x="1403750" y="3593123"/>
              <a:chExt cx="808892" cy="785446"/>
            </a:xfrm>
          </p:grpSpPr>
          <p:sp>
            <p:nvSpPr>
              <p:cNvPr id="69" name="对话气泡: 椭圆形 6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6" name="Text Box 79"/>
            <p:cNvSpPr txBox="1">
              <a:spLocks noChangeArrowheads="1"/>
            </p:cNvSpPr>
            <p:nvPr/>
          </p:nvSpPr>
          <p:spPr bwMode="auto">
            <a:xfrm>
              <a:off x="2013554" y="3554922"/>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建立连接时</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 1 MSS</a:t>
              </a:r>
            </a:p>
          </p:txBody>
        </p:sp>
      </p:grpSp>
      <p:sp>
        <p:nvSpPr>
          <p:cNvPr id="72" name="Text Box 79"/>
          <p:cNvSpPr txBox="1">
            <a:spLocks noChangeArrowheads="1"/>
          </p:cNvSpPr>
          <p:nvPr/>
        </p:nvSpPr>
        <p:spPr bwMode="auto">
          <a:xfrm>
            <a:off x="1285576" y="2707120"/>
            <a:ext cx="7309915" cy="8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例如</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MSS = 500 bytes &amp; RTT = 200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msec</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初始速率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20 kbps</a:t>
            </a:r>
          </a:p>
        </p:txBody>
      </p:sp>
      <p:grpSp>
        <p:nvGrpSpPr>
          <p:cNvPr id="73" name="组合 72"/>
          <p:cNvGrpSpPr/>
          <p:nvPr/>
        </p:nvGrpSpPr>
        <p:grpSpPr>
          <a:xfrm>
            <a:off x="795140" y="3607769"/>
            <a:ext cx="7036051" cy="521500"/>
            <a:chOff x="1403750" y="3547844"/>
            <a:chExt cx="7036051" cy="521500"/>
          </a:xfrm>
        </p:grpSpPr>
        <p:grpSp>
          <p:nvGrpSpPr>
            <p:cNvPr id="74" name="组合 73"/>
            <p:cNvGrpSpPr/>
            <p:nvPr/>
          </p:nvGrpSpPr>
          <p:grpSpPr>
            <a:xfrm>
              <a:off x="1403750" y="3593123"/>
              <a:ext cx="490436" cy="476221"/>
              <a:chOff x="1403750" y="3593123"/>
              <a:chExt cx="808892" cy="785446"/>
            </a:xfrm>
          </p:grpSpPr>
          <p:sp>
            <p:nvSpPr>
              <p:cNvPr id="76" name="对话气泡: 椭圆形 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5" name="Text Box 79"/>
            <p:cNvSpPr txBox="1">
              <a:spLocks noChangeArrowheads="1"/>
            </p:cNvSpPr>
            <p:nvPr/>
          </p:nvSpPr>
          <p:spPr bwMode="auto">
            <a:xfrm>
              <a:off x="2013554" y="3547844"/>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可用带宽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&gt;&gt; MSS/RTT</a:t>
              </a:r>
            </a:p>
          </p:txBody>
        </p:sp>
      </p:grpSp>
      <p:sp>
        <p:nvSpPr>
          <p:cNvPr id="78" name="Text Box 79"/>
          <p:cNvSpPr txBox="1">
            <a:spLocks noChangeArrowheads="1"/>
          </p:cNvSpPr>
          <p:nvPr/>
        </p:nvSpPr>
        <p:spPr bwMode="auto">
          <a:xfrm>
            <a:off x="1285576" y="4038710"/>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初始阶段以指数的速度增加发送速率</a:t>
            </a:r>
          </a:p>
        </p:txBody>
      </p:sp>
      <p:grpSp>
        <p:nvGrpSpPr>
          <p:cNvPr id="79" name="组合 78"/>
          <p:cNvGrpSpPr/>
          <p:nvPr/>
        </p:nvGrpSpPr>
        <p:grpSpPr>
          <a:xfrm>
            <a:off x="795140" y="4594862"/>
            <a:ext cx="11070795" cy="514422"/>
            <a:chOff x="1403750" y="3554922"/>
            <a:chExt cx="11070795" cy="514422"/>
          </a:xfrm>
        </p:grpSpPr>
        <p:grpSp>
          <p:nvGrpSpPr>
            <p:cNvPr id="80" name="组合 79"/>
            <p:cNvGrpSpPr/>
            <p:nvPr/>
          </p:nvGrpSpPr>
          <p:grpSpPr>
            <a:xfrm>
              <a:off x="1403750" y="3593123"/>
              <a:ext cx="490436" cy="476221"/>
              <a:chOff x="1403750" y="3593123"/>
              <a:chExt cx="808892" cy="785446"/>
            </a:xfrm>
          </p:grpSpPr>
          <p:sp>
            <p:nvSpPr>
              <p:cNvPr id="82" name="对话气泡: 椭圆形 81"/>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1" name="Text Box 79"/>
            <p:cNvSpPr txBox="1">
              <a:spLocks noChangeArrowheads="1"/>
            </p:cNvSpPr>
            <p:nvPr/>
          </p:nvSpPr>
          <p:spPr bwMode="auto">
            <a:xfrm>
              <a:off x="2013554" y="3554922"/>
              <a:ext cx="1046099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连接初始阶段，以指数的速度增加发送速率，直到发生一个丢包事件为止</a:t>
              </a:r>
            </a:p>
          </p:txBody>
        </p:sp>
      </p:grpSp>
      <p:sp>
        <p:nvSpPr>
          <p:cNvPr id="84" name="Text Box 79"/>
          <p:cNvSpPr txBox="1">
            <a:spLocks noChangeArrowheads="1"/>
          </p:cNvSpPr>
          <p:nvPr/>
        </p:nvSpPr>
        <p:spPr bwMode="auto">
          <a:xfrm>
            <a:off x="1285575" y="5115196"/>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每收到一次确认则将</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的值增加一个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a:t>
            </a:r>
          </a:p>
        </p:txBody>
      </p:sp>
      <p:sp>
        <p:nvSpPr>
          <p:cNvPr id="447492" name="Text Box 4"/>
          <p:cNvSpPr txBox="1"/>
          <p:nvPr/>
        </p:nvSpPr>
        <p:spPr>
          <a:xfrm>
            <a:off x="1988595" y="5887405"/>
            <a:ext cx="7787709" cy="595932"/>
          </a:xfrm>
          <a:prstGeom prst="rect">
            <a:avLst/>
          </a:prstGeom>
          <a:noFill/>
          <a:ln w="9525">
            <a:noFill/>
          </a:ln>
        </p:spPr>
        <p:txBody>
          <a:bodyPr wrap="none">
            <a:spAutoFit/>
          </a:bodyPr>
          <a:lstStyle/>
          <a:p>
            <a:pPr algn="l" eaLnBrk="1" hangingPunct="1">
              <a:lnSpc>
                <a:spcPct val="110000"/>
              </a:lnSpc>
              <a:buClrTx/>
              <a:buSzTx/>
              <a:buFontTx/>
              <a:buNone/>
            </a:pPr>
            <a:r>
              <a:rPr kumimoji="1" lang="zh-CN" altLang="en-US" sz="32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总结</a:t>
            </a:r>
            <a:r>
              <a:rPr kumimoji="1" lang="zh-CN" altLang="en-US" sz="3200" dirty="0">
                <a:latin typeface="Times New Roman" panose="02020603050405020304" pitchFamily="18" charset="0"/>
                <a:ea typeface="思源黑体 CN Normal" panose="020B0400000000000000" pitchFamily="34" charset="-122"/>
                <a:cs typeface="Times New Roman" panose="02020603050405020304" pitchFamily="18" charset="0"/>
              </a:rPr>
              <a:t>: 初始速率很低但速率的增长速度很快</a:t>
            </a:r>
          </a:p>
        </p:txBody>
      </p:sp>
      <p:sp>
        <p:nvSpPr>
          <p:cNvPr id="2" name="灯片编号占位符 1">
            <a:extLst>
              <a:ext uri="{FF2B5EF4-FFF2-40B4-BE49-F238E27FC236}">
                <a16:creationId xmlns:a16="http://schemas.microsoft.com/office/drawing/2014/main" id="{18E8830A-05E1-4FC0-97D9-DA12B4BE52F7}"/>
              </a:ext>
            </a:extLst>
          </p:cNvPr>
          <p:cNvSpPr>
            <a:spLocks noGrp="1"/>
          </p:cNvSpPr>
          <p:nvPr>
            <p:ph type="sldNum" sz="quarter" idx="12"/>
          </p:nvPr>
        </p:nvSpPr>
        <p:spPr/>
        <p:txBody>
          <a:bodyPr/>
          <a:lstStyle/>
          <a:p>
            <a:fld id="{91F2D4EF-46D4-4764-B373-FC59CD1D281E}" type="slidenum">
              <a:rPr lang="zh-CN" altLang="en-US" smtClean="0"/>
              <a:t>146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left)">
                                      <p:cBhvr>
                                        <p:cTn id="12" dur="500"/>
                                        <p:tgtEl>
                                          <p:spTgt spid="64"/>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2">
                                            <p:txEl>
                                              <p:pRg st="0" end="0"/>
                                            </p:txEl>
                                          </p:spTgt>
                                        </p:tgtEl>
                                        <p:attrNameLst>
                                          <p:attrName>style.visibility</p:attrName>
                                        </p:attrNameLst>
                                      </p:cBhvr>
                                      <p:to>
                                        <p:strVal val="visible"/>
                                      </p:to>
                                    </p:set>
                                    <p:animEffect transition="in" filter="wipe(left)">
                                      <p:cBhvr>
                                        <p:cTn id="16" dur="500"/>
                                        <p:tgtEl>
                                          <p:spTgt spid="72">
                                            <p:txEl>
                                              <p:pRg st="0" end="0"/>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72">
                                            <p:txEl>
                                              <p:pRg st="1" end="1"/>
                                            </p:txEl>
                                          </p:spTgt>
                                        </p:tgtEl>
                                        <p:attrNameLst>
                                          <p:attrName>style.visibility</p:attrName>
                                        </p:attrNameLst>
                                      </p:cBhvr>
                                      <p:to>
                                        <p:strVal val="visible"/>
                                      </p:to>
                                    </p:set>
                                    <p:animEffect transition="in" filter="wipe(left)">
                                      <p:cBhvr>
                                        <p:cTn id="20" dur="500"/>
                                        <p:tgtEl>
                                          <p:spTgt spid="7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wipe(left)">
                                      <p:cBhvr>
                                        <p:cTn id="25" dur="500"/>
                                        <p:tgtEl>
                                          <p:spTgt spid="73"/>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78">
                                            <p:txEl>
                                              <p:pRg st="0" end="0"/>
                                            </p:txEl>
                                          </p:spTgt>
                                        </p:tgtEl>
                                        <p:attrNameLst>
                                          <p:attrName>style.visibility</p:attrName>
                                        </p:attrNameLst>
                                      </p:cBhvr>
                                      <p:to>
                                        <p:strVal val="visible"/>
                                      </p:to>
                                    </p:set>
                                    <p:animEffect transition="in" filter="wipe(left)">
                                      <p:cBhvr>
                                        <p:cTn id="29" dur="500"/>
                                        <p:tgtEl>
                                          <p:spTgt spid="78">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left)">
                                      <p:cBhvr>
                                        <p:cTn id="34" dur="500"/>
                                        <p:tgtEl>
                                          <p:spTgt spid="79"/>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84">
                                            <p:txEl>
                                              <p:pRg st="0" end="0"/>
                                            </p:txEl>
                                          </p:spTgt>
                                        </p:tgtEl>
                                        <p:attrNameLst>
                                          <p:attrName>style.visibility</p:attrName>
                                        </p:attrNameLst>
                                      </p:cBhvr>
                                      <p:to>
                                        <p:strVal val="visible"/>
                                      </p:to>
                                    </p:set>
                                    <p:animEffect transition="in" filter="wipe(left)">
                                      <p:cBhvr>
                                        <p:cTn id="38" dur="500"/>
                                        <p:tgtEl>
                                          <p:spTgt spid="84">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447492"/>
                                        </p:tgtEl>
                                        <p:attrNameLst>
                                          <p:attrName>style.visibility</p:attrName>
                                        </p:attrNameLst>
                                      </p:cBhvr>
                                      <p:to>
                                        <p:strVal val="visible"/>
                                      </p:to>
                                    </p:set>
                                    <p:animEffect transition="in" filter="dissolve">
                                      <p:cBhvr>
                                        <p:cTn id="43" dur="500"/>
                                        <p:tgtEl>
                                          <p:spTgt spid="447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P spid="78" grpId="0" build="p"/>
      <p:bldP spid="84" grpId="0" build="p"/>
      <p:bldP spid="447492"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Reno</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算法）</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1" name="组合 30"/>
          <p:cNvGrpSpPr/>
          <p:nvPr/>
        </p:nvGrpSpPr>
        <p:grpSpPr>
          <a:xfrm>
            <a:off x="515938" y="1514316"/>
            <a:ext cx="2189166" cy="525530"/>
            <a:chOff x="722008" y="1303131"/>
            <a:chExt cx="2090280" cy="501792"/>
          </a:xfrm>
        </p:grpSpPr>
        <p:sp>
          <p:nvSpPr>
            <p:cNvPr id="32" name="流程图: 手动输入 6"/>
            <p:cNvSpPr/>
            <p:nvPr/>
          </p:nvSpPr>
          <p:spPr>
            <a:xfrm rot="5400000" flipV="1">
              <a:off x="1662513" y="632624"/>
              <a:ext cx="475861" cy="18236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3" name="组合 32"/>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268603" y="1334724"/>
              <a:ext cx="1325407"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慢启动</a:t>
              </a:r>
            </a:p>
          </p:txBody>
        </p:sp>
      </p:grpSp>
      <p:sp>
        <p:nvSpPr>
          <p:cNvPr id="106502" name="Line 4"/>
          <p:cNvSpPr/>
          <p:nvPr/>
        </p:nvSpPr>
        <p:spPr>
          <a:xfrm>
            <a:off x="5003652" y="2770374"/>
            <a:ext cx="2505075" cy="352425"/>
          </a:xfrm>
          <a:prstGeom prst="line">
            <a:avLst/>
          </a:prstGeom>
          <a:ln w="28575" cap="flat" cmpd="sng">
            <a:solidFill>
              <a:srgbClr val="0000FF"/>
            </a:solidFill>
            <a:prstDash val="solid"/>
            <a:headEnd type="none" w="med" len="med"/>
            <a:tailEnd type="triangle" w="med" len="med"/>
          </a:ln>
        </p:spPr>
      </p:sp>
      <p:graphicFrame>
        <p:nvGraphicFramePr>
          <p:cNvPr id="106503" name="Object 5"/>
          <p:cNvGraphicFramePr>
            <a:graphicFrameLocks noChangeAspect="1"/>
          </p:cNvGraphicFramePr>
          <p:nvPr>
            <p:extLst>
              <p:ext uri="{D42A27DB-BD31-4B8C-83A1-F6EECF244321}">
                <p14:modId xmlns:p14="http://schemas.microsoft.com/office/powerpoint/2010/main" val="2890773985"/>
              </p:ext>
            </p:extLst>
          </p:nvPr>
        </p:nvGraphicFramePr>
        <p:xfrm>
          <a:off x="4595665" y="2135374"/>
          <a:ext cx="485775" cy="385763"/>
        </p:xfrm>
        <a:graphic>
          <a:graphicData uri="http://schemas.openxmlformats.org/presentationml/2006/ole">
            <mc:AlternateContent xmlns:mc="http://schemas.openxmlformats.org/markup-compatibility/2006">
              <mc:Choice xmlns:v="urn:schemas-microsoft-com:vml" Requires="v">
                <p:oleObj r:id="rId4" imgW="1307465" imgH="1083945" progId="MS_ClipArt_Gallery.2">
                  <p:embed/>
                </p:oleObj>
              </mc:Choice>
              <mc:Fallback>
                <p:oleObj r:id="rId4" imgW="1307465" imgH="1083945" progId="MS_ClipArt_Gallery.2">
                  <p:embed/>
                  <p:pic>
                    <p:nvPicPr>
                      <p:cNvPr id="106503" name="Object 5"/>
                      <p:cNvPicPr/>
                      <p:nvPr/>
                    </p:nvPicPr>
                    <p:blipFill>
                      <a:blip r:embed="rId5"/>
                      <a:stretch>
                        <a:fillRect/>
                      </a:stretch>
                    </p:blipFill>
                    <p:spPr>
                      <a:xfrm>
                        <a:off x="4595665" y="2135374"/>
                        <a:ext cx="485775" cy="385763"/>
                      </a:xfrm>
                      <a:prstGeom prst="rect">
                        <a:avLst/>
                      </a:prstGeom>
                      <a:noFill/>
                      <a:ln w="38100">
                        <a:noFill/>
                        <a:miter/>
                      </a:ln>
                    </p:spPr>
                  </p:pic>
                </p:oleObj>
              </mc:Fallback>
            </mc:AlternateContent>
          </a:graphicData>
        </a:graphic>
      </p:graphicFrame>
      <p:sp>
        <p:nvSpPr>
          <p:cNvPr id="106504" name="Text Box 6"/>
          <p:cNvSpPr txBox="1"/>
          <p:nvPr/>
        </p:nvSpPr>
        <p:spPr>
          <a:xfrm>
            <a:off x="5029052" y="2135374"/>
            <a:ext cx="800100" cy="336550"/>
          </a:xfrm>
          <a:prstGeom prst="rect">
            <a:avLst/>
          </a:prstGeom>
          <a:noFill/>
          <a:ln w="9525">
            <a:noFill/>
          </a:ln>
        </p:spPr>
        <p:txBody>
          <a:bodyPr wrap="none">
            <a:spAutoFit/>
          </a:bodyPr>
          <a:lstStyle/>
          <a:p>
            <a:pPr algn="ctr">
              <a:buNone/>
            </a:pPr>
            <a:r>
              <a:rPr lang="zh-CN" altLang="en-US" sz="1600" dirty="0">
                <a:latin typeface="Arial" panose="020B0604020202020204" pitchFamily="34" charset="0"/>
                <a:ea typeface="楷体" panose="02010609060101010101" pitchFamily="49" charset="-122"/>
              </a:rPr>
              <a:t>主机 </a:t>
            </a:r>
            <a:r>
              <a:rPr lang="en-US" altLang="zh-CN" sz="1600" dirty="0">
                <a:latin typeface="Arial" panose="020B0604020202020204" pitchFamily="34" charset="0"/>
                <a:ea typeface="楷体" panose="02010609060101010101" pitchFamily="49" charset="-122"/>
              </a:rPr>
              <a:t>A</a:t>
            </a:r>
            <a:endParaRPr lang="en-US" altLang="zh-CN" sz="1000" dirty="0">
              <a:latin typeface="Arial" panose="020B0604020202020204" pitchFamily="34" charset="0"/>
              <a:ea typeface="楷体" panose="02010609060101010101" pitchFamily="49" charset="-122"/>
            </a:endParaRPr>
          </a:p>
        </p:txBody>
      </p:sp>
      <p:sp>
        <p:nvSpPr>
          <p:cNvPr id="106505" name="Text Box 7"/>
          <p:cNvSpPr txBox="1"/>
          <p:nvPr/>
        </p:nvSpPr>
        <p:spPr>
          <a:xfrm rot="408567">
            <a:off x="6116490" y="2737037"/>
            <a:ext cx="993775" cy="304800"/>
          </a:xfrm>
          <a:prstGeom prst="rect">
            <a:avLst/>
          </a:prstGeom>
          <a:noFill/>
          <a:ln w="9525">
            <a:noFill/>
          </a:ln>
        </p:spPr>
        <p:txBody>
          <a:bodyPr wrap="none">
            <a:spAutoFit/>
          </a:bodyPr>
          <a:lstStyle/>
          <a:p>
            <a:pPr algn="ctr">
              <a:buNone/>
            </a:pPr>
            <a:r>
              <a:rPr lang="en-US" altLang="zh-CN" sz="1400" dirty="0">
                <a:latin typeface="Arial" panose="020B0604020202020204" pitchFamily="34" charset="0"/>
                <a:ea typeface="楷体" panose="02010609060101010101" pitchFamily="49" charset="-122"/>
              </a:rPr>
              <a:t>1</a:t>
            </a:r>
            <a:r>
              <a:rPr lang="zh-CN" altLang="en-US" sz="1400" dirty="0">
                <a:latin typeface="Arial" panose="020B0604020202020204" pitchFamily="34" charset="0"/>
                <a:ea typeface="楷体" panose="02010609060101010101" pitchFamily="49" charset="-122"/>
              </a:rPr>
              <a:t>个报文段</a:t>
            </a:r>
            <a:endParaRPr lang="zh-CN" altLang="en-US" sz="1000" dirty="0">
              <a:latin typeface="Arial" panose="020B0604020202020204" pitchFamily="34" charset="0"/>
              <a:ea typeface="楷体" panose="02010609060101010101" pitchFamily="49" charset="-122"/>
            </a:endParaRPr>
          </a:p>
        </p:txBody>
      </p:sp>
      <p:sp>
        <p:nvSpPr>
          <p:cNvPr id="106506" name="Text Box 8"/>
          <p:cNvSpPr txBox="1"/>
          <p:nvPr/>
        </p:nvSpPr>
        <p:spPr>
          <a:xfrm rot="16200000">
            <a:off x="4563915" y="2973574"/>
            <a:ext cx="530225" cy="307975"/>
          </a:xfrm>
          <a:prstGeom prst="rect">
            <a:avLst/>
          </a:prstGeom>
          <a:noFill/>
          <a:ln w="9525">
            <a:noFill/>
          </a:ln>
        </p:spPr>
        <p:txBody>
          <a:bodyPr wrap="none">
            <a:spAutoFit/>
          </a:bodyPr>
          <a:lstStyle/>
          <a:p>
            <a:pPr algn="ctr">
              <a:buNone/>
            </a:pPr>
            <a:r>
              <a:rPr lang="en-US" altLang="zh-CN" sz="1400" dirty="0">
                <a:latin typeface="Arial" panose="020B0604020202020204" pitchFamily="34" charset="0"/>
                <a:ea typeface="楷体" panose="02010609060101010101" pitchFamily="49" charset="-122"/>
              </a:rPr>
              <a:t>RTT</a:t>
            </a:r>
            <a:endParaRPr lang="en-US" altLang="zh-CN" sz="1000" dirty="0">
              <a:latin typeface="Arial" panose="020B0604020202020204" pitchFamily="34" charset="0"/>
              <a:ea typeface="楷体" panose="02010609060101010101" pitchFamily="49" charset="-122"/>
            </a:endParaRPr>
          </a:p>
        </p:txBody>
      </p:sp>
      <p:graphicFrame>
        <p:nvGraphicFramePr>
          <p:cNvPr id="106507" name="Object 9"/>
          <p:cNvGraphicFramePr>
            <a:graphicFrameLocks noChangeAspect="1"/>
          </p:cNvGraphicFramePr>
          <p:nvPr>
            <p:extLst>
              <p:ext uri="{D42A27DB-BD31-4B8C-83A1-F6EECF244321}">
                <p14:modId xmlns:p14="http://schemas.microsoft.com/office/powerpoint/2010/main" val="2135312130"/>
              </p:ext>
            </p:extLst>
          </p:nvPr>
        </p:nvGraphicFramePr>
        <p:xfrm>
          <a:off x="7253140" y="2144899"/>
          <a:ext cx="485775" cy="385763"/>
        </p:xfrm>
        <a:graphic>
          <a:graphicData uri="http://schemas.openxmlformats.org/presentationml/2006/ole">
            <mc:AlternateContent xmlns:mc="http://schemas.openxmlformats.org/markup-compatibility/2006">
              <mc:Choice xmlns:v="urn:schemas-microsoft-com:vml" Requires="v">
                <p:oleObj r:id="rId4" imgW="1307465" imgH="1083945" progId="MS_ClipArt_Gallery.2">
                  <p:embed/>
                </p:oleObj>
              </mc:Choice>
              <mc:Fallback>
                <p:oleObj r:id="rId4" imgW="1307465" imgH="1083945" progId="MS_ClipArt_Gallery.2">
                  <p:embed/>
                  <p:pic>
                    <p:nvPicPr>
                      <p:cNvPr id="106507" name="Object 9"/>
                      <p:cNvPicPr/>
                      <p:nvPr/>
                    </p:nvPicPr>
                    <p:blipFill>
                      <a:blip r:embed="rId5"/>
                      <a:stretch>
                        <a:fillRect/>
                      </a:stretch>
                    </p:blipFill>
                    <p:spPr>
                      <a:xfrm>
                        <a:off x="7253140" y="2144899"/>
                        <a:ext cx="485775" cy="385763"/>
                      </a:xfrm>
                      <a:prstGeom prst="rect">
                        <a:avLst/>
                      </a:prstGeom>
                      <a:noFill/>
                      <a:ln w="38100">
                        <a:noFill/>
                        <a:miter/>
                      </a:ln>
                    </p:spPr>
                  </p:pic>
                </p:oleObj>
              </mc:Fallback>
            </mc:AlternateContent>
          </a:graphicData>
        </a:graphic>
      </p:graphicFrame>
      <p:sp>
        <p:nvSpPr>
          <p:cNvPr id="106508" name="Text Box 10"/>
          <p:cNvSpPr txBox="1"/>
          <p:nvPr/>
        </p:nvSpPr>
        <p:spPr>
          <a:xfrm>
            <a:off x="6541940" y="2154424"/>
            <a:ext cx="801687" cy="338138"/>
          </a:xfrm>
          <a:prstGeom prst="rect">
            <a:avLst/>
          </a:prstGeom>
          <a:noFill/>
          <a:ln w="9525">
            <a:noFill/>
          </a:ln>
        </p:spPr>
        <p:txBody>
          <a:bodyPr wrap="none">
            <a:spAutoFit/>
          </a:bodyPr>
          <a:lstStyle/>
          <a:p>
            <a:pPr algn="ctr">
              <a:buNone/>
            </a:pPr>
            <a:r>
              <a:rPr lang="zh-CN" altLang="en-US" sz="1600" dirty="0">
                <a:latin typeface="Arial" panose="020B0604020202020204" pitchFamily="34" charset="0"/>
                <a:ea typeface="楷体" panose="02010609060101010101" pitchFamily="49" charset="-122"/>
              </a:rPr>
              <a:t>主机 </a:t>
            </a:r>
            <a:r>
              <a:rPr lang="en-US" altLang="zh-CN" sz="1600" dirty="0">
                <a:latin typeface="Arial" panose="020B0604020202020204" pitchFamily="34" charset="0"/>
                <a:ea typeface="楷体" panose="02010609060101010101" pitchFamily="49" charset="-122"/>
              </a:rPr>
              <a:t>B</a:t>
            </a:r>
            <a:endParaRPr lang="en-US" altLang="zh-CN" sz="1000" dirty="0">
              <a:latin typeface="Arial" panose="020B0604020202020204" pitchFamily="34" charset="0"/>
              <a:ea typeface="楷体" panose="02010609060101010101" pitchFamily="49" charset="-122"/>
            </a:endParaRPr>
          </a:p>
        </p:txBody>
      </p:sp>
      <p:sp>
        <p:nvSpPr>
          <p:cNvPr id="106509" name="Line 11"/>
          <p:cNvSpPr/>
          <p:nvPr/>
        </p:nvSpPr>
        <p:spPr>
          <a:xfrm>
            <a:off x="4998890" y="2584637"/>
            <a:ext cx="0" cy="3848100"/>
          </a:xfrm>
          <a:prstGeom prst="line">
            <a:avLst/>
          </a:prstGeom>
          <a:ln w="19050" cap="flat" cmpd="sng">
            <a:solidFill>
              <a:schemeClr val="tx1"/>
            </a:solidFill>
            <a:prstDash val="solid"/>
            <a:headEnd type="none" w="med" len="med"/>
            <a:tailEnd type="triangle" w="med" len="med"/>
          </a:ln>
        </p:spPr>
      </p:sp>
      <p:sp>
        <p:nvSpPr>
          <p:cNvPr id="106510" name="Line 12"/>
          <p:cNvSpPr/>
          <p:nvPr/>
        </p:nvSpPr>
        <p:spPr>
          <a:xfrm>
            <a:off x="7513490" y="2622737"/>
            <a:ext cx="0" cy="3848100"/>
          </a:xfrm>
          <a:prstGeom prst="line">
            <a:avLst/>
          </a:prstGeom>
          <a:ln w="19050" cap="flat" cmpd="sng">
            <a:solidFill>
              <a:schemeClr val="tx1"/>
            </a:solidFill>
            <a:prstDash val="solid"/>
            <a:headEnd type="none" w="med" len="med"/>
            <a:tailEnd type="triangle" w="med" len="med"/>
          </a:ln>
        </p:spPr>
      </p:sp>
      <p:sp>
        <p:nvSpPr>
          <p:cNvPr id="106511" name="Line 13"/>
          <p:cNvSpPr/>
          <p:nvPr/>
        </p:nvSpPr>
        <p:spPr>
          <a:xfrm flipH="1" flipV="1">
            <a:off x="4817915" y="2756087"/>
            <a:ext cx="4762" cy="219075"/>
          </a:xfrm>
          <a:prstGeom prst="line">
            <a:avLst/>
          </a:prstGeom>
          <a:ln w="19050" cap="flat" cmpd="sng">
            <a:solidFill>
              <a:srgbClr val="0000FF"/>
            </a:solidFill>
            <a:prstDash val="solid"/>
            <a:headEnd type="none" w="med" len="med"/>
            <a:tailEnd type="triangle" w="med" len="med"/>
          </a:ln>
        </p:spPr>
      </p:sp>
      <p:sp>
        <p:nvSpPr>
          <p:cNvPr id="106512" name="Line 14"/>
          <p:cNvSpPr/>
          <p:nvPr/>
        </p:nvSpPr>
        <p:spPr>
          <a:xfrm>
            <a:off x="4827440" y="3318062"/>
            <a:ext cx="4762" cy="223837"/>
          </a:xfrm>
          <a:prstGeom prst="line">
            <a:avLst/>
          </a:prstGeom>
          <a:ln w="19050" cap="flat" cmpd="sng">
            <a:solidFill>
              <a:srgbClr val="0000FF"/>
            </a:solidFill>
            <a:prstDash val="solid"/>
            <a:headEnd type="none" w="med" len="med"/>
            <a:tailEnd type="triangle" w="med" len="med"/>
          </a:ln>
        </p:spPr>
      </p:sp>
      <p:sp>
        <p:nvSpPr>
          <p:cNvPr id="106513" name="Line 15"/>
          <p:cNvSpPr/>
          <p:nvPr/>
        </p:nvSpPr>
        <p:spPr>
          <a:xfrm flipV="1">
            <a:off x="4979840" y="3175187"/>
            <a:ext cx="2505075" cy="352425"/>
          </a:xfrm>
          <a:prstGeom prst="line">
            <a:avLst/>
          </a:prstGeom>
          <a:ln w="28575" cap="flat" cmpd="sng">
            <a:solidFill>
              <a:srgbClr val="0000FF"/>
            </a:solidFill>
            <a:prstDash val="solid"/>
            <a:headEnd type="triangle" w="med" len="med"/>
            <a:tailEnd type="none" w="med" len="med"/>
          </a:ln>
        </p:spPr>
      </p:sp>
      <p:grpSp>
        <p:nvGrpSpPr>
          <p:cNvPr id="106514" name="Group 16"/>
          <p:cNvGrpSpPr/>
          <p:nvPr/>
        </p:nvGrpSpPr>
        <p:grpSpPr>
          <a:xfrm>
            <a:off x="7215040" y="5902512"/>
            <a:ext cx="641350" cy="366712"/>
            <a:chOff x="3309" y="3518"/>
            <a:chExt cx="404" cy="231"/>
          </a:xfrm>
        </p:grpSpPr>
        <p:sp>
          <p:nvSpPr>
            <p:cNvPr id="106531" name="Rectangle 17"/>
            <p:cNvSpPr/>
            <p:nvPr/>
          </p:nvSpPr>
          <p:spPr>
            <a:xfrm>
              <a:off x="3342" y="3576"/>
              <a:ext cx="324" cy="156"/>
            </a:xfrm>
            <a:prstGeom prst="rect">
              <a:avLst/>
            </a:prstGeom>
            <a:solidFill>
              <a:schemeClr val="bg1"/>
            </a:solidFill>
            <a:ln w="9525">
              <a:noFill/>
            </a:ln>
          </p:spPr>
          <p:txBody>
            <a:bodyPr wrap="none" anchor="ctr" anchorCtr="0"/>
            <a:lstStyle/>
            <a:p>
              <a:pPr eaLnBrk="1" hangingPunct="1">
                <a:buNone/>
              </a:pPr>
              <a:endParaRPr lang="zh-CN" altLang="en-US" dirty="0">
                <a:latin typeface="Arial" panose="020B0604020202020204" pitchFamily="34" charset="0"/>
                <a:ea typeface="楷体" panose="02010609060101010101" pitchFamily="49" charset="-122"/>
              </a:endParaRPr>
            </a:p>
          </p:txBody>
        </p:sp>
        <p:sp>
          <p:nvSpPr>
            <p:cNvPr id="106532" name="Text Box 18"/>
            <p:cNvSpPr txBox="1"/>
            <p:nvPr/>
          </p:nvSpPr>
          <p:spPr>
            <a:xfrm>
              <a:off x="3309" y="3518"/>
              <a:ext cx="404" cy="231"/>
            </a:xfrm>
            <a:prstGeom prst="rect">
              <a:avLst/>
            </a:prstGeom>
            <a:noFill/>
            <a:ln w="9525">
              <a:noFill/>
            </a:ln>
          </p:spPr>
          <p:txBody>
            <a:bodyPr wrap="none">
              <a:spAutoFit/>
            </a:bodyPr>
            <a:lstStyle/>
            <a:p>
              <a:pPr algn="ctr">
                <a:buNone/>
              </a:pPr>
              <a:r>
                <a:rPr lang="zh-CN" altLang="en-US" dirty="0">
                  <a:latin typeface="Arial" panose="020B0604020202020204" pitchFamily="34" charset="0"/>
                  <a:ea typeface="楷体" panose="02010609060101010101" pitchFamily="49" charset="-122"/>
                </a:rPr>
                <a:t>时间</a:t>
              </a:r>
              <a:endParaRPr lang="zh-CN" altLang="en-US" sz="1000" dirty="0">
                <a:latin typeface="Arial" panose="020B0604020202020204" pitchFamily="34" charset="0"/>
                <a:ea typeface="楷体" panose="02010609060101010101" pitchFamily="49" charset="-122"/>
              </a:endParaRPr>
            </a:p>
          </p:txBody>
        </p:sp>
      </p:grpSp>
      <p:sp>
        <p:nvSpPr>
          <p:cNvPr id="106515" name="Line 19"/>
          <p:cNvSpPr/>
          <p:nvPr/>
        </p:nvSpPr>
        <p:spPr>
          <a:xfrm>
            <a:off x="5008415" y="3551424"/>
            <a:ext cx="2505075" cy="352425"/>
          </a:xfrm>
          <a:prstGeom prst="line">
            <a:avLst/>
          </a:prstGeom>
          <a:ln w="28575" cap="flat" cmpd="sng">
            <a:solidFill>
              <a:srgbClr val="0000FF"/>
            </a:solidFill>
            <a:prstDash val="solid"/>
            <a:headEnd type="none" w="med" len="med"/>
            <a:tailEnd type="triangle" w="med" len="med"/>
          </a:ln>
        </p:spPr>
      </p:sp>
      <p:sp>
        <p:nvSpPr>
          <p:cNvPr id="106516" name="Line 20"/>
          <p:cNvSpPr/>
          <p:nvPr/>
        </p:nvSpPr>
        <p:spPr>
          <a:xfrm>
            <a:off x="5003652" y="3637149"/>
            <a:ext cx="2505075" cy="352425"/>
          </a:xfrm>
          <a:prstGeom prst="line">
            <a:avLst/>
          </a:prstGeom>
          <a:ln w="28575" cap="flat" cmpd="sng">
            <a:solidFill>
              <a:srgbClr val="0000FF"/>
            </a:solidFill>
            <a:prstDash val="solid"/>
            <a:headEnd type="none" w="med" len="med"/>
            <a:tailEnd type="triangle" w="med" len="med"/>
          </a:ln>
        </p:spPr>
      </p:sp>
      <p:sp>
        <p:nvSpPr>
          <p:cNvPr id="106517" name="Line 21"/>
          <p:cNvSpPr/>
          <p:nvPr/>
        </p:nvSpPr>
        <p:spPr>
          <a:xfrm flipV="1">
            <a:off x="5003652" y="4161024"/>
            <a:ext cx="2528888" cy="361950"/>
          </a:xfrm>
          <a:prstGeom prst="line">
            <a:avLst/>
          </a:prstGeom>
          <a:ln w="28575" cap="flat" cmpd="sng">
            <a:solidFill>
              <a:srgbClr val="0000FF"/>
            </a:solidFill>
            <a:prstDash val="solid"/>
            <a:headEnd type="triangle" w="med" len="med"/>
            <a:tailEnd type="none" w="med" len="med"/>
          </a:ln>
        </p:spPr>
      </p:sp>
      <p:sp>
        <p:nvSpPr>
          <p:cNvPr id="106518" name="Line 22"/>
          <p:cNvSpPr/>
          <p:nvPr/>
        </p:nvSpPr>
        <p:spPr>
          <a:xfrm flipV="1">
            <a:off x="4976665" y="4421374"/>
            <a:ext cx="2505075" cy="352425"/>
          </a:xfrm>
          <a:prstGeom prst="line">
            <a:avLst/>
          </a:prstGeom>
          <a:ln w="28575" cap="flat" cmpd="sng">
            <a:solidFill>
              <a:srgbClr val="0000FF"/>
            </a:solidFill>
            <a:prstDash val="solid"/>
            <a:headEnd type="triangle" w="med" len="med"/>
            <a:tailEnd type="none" w="med" len="med"/>
          </a:ln>
        </p:spPr>
      </p:sp>
      <p:sp>
        <p:nvSpPr>
          <p:cNvPr id="106519" name="Text Box 23"/>
          <p:cNvSpPr txBox="1"/>
          <p:nvPr/>
        </p:nvSpPr>
        <p:spPr>
          <a:xfrm rot="408567">
            <a:off x="6110140" y="3511737"/>
            <a:ext cx="1073150" cy="304800"/>
          </a:xfrm>
          <a:prstGeom prst="rect">
            <a:avLst/>
          </a:prstGeom>
          <a:noFill/>
          <a:ln w="9525">
            <a:noFill/>
          </a:ln>
        </p:spPr>
        <p:txBody>
          <a:bodyPr wrap="none">
            <a:spAutoFit/>
          </a:bodyPr>
          <a:lstStyle/>
          <a:p>
            <a:pPr algn="ctr">
              <a:buNone/>
            </a:pPr>
            <a:r>
              <a:rPr lang="zh-CN" altLang="en-US" sz="1400" dirty="0">
                <a:latin typeface="Arial" panose="020B0604020202020204" pitchFamily="34" charset="0"/>
                <a:ea typeface="楷体" panose="02010609060101010101" pitchFamily="49" charset="-122"/>
              </a:rPr>
              <a:t>两个报文段</a:t>
            </a:r>
            <a:endParaRPr lang="zh-CN" altLang="en-US" sz="1000" dirty="0">
              <a:latin typeface="Arial" panose="020B0604020202020204" pitchFamily="34" charset="0"/>
              <a:ea typeface="楷体" panose="02010609060101010101" pitchFamily="49" charset="-122"/>
            </a:endParaRPr>
          </a:p>
        </p:txBody>
      </p:sp>
      <p:sp>
        <p:nvSpPr>
          <p:cNvPr id="106520" name="Text Box 24"/>
          <p:cNvSpPr txBox="1"/>
          <p:nvPr/>
        </p:nvSpPr>
        <p:spPr>
          <a:xfrm rot="408567">
            <a:off x="6216502" y="4526149"/>
            <a:ext cx="1073150" cy="304800"/>
          </a:xfrm>
          <a:prstGeom prst="rect">
            <a:avLst/>
          </a:prstGeom>
          <a:noFill/>
          <a:ln w="9525">
            <a:noFill/>
          </a:ln>
        </p:spPr>
        <p:txBody>
          <a:bodyPr wrap="none">
            <a:spAutoFit/>
          </a:bodyPr>
          <a:lstStyle/>
          <a:p>
            <a:pPr algn="ctr">
              <a:buNone/>
            </a:pPr>
            <a:r>
              <a:rPr lang="zh-CN" altLang="en-US" sz="1400" dirty="0">
                <a:latin typeface="Arial" panose="020B0604020202020204" pitchFamily="34" charset="0"/>
                <a:ea typeface="楷体" panose="02010609060101010101" pitchFamily="49" charset="-122"/>
              </a:rPr>
              <a:t>四个报文段</a:t>
            </a:r>
            <a:endParaRPr lang="zh-CN" altLang="en-US" sz="1000" dirty="0">
              <a:latin typeface="Arial" panose="020B0604020202020204" pitchFamily="34" charset="0"/>
              <a:ea typeface="楷体" panose="02010609060101010101" pitchFamily="49" charset="-122"/>
            </a:endParaRPr>
          </a:p>
        </p:txBody>
      </p:sp>
      <p:grpSp>
        <p:nvGrpSpPr>
          <p:cNvPr id="106521" name="Group 25"/>
          <p:cNvGrpSpPr/>
          <p:nvPr/>
        </p:nvGrpSpPr>
        <p:grpSpPr>
          <a:xfrm>
            <a:off x="4998890" y="4556312"/>
            <a:ext cx="2519362" cy="652462"/>
            <a:chOff x="3954" y="2214"/>
            <a:chExt cx="1587" cy="411"/>
          </a:xfrm>
        </p:grpSpPr>
        <p:sp>
          <p:nvSpPr>
            <p:cNvPr id="106527" name="Line 26"/>
            <p:cNvSpPr/>
            <p:nvPr/>
          </p:nvSpPr>
          <p:spPr>
            <a:xfrm>
              <a:off x="3963" y="2214"/>
              <a:ext cx="1578" cy="222"/>
            </a:xfrm>
            <a:prstGeom prst="line">
              <a:avLst/>
            </a:prstGeom>
            <a:ln w="28575" cap="flat" cmpd="sng">
              <a:solidFill>
                <a:srgbClr val="0000FF"/>
              </a:solidFill>
              <a:prstDash val="solid"/>
              <a:headEnd type="none" w="med" len="med"/>
              <a:tailEnd type="triangle" w="med" len="med"/>
            </a:ln>
          </p:spPr>
        </p:sp>
        <p:sp>
          <p:nvSpPr>
            <p:cNvPr id="106528" name="Line 27"/>
            <p:cNvSpPr/>
            <p:nvPr/>
          </p:nvSpPr>
          <p:spPr>
            <a:xfrm>
              <a:off x="3954" y="2274"/>
              <a:ext cx="1578" cy="222"/>
            </a:xfrm>
            <a:prstGeom prst="line">
              <a:avLst/>
            </a:prstGeom>
            <a:ln w="28575" cap="flat" cmpd="sng">
              <a:solidFill>
                <a:srgbClr val="0000FF"/>
              </a:solidFill>
              <a:prstDash val="solid"/>
              <a:headEnd type="none" w="med" len="med"/>
              <a:tailEnd type="triangle" w="med" len="med"/>
            </a:ln>
          </p:spPr>
        </p:sp>
        <p:sp>
          <p:nvSpPr>
            <p:cNvPr id="106529" name="Line 28"/>
            <p:cNvSpPr/>
            <p:nvPr/>
          </p:nvSpPr>
          <p:spPr>
            <a:xfrm>
              <a:off x="3963" y="2340"/>
              <a:ext cx="1578" cy="222"/>
            </a:xfrm>
            <a:prstGeom prst="line">
              <a:avLst/>
            </a:prstGeom>
            <a:ln w="28575" cap="flat" cmpd="sng">
              <a:solidFill>
                <a:srgbClr val="0000FF"/>
              </a:solidFill>
              <a:prstDash val="solid"/>
              <a:headEnd type="none" w="med" len="med"/>
              <a:tailEnd type="triangle" w="med" len="med"/>
            </a:ln>
          </p:spPr>
        </p:sp>
        <p:sp>
          <p:nvSpPr>
            <p:cNvPr id="106530" name="Line 29"/>
            <p:cNvSpPr/>
            <p:nvPr/>
          </p:nvSpPr>
          <p:spPr>
            <a:xfrm>
              <a:off x="3957" y="2403"/>
              <a:ext cx="1578" cy="222"/>
            </a:xfrm>
            <a:prstGeom prst="line">
              <a:avLst/>
            </a:prstGeom>
            <a:ln w="28575" cap="flat" cmpd="sng">
              <a:solidFill>
                <a:srgbClr val="0000FF"/>
              </a:solidFill>
              <a:prstDash val="solid"/>
              <a:headEnd type="none" w="med" len="med"/>
              <a:tailEnd type="triangle" w="med" len="med"/>
            </a:ln>
          </p:spPr>
        </p:sp>
      </p:grpSp>
      <p:grpSp>
        <p:nvGrpSpPr>
          <p:cNvPr id="106522" name="Group 30"/>
          <p:cNvGrpSpPr/>
          <p:nvPr/>
        </p:nvGrpSpPr>
        <p:grpSpPr>
          <a:xfrm flipV="1">
            <a:off x="5284640" y="4937312"/>
            <a:ext cx="2228850" cy="604837"/>
            <a:chOff x="3954" y="2214"/>
            <a:chExt cx="1587" cy="411"/>
          </a:xfrm>
        </p:grpSpPr>
        <p:sp>
          <p:nvSpPr>
            <p:cNvPr id="106523" name="Line 31"/>
            <p:cNvSpPr/>
            <p:nvPr/>
          </p:nvSpPr>
          <p:spPr>
            <a:xfrm>
              <a:off x="3963" y="2214"/>
              <a:ext cx="1578" cy="222"/>
            </a:xfrm>
            <a:prstGeom prst="line">
              <a:avLst/>
            </a:prstGeom>
            <a:ln w="28575" cap="flat" cmpd="sng">
              <a:solidFill>
                <a:srgbClr val="0000FF"/>
              </a:solidFill>
              <a:prstDash val="solid"/>
              <a:headEnd type="triangle" w="med" len="med"/>
              <a:tailEnd type="none" w="med" len="med"/>
            </a:ln>
          </p:spPr>
        </p:sp>
        <p:sp>
          <p:nvSpPr>
            <p:cNvPr id="106524" name="Line 32"/>
            <p:cNvSpPr/>
            <p:nvPr/>
          </p:nvSpPr>
          <p:spPr>
            <a:xfrm>
              <a:off x="3954" y="2274"/>
              <a:ext cx="1578" cy="222"/>
            </a:xfrm>
            <a:prstGeom prst="line">
              <a:avLst/>
            </a:prstGeom>
            <a:ln w="28575" cap="flat" cmpd="sng">
              <a:solidFill>
                <a:srgbClr val="0000FF"/>
              </a:solidFill>
              <a:prstDash val="solid"/>
              <a:headEnd type="triangle" w="med" len="med"/>
              <a:tailEnd type="none" w="med" len="med"/>
            </a:ln>
          </p:spPr>
        </p:sp>
        <p:sp>
          <p:nvSpPr>
            <p:cNvPr id="106525" name="Line 33"/>
            <p:cNvSpPr/>
            <p:nvPr/>
          </p:nvSpPr>
          <p:spPr>
            <a:xfrm>
              <a:off x="3963" y="2340"/>
              <a:ext cx="1578" cy="222"/>
            </a:xfrm>
            <a:prstGeom prst="line">
              <a:avLst/>
            </a:prstGeom>
            <a:ln w="28575" cap="flat" cmpd="sng">
              <a:solidFill>
                <a:srgbClr val="0000FF"/>
              </a:solidFill>
              <a:prstDash val="solid"/>
              <a:headEnd type="triangle" w="med" len="med"/>
              <a:tailEnd type="none" w="med" len="med"/>
            </a:ln>
          </p:spPr>
        </p:sp>
        <p:sp>
          <p:nvSpPr>
            <p:cNvPr id="106526" name="Line 34"/>
            <p:cNvSpPr/>
            <p:nvPr/>
          </p:nvSpPr>
          <p:spPr>
            <a:xfrm>
              <a:off x="3957" y="2403"/>
              <a:ext cx="1578" cy="222"/>
            </a:xfrm>
            <a:prstGeom prst="line">
              <a:avLst/>
            </a:prstGeom>
            <a:ln w="28575" cap="flat" cmpd="sng">
              <a:solidFill>
                <a:srgbClr val="0000FF"/>
              </a:solidFill>
              <a:prstDash val="solid"/>
              <a:headEnd type="triangle" w="med" len="med"/>
              <a:tailEnd type="none" w="med" len="med"/>
            </a:ln>
          </p:spPr>
        </p:sp>
      </p:grpSp>
      <p:sp>
        <p:nvSpPr>
          <p:cNvPr id="2" name="灯片编号占位符 1">
            <a:extLst>
              <a:ext uri="{FF2B5EF4-FFF2-40B4-BE49-F238E27FC236}">
                <a16:creationId xmlns:a16="http://schemas.microsoft.com/office/drawing/2014/main" id="{211AC586-1A2B-4455-A454-649F9680AD12}"/>
              </a:ext>
            </a:extLst>
          </p:cNvPr>
          <p:cNvSpPr>
            <a:spLocks noGrp="1"/>
          </p:cNvSpPr>
          <p:nvPr>
            <p:ph type="sldNum" sz="quarter" idx="12"/>
          </p:nvPr>
        </p:nvSpPr>
        <p:spPr/>
        <p:txBody>
          <a:bodyPr/>
          <a:lstStyle/>
          <a:p>
            <a:fld id="{91F2D4EF-46D4-4764-B373-FC59CD1D281E}" type="slidenum">
              <a:rPr lang="zh-CN" altLang="en-US" smtClean="0"/>
              <a:t>147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Reno</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算法）</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0" name="组合 39"/>
          <p:cNvGrpSpPr/>
          <p:nvPr/>
        </p:nvGrpSpPr>
        <p:grpSpPr>
          <a:xfrm>
            <a:off x="757986" y="2858500"/>
            <a:ext cx="7919719" cy="514422"/>
            <a:chOff x="1403750" y="3554922"/>
            <a:chExt cx="7919719" cy="514422"/>
          </a:xfrm>
        </p:grpSpPr>
        <p:grpSp>
          <p:nvGrpSpPr>
            <p:cNvPr id="41" name="组合 40"/>
            <p:cNvGrpSpPr/>
            <p:nvPr/>
          </p:nvGrpSpPr>
          <p:grpSpPr>
            <a:xfrm>
              <a:off x="1403750" y="3593123"/>
              <a:ext cx="490436" cy="476221"/>
              <a:chOff x="1403750" y="3593123"/>
              <a:chExt cx="808892" cy="785446"/>
            </a:xfrm>
          </p:grpSpPr>
          <p:sp>
            <p:nvSpPr>
              <p:cNvPr id="43" name="对话气泡: 椭圆形 4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门限值设为当前</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的一半（门限值初始值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65kB</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46" name="组合 45"/>
          <p:cNvGrpSpPr/>
          <p:nvPr/>
        </p:nvGrpSpPr>
        <p:grpSpPr>
          <a:xfrm>
            <a:off x="757984" y="3751830"/>
            <a:ext cx="7036051" cy="514422"/>
            <a:chOff x="1403750" y="3554922"/>
            <a:chExt cx="7036051" cy="514422"/>
          </a:xfrm>
        </p:grpSpPr>
        <p:grpSp>
          <p:nvGrpSpPr>
            <p:cNvPr id="47" name="组合 46"/>
            <p:cNvGrpSpPr/>
            <p:nvPr/>
          </p:nvGrpSpPr>
          <p:grpSpPr>
            <a:xfrm>
              <a:off x="1403750" y="3593123"/>
              <a:ext cx="490436" cy="476221"/>
              <a:chOff x="1403750" y="3593123"/>
              <a:chExt cx="808892" cy="785446"/>
            </a:xfrm>
          </p:grpSpPr>
          <p:sp>
            <p:nvSpPr>
              <p:cNvPr id="49" name="对话气泡: 椭圆形 4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8" name="Text Box 79"/>
            <p:cNvSpPr txBox="1">
              <a:spLocks noChangeArrowheads="1"/>
            </p:cNvSpPr>
            <p:nvPr/>
          </p:nvSpPr>
          <p:spPr bwMode="auto">
            <a:xfrm>
              <a:off x="2013554" y="3554922"/>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将</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减为新的门限值 </a:t>
              </a:r>
              <a:r>
                <a:rPr kumimoji="1" lang="en-US" altLang="zh-CN" sz="24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+ 3MSS</a:t>
              </a:r>
            </a:p>
          </p:txBody>
        </p:sp>
      </p:grpSp>
      <p:grpSp>
        <p:nvGrpSpPr>
          <p:cNvPr id="51" name="组合 50"/>
          <p:cNvGrpSpPr/>
          <p:nvPr/>
        </p:nvGrpSpPr>
        <p:grpSpPr>
          <a:xfrm>
            <a:off x="757986" y="4626355"/>
            <a:ext cx="7036051" cy="514422"/>
            <a:chOff x="1403750" y="3554922"/>
            <a:chExt cx="7036051" cy="514422"/>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2013554" y="3554922"/>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线性增大拥塞窗口</a:t>
              </a:r>
            </a:p>
          </p:txBody>
        </p:sp>
      </p:grpSp>
      <p:grpSp>
        <p:nvGrpSpPr>
          <p:cNvPr id="2" name="组合 1"/>
          <p:cNvGrpSpPr/>
          <p:nvPr/>
        </p:nvGrpSpPr>
        <p:grpSpPr>
          <a:xfrm>
            <a:off x="615381" y="1908530"/>
            <a:ext cx="6898307" cy="546155"/>
            <a:chOff x="430213" y="1601272"/>
            <a:chExt cx="6898307" cy="546155"/>
          </a:xfrm>
        </p:grpSpPr>
        <p:sp>
          <p:nvSpPr>
            <p:cNvPr id="61" name="流程图: 手动输入 6"/>
            <p:cNvSpPr/>
            <p:nvPr/>
          </p:nvSpPr>
          <p:spPr>
            <a:xfrm rot="5400000" flipV="1">
              <a:off x="4089679" y="-997294"/>
              <a:ext cx="498372" cy="573806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5" name="组合 34"/>
            <p:cNvGrpSpPr/>
            <p:nvPr/>
          </p:nvGrpSpPr>
          <p:grpSpPr>
            <a:xfrm>
              <a:off x="430213" y="1601272"/>
              <a:ext cx="6898307" cy="546155"/>
              <a:chOff x="722008" y="1303131"/>
              <a:chExt cx="6586706" cy="521485"/>
            </a:xfrm>
          </p:grpSpPr>
          <p:sp>
            <p:nvSpPr>
              <p:cNvPr id="39" name="流程图: 手动输入 6"/>
              <p:cNvSpPr/>
              <p:nvPr/>
            </p:nvSpPr>
            <p:spPr>
              <a:xfrm rot="5400000" flipV="1">
                <a:off x="2004068" y="291067"/>
                <a:ext cx="475861" cy="25068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45" name="组合 44"/>
              <p:cNvGrpSpPr/>
              <p:nvPr/>
            </p:nvGrpSpPr>
            <p:grpSpPr>
              <a:xfrm>
                <a:off x="722008" y="1303131"/>
                <a:ext cx="546594" cy="475865"/>
                <a:chOff x="708742" y="1296102"/>
                <a:chExt cx="454744" cy="283828"/>
              </a:xfrm>
            </p:grpSpPr>
            <p:sp>
              <p:nvSpPr>
                <p:cNvPr id="59" name="平行四边形 58"/>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60" name="平行四边形 5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58" name="Text Box 79"/>
              <p:cNvSpPr txBox="1">
                <a:spLocks noChangeArrowheads="1"/>
              </p:cNvSpPr>
              <p:nvPr/>
            </p:nvSpPr>
            <p:spPr bwMode="auto">
              <a:xfrm>
                <a:off x="1172745" y="1354417"/>
                <a:ext cx="6135969"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对收到</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3</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个重复</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ACK</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的反应</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快速重传</a:t>
                </a:r>
              </a:p>
            </p:txBody>
          </p:sp>
        </p:grpSp>
      </p:grpSp>
      <p:sp>
        <p:nvSpPr>
          <p:cNvPr id="3" name="灯片编号占位符 2">
            <a:extLst>
              <a:ext uri="{FF2B5EF4-FFF2-40B4-BE49-F238E27FC236}">
                <a16:creationId xmlns:a16="http://schemas.microsoft.com/office/drawing/2014/main" id="{E302157E-9695-4310-8E46-7C99CA24DA5C}"/>
              </a:ext>
            </a:extLst>
          </p:cNvPr>
          <p:cNvSpPr>
            <a:spLocks noGrp="1"/>
          </p:cNvSpPr>
          <p:nvPr>
            <p:ph type="sldNum" sz="quarter" idx="12"/>
          </p:nvPr>
        </p:nvSpPr>
        <p:spPr/>
        <p:txBody>
          <a:bodyPr/>
          <a:lstStyle/>
          <a:p>
            <a:fld id="{91F2D4EF-46D4-4764-B373-FC59CD1D281E}" type="slidenum">
              <a:rPr lang="zh-CN" altLang="en-US" smtClean="0"/>
              <a:t>148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left)">
                                      <p:cBhvr>
                                        <p:cTn id="12" dur="500"/>
                                        <p:tgtEl>
                                          <p:spTgt spid="40"/>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left)">
                                      <p:cBhvr>
                                        <p:cTn id="16" dur="500"/>
                                        <p:tgtEl>
                                          <p:spTgt spid="46"/>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Reno</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算法）</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6" name="组合 85"/>
          <p:cNvGrpSpPr/>
          <p:nvPr/>
        </p:nvGrpSpPr>
        <p:grpSpPr>
          <a:xfrm>
            <a:off x="610215" y="2550343"/>
            <a:ext cx="7919719" cy="514422"/>
            <a:chOff x="1403750" y="3554922"/>
            <a:chExt cx="7919719" cy="514422"/>
          </a:xfrm>
        </p:grpSpPr>
        <p:grpSp>
          <p:nvGrpSpPr>
            <p:cNvPr id="87" name="组合 86"/>
            <p:cNvGrpSpPr/>
            <p:nvPr/>
          </p:nvGrpSpPr>
          <p:grpSpPr>
            <a:xfrm>
              <a:off x="1403750" y="3593123"/>
              <a:ext cx="490436" cy="476221"/>
              <a:chOff x="1403750" y="3593123"/>
              <a:chExt cx="808892" cy="785446"/>
            </a:xfrm>
          </p:grpSpPr>
          <p:sp>
            <p:nvSpPr>
              <p:cNvPr id="89" name="对话气泡: 椭圆形 8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8" name="Text Box 79"/>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门限值设为当前</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的一半（门限值初始值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65kB</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91" name="组合 90"/>
          <p:cNvGrpSpPr/>
          <p:nvPr/>
        </p:nvGrpSpPr>
        <p:grpSpPr>
          <a:xfrm>
            <a:off x="610213" y="3196023"/>
            <a:ext cx="7036051" cy="514422"/>
            <a:chOff x="1403750" y="3554922"/>
            <a:chExt cx="7036051" cy="514422"/>
          </a:xfrm>
        </p:grpSpPr>
        <p:grpSp>
          <p:nvGrpSpPr>
            <p:cNvPr id="92" name="组合 91"/>
            <p:cNvGrpSpPr/>
            <p:nvPr/>
          </p:nvGrpSpPr>
          <p:grpSpPr>
            <a:xfrm>
              <a:off x="1403750" y="3593123"/>
              <a:ext cx="490436" cy="476221"/>
              <a:chOff x="1403750" y="3593123"/>
              <a:chExt cx="808892" cy="785446"/>
            </a:xfrm>
          </p:grpSpPr>
          <p:sp>
            <p:nvSpPr>
              <p:cNvPr id="94" name="对话气泡: 椭圆形 9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3" name="Text Box 79"/>
            <p:cNvSpPr txBox="1">
              <a:spLocks noChangeArrowheads="1"/>
            </p:cNvSpPr>
            <p:nvPr/>
          </p:nvSpPr>
          <p:spPr bwMode="auto">
            <a:xfrm>
              <a:off x="2013554" y="3554922"/>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将</a:t>
              </a:r>
              <a:r>
                <a:rPr kumimoji="1" lang="en-US" altLang="zh-CN" sz="2400" dirty="0" err="1">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设为</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个 </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MSS</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大小</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p>
          </p:txBody>
        </p:sp>
      </p:grpSp>
      <p:grpSp>
        <p:nvGrpSpPr>
          <p:cNvPr id="96" name="组合 95"/>
          <p:cNvGrpSpPr/>
          <p:nvPr/>
        </p:nvGrpSpPr>
        <p:grpSpPr>
          <a:xfrm>
            <a:off x="610215" y="3880048"/>
            <a:ext cx="7036051" cy="514422"/>
            <a:chOff x="1403750" y="3554922"/>
            <a:chExt cx="7036051" cy="514422"/>
          </a:xfrm>
        </p:grpSpPr>
        <p:grpSp>
          <p:nvGrpSpPr>
            <p:cNvPr id="97" name="组合 96"/>
            <p:cNvGrpSpPr/>
            <p:nvPr/>
          </p:nvGrpSpPr>
          <p:grpSpPr>
            <a:xfrm>
              <a:off x="1403750" y="3593123"/>
              <a:ext cx="490436" cy="476221"/>
              <a:chOff x="1403750" y="3593123"/>
              <a:chExt cx="808892" cy="785446"/>
            </a:xfrm>
          </p:grpSpPr>
          <p:sp>
            <p:nvSpPr>
              <p:cNvPr id="99" name="对话气泡: 椭圆形 9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8" name="Text Box 79"/>
            <p:cNvSpPr txBox="1">
              <a:spLocks noChangeArrowheads="1"/>
            </p:cNvSpPr>
            <p:nvPr/>
          </p:nvSpPr>
          <p:spPr bwMode="auto">
            <a:xfrm>
              <a:off x="2013554" y="3554922"/>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窗口以指数速度增大</a:t>
              </a:r>
            </a:p>
          </p:txBody>
        </p:sp>
      </p:grpSp>
      <p:grpSp>
        <p:nvGrpSpPr>
          <p:cNvPr id="2" name="组合 1"/>
          <p:cNvGrpSpPr/>
          <p:nvPr/>
        </p:nvGrpSpPr>
        <p:grpSpPr>
          <a:xfrm>
            <a:off x="610215" y="1882155"/>
            <a:ext cx="3733188" cy="508447"/>
            <a:chOff x="610215" y="2020702"/>
            <a:chExt cx="3733188" cy="508447"/>
          </a:xfrm>
        </p:grpSpPr>
        <p:sp>
          <p:nvSpPr>
            <p:cNvPr id="85" name="流程图: 手动输入 6"/>
            <p:cNvSpPr/>
            <p:nvPr/>
          </p:nvSpPr>
          <p:spPr>
            <a:xfrm rot="5400000" flipV="1">
              <a:off x="2653450" y="832689"/>
              <a:ext cx="498372" cy="288153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01" name="组合 100"/>
            <p:cNvGrpSpPr/>
            <p:nvPr/>
          </p:nvGrpSpPr>
          <p:grpSpPr>
            <a:xfrm>
              <a:off x="610215" y="2020702"/>
              <a:ext cx="3474188" cy="508447"/>
              <a:chOff x="722008" y="1303131"/>
              <a:chExt cx="3317257" cy="485480"/>
            </a:xfrm>
          </p:grpSpPr>
          <p:sp>
            <p:nvSpPr>
              <p:cNvPr id="102" name="流程图: 手动输入 6"/>
              <p:cNvSpPr/>
              <p:nvPr/>
            </p:nvSpPr>
            <p:spPr>
              <a:xfrm rot="5400000" flipV="1">
                <a:off x="2004068" y="291067"/>
                <a:ext cx="475861" cy="25068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03" name="组合 102"/>
              <p:cNvGrpSpPr/>
              <p:nvPr/>
            </p:nvGrpSpPr>
            <p:grpSpPr>
              <a:xfrm>
                <a:off x="722008" y="1303131"/>
                <a:ext cx="546594" cy="475865"/>
                <a:chOff x="708742" y="1296102"/>
                <a:chExt cx="454744" cy="283828"/>
              </a:xfrm>
            </p:grpSpPr>
            <p:sp>
              <p:nvSpPr>
                <p:cNvPr id="105" name="平行四边形 104"/>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06" name="平行四边形 105"/>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04" name="Text Box 79"/>
              <p:cNvSpPr txBox="1">
                <a:spLocks noChangeArrowheads="1"/>
              </p:cNvSpPr>
              <p:nvPr/>
            </p:nvSpPr>
            <p:spPr bwMode="auto">
              <a:xfrm>
                <a:off x="1287890" y="1318412"/>
                <a:ext cx="2751375"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对超时事件的反应</a:t>
                </a:r>
              </a:p>
            </p:txBody>
          </p:sp>
        </p:grpSp>
      </p:grpSp>
      <p:grpSp>
        <p:nvGrpSpPr>
          <p:cNvPr id="56" name="组合 55"/>
          <p:cNvGrpSpPr/>
          <p:nvPr/>
        </p:nvGrpSpPr>
        <p:grpSpPr>
          <a:xfrm>
            <a:off x="610213" y="4564137"/>
            <a:ext cx="7036051" cy="514422"/>
            <a:chOff x="1403750" y="3554922"/>
            <a:chExt cx="7036051" cy="514422"/>
          </a:xfrm>
        </p:grpSpPr>
        <p:grpSp>
          <p:nvGrpSpPr>
            <p:cNvPr id="57" name="组合 56"/>
            <p:cNvGrpSpPr/>
            <p:nvPr/>
          </p:nvGrpSpPr>
          <p:grpSpPr>
            <a:xfrm>
              <a:off x="1403750" y="3593123"/>
              <a:ext cx="490436" cy="476221"/>
              <a:chOff x="1403750" y="3593123"/>
              <a:chExt cx="808892" cy="785446"/>
            </a:xfrm>
          </p:grpSpPr>
          <p:sp>
            <p:nvSpPr>
              <p:cNvPr id="63" name="对话气泡: 椭圆形 6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2" name="Text Box 79"/>
            <p:cNvSpPr txBox="1">
              <a:spLocks noChangeArrowheads="1"/>
            </p:cNvSpPr>
            <p:nvPr/>
          </p:nvSpPr>
          <p:spPr bwMode="auto">
            <a:xfrm>
              <a:off x="2013554" y="3554922"/>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窗口增大到门限值之后，再以线性速度增大</a:t>
              </a:r>
            </a:p>
          </p:txBody>
        </p:sp>
      </p:grpSp>
      <p:sp>
        <p:nvSpPr>
          <p:cNvPr id="449540" name="Text Box 4"/>
          <p:cNvSpPr txBox="1"/>
          <p:nvPr/>
        </p:nvSpPr>
        <p:spPr>
          <a:xfrm>
            <a:off x="552449" y="5373688"/>
            <a:ext cx="11239057" cy="876330"/>
          </a:xfrm>
          <a:prstGeom prst="rect">
            <a:avLst/>
          </a:prstGeom>
          <a:noFill/>
          <a:ln w="9525">
            <a:noFill/>
          </a:ln>
        </p:spPr>
        <p:txBody>
          <a:bodyPr wrap="square">
            <a:spAutoFit/>
          </a:bodyPr>
          <a:lstStyle/>
          <a:p>
            <a:pPr algn="l">
              <a:lnSpc>
                <a:spcPct val="110000"/>
              </a:lnSpc>
              <a:buClrTx/>
              <a:buSzTx/>
              <a:buFontTx/>
              <a:buNone/>
            </a:pP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特别说明：</a:t>
            </a:r>
            <a:r>
              <a:rPr kumimoji="1" lang="zh-CN" altLang="en-US" sz="24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早期的TCP Tahoe版本对上述两个事件并不区分，统一将CongWin降为1。实际上， 3个重复的ACK相对超时来说是一个预警信号，因此在Reno版中作了区分</a:t>
            </a:r>
          </a:p>
        </p:txBody>
      </p:sp>
      <p:sp>
        <p:nvSpPr>
          <p:cNvPr id="3" name="灯片编号占位符 2">
            <a:extLst>
              <a:ext uri="{FF2B5EF4-FFF2-40B4-BE49-F238E27FC236}">
                <a16:creationId xmlns:a16="http://schemas.microsoft.com/office/drawing/2014/main" id="{B61E4635-B8C1-4B31-86BC-3CC48D91E933}"/>
              </a:ext>
            </a:extLst>
          </p:cNvPr>
          <p:cNvSpPr>
            <a:spLocks noGrp="1"/>
          </p:cNvSpPr>
          <p:nvPr>
            <p:ph type="sldNum" sz="quarter" idx="12"/>
          </p:nvPr>
        </p:nvSpPr>
        <p:spPr/>
        <p:txBody>
          <a:bodyPr/>
          <a:lstStyle/>
          <a:p>
            <a:fld id="{91F2D4EF-46D4-4764-B373-FC59CD1D281E}" type="slidenum">
              <a:rPr lang="zh-CN" altLang="en-US" smtClean="0"/>
              <a:t>149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wipe(left)">
                                      <p:cBhvr>
                                        <p:cTn id="11" dur="500"/>
                                        <p:tgtEl>
                                          <p:spTgt spid="8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left)">
                                      <p:cBhvr>
                                        <p:cTn id="15" dur="500"/>
                                        <p:tgtEl>
                                          <p:spTgt spid="9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wipe(left)">
                                      <p:cBhvr>
                                        <p:cTn id="19" dur="500"/>
                                        <p:tgtEl>
                                          <p:spTgt spid="9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wipe(left)">
                                      <p:cBhvr>
                                        <p:cTn id="23" dur="500"/>
                                        <p:tgtEl>
                                          <p:spTgt spid="5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49540"/>
                                        </p:tgtEl>
                                        <p:attrNameLst>
                                          <p:attrName>style.visibility</p:attrName>
                                        </p:attrNameLst>
                                      </p:cBhvr>
                                      <p:to>
                                        <p:strVal val="visible"/>
                                      </p:to>
                                    </p:set>
                                    <p:animEffect transition="in" filter="dissolve">
                                      <p:cBhvr>
                                        <p:cTn id="28" dur="500"/>
                                        <p:tgtEl>
                                          <p:spTgt spid="449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FF985619-E278-4797-A898-077FB5E50D71}"/>
              </a:ext>
            </a:extLst>
          </p:cNvPr>
          <p:cNvGrpSpPr/>
          <p:nvPr/>
        </p:nvGrpSpPr>
        <p:grpSpPr>
          <a:xfrm>
            <a:off x="430213" y="0"/>
            <a:ext cx="7039098" cy="1428589"/>
            <a:chOff x="551030" y="-368704"/>
            <a:chExt cx="7039098" cy="1428589"/>
          </a:xfrm>
        </p:grpSpPr>
        <p:grpSp>
          <p:nvGrpSpPr>
            <p:cNvPr id="16" name="组合 15">
              <a:extLst>
                <a:ext uri="{FF2B5EF4-FFF2-40B4-BE49-F238E27FC236}">
                  <a16:creationId xmlns:a16="http://schemas.microsoft.com/office/drawing/2014/main" id="{29AB9470-5800-49FF-A8CF-AC17E967FF39}"/>
                </a:ext>
              </a:extLst>
            </p:cNvPr>
            <p:cNvGrpSpPr/>
            <p:nvPr/>
          </p:nvGrpSpPr>
          <p:grpSpPr>
            <a:xfrm>
              <a:off x="1201631" y="303925"/>
              <a:ext cx="6388497" cy="686826"/>
              <a:chOff x="1839058" y="967769"/>
              <a:chExt cx="6388497" cy="686826"/>
            </a:xfrm>
          </p:grpSpPr>
          <p:sp>
            <p:nvSpPr>
              <p:cNvPr id="18" name="矩形: 圆角 17">
                <a:extLst>
                  <a:ext uri="{FF2B5EF4-FFF2-40B4-BE49-F238E27FC236}">
                    <a16:creationId xmlns:a16="http://schemas.microsoft.com/office/drawing/2014/main" id="{F4B68CFF-8C5E-40BC-9348-EDF966917341}"/>
                  </a:ext>
                </a:extLst>
              </p:cNvPr>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9" name="文本框 18">
                <a:extLst>
                  <a:ext uri="{FF2B5EF4-FFF2-40B4-BE49-F238E27FC236}">
                    <a16:creationId xmlns:a16="http://schemas.microsoft.com/office/drawing/2014/main" id="{FB339B71-CB32-45C0-AC46-E3DF274640E7}"/>
                  </a:ext>
                </a:extLst>
              </p:cNvPr>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p>
            </p:txBody>
          </p:sp>
        </p:grpSp>
        <p:pic>
          <p:nvPicPr>
            <p:cNvPr id="17" name="图片 16">
              <a:extLst>
                <a:ext uri="{FF2B5EF4-FFF2-40B4-BE49-F238E27FC236}">
                  <a16:creationId xmlns:a16="http://schemas.microsoft.com/office/drawing/2014/main" id="{24BFFC69-83A2-4F9A-95AC-4D6139637A9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0" name="组合 19">
            <a:extLst>
              <a:ext uri="{FF2B5EF4-FFF2-40B4-BE49-F238E27FC236}">
                <a16:creationId xmlns:a16="http://schemas.microsoft.com/office/drawing/2014/main" id="{0AB9D5B2-402D-4B32-9D72-750587D93E40}"/>
              </a:ext>
            </a:extLst>
          </p:cNvPr>
          <p:cNvGrpSpPr/>
          <p:nvPr/>
        </p:nvGrpSpPr>
        <p:grpSpPr>
          <a:xfrm>
            <a:off x="3525325" y="1558696"/>
            <a:ext cx="5236745" cy="3042767"/>
            <a:chOff x="703264" y="1946585"/>
            <a:chExt cx="10972799" cy="4161037"/>
          </a:xfrm>
        </p:grpSpPr>
        <p:sp>
          <p:nvSpPr>
            <p:cNvPr id="21" name="任意多边形: 形状 20">
              <a:extLst>
                <a:ext uri="{FF2B5EF4-FFF2-40B4-BE49-F238E27FC236}">
                  <a16:creationId xmlns:a16="http://schemas.microsoft.com/office/drawing/2014/main" id="{C5A0FFC1-0F92-42BD-B8F1-EDE2C3352DA2}"/>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22" name="组合 21">
              <a:extLst>
                <a:ext uri="{FF2B5EF4-FFF2-40B4-BE49-F238E27FC236}">
                  <a16:creationId xmlns:a16="http://schemas.microsoft.com/office/drawing/2014/main" id="{4CCBFCDB-7D40-4B25-A872-5E740775E5E1}"/>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23" name="任意多边形: 形状 22">
                <a:extLst>
                  <a:ext uri="{FF2B5EF4-FFF2-40B4-BE49-F238E27FC236}">
                    <a16:creationId xmlns:a16="http://schemas.microsoft.com/office/drawing/2014/main" id="{6841AC4C-0E5B-4E4C-862F-DD84C51E6745}"/>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4" name="任意多边形: 形状 23">
                <a:extLst>
                  <a:ext uri="{FF2B5EF4-FFF2-40B4-BE49-F238E27FC236}">
                    <a16:creationId xmlns:a16="http://schemas.microsoft.com/office/drawing/2014/main" id="{F146A298-04C7-47FA-92DE-31A2D36B929E}"/>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5" name="Text Box 79">
            <a:extLst>
              <a:ext uri="{FF2B5EF4-FFF2-40B4-BE49-F238E27FC236}">
                <a16:creationId xmlns:a16="http://schemas.microsoft.com/office/drawing/2014/main" id="{2BA4A642-F53F-4AF0-949F-6C1CCE0E7F20}"/>
              </a:ext>
            </a:extLst>
          </p:cNvPr>
          <p:cNvSpPr txBox="1">
            <a:spLocks noChangeArrowheads="1"/>
          </p:cNvSpPr>
          <p:nvPr/>
        </p:nvSpPr>
        <p:spPr bwMode="auto">
          <a:xfrm>
            <a:off x="3881231" y="2905018"/>
            <a:ext cx="4697981" cy="109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kumimoji="1" lang="zh-CN" altLang="en-US"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将两者结合起来，可以在互联网上唯一的标识通信双方的一个端点，即应用进程，这两者的组合称为</a:t>
            </a:r>
            <a:r>
              <a:rPr kumimoji="1" lang="zh-CN" altLang="en-US" dirty="0">
                <a:solidFill>
                  <a:srgbClr val="009FF6"/>
                </a:solidFill>
                <a:latin typeface="思源黑体 CN Normal" panose="020B0400000000000000" pitchFamily="34" charset="-122"/>
                <a:ea typeface="思源黑体 CN Normal" panose="020B0400000000000000" pitchFamily="34" charset="-122"/>
              </a:rPr>
              <a:t>套接字</a:t>
            </a:r>
            <a:r>
              <a:rPr kumimoji="1" lang="en-US" altLang="zh-CN"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socket</a:t>
            </a:r>
            <a:r>
              <a:rPr kumimoji="1" lang="en-US" altLang="zh-CN" dirty="0">
                <a:solidFill>
                  <a:schemeClr val="tx1">
                    <a:lumMod val="85000"/>
                    <a:lumOff val="15000"/>
                  </a:schemeClr>
                </a:solidFill>
                <a:latin typeface="思源黑体 CN Normal" panose="020B0400000000000000" pitchFamily="34" charset="-122"/>
                <a:ea typeface="思源黑体 CN Normal" panose="020B0400000000000000" pitchFamily="34" charset="-122"/>
              </a:rPr>
              <a:t>) </a:t>
            </a:r>
            <a:r>
              <a:rPr kumimoji="1"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p>
        </p:txBody>
      </p:sp>
      <p:sp>
        <p:nvSpPr>
          <p:cNvPr id="26" name="Text Box 79">
            <a:extLst>
              <a:ext uri="{FF2B5EF4-FFF2-40B4-BE49-F238E27FC236}">
                <a16:creationId xmlns:a16="http://schemas.microsoft.com/office/drawing/2014/main" id="{A51692EA-1CAF-47E2-80D4-A633AD3EB9D7}"/>
              </a:ext>
            </a:extLst>
          </p:cNvPr>
          <p:cNvSpPr txBox="1">
            <a:spLocks noChangeArrowheads="1"/>
          </p:cNvSpPr>
          <p:nvPr/>
        </p:nvSpPr>
        <p:spPr bwMode="auto">
          <a:xfrm>
            <a:off x="5633693" y="1881967"/>
            <a:ext cx="1020008" cy="38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chemeClr val="tx1">
                    <a:lumMod val="85000"/>
                    <a:lumOff val="15000"/>
                  </a:schemeClr>
                </a:solidFill>
                <a:latin typeface="造字工房朗倩（非商用）常规体" pitchFamily="50" charset="-122"/>
                <a:ea typeface="造字工房朗倩（非商用）常规体" pitchFamily="50" charset="-122"/>
              </a:rPr>
              <a:t>套接字</a:t>
            </a:r>
          </a:p>
        </p:txBody>
      </p:sp>
      <p:grpSp>
        <p:nvGrpSpPr>
          <p:cNvPr id="27" name="组合 26">
            <a:extLst>
              <a:ext uri="{FF2B5EF4-FFF2-40B4-BE49-F238E27FC236}">
                <a16:creationId xmlns:a16="http://schemas.microsoft.com/office/drawing/2014/main" id="{CD42C69C-DAF9-4469-BA09-5E48B06C6609}"/>
              </a:ext>
            </a:extLst>
          </p:cNvPr>
          <p:cNvGrpSpPr/>
          <p:nvPr/>
        </p:nvGrpSpPr>
        <p:grpSpPr>
          <a:xfrm>
            <a:off x="3400870" y="4714529"/>
            <a:ext cx="2742828" cy="1090065"/>
            <a:chOff x="1328615" y="3011805"/>
            <a:chExt cx="2742828" cy="1090065"/>
          </a:xfrm>
        </p:grpSpPr>
        <p:sp>
          <p:nvSpPr>
            <p:cNvPr id="28" name="Text Box 6">
              <a:extLst>
                <a:ext uri="{FF2B5EF4-FFF2-40B4-BE49-F238E27FC236}">
                  <a16:creationId xmlns:a16="http://schemas.microsoft.com/office/drawing/2014/main" id="{CF8DFBEA-6EE6-4725-8764-65C74224AD03}"/>
                </a:ext>
              </a:extLst>
            </p:cNvPr>
            <p:cNvSpPr txBox="1">
              <a:spLocks noChangeArrowheads="1"/>
            </p:cNvSpPr>
            <p:nvPr/>
          </p:nvSpPr>
          <p:spPr bwMode="auto">
            <a:xfrm>
              <a:off x="2156073" y="3011805"/>
              <a:ext cx="14486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 </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地址</a:t>
              </a:r>
            </a:p>
          </p:txBody>
        </p:sp>
        <p:grpSp>
          <p:nvGrpSpPr>
            <p:cNvPr id="29" name="组合 28">
              <a:extLst>
                <a:ext uri="{FF2B5EF4-FFF2-40B4-BE49-F238E27FC236}">
                  <a16:creationId xmlns:a16="http://schemas.microsoft.com/office/drawing/2014/main" id="{E2A25B2A-4BCE-454F-8207-B5736E143740}"/>
                </a:ext>
              </a:extLst>
            </p:cNvPr>
            <p:cNvGrpSpPr/>
            <p:nvPr/>
          </p:nvGrpSpPr>
          <p:grpSpPr>
            <a:xfrm>
              <a:off x="1328615" y="3517095"/>
              <a:ext cx="2742828" cy="584775"/>
              <a:chOff x="1263767" y="4127662"/>
              <a:chExt cx="2742828" cy="584775"/>
            </a:xfrm>
          </p:grpSpPr>
          <p:sp>
            <p:nvSpPr>
              <p:cNvPr id="30" name="矩形: 圆角 29">
                <a:extLst>
                  <a:ext uri="{FF2B5EF4-FFF2-40B4-BE49-F238E27FC236}">
                    <a16:creationId xmlns:a16="http://schemas.microsoft.com/office/drawing/2014/main" id="{0ED8C222-864E-4EC5-A69A-246C81560028}"/>
                  </a:ext>
                </a:extLst>
              </p:cNvPr>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720732C7-C3F5-45FB-B140-CC8947A8C4C8}"/>
                  </a:ext>
                </a:extLst>
              </p:cNvPr>
              <p:cNvSpPr/>
              <p:nvPr/>
            </p:nvSpPr>
            <p:spPr>
              <a:xfrm>
                <a:off x="1808196" y="4189216"/>
                <a:ext cx="1723549" cy="461665"/>
              </a:xfrm>
              <a:prstGeom prst="rect">
                <a:avLst/>
              </a:prstGeom>
            </p:spPr>
            <p:txBody>
              <a:bodyPr wrap="none">
                <a:spAutoFit/>
              </a:bodyPr>
              <a:lstStyle/>
              <a:p>
                <a:pPr algn="ctr"/>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131.6.23.13</a:t>
                </a:r>
                <a:r>
                  <a:rPr kumimoji="1" lang="en-US" altLang="zh-CN" sz="2400" dirty="0">
                    <a:solidFill>
                      <a:srgbClr val="333399"/>
                    </a:solidFill>
                    <a:latin typeface="Times New Roman" panose="02020603050405020304" pitchFamily="18" charset="0"/>
                    <a:ea typeface="思源黑体 CN Normal" panose="020B0400000000000000" pitchFamily="34" charset="-122"/>
                    <a:cs typeface="Times New Roman" panose="02020603050405020304" pitchFamily="18" charset="0"/>
                  </a:rPr>
                  <a:t> </a:t>
                </a:r>
              </a:p>
            </p:txBody>
          </p:sp>
        </p:grpSp>
      </p:grpSp>
      <p:grpSp>
        <p:nvGrpSpPr>
          <p:cNvPr id="32" name="组合 31">
            <a:extLst>
              <a:ext uri="{FF2B5EF4-FFF2-40B4-BE49-F238E27FC236}">
                <a16:creationId xmlns:a16="http://schemas.microsoft.com/office/drawing/2014/main" id="{5B454CEE-F5F9-43D8-9893-6252DC9FC15F}"/>
              </a:ext>
            </a:extLst>
          </p:cNvPr>
          <p:cNvGrpSpPr/>
          <p:nvPr/>
        </p:nvGrpSpPr>
        <p:grpSpPr>
          <a:xfrm>
            <a:off x="7044409" y="4714529"/>
            <a:ext cx="1298598" cy="1088173"/>
            <a:chOff x="4972154" y="3011805"/>
            <a:chExt cx="1298598" cy="1088173"/>
          </a:xfrm>
        </p:grpSpPr>
        <p:sp>
          <p:nvSpPr>
            <p:cNvPr id="33" name="Text Box 9">
              <a:extLst>
                <a:ext uri="{FF2B5EF4-FFF2-40B4-BE49-F238E27FC236}">
                  <a16:creationId xmlns:a16="http://schemas.microsoft.com/office/drawing/2014/main" id="{FDC37307-6D11-4A81-B803-9B3D221F67E0}"/>
                </a:ext>
              </a:extLst>
            </p:cNvPr>
            <p:cNvSpPr txBox="1">
              <a:spLocks noChangeArrowheads="1"/>
            </p:cNvSpPr>
            <p:nvPr/>
          </p:nvSpPr>
          <p:spPr bwMode="auto">
            <a:xfrm>
              <a:off x="5076993" y="3011805"/>
              <a:ext cx="11159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端口号</a:t>
              </a:r>
            </a:p>
          </p:txBody>
        </p:sp>
        <p:grpSp>
          <p:nvGrpSpPr>
            <p:cNvPr id="34" name="组合 33">
              <a:extLst>
                <a:ext uri="{FF2B5EF4-FFF2-40B4-BE49-F238E27FC236}">
                  <a16:creationId xmlns:a16="http://schemas.microsoft.com/office/drawing/2014/main" id="{A69E4D87-121E-4F09-AFCE-F01B841D2D53}"/>
                </a:ext>
              </a:extLst>
            </p:cNvPr>
            <p:cNvGrpSpPr/>
            <p:nvPr/>
          </p:nvGrpSpPr>
          <p:grpSpPr>
            <a:xfrm>
              <a:off x="4972154" y="3515203"/>
              <a:ext cx="1298598" cy="584775"/>
              <a:chOff x="1985882" y="4127662"/>
              <a:chExt cx="1298598" cy="584775"/>
            </a:xfrm>
          </p:grpSpPr>
          <p:sp>
            <p:nvSpPr>
              <p:cNvPr id="35" name="矩形: 圆角 34">
                <a:extLst>
                  <a:ext uri="{FF2B5EF4-FFF2-40B4-BE49-F238E27FC236}">
                    <a16:creationId xmlns:a16="http://schemas.microsoft.com/office/drawing/2014/main" id="{B096A0FB-50A0-4E53-8B78-B22AAFC77631}"/>
                  </a:ext>
                </a:extLst>
              </p:cNvPr>
              <p:cNvSpPr/>
              <p:nvPr/>
            </p:nvSpPr>
            <p:spPr>
              <a:xfrm>
                <a:off x="1985882" y="4127662"/>
                <a:ext cx="129859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E9612C36-6B2E-4BEA-AFA6-A150C1A6D465}"/>
                  </a:ext>
                </a:extLst>
              </p:cNvPr>
              <p:cNvSpPr/>
              <p:nvPr/>
            </p:nvSpPr>
            <p:spPr>
              <a:xfrm>
                <a:off x="2269861" y="4189216"/>
                <a:ext cx="800219" cy="461665"/>
              </a:xfrm>
              <a:prstGeom prst="rect">
                <a:avLst/>
              </a:prstGeom>
            </p:spPr>
            <p:txBody>
              <a:bodyPr wrap="none">
                <a:spAutoFit/>
              </a:bodyPr>
              <a:lstStyle/>
              <a:p>
                <a:pPr algn="ctr"/>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1500</a:t>
                </a:r>
              </a:p>
            </p:txBody>
          </p:sp>
        </p:grpSp>
      </p:grpSp>
      <p:grpSp>
        <p:nvGrpSpPr>
          <p:cNvPr id="37" name="Group 4">
            <a:extLst>
              <a:ext uri="{FF2B5EF4-FFF2-40B4-BE49-F238E27FC236}">
                <a16:creationId xmlns:a16="http://schemas.microsoft.com/office/drawing/2014/main" id="{F502C955-90AD-443F-BA6C-685D148B1DFA}"/>
              </a:ext>
            </a:extLst>
          </p:cNvPr>
          <p:cNvGrpSpPr>
            <a:grpSpLocks/>
          </p:cNvGrpSpPr>
          <p:nvPr/>
        </p:nvGrpSpPr>
        <p:grpSpPr bwMode="auto">
          <a:xfrm>
            <a:off x="3628987" y="5236852"/>
            <a:ext cx="5133083" cy="630195"/>
            <a:chOff x="849" y="3323"/>
            <a:chExt cx="2979" cy="333"/>
          </a:xfrm>
        </p:grpSpPr>
        <p:sp>
          <p:nvSpPr>
            <p:cNvPr id="38" name="Rectangle 11">
              <a:extLst>
                <a:ext uri="{FF2B5EF4-FFF2-40B4-BE49-F238E27FC236}">
                  <a16:creationId xmlns:a16="http://schemas.microsoft.com/office/drawing/2014/main" id="{C12E54DB-A08A-4D4A-9AC4-1E19F96A909D}"/>
                </a:ext>
              </a:extLst>
            </p:cNvPr>
            <p:cNvSpPr>
              <a:spLocks noChangeArrowheads="1"/>
            </p:cNvSpPr>
            <p:nvPr/>
          </p:nvSpPr>
          <p:spPr bwMode="auto">
            <a:xfrm>
              <a:off x="2072" y="3323"/>
              <a:ext cx="1756" cy="296"/>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131.6.23.13,    1500</a:t>
              </a:r>
            </a:p>
          </p:txBody>
        </p:sp>
        <p:sp>
          <p:nvSpPr>
            <p:cNvPr id="39" name="Text Box 12">
              <a:extLst>
                <a:ext uri="{FF2B5EF4-FFF2-40B4-BE49-F238E27FC236}">
                  <a16:creationId xmlns:a16="http://schemas.microsoft.com/office/drawing/2014/main" id="{02CA05D2-D723-4E08-B19B-0255658649FE}"/>
                </a:ext>
              </a:extLst>
            </p:cNvPr>
            <p:cNvSpPr txBox="1">
              <a:spLocks noChangeArrowheads="1"/>
            </p:cNvSpPr>
            <p:nvPr/>
          </p:nvSpPr>
          <p:spPr bwMode="auto">
            <a:xfrm>
              <a:off x="849" y="3347"/>
              <a:ext cx="1684"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套接字</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(socket)   </a:t>
              </a:r>
            </a:p>
          </p:txBody>
        </p:sp>
      </p:grpSp>
      <p:sp>
        <p:nvSpPr>
          <p:cNvPr id="40" name="文本框 39">
            <a:extLst>
              <a:ext uri="{FF2B5EF4-FFF2-40B4-BE49-F238E27FC236}">
                <a16:creationId xmlns:a16="http://schemas.microsoft.com/office/drawing/2014/main" id="{971AA7B2-08B8-4688-BBD9-1E4D973B7FB3}"/>
              </a:ext>
            </a:extLst>
          </p:cNvPr>
          <p:cNvSpPr txBox="1"/>
          <p:nvPr/>
        </p:nvSpPr>
        <p:spPr>
          <a:xfrm>
            <a:off x="4393055" y="2229563"/>
            <a:ext cx="3835400" cy="369332"/>
          </a:xfrm>
          <a:prstGeom prst="rect">
            <a:avLst/>
          </a:prstGeom>
          <a:noFill/>
        </p:spPr>
        <p:txBody>
          <a:bodyPr wrap="square" rtlCol="0">
            <a:spAutoFit/>
          </a:bodyPr>
          <a:lstStyle/>
          <a:p>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地址在互联网上唯一标识一台主机</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en-US" dirty="0"/>
          </a:p>
        </p:txBody>
      </p:sp>
      <p:sp>
        <p:nvSpPr>
          <p:cNvPr id="41" name="文本框 40">
            <a:extLst>
              <a:ext uri="{FF2B5EF4-FFF2-40B4-BE49-F238E27FC236}">
                <a16:creationId xmlns:a16="http://schemas.microsoft.com/office/drawing/2014/main" id="{ECBE2487-B245-42B1-87BD-5FE6CABE080C}"/>
              </a:ext>
            </a:extLst>
          </p:cNvPr>
          <p:cNvSpPr txBox="1"/>
          <p:nvPr/>
        </p:nvSpPr>
        <p:spPr>
          <a:xfrm>
            <a:off x="3885692" y="2580034"/>
            <a:ext cx="5122817" cy="369332"/>
          </a:xfrm>
          <a:prstGeom prst="rect">
            <a:avLst/>
          </a:prstGeom>
          <a:noFill/>
        </p:spPr>
        <p:txBody>
          <a:bodyPr wrap="square" rtlCol="0">
            <a:spAutoFit/>
          </a:bodyPr>
          <a:lstStyle/>
          <a:p>
            <a:r>
              <a:rPr kumimoji="1" lang="zh-CN" altLang="en-US"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端口号在一台主机唯一标识一个应用进程，</a:t>
            </a:r>
            <a:endParaRPr lang="zh-CN" altLang="en-US" dirty="0"/>
          </a:p>
        </p:txBody>
      </p:sp>
      <p:sp>
        <p:nvSpPr>
          <p:cNvPr id="42" name="文本框 41">
            <a:extLst>
              <a:ext uri="{FF2B5EF4-FFF2-40B4-BE49-F238E27FC236}">
                <a16:creationId xmlns:a16="http://schemas.microsoft.com/office/drawing/2014/main" id="{91836EE0-1AC0-42B9-94C7-E25EF7C0FFAB}"/>
              </a:ext>
            </a:extLst>
          </p:cNvPr>
          <p:cNvSpPr txBox="1"/>
          <p:nvPr/>
        </p:nvSpPr>
        <p:spPr>
          <a:xfrm>
            <a:off x="8532279" y="2934069"/>
            <a:ext cx="184731" cy="369332"/>
          </a:xfrm>
          <a:prstGeom prst="rect">
            <a:avLst/>
          </a:prstGeom>
          <a:noFill/>
        </p:spPr>
        <p:txBody>
          <a:bodyPr wrap="none" rtlCol="0">
            <a:spAutoFit/>
          </a:bodyPr>
          <a:lstStyle/>
          <a:p>
            <a:endParaRPr lang="zh-CN" altLang="en-US" dirty="0"/>
          </a:p>
        </p:txBody>
      </p:sp>
      <p:sp>
        <p:nvSpPr>
          <p:cNvPr id="2" name="灯片编号占位符 1">
            <a:extLst>
              <a:ext uri="{FF2B5EF4-FFF2-40B4-BE49-F238E27FC236}">
                <a16:creationId xmlns:a16="http://schemas.microsoft.com/office/drawing/2014/main" id="{16D378F1-FB2F-4EB3-950A-2B040557A5E7}"/>
              </a:ext>
            </a:extLst>
          </p:cNvPr>
          <p:cNvSpPr>
            <a:spLocks noGrp="1"/>
          </p:cNvSpPr>
          <p:nvPr>
            <p:ph type="sldNum" sz="quarter" idx="12"/>
          </p:nvPr>
        </p:nvSpPr>
        <p:spPr/>
        <p:txBody>
          <a:bodyPr/>
          <a:lstStyle/>
          <a:p>
            <a:fld id="{91F2D4EF-46D4-4764-B373-FC59CD1D281E}" type="slidenum">
              <a:rPr lang="zh-CN" altLang="en-US" smtClean="0"/>
              <a:t>15</a:t>
            </a:fld>
            <a:endParaRPr lang="zh-CN" altLang="en-US"/>
          </a:p>
        </p:txBody>
      </p:sp>
    </p:spTree>
    <p:extLst>
      <p:ext uri="{BB962C8B-B14F-4D97-AF65-F5344CB8AC3E}">
        <p14:creationId xmlns:p14="http://schemas.microsoft.com/office/powerpoint/2010/main" val="160458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par>
                          <p:cTn id="13" fill="hold">
                            <p:stCondLst>
                              <p:cond delay="500"/>
                            </p:stCondLst>
                            <p:childTnLst>
                              <p:par>
                                <p:cTn id="14" presetID="31" presetClass="entr" presetSubtype="0"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p:cTn id="16" dur="500" fill="hold"/>
                                        <p:tgtEl>
                                          <p:spTgt spid="27"/>
                                        </p:tgtEl>
                                        <p:attrNameLst>
                                          <p:attrName>ppt_w</p:attrName>
                                        </p:attrNameLst>
                                      </p:cBhvr>
                                      <p:tavLst>
                                        <p:tav tm="0">
                                          <p:val>
                                            <p:fltVal val="0"/>
                                          </p:val>
                                        </p:tav>
                                        <p:tav tm="100000">
                                          <p:val>
                                            <p:strVal val="#ppt_w"/>
                                          </p:val>
                                        </p:tav>
                                      </p:tavLst>
                                    </p:anim>
                                    <p:anim calcmode="lin" valueType="num">
                                      <p:cBhvr>
                                        <p:cTn id="17" dur="500" fill="hold"/>
                                        <p:tgtEl>
                                          <p:spTgt spid="27"/>
                                        </p:tgtEl>
                                        <p:attrNameLst>
                                          <p:attrName>ppt_h</p:attrName>
                                        </p:attrNameLst>
                                      </p:cBhvr>
                                      <p:tavLst>
                                        <p:tav tm="0">
                                          <p:val>
                                            <p:fltVal val="0"/>
                                          </p:val>
                                        </p:tav>
                                        <p:tav tm="100000">
                                          <p:val>
                                            <p:strVal val="#ppt_h"/>
                                          </p:val>
                                        </p:tav>
                                      </p:tavLst>
                                    </p:anim>
                                    <p:anim calcmode="lin" valueType="num">
                                      <p:cBhvr>
                                        <p:cTn id="18" dur="500" fill="hold"/>
                                        <p:tgtEl>
                                          <p:spTgt spid="27"/>
                                        </p:tgtEl>
                                        <p:attrNameLst>
                                          <p:attrName>style.rotation</p:attrName>
                                        </p:attrNameLst>
                                      </p:cBhvr>
                                      <p:tavLst>
                                        <p:tav tm="0">
                                          <p:val>
                                            <p:fltVal val="90"/>
                                          </p:val>
                                        </p:tav>
                                        <p:tav tm="100000">
                                          <p:val>
                                            <p:fltVal val="0"/>
                                          </p:val>
                                        </p:tav>
                                      </p:tavLst>
                                    </p:anim>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par>
                          <p:cTn id="25" fill="hold">
                            <p:stCondLst>
                              <p:cond delay="500"/>
                            </p:stCondLst>
                            <p:childTnLst>
                              <p:par>
                                <p:cTn id="26" presetID="31" presetClass="entr" presetSubtype="0"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anim calcmode="lin" valueType="num">
                                      <p:cBhvr>
                                        <p:cTn id="28" dur="500" fill="hold"/>
                                        <p:tgtEl>
                                          <p:spTgt spid="32"/>
                                        </p:tgtEl>
                                        <p:attrNameLst>
                                          <p:attrName>ppt_w</p:attrName>
                                        </p:attrNameLst>
                                      </p:cBhvr>
                                      <p:tavLst>
                                        <p:tav tm="0">
                                          <p:val>
                                            <p:fltVal val="0"/>
                                          </p:val>
                                        </p:tav>
                                        <p:tav tm="100000">
                                          <p:val>
                                            <p:strVal val="#ppt_w"/>
                                          </p:val>
                                        </p:tav>
                                      </p:tavLst>
                                    </p:anim>
                                    <p:anim calcmode="lin" valueType="num">
                                      <p:cBhvr>
                                        <p:cTn id="29" dur="500" fill="hold"/>
                                        <p:tgtEl>
                                          <p:spTgt spid="32"/>
                                        </p:tgtEl>
                                        <p:attrNameLst>
                                          <p:attrName>ppt_h</p:attrName>
                                        </p:attrNameLst>
                                      </p:cBhvr>
                                      <p:tavLst>
                                        <p:tav tm="0">
                                          <p:val>
                                            <p:fltVal val="0"/>
                                          </p:val>
                                        </p:tav>
                                        <p:tav tm="100000">
                                          <p:val>
                                            <p:strVal val="#ppt_h"/>
                                          </p:val>
                                        </p:tav>
                                      </p:tavLst>
                                    </p:anim>
                                    <p:anim calcmode="lin" valueType="num">
                                      <p:cBhvr>
                                        <p:cTn id="30" dur="500" fill="hold"/>
                                        <p:tgtEl>
                                          <p:spTgt spid="32"/>
                                        </p:tgtEl>
                                        <p:attrNameLst>
                                          <p:attrName>style.rotation</p:attrName>
                                        </p:attrNameLst>
                                      </p:cBhvr>
                                      <p:tavLst>
                                        <p:tav tm="0">
                                          <p:val>
                                            <p:fltVal val="90"/>
                                          </p:val>
                                        </p:tav>
                                        <p:tav tm="100000">
                                          <p:val>
                                            <p:fltVal val="0"/>
                                          </p:val>
                                        </p:tav>
                                      </p:tavLst>
                                    </p:anim>
                                    <p:animEffect transition="in" filter="fade">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par>
                          <p:cTn id="37" fill="hold">
                            <p:stCondLst>
                              <p:cond delay="500"/>
                            </p:stCondLst>
                            <p:childTnLst>
                              <p:par>
                                <p:cTn id="38" presetID="63" presetClass="path" presetSubtype="0" accel="50000" decel="50000" fill="hold" nodeType="afterEffect">
                                  <p:stCondLst>
                                    <p:cond delay="0"/>
                                  </p:stCondLst>
                                  <p:childTnLst>
                                    <p:animMotion origin="layout" path="M -3.75E-6 -1.85185E-6 L 0.11888 -1.85185E-6 " pathEditMode="relative" rAng="0" ptsTypes="AA">
                                      <p:cBhvr>
                                        <p:cTn id="39" dur="1000" fill="hold"/>
                                        <p:tgtEl>
                                          <p:spTgt spid="27"/>
                                        </p:tgtEl>
                                        <p:attrNameLst>
                                          <p:attrName>ppt_x</p:attrName>
                                          <p:attrName>ppt_y</p:attrName>
                                        </p:attrNameLst>
                                      </p:cBhvr>
                                      <p:rCtr x="5937" y="0"/>
                                    </p:animMotion>
                                  </p:childTnLst>
                                </p:cTn>
                              </p:par>
                              <p:par>
                                <p:cTn id="40" presetID="35" presetClass="path" presetSubtype="0" accel="50000" decel="50000" fill="hold" nodeType="withEffect">
                                  <p:stCondLst>
                                    <p:cond delay="0"/>
                                  </p:stCondLst>
                                  <p:childTnLst>
                                    <p:animMotion origin="layout" path="M 2.70833E-6 -1.85185E-6 L -0.14284 0.00301 " pathEditMode="relative" rAng="0" ptsTypes="AA">
                                      <p:cBhvr>
                                        <p:cTn id="41" dur="1000" fill="hold"/>
                                        <p:tgtEl>
                                          <p:spTgt spid="32"/>
                                        </p:tgtEl>
                                        <p:attrNameLst>
                                          <p:attrName>ppt_x</p:attrName>
                                          <p:attrName>ppt_y</p:attrName>
                                        </p:attrNameLst>
                                      </p:cBhvr>
                                      <p:rCtr x="-7148" y="139"/>
                                    </p:animMotion>
                                  </p:childTnLst>
                                </p:cTn>
                              </p:par>
                            </p:childTnLst>
                          </p:cTn>
                        </p:par>
                        <p:par>
                          <p:cTn id="42" fill="hold">
                            <p:stCondLst>
                              <p:cond delay="1500"/>
                            </p:stCondLst>
                            <p:childTnLst>
                              <p:par>
                                <p:cTn id="43" presetID="53" presetClass="exit" presetSubtype="32" fill="hold" nodeType="afterEffect">
                                  <p:stCondLst>
                                    <p:cond delay="0"/>
                                  </p:stCondLst>
                                  <p:childTnLst>
                                    <p:anim calcmode="lin" valueType="num">
                                      <p:cBhvr>
                                        <p:cTn id="44" dur="500"/>
                                        <p:tgtEl>
                                          <p:spTgt spid="27"/>
                                        </p:tgtEl>
                                        <p:attrNameLst>
                                          <p:attrName>ppt_w</p:attrName>
                                        </p:attrNameLst>
                                      </p:cBhvr>
                                      <p:tavLst>
                                        <p:tav tm="0">
                                          <p:val>
                                            <p:strVal val="ppt_w"/>
                                          </p:val>
                                        </p:tav>
                                        <p:tav tm="100000">
                                          <p:val>
                                            <p:fltVal val="0"/>
                                          </p:val>
                                        </p:tav>
                                      </p:tavLst>
                                    </p:anim>
                                    <p:anim calcmode="lin" valueType="num">
                                      <p:cBhvr>
                                        <p:cTn id="45" dur="500"/>
                                        <p:tgtEl>
                                          <p:spTgt spid="27"/>
                                        </p:tgtEl>
                                        <p:attrNameLst>
                                          <p:attrName>ppt_h</p:attrName>
                                        </p:attrNameLst>
                                      </p:cBhvr>
                                      <p:tavLst>
                                        <p:tav tm="0">
                                          <p:val>
                                            <p:strVal val="ppt_h"/>
                                          </p:val>
                                        </p:tav>
                                        <p:tav tm="100000">
                                          <p:val>
                                            <p:fltVal val="0"/>
                                          </p:val>
                                        </p:tav>
                                      </p:tavLst>
                                    </p:anim>
                                    <p:animEffect transition="out" filter="fade">
                                      <p:cBhvr>
                                        <p:cTn id="46" dur="500"/>
                                        <p:tgtEl>
                                          <p:spTgt spid="27"/>
                                        </p:tgtEl>
                                      </p:cBhvr>
                                    </p:animEffect>
                                    <p:set>
                                      <p:cBhvr>
                                        <p:cTn id="47" dur="1" fill="hold">
                                          <p:stCondLst>
                                            <p:cond delay="499"/>
                                          </p:stCondLst>
                                        </p:cTn>
                                        <p:tgtEl>
                                          <p:spTgt spid="27"/>
                                        </p:tgtEl>
                                        <p:attrNameLst>
                                          <p:attrName>style.visibility</p:attrName>
                                        </p:attrNameLst>
                                      </p:cBhvr>
                                      <p:to>
                                        <p:strVal val="hidden"/>
                                      </p:to>
                                    </p:set>
                                  </p:childTnLst>
                                </p:cTn>
                              </p:par>
                              <p:par>
                                <p:cTn id="48" presetID="53" presetClass="exit" presetSubtype="32" fill="hold" nodeType="withEffect">
                                  <p:stCondLst>
                                    <p:cond delay="0"/>
                                  </p:stCondLst>
                                  <p:childTnLst>
                                    <p:anim calcmode="lin" valueType="num">
                                      <p:cBhvr>
                                        <p:cTn id="49" dur="500"/>
                                        <p:tgtEl>
                                          <p:spTgt spid="32"/>
                                        </p:tgtEl>
                                        <p:attrNameLst>
                                          <p:attrName>ppt_w</p:attrName>
                                        </p:attrNameLst>
                                      </p:cBhvr>
                                      <p:tavLst>
                                        <p:tav tm="0">
                                          <p:val>
                                            <p:strVal val="ppt_w"/>
                                          </p:val>
                                        </p:tav>
                                        <p:tav tm="100000">
                                          <p:val>
                                            <p:fltVal val="0"/>
                                          </p:val>
                                        </p:tav>
                                      </p:tavLst>
                                    </p:anim>
                                    <p:anim calcmode="lin" valueType="num">
                                      <p:cBhvr>
                                        <p:cTn id="50" dur="500"/>
                                        <p:tgtEl>
                                          <p:spTgt spid="32"/>
                                        </p:tgtEl>
                                        <p:attrNameLst>
                                          <p:attrName>ppt_h</p:attrName>
                                        </p:attrNameLst>
                                      </p:cBhvr>
                                      <p:tavLst>
                                        <p:tav tm="0">
                                          <p:val>
                                            <p:strVal val="ppt_h"/>
                                          </p:val>
                                        </p:tav>
                                        <p:tav tm="100000">
                                          <p:val>
                                            <p:fltVal val="0"/>
                                          </p:val>
                                        </p:tav>
                                      </p:tavLst>
                                    </p:anim>
                                    <p:animEffect transition="out" filter="fade">
                                      <p:cBhvr>
                                        <p:cTn id="51" dur="500"/>
                                        <p:tgtEl>
                                          <p:spTgt spid="32"/>
                                        </p:tgtEl>
                                      </p:cBhvr>
                                    </p:animEffect>
                                    <p:set>
                                      <p:cBhvr>
                                        <p:cTn id="52" dur="1" fill="hold">
                                          <p:stCondLst>
                                            <p:cond delay="499"/>
                                          </p:stCondLst>
                                        </p:cTn>
                                        <p:tgtEl>
                                          <p:spTgt spid="32"/>
                                        </p:tgtEl>
                                        <p:attrNameLst>
                                          <p:attrName>style.visibility</p:attrName>
                                        </p:attrNameLst>
                                      </p:cBhvr>
                                      <p:to>
                                        <p:strVal val="hidden"/>
                                      </p:to>
                                    </p:set>
                                  </p:childTnLst>
                                </p:cTn>
                              </p:par>
                            </p:childTnLst>
                          </p:cTn>
                        </p:par>
                        <p:par>
                          <p:cTn id="53" fill="hold">
                            <p:stCondLst>
                              <p:cond delay="2000"/>
                            </p:stCondLst>
                            <p:childTnLst>
                              <p:par>
                                <p:cTn id="54" presetID="17" presetClass="entr" presetSubtype="10" fill="hold" nodeType="afterEffect">
                                  <p:stCondLst>
                                    <p:cond delay="0"/>
                                  </p:stCondLst>
                                  <p:childTnLst>
                                    <p:set>
                                      <p:cBhvr>
                                        <p:cTn id="55" dur="1" fill="hold">
                                          <p:stCondLst>
                                            <p:cond delay="0"/>
                                          </p:stCondLst>
                                        </p:cTn>
                                        <p:tgtEl>
                                          <p:spTgt spid="37"/>
                                        </p:tgtEl>
                                        <p:attrNameLst>
                                          <p:attrName>style.visibility</p:attrName>
                                        </p:attrNameLst>
                                      </p:cBhvr>
                                      <p:to>
                                        <p:strVal val="visible"/>
                                      </p:to>
                                    </p:set>
                                    <p:anim calcmode="lin" valueType="num">
                                      <p:cBhvr>
                                        <p:cTn id="56" dur="500" fill="hold"/>
                                        <p:tgtEl>
                                          <p:spTgt spid="37"/>
                                        </p:tgtEl>
                                        <p:attrNameLst>
                                          <p:attrName>ppt_w</p:attrName>
                                        </p:attrNameLst>
                                      </p:cBhvr>
                                      <p:tavLst>
                                        <p:tav tm="0">
                                          <p:val>
                                            <p:fltVal val="0"/>
                                          </p:val>
                                        </p:tav>
                                        <p:tav tm="100000">
                                          <p:val>
                                            <p:strVal val="#ppt_w"/>
                                          </p:val>
                                        </p:tav>
                                      </p:tavLst>
                                    </p:anim>
                                    <p:anim calcmode="lin" valueType="num">
                                      <p:cBhvr>
                                        <p:cTn id="57" dur="500" fill="hold"/>
                                        <p:tgtEl>
                                          <p:spTgt spid="3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0" grpId="0"/>
      <p:bldP spid="41"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378980" y="4606610"/>
            <a:ext cx="11434038" cy="882486"/>
            <a:chOff x="1403750" y="3593123"/>
            <a:chExt cx="11434038" cy="882486"/>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851857" cy="8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连接进行初始化时，将拥塞窗口置为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。图中的窗口单位不使用字节而使用</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MSS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。水平坐标单位为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RTT</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96" name="组合 395"/>
          <p:cNvGrpSpPr/>
          <p:nvPr/>
        </p:nvGrpSpPr>
        <p:grpSpPr>
          <a:xfrm>
            <a:off x="369127" y="5590936"/>
            <a:ext cx="11354303" cy="476221"/>
            <a:chOff x="1403750" y="3593123"/>
            <a:chExt cx="11354303" cy="476221"/>
          </a:xfrm>
        </p:grpSpPr>
        <p:grpSp>
          <p:nvGrpSpPr>
            <p:cNvPr id="397" name="组合 396"/>
            <p:cNvGrpSpPr/>
            <p:nvPr/>
          </p:nvGrpSpPr>
          <p:grpSpPr>
            <a:xfrm>
              <a:off x="1403750" y="3593123"/>
              <a:ext cx="490436" cy="476221"/>
              <a:chOff x="1403750" y="3593123"/>
              <a:chExt cx="808892" cy="785446"/>
            </a:xfrm>
          </p:grpSpPr>
          <p:sp>
            <p:nvSpPr>
              <p:cNvPr id="399" name="对话气泡: 椭圆形 39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8" name="Text Box 79"/>
            <p:cNvSpPr txBox="1">
              <a:spLocks noChangeArrowheads="1"/>
            </p:cNvSpPr>
            <p:nvPr/>
          </p:nvSpPr>
          <p:spPr bwMode="auto">
            <a:xfrm>
              <a:off x="1985931" y="3593123"/>
              <a:ext cx="10772122"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慢开始门限的初始值设置为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16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个报文段，即 </a:t>
              </a:r>
              <a:r>
                <a:rPr kumimoji="1" lang="en-US" altLang="zh-CN" sz="2400"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ssthresh</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 16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sp>
        <p:nvSpPr>
          <p:cNvPr id="401"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2"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3"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4"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5"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6"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7"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8"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9"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0"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1"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2"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3"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4"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5"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6"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7"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8"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9"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0"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1"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2"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3"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4"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5"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6"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7"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8"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9"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30"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31"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432"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433"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434"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435"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436"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437"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438"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439"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440"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441"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442"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443"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444"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445"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446"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447"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448"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449"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450"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451"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452"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453" name="Group 56"/>
          <p:cNvGrpSpPr/>
          <p:nvPr/>
        </p:nvGrpSpPr>
        <p:grpSpPr bwMode="auto">
          <a:xfrm>
            <a:off x="4314116" y="2019754"/>
            <a:ext cx="1395923" cy="760045"/>
            <a:chOff x="2934" y="1110"/>
            <a:chExt cx="1113" cy="606"/>
          </a:xfrm>
        </p:grpSpPr>
        <p:sp>
          <p:nvSpPr>
            <p:cNvPr id="454"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455"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456" name="Group 59"/>
          <p:cNvGrpSpPr/>
          <p:nvPr/>
        </p:nvGrpSpPr>
        <p:grpSpPr bwMode="auto">
          <a:xfrm>
            <a:off x="3965448" y="1470415"/>
            <a:ext cx="1341994" cy="416393"/>
            <a:chOff x="2656" y="672"/>
            <a:chExt cx="1070" cy="332"/>
          </a:xfrm>
        </p:grpSpPr>
        <p:sp>
          <p:nvSpPr>
            <p:cNvPr id="457"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458"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459" name="Group 62"/>
          <p:cNvGrpSpPr/>
          <p:nvPr/>
        </p:nvGrpSpPr>
        <p:grpSpPr bwMode="auto">
          <a:xfrm>
            <a:off x="1944933" y="3211242"/>
            <a:ext cx="1883804" cy="334871"/>
            <a:chOff x="1045" y="2060"/>
            <a:chExt cx="1502" cy="267"/>
          </a:xfrm>
        </p:grpSpPr>
        <p:sp>
          <p:nvSpPr>
            <p:cNvPr id="460"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461"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462" name="Group 65"/>
          <p:cNvGrpSpPr/>
          <p:nvPr/>
        </p:nvGrpSpPr>
        <p:grpSpPr bwMode="auto">
          <a:xfrm>
            <a:off x="2125540" y="1533124"/>
            <a:ext cx="1395923" cy="612049"/>
            <a:chOff x="1189" y="722"/>
            <a:chExt cx="1113" cy="488"/>
          </a:xfrm>
        </p:grpSpPr>
        <p:sp>
          <p:nvSpPr>
            <p:cNvPr id="463"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464"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465"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66"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67"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68"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69"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70"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71"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72"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FF0000"/>
                </a:solidFill>
                <a:ea typeface="楷体" panose="02010609060101010101" pitchFamily="49" charset="-122"/>
                <a:cs typeface="Arial" panose="020B0604020202020204" pitchFamily="34" charset="0"/>
              </a:rPr>
              <a:t>ssthresh</a:t>
            </a:r>
            <a:r>
              <a:rPr kumimoji="1" lang="en-US" altLang="zh-CN" sz="1580" dirty="0">
                <a:solidFill>
                  <a:srgbClr val="FF0000"/>
                </a:solidFill>
                <a:ea typeface="楷体" panose="02010609060101010101" pitchFamily="49" charset="-122"/>
                <a:cs typeface="Arial" panose="020B0604020202020204" pitchFamily="34" charset="0"/>
              </a:rPr>
              <a:t> = 16</a:t>
            </a:r>
          </a:p>
        </p:txBody>
      </p:sp>
      <p:sp>
        <p:nvSpPr>
          <p:cNvPr id="473"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74"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75"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76"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77"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78"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479"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480"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81"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82"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83"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84"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485" name="Group 90"/>
          <p:cNvGrpSpPr/>
          <p:nvPr/>
        </p:nvGrpSpPr>
        <p:grpSpPr bwMode="auto">
          <a:xfrm>
            <a:off x="1553624" y="2004702"/>
            <a:ext cx="1395923" cy="502934"/>
            <a:chOff x="733" y="1098"/>
            <a:chExt cx="1113" cy="401"/>
          </a:xfrm>
        </p:grpSpPr>
        <p:sp>
          <p:nvSpPr>
            <p:cNvPr id="486"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87"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488"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89"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0"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1"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2"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3"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4"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5"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6"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7"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8"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9"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0"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1"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2"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3"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4"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5"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6"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7"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8"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9"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2" name="灯片编号占位符 1">
            <a:extLst>
              <a:ext uri="{FF2B5EF4-FFF2-40B4-BE49-F238E27FC236}">
                <a16:creationId xmlns:a16="http://schemas.microsoft.com/office/drawing/2014/main" id="{09BA1B1A-C0AE-439D-8E31-1E022734ED10}"/>
              </a:ext>
            </a:extLst>
          </p:cNvPr>
          <p:cNvSpPr>
            <a:spLocks noGrp="1"/>
          </p:cNvSpPr>
          <p:nvPr>
            <p:ph type="sldNum" sz="quarter" idx="12"/>
          </p:nvPr>
        </p:nvSpPr>
        <p:spPr/>
        <p:txBody>
          <a:bodyPr/>
          <a:lstStyle/>
          <a:p>
            <a:fld id="{91F2D4EF-46D4-4764-B373-FC59CD1D281E}" type="slidenum">
              <a:rPr lang="zh-CN" altLang="en-US" smtClean="0"/>
              <a:t>150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4" presetClass="entr" presetSubtype="10" fill="hold" grpId="1" nodeType="afterEffect">
                                  <p:stCondLst>
                                    <p:cond delay="0"/>
                                  </p:stCondLst>
                                  <p:childTnLst>
                                    <p:set>
                                      <p:cBhvr>
                                        <p:cTn id="10" dur="1" fill="hold">
                                          <p:stCondLst>
                                            <p:cond delay="0"/>
                                          </p:stCondLst>
                                        </p:cTn>
                                        <p:tgtEl>
                                          <p:spTgt spid="472"/>
                                        </p:tgtEl>
                                        <p:attrNameLst>
                                          <p:attrName>style.visibility</p:attrName>
                                        </p:attrNameLst>
                                      </p:cBhvr>
                                      <p:to>
                                        <p:strVal val="visible"/>
                                      </p:to>
                                    </p:set>
                                    <p:animEffect transition="in" filter="randombar(horizontal)">
                                      <p:cBhvr>
                                        <p:cTn id="11" dur="500"/>
                                        <p:tgtEl>
                                          <p:spTgt spid="472"/>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01"/>
                                        </p:tgtEl>
                                        <p:attrNameLst>
                                          <p:attrName>style.visibility</p:attrName>
                                        </p:attrNameLst>
                                      </p:cBhvr>
                                      <p:to>
                                        <p:strVal val="visible"/>
                                      </p:to>
                                    </p:set>
                                    <p:animEffect transition="in" filter="randombar(horizontal)">
                                      <p:cBhvr>
                                        <p:cTn id="14" dur="500"/>
                                        <p:tgtEl>
                                          <p:spTgt spid="401"/>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402"/>
                                        </p:tgtEl>
                                        <p:attrNameLst>
                                          <p:attrName>style.visibility</p:attrName>
                                        </p:attrNameLst>
                                      </p:cBhvr>
                                      <p:to>
                                        <p:strVal val="visible"/>
                                      </p:to>
                                    </p:set>
                                    <p:animEffect transition="in" filter="randombar(horizontal)">
                                      <p:cBhvr>
                                        <p:cTn id="17" dur="500"/>
                                        <p:tgtEl>
                                          <p:spTgt spid="402"/>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403"/>
                                        </p:tgtEl>
                                        <p:attrNameLst>
                                          <p:attrName>style.visibility</p:attrName>
                                        </p:attrNameLst>
                                      </p:cBhvr>
                                      <p:to>
                                        <p:strVal val="visible"/>
                                      </p:to>
                                    </p:set>
                                    <p:animEffect transition="in" filter="randombar(horizontal)">
                                      <p:cBhvr>
                                        <p:cTn id="20" dur="500"/>
                                        <p:tgtEl>
                                          <p:spTgt spid="403"/>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404"/>
                                        </p:tgtEl>
                                        <p:attrNameLst>
                                          <p:attrName>style.visibility</p:attrName>
                                        </p:attrNameLst>
                                      </p:cBhvr>
                                      <p:to>
                                        <p:strVal val="visible"/>
                                      </p:to>
                                    </p:set>
                                    <p:animEffect transition="in" filter="randombar(horizontal)">
                                      <p:cBhvr>
                                        <p:cTn id="23" dur="500"/>
                                        <p:tgtEl>
                                          <p:spTgt spid="404"/>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405"/>
                                        </p:tgtEl>
                                        <p:attrNameLst>
                                          <p:attrName>style.visibility</p:attrName>
                                        </p:attrNameLst>
                                      </p:cBhvr>
                                      <p:to>
                                        <p:strVal val="visible"/>
                                      </p:to>
                                    </p:set>
                                    <p:animEffect transition="in" filter="randombar(horizontal)">
                                      <p:cBhvr>
                                        <p:cTn id="26" dur="500"/>
                                        <p:tgtEl>
                                          <p:spTgt spid="405"/>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406"/>
                                        </p:tgtEl>
                                        <p:attrNameLst>
                                          <p:attrName>style.visibility</p:attrName>
                                        </p:attrNameLst>
                                      </p:cBhvr>
                                      <p:to>
                                        <p:strVal val="visible"/>
                                      </p:to>
                                    </p:set>
                                    <p:animEffect transition="in" filter="randombar(horizontal)">
                                      <p:cBhvr>
                                        <p:cTn id="29" dur="500"/>
                                        <p:tgtEl>
                                          <p:spTgt spid="406"/>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407"/>
                                        </p:tgtEl>
                                        <p:attrNameLst>
                                          <p:attrName>style.visibility</p:attrName>
                                        </p:attrNameLst>
                                      </p:cBhvr>
                                      <p:to>
                                        <p:strVal val="visible"/>
                                      </p:to>
                                    </p:set>
                                    <p:animEffect transition="in" filter="randombar(horizontal)">
                                      <p:cBhvr>
                                        <p:cTn id="32" dur="500"/>
                                        <p:tgtEl>
                                          <p:spTgt spid="407"/>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408"/>
                                        </p:tgtEl>
                                        <p:attrNameLst>
                                          <p:attrName>style.visibility</p:attrName>
                                        </p:attrNameLst>
                                      </p:cBhvr>
                                      <p:to>
                                        <p:strVal val="visible"/>
                                      </p:to>
                                    </p:set>
                                    <p:animEffect transition="in" filter="randombar(horizontal)">
                                      <p:cBhvr>
                                        <p:cTn id="35" dur="500"/>
                                        <p:tgtEl>
                                          <p:spTgt spid="408"/>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409"/>
                                        </p:tgtEl>
                                        <p:attrNameLst>
                                          <p:attrName>style.visibility</p:attrName>
                                        </p:attrNameLst>
                                      </p:cBhvr>
                                      <p:to>
                                        <p:strVal val="visible"/>
                                      </p:to>
                                    </p:set>
                                    <p:animEffect transition="in" filter="randombar(horizontal)">
                                      <p:cBhvr>
                                        <p:cTn id="38" dur="500"/>
                                        <p:tgtEl>
                                          <p:spTgt spid="409"/>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410"/>
                                        </p:tgtEl>
                                        <p:attrNameLst>
                                          <p:attrName>style.visibility</p:attrName>
                                        </p:attrNameLst>
                                      </p:cBhvr>
                                      <p:to>
                                        <p:strVal val="visible"/>
                                      </p:to>
                                    </p:set>
                                    <p:animEffect transition="in" filter="randombar(horizontal)">
                                      <p:cBhvr>
                                        <p:cTn id="41" dur="500"/>
                                        <p:tgtEl>
                                          <p:spTgt spid="410"/>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411"/>
                                        </p:tgtEl>
                                        <p:attrNameLst>
                                          <p:attrName>style.visibility</p:attrName>
                                        </p:attrNameLst>
                                      </p:cBhvr>
                                      <p:to>
                                        <p:strVal val="visible"/>
                                      </p:to>
                                    </p:set>
                                    <p:animEffect transition="in" filter="randombar(horizontal)">
                                      <p:cBhvr>
                                        <p:cTn id="44" dur="500"/>
                                        <p:tgtEl>
                                          <p:spTgt spid="411"/>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412"/>
                                        </p:tgtEl>
                                        <p:attrNameLst>
                                          <p:attrName>style.visibility</p:attrName>
                                        </p:attrNameLst>
                                      </p:cBhvr>
                                      <p:to>
                                        <p:strVal val="visible"/>
                                      </p:to>
                                    </p:set>
                                    <p:animEffect transition="in" filter="randombar(horizontal)">
                                      <p:cBhvr>
                                        <p:cTn id="47" dur="500"/>
                                        <p:tgtEl>
                                          <p:spTgt spid="412"/>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413"/>
                                        </p:tgtEl>
                                        <p:attrNameLst>
                                          <p:attrName>style.visibility</p:attrName>
                                        </p:attrNameLst>
                                      </p:cBhvr>
                                      <p:to>
                                        <p:strVal val="visible"/>
                                      </p:to>
                                    </p:set>
                                    <p:animEffect transition="in" filter="randombar(horizontal)">
                                      <p:cBhvr>
                                        <p:cTn id="50" dur="500"/>
                                        <p:tgtEl>
                                          <p:spTgt spid="413"/>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414"/>
                                        </p:tgtEl>
                                        <p:attrNameLst>
                                          <p:attrName>style.visibility</p:attrName>
                                        </p:attrNameLst>
                                      </p:cBhvr>
                                      <p:to>
                                        <p:strVal val="visible"/>
                                      </p:to>
                                    </p:set>
                                    <p:animEffect transition="in" filter="randombar(horizontal)">
                                      <p:cBhvr>
                                        <p:cTn id="53" dur="500"/>
                                        <p:tgtEl>
                                          <p:spTgt spid="414"/>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415"/>
                                        </p:tgtEl>
                                        <p:attrNameLst>
                                          <p:attrName>style.visibility</p:attrName>
                                        </p:attrNameLst>
                                      </p:cBhvr>
                                      <p:to>
                                        <p:strVal val="visible"/>
                                      </p:to>
                                    </p:set>
                                    <p:animEffect transition="in" filter="randombar(horizontal)">
                                      <p:cBhvr>
                                        <p:cTn id="56" dur="500"/>
                                        <p:tgtEl>
                                          <p:spTgt spid="415"/>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416"/>
                                        </p:tgtEl>
                                        <p:attrNameLst>
                                          <p:attrName>style.visibility</p:attrName>
                                        </p:attrNameLst>
                                      </p:cBhvr>
                                      <p:to>
                                        <p:strVal val="visible"/>
                                      </p:to>
                                    </p:set>
                                    <p:animEffect transition="in" filter="randombar(horizontal)">
                                      <p:cBhvr>
                                        <p:cTn id="59" dur="500"/>
                                        <p:tgtEl>
                                          <p:spTgt spid="416"/>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417"/>
                                        </p:tgtEl>
                                        <p:attrNameLst>
                                          <p:attrName>style.visibility</p:attrName>
                                        </p:attrNameLst>
                                      </p:cBhvr>
                                      <p:to>
                                        <p:strVal val="visible"/>
                                      </p:to>
                                    </p:set>
                                    <p:animEffect transition="in" filter="randombar(horizontal)">
                                      <p:cBhvr>
                                        <p:cTn id="62" dur="500"/>
                                        <p:tgtEl>
                                          <p:spTgt spid="417"/>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418"/>
                                        </p:tgtEl>
                                        <p:attrNameLst>
                                          <p:attrName>style.visibility</p:attrName>
                                        </p:attrNameLst>
                                      </p:cBhvr>
                                      <p:to>
                                        <p:strVal val="visible"/>
                                      </p:to>
                                    </p:set>
                                    <p:animEffect transition="in" filter="randombar(horizontal)">
                                      <p:cBhvr>
                                        <p:cTn id="65" dur="500"/>
                                        <p:tgtEl>
                                          <p:spTgt spid="418"/>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419"/>
                                        </p:tgtEl>
                                        <p:attrNameLst>
                                          <p:attrName>style.visibility</p:attrName>
                                        </p:attrNameLst>
                                      </p:cBhvr>
                                      <p:to>
                                        <p:strVal val="visible"/>
                                      </p:to>
                                    </p:set>
                                    <p:animEffect transition="in" filter="randombar(horizontal)">
                                      <p:cBhvr>
                                        <p:cTn id="68" dur="500"/>
                                        <p:tgtEl>
                                          <p:spTgt spid="419"/>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420"/>
                                        </p:tgtEl>
                                        <p:attrNameLst>
                                          <p:attrName>style.visibility</p:attrName>
                                        </p:attrNameLst>
                                      </p:cBhvr>
                                      <p:to>
                                        <p:strVal val="visible"/>
                                      </p:to>
                                    </p:set>
                                    <p:animEffect transition="in" filter="randombar(horizontal)">
                                      <p:cBhvr>
                                        <p:cTn id="71" dur="500"/>
                                        <p:tgtEl>
                                          <p:spTgt spid="420"/>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421"/>
                                        </p:tgtEl>
                                        <p:attrNameLst>
                                          <p:attrName>style.visibility</p:attrName>
                                        </p:attrNameLst>
                                      </p:cBhvr>
                                      <p:to>
                                        <p:strVal val="visible"/>
                                      </p:to>
                                    </p:set>
                                    <p:animEffect transition="in" filter="randombar(horizontal)">
                                      <p:cBhvr>
                                        <p:cTn id="74" dur="500"/>
                                        <p:tgtEl>
                                          <p:spTgt spid="421"/>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422"/>
                                        </p:tgtEl>
                                        <p:attrNameLst>
                                          <p:attrName>style.visibility</p:attrName>
                                        </p:attrNameLst>
                                      </p:cBhvr>
                                      <p:to>
                                        <p:strVal val="visible"/>
                                      </p:to>
                                    </p:set>
                                    <p:animEffect transition="in" filter="randombar(horizontal)">
                                      <p:cBhvr>
                                        <p:cTn id="77" dur="500"/>
                                        <p:tgtEl>
                                          <p:spTgt spid="422"/>
                                        </p:tgtEl>
                                      </p:cBhvr>
                                    </p:animEffect>
                                  </p:childTnLst>
                                </p:cTn>
                              </p:par>
                              <p:par>
                                <p:cTn id="78" presetID="14" presetClass="entr" presetSubtype="10" fill="hold" grpId="0" nodeType="withEffect">
                                  <p:stCondLst>
                                    <p:cond delay="0"/>
                                  </p:stCondLst>
                                  <p:childTnLst>
                                    <p:set>
                                      <p:cBhvr>
                                        <p:cTn id="79" dur="1" fill="hold">
                                          <p:stCondLst>
                                            <p:cond delay="0"/>
                                          </p:stCondLst>
                                        </p:cTn>
                                        <p:tgtEl>
                                          <p:spTgt spid="423"/>
                                        </p:tgtEl>
                                        <p:attrNameLst>
                                          <p:attrName>style.visibility</p:attrName>
                                        </p:attrNameLst>
                                      </p:cBhvr>
                                      <p:to>
                                        <p:strVal val="visible"/>
                                      </p:to>
                                    </p:set>
                                    <p:animEffect transition="in" filter="randombar(horizontal)">
                                      <p:cBhvr>
                                        <p:cTn id="80" dur="500"/>
                                        <p:tgtEl>
                                          <p:spTgt spid="423"/>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424"/>
                                        </p:tgtEl>
                                        <p:attrNameLst>
                                          <p:attrName>style.visibility</p:attrName>
                                        </p:attrNameLst>
                                      </p:cBhvr>
                                      <p:to>
                                        <p:strVal val="visible"/>
                                      </p:to>
                                    </p:set>
                                    <p:animEffect transition="in" filter="randombar(horizontal)">
                                      <p:cBhvr>
                                        <p:cTn id="83" dur="500"/>
                                        <p:tgtEl>
                                          <p:spTgt spid="424"/>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425"/>
                                        </p:tgtEl>
                                        <p:attrNameLst>
                                          <p:attrName>style.visibility</p:attrName>
                                        </p:attrNameLst>
                                      </p:cBhvr>
                                      <p:to>
                                        <p:strVal val="visible"/>
                                      </p:to>
                                    </p:set>
                                    <p:animEffect transition="in" filter="randombar(horizontal)">
                                      <p:cBhvr>
                                        <p:cTn id="86" dur="500"/>
                                        <p:tgtEl>
                                          <p:spTgt spid="425"/>
                                        </p:tgtEl>
                                      </p:cBhvr>
                                    </p:animEffect>
                                  </p:childTnLst>
                                </p:cTn>
                              </p:par>
                              <p:par>
                                <p:cTn id="87" presetID="14" presetClass="entr" presetSubtype="10" fill="hold" grpId="0" nodeType="withEffect">
                                  <p:stCondLst>
                                    <p:cond delay="0"/>
                                  </p:stCondLst>
                                  <p:childTnLst>
                                    <p:set>
                                      <p:cBhvr>
                                        <p:cTn id="88" dur="1" fill="hold">
                                          <p:stCondLst>
                                            <p:cond delay="0"/>
                                          </p:stCondLst>
                                        </p:cTn>
                                        <p:tgtEl>
                                          <p:spTgt spid="426"/>
                                        </p:tgtEl>
                                        <p:attrNameLst>
                                          <p:attrName>style.visibility</p:attrName>
                                        </p:attrNameLst>
                                      </p:cBhvr>
                                      <p:to>
                                        <p:strVal val="visible"/>
                                      </p:to>
                                    </p:set>
                                    <p:animEffect transition="in" filter="randombar(horizontal)">
                                      <p:cBhvr>
                                        <p:cTn id="89" dur="500"/>
                                        <p:tgtEl>
                                          <p:spTgt spid="426"/>
                                        </p:tgtEl>
                                      </p:cBhvr>
                                    </p:animEffect>
                                  </p:childTnLst>
                                </p:cTn>
                              </p:par>
                              <p:par>
                                <p:cTn id="90" presetID="14" presetClass="entr" presetSubtype="10" fill="hold" grpId="0" nodeType="withEffect">
                                  <p:stCondLst>
                                    <p:cond delay="0"/>
                                  </p:stCondLst>
                                  <p:childTnLst>
                                    <p:set>
                                      <p:cBhvr>
                                        <p:cTn id="91" dur="1" fill="hold">
                                          <p:stCondLst>
                                            <p:cond delay="0"/>
                                          </p:stCondLst>
                                        </p:cTn>
                                        <p:tgtEl>
                                          <p:spTgt spid="427"/>
                                        </p:tgtEl>
                                        <p:attrNameLst>
                                          <p:attrName>style.visibility</p:attrName>
                                        </p:attrNameLst>
                                      </p:cBhvr>
                                      <p:to>
                                        <p:strVal val="visible"/>
                                      </p:to>
                                    </p:set>
                                    <p:animEffect transition="in" filter="randombar(horizontal)">
                                      <p:cBhvr>
                                        <p:cTn id="92" dur="500"/>
                                        <p:tgtEl>
                                          <p:spTgt spid="427"/>
                                        </p:tgtEl>
                                      </p:cBhvr>
                                    </p:animEffect>
                                  </p:childTnLst>
                                </p:cTn>
                              </p:par>
                              <p:par>
                                <p:cTn id="93" presetID="14" presetClass="entr" presetSubtype="10" fill="hold" grpId="0" nodeType="withEffect">
                                  <p:stCondLst>
                                    <p:cond delay="0"/>
                                  </p:stCondLst>
                                  <p:childTnLst>
                                    <p:set>
                                      <p:cBhvr>
                                        <p:cTn id="94" dur="1" fill="hold">
                                          <p:stCondLst>
                                            <p:cond delay="0"/>
                                          </p:stCondLst>
                                        </p:cTn>
                                        <p:tgtEl>
                                          <p:spTgt spid="428"/>
                                        </p:tgtEl>
                                        <p:attrNameLst>
                                          <p:attrName>style.visibility</p:attrName>
                                        </p:attrNameLst>
                                      </p:cBhvr>
                                      <p:to>
                                        <p:strVal val="visible"/>
                                      </p:to>
                                    </p:set>
                                    <p:animEffect transition="in" filter="randombar(horizontal)">
                                      <p:cBhvr>
                                        <p:cTn id="95" dur="500"/>
                                        <p:tgtEl>
                                          <p:spTgt spid="428"/>
                                        </p:tgtEl>
                                      </p:cBhvr>
                                    </p:animEffect>
                                  </p:childTnLst>
                                </p:cTn>
                              </p:par>
                              <p:par>
                                <p:cTn id="96" presetID="14" presetClass="entr" presetSubtype="10" fill="hold" grpId="0" nodeType="withEffect">
                                  <p:stCondLst>
                                    <p:cond delay="0"/>
                                  </p:stCondLst>
                                  <p:childTnLst>
                                    <p:set>
                                      <p:cBhvr>
                                        <p:cTn id="97" dur="1" fill="hold">
                                          <p:stCondLst>
                                            <p:cond delay="0"/>
                                          </p:stCondLst>
                                        </p:cTn>
                                        <p:tgtEl>
                                          <p:spTgt spid="429"/>
                                        </p:tgtEl>
                                        <p:attrNameLst>
                                          <p:attrName>style.visibility</p:attrName>
                                        </p:attrNameLst>
                                      </p:cBhvr>
                                      <p:to>
                                        <p:strVal val="visible"/>
                                      </p:to>
                                    </p:set>
                                    <p:animEffect transition="in" filter="randombar(horizontal)">
                                      <p:cBhvr>
                                        <p:cTn id="98" dur="500"/>
                                        <p:tgtEl>
                                          <p:spTgt spid="429"/>
                                        </p:tgtEl>
                                      </p:cBhvr>
                                    </p:animEffect>
                                  </p:childTnLst>
                                </p:cTn>
                              </p:par>
                              <p:par>
                                <p:cTn id="99" presetID="14" presetClass="entr" presetSubtype="10" fill="hold" grpId="0" nodeType="withEffect">
                                  <p:stCondLst>
                                    <p:cond delay="0"/>
                                  </p:stCondLst>
                                  <p:childTnLst>
                                    <p:set>
                                      <p:cBhvr>
                                        <p:cTn id="100" dur="1" fill="hold">
                                          <p:stCondLst>
                                            <p:cond delay="0"/>
                                          </p:stCondLst>
                                        </p:cTn>
                                        <p:tgtEl>
                                          <p:spTgt spid="430"/>
                                        </p:tgtEl>
                                        <p:attrNameLst>
                                          <p:attrName>style.visibility</p:attrName>
                                        </p:attrNameLst>
                                      </p:cBhvr>
                                      <p:to>
                                        <p:strVal val="visible"/>
                                      </p:to>
                                    </p:set>
                                    <p:animEffect transition="in" filter="randombar(horizontal)">
                                      <p:cBhvr>
                                        <p:cTn id="101" dur="500"/>
                                        <p:tgtEl>
                                          <p:spTgt spid="430"/>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431"/>
                                        </p:tgtEl>
                                        <p:attrNameLst>
                                          <p:attrName>style.visibility</p:attrName>
                                        </p:attrNameLst>
                                      </p:cBhvr>
                                      <p:to>
                                        <p:strVal val="visible"/>
                                      </p:to>
                                    </p:set>
                                    <p:animEffect transition="in" filter="randombar(horizontal)">
                                      <p:cBhvr>
                                        <p:cTn id="104" dur="500"/>
                                        <p:tgtEl>
                                          <p:spTgt spid="431"/>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432"/>
                                        </p:tgtEl>
                                        <p:attrNameLst>
                                          <p:attrName>style.visibility</p:attrName>
                                        </p:attrNameLst>
                                      </p:cBhvr>
                                      <p:to>
                                        <p:strVal val="visible"/>
                                      </p:to>
                                    </p:set>
                                    <p:animEffect transition="in" filter="randombar(horizontal)">
                                      <p:cBhvr>
                                        <p:cTn id="107" dur="500"/>
                                        <p:tgtEl>
                                          <p:spTgt spid="432"/>
                                        </p:tgtEl>
                                      </p:cBhvr>
                                    </p:animEffect>
                                  </p:childTnLst>
                                </p:cTn>
                              </p:par>
                              <p:par>
                                <p:cTn id="108" presetID="14" presetClass="entr" presetSubtype="10" fill="hold" grpId="0" nodeType="withEffect">
                                  <p:stCondLst>
                                    <p:cond delay="0"/>
                                  </p:stCondLst>
                                  <p:childTnLst>
                                    <p:set>
                                      <p:cBhvr>
                                        <p:cTn id="109" dur="1" fill="hold">
                                          <p:stCondLst>
                                            <p:cond delay="0"/>
                                          </p:stCondLst>
                                        </p:cTn>
                                        <p:tgtEl>
                                          <p:spTgt spid="433"/>
                                        </p:tgtEl>
                                        <p:attrNameLst>
                                          <p:attrName>style.visibility</p:attrName>
                                        </p:attrNameLst>
                                      </p:cBhvr>
                                      <p:to>
                                        <p:strVal val="visible"/>
                                      </p:to>
                                    </p:set>
                                    <p:animEffect transition="in" filter="randombar(horizontal)">
                                      <p:cBhvr>
                                        <p:cTn id="110" dur="500"/>
                                        <p:tgtEl>
                                          <p:spTgt spid="433"/>
                                        </p:tgtEl>
                                      </p:cBhvr>
                                    </p:animEffect>
                                  </p:childTnLst>
                                </p:cTn>
                              </p:par>
                              <p:par>
                                <p:cTn id="111" presetID="14" presetClass="entr" presetSubtype="10" fill="hold" grpId="0" nodeType="withEffect">
                                  <p:stCondLst>
                                    <p:cond delay="0"/>
                                  </p:stCondLst>
                                  <p:childTnLst>
                                    <p:set>
                                      <p:cBhvr>
                                        <p:cTn id="112" dur="1" fill="hold">
                                          <p:stCondLst>
                                            <p:cond delay="0"/>
                                          </p:stCondLst>
                                        </p:cTn>
                                        <p:tgtEl>
                                          <p:spTgt spid="434"/>
                                        </p:tgtEl>
                                        <p:attrNameLst>
                                          <p:attrName>style.visibility</p:attrName>
                                        </p:attrNameLst>
                                      </p:cBhvr>
                                      <p:to>
                                        <p:strVal val="visible"/>
                                      </p:to>
                                    </p:set>
                                    <p:animEffect transition="in" filter="randombar(horizontal)">
                                      <p:cBhvr>
                                        <p:cTn id="113" dur="500"/>
                                        <p:tgtEl>
                                          <p:spTgt spid="434"/>
                                        </p:tgtEl>
                                      </p:cBhvr>
                                    </p:animEffect>
                                  </p:childTnLst>
                                </p:cTn>
                              </p:par>
                              <p:par>
                                <p:cTn id="114" presetID="14" presetClass="entr" presetSubtype="10" fill="hold" grpId="0" nodeType="withEffect">
                                  <p:stCondLst>
                                    <p:cond delay="0"/>
                                  </p:stCondLst>
                                  <p:childTnLst>
                                    <p:set>
                                      <p:cBhvr>
                                        <p:cTn id="115" dur="1" fill="hold">
                                          <p:stCondLst>
                                            <p:cond delay="0"/>
                                          </p:stCondLst>
                                        </p:cTn>
                                        <p:tgtEl>
                                          <p:spTgt spid="435"/>
                                        </p:tgtEl>
                                        <p:attrNameLst>
                                          <p:attrName>style.visibility</p:attrName>
                                        </p:attrNameLst>
                                      </p:cBhvr>
                                      <p:to>
                                        <p:strVal val="visible"/>
                                      </p:to>
                                    </p:set>
                                    <p:animEffect transition="in" filter="randombar(horizontal)">
                                      <p:cBhvr>
                                        <p:cTn id="116" dur="500"/>
                                        <p:tgtEl>
                                          <p:spTgt spid="435"/>
                                        </p:tgtEl>
                                      </p:cBhvr>
                                    </p:animEffect>
                                  </p:childTnLst>
                                </p:cTn>
                              </p:par>
                              <p:par>
                                <p:cTn id="117" presetID="14" presetClass="entr" presetSubtype="10" fill="hold" grpId="0" nodeType="withEffect">
                                  <p:stCondLst>
                                    <p:cond delay="0"/>
                                  </p:stCondLst>
                                  <p:childTnLst>
                                    <p:set>
                                      <p:cBhvr>
                                        <p:cTn id="118" dur="1" fill="hold">
                                          <p:stCondLst>
                                            <p:cond delay="0"/>
                                          </p:stCondLst>
                                        </p:cTn>
                                        <p:tgtEl>
                                          <p:spTgt spid="436"/>
                                        </p:tgtEl>
                                        <p:attrNameLst>
                                          <p:attrName>style.visibility</p:attrName>
                                        </p:attrNameLst>
                                      </p:cBhvr>
                                      <p:to>
                                        <p:strVal val="visible"/>
                                      </p:to>
                                    </p:set>
                                    <p:animEffect transition="in" filter="randombar(horizontal)">
                                      <p:cBhvr>
                                        <p:cTn id="119" dur="500"/>
                                        <p:tgtEl>
                                          <p:spTgt spid="436"/>
                                        </p:tgtEl>
                                      </p:cBhvr>
                                    </p:animEffect>
                                  </p:childTnLst>
                                </p:cTn>
                              </p:par>
                              <p:par>
                                <p:cTn id="120" presetID="14" presetClass="entr" presetSubtype="10" fill="hold" grpId="0" nodeType="withEffect">
                                  <p:stCondLst>
                                    <p:cond delay="0"/>
                                  </p:stCondLst>
                                  <p:childTnLst>
                                    <p:set>
                                      <p:cBhvr>
                                        <p:cTn id="121" dur="1" fill="hold">
                                          <p:stCondLst>
                                            <p:cond delay="0"/>
                                          </p:stCondLst>
                                        </p:cTn>
                                        <p:tgtEl>
                                          <p:spTgt spid="437"/>
                                        </p:tgtEl>
                                        <p:attrNameLst>
                                          <p:attrName>style.visibility</p:attrName>
                                        </p:attrNameLst>
                                      </p:cBhvr>
                                      <p:to>
                                        <p:strVal val="visible"/>
                                      </p:to>
                                    </p:set>
                                    <p:animEffect transition="in" filter="randombar(horizontal)">
                                      <p:cBhvr>
                                        <p:cTn id="122" dur="500"/>
                                        <p:tgtEl>
                                          <p:spTgt spid="437"/>
                                        </p:tgtEl>
                                      </p:cBhvr>
                                    </p:animEffect>
                                  </p:childTnLst>
                                </p:cTn>
                              </p:par>
                              <p:par>
                                <p:cTn id="123" presetID="14" presetClass="entr" presetSubtype="10" fill="hold" grpId="0" nodeType="withEffect">
                                  <p:stCondLst>
                                    <p:cond delay="0"/>
                                  </p:stCondLst>
                                  <p:childTnLst>
                                    <p:set>
                                      <p:cBhvr>
                                        <p:cTn id="124" dur="1" fill="hold">
                                          <p:stCondLst>
                                            <p:cond delay="0"/>
                                          </p:stCondLst>
                                        </p:cTn>
                                        <p:tgtEl>
                                          <p:spTgt spid="438"/>
                                        </p:tgtEl>
                                        <p:attrNameLst>
                                          <p:attrName>style.visibility</p:attrName>
                                        </p:attrNameLst>
                                      </p:cBhvr>
                                      <p:to>
                                        <p:strVal val="visible"/>
                                      </p:to>
                                    </p:set>
                                    <p:animEffect transition="in" filter="randombar(horizontal)">
                                      <p:cBhvr>
                                        <p:cTn id="125" dur="500"/>
                                        <p:tgtEl>
                                          <p:spTgt spid="438"/>
                                        </p:tgtEl>
                                      </p:cBhvr>
                                    </p:animEffect>
                                  </p:childTnLst>
                                </p:cTn>
                              </p:par>
                              <p:par>
                                <p:cTn id="126" presetID="14" presetClass="entr" presetSubtype="10" fill="hold" grpId="0" nodeType="withEffect">
                                  <p:stCondLst>
                                    <p:cond delay="0"/>
                                  </p:stCondLst>
                                  <p:childTnLst>
                                    <p:set>
                                      <p:cBhvr>
                                        <p:cTn id="127" dur="1" fill="hold">
                                          <p:stCondLst>
                                            <p:cond delay="0"/>
                                          </p:stCondLst>
                                        </p:cTn>
                                        <p:tgtEl>
                                          <p:spTgt spid="439"/>
                                        </p:tgtEl>
                                        <p:attrNameLst>
                                          <p:attrName>style.visibility</p:attrName>
                                        </p:attrNameLst>
                                      </p:cBhvr>
                                      <p:to>
                                        <p:strVal val="visible"/>
                                      </p:to>
                                    </p:set>
                                    <p:animEffect transition="in" filter="randombar(horizontal)">
                                      <p:cBhvr>
                                        <p:cTn id="128" dur="500"/>
                                        <p:tgtEl>
                                          <p:spTgt spid="439"/>
                                        </p:tgtEl>
                                      </p:cBhvr>
                                    </p:animEffect>
                                  </p:childTnLst>
                                </p:cTn>
                              </p:par>
                              <p:par>
                                <p:cTn id="129" presetID="14" presetClass="entr" presetSubtype="10" fill="hold" grpId="0" nodeType="withEffect">
                                  <p:stCondLst>
                                    <p:cond delay="0"/>
                                  </p:stCondLst>
                                  <p:childTnLst>
                                    <p:set>
                                      <p:cBhvr>
                                        <p:cTn id="130" dur="1" fill="hold">
                                          <p:stCondLst>
                                            <p:cond delay="0"/>
                                          </p:stCondLst>
                                        </p:cTn>
                                        <p:tgtEl>
                                          <p:spTgt spid="440"/>
                                        </p:tgtEl>
                                        <p:attrNameLst>
                                          <p:attrName>style.visibility</p:attrName>
                                        </p:attrNameLst>
                                      </p:cBhvr>
                                      <p:to>
                                        <p:strVal val="visible"/>
                                      </p:to>
                                    </p:set>
                                    <p:animEffect transition="in" filter="randombar(horizontal)">
                                      <p:cBhvr>
                                        <p:cTn id="131" dur="500"/>
                                        <p:tgtEl>
                                          <p:spTgt spid="440"/>
                                        </p:tgtEl>
                                      </p:cBhvr>
                                    </p:animEffect>
                                  </p:childTnLst>
                                </p:cTn>
                              </p:par>
                              <p:par>
                                <p:cTn id="132" presetID="14" presetClass="entr" presetSubtype="10" fill="hold" grpId="0" nodeType="withEffect">
                                  <p:stCondLst>
                                    <p:cond delay="0"/>
                                  </p:stCondLst>
                                  <p:childTnLst>
                                    <p:set>
                                      <p:cBhvr>
                                        <p:cTn id="133" dur="1" fill="hold">
                                          <p:stCondLst>
                                            <p:cond delay="0"/>
                                          </p:stCondLst>
                                        </p:cTn>
                                        <p:tgtEl>
                                          <p:spTgt spid="441"/>
                                        </p:tgtEl>
                                        <p:attrNameLst>
                                          <p:attrName>style.visibility</p:attrName>
                                        </p:attrNameLst>
                                      </p:cBhvr>
                                      <p:to>
                                        <p:strVal val="visible"/>
                                      </p:to>
                                    </p:set>
                                    <p:animEffect transition="in" filter="randombar(horizontal)">
                                      <p:cBhvr>
                                        <p:cTn id="134" dur="500"/>
                                        <p:tgtEl>
                                          <p:spTgt spid="441"/>
                                        </p:tgtEl>
                                      </p:cBhvr>
                                    </p:animEffect>
                                  </p:childTnLst>
                                </p:cTn>
                              </p:par>
                              <p:par>
                                <p:cTn id="135" presetID="14" presetClass="entr" presetSubtype="10" fill="hold" grpId="0" nodeType="withEffect">
                                  <p:stCondLst>
                                    <p:cond delay="0"/>
                                  </p:stCondLst>
                                  <p:childTnLst>
                                    <p:set>
                                      <p:cBhvr>
                                        <p:cTn id="136" dur="1" fill="hold">
                                          <p:stCondLst>
                                            <p:cond delay="0"/>
                                          </p:stCondLst>
                                        </p:cTn>
                                        <p:tgtEl>
                                          <p:spTgt spid="442"/>
                                        </p:tgtEl>
                                        <p:attrNameLst>
                                          <p:attrName>style.visibility</p:attrName>
                                        </p:attrNameLst>
                                      </p:cBhvr>
                                      <p:to>
                                        <p:strVal val="visible"/>
                                      </p:to>
                                    </p:set>
                                    <p:animEffect transition="in" filter="randombar(horizontal)">
                                      <p:cBhvr>
                                        <p:cTn id="137" dur="500"/>
                                        <p:tgtEl>
                                          <p:spTgt spid="442"/>
                                        </p:tgtEl>
                                      </p:cBhvr>
                                    </p:animEffect>
                                  </p:childTnLst>
                                </p:cTn>
                              </p:par>
                              <p:par>
                                <p:cTn id="138" presetID="14" presetClass="entr" presetSubtype="10" fill="hold" grpId="0" nodeType="withEffect">
                                  <p:stCondLst>
                                    <p:cond delay="0"/>
                                  </p:stCondLst>
                                  <p:childTnLst>
                                    <p:set>
                                      <p:cBhvr>
                                        <p:cTn id="139" dur="1" fill="hold">
                                          <p:stCondLst>
                                            <p:cond delay="0"/>
                                          </p:stCondLst>
                                        </p:cTn>
                                        <p:tgtEl>
                                          <p:spTgt spid="443"/>
                                        </p:tgtEl>
                                        <p:attrNameLst>
                                          <p:attrName>style.visibility</p:attrName>
                                        </p:attrNameLst>
                                      </p:cBhvr>
                                      <p:to>
                                        <p:strVal val="visible"/>
                                      </p:to>
                                    </p:set>
                                    <p:animEffect transition="in" filter="randombar(horizontal)">
                                      <p:cBhvr>
                                        <p:cTn id="140" dur="500"/>
                                        <p:tgtEl>
                                          <p:spTgt spid="443"/>
                                        </p:tgtEl>
                                      </p:cBhvr>
                                    </p:animEffect>
                                  </p:childTnLst>
                                </p:cTn>
                              </p:par>
                              <p:par>
                                <p:cTn id="141" presetID="14" presetClass="entr" presetSubtype="10" fill="hold" grpId="0" nodeType="withEffect">
                                  <p:stCondLst>
                                    <p:cond delay="0"/>
                                  </p:stCondLst>
                                  <p:childTnLst>
                                    <p:set>
                                      <p:cBhvr>
                                        <p:cTn id="142" dur="1" fill="hold">
                                          <p:stCondLst>
                                            <p:cond delay="0"/>
                                          </p:stCondLst>
                                        </p:cTn>
                                        <p:tgtEl>
                                          <p:spTgt spid="444"/>
                                        </p:tgtEl>
                                        <p:attrNameLst>
                                          <p:attrName>style.visibility</p:attrName>
                                        </p:attrNameLst>
                                      </p:cBhvr>
                                      <p:to>
                                        <p:strVal val="visible"/>
                                      </p:to>
                                    </p:set>
                                    <p:animEffect transition="in" filter="randombar(horizontal)">
                                      <p:cBhvr>
                                        <p:cTn id="143" dur="500"/>
                                        <p:tgtEl>
                                          <p:spTgt spid="444"/>
                                        </p:tgtEl>
                                      </p:cBhvr>
                                    </p:animEffect>
                                  </p:childTnLst>
                                </p:cTn>
                              </p:par>
                              <p:par>
                                <p:cTn id="144" presetID="14" presetClass="entr" presetSubtype="10" fill="hold" grpId="0" nodeType="withEffect">
                                  <p:stCondLst>
                                    <p:cond delay="0"/>
                                  </p:stCondLst>
                                  <p:childTnLst>
                                    <p:set>
                                      <p:cBhvr>
                                        <p:cTn id="145" dur="1" fill="hold">
                                          <p:stCondLst>
                                            <p:cond delay="0"/>
                                          </p:stCondLst>
                                        </p:cTn>
                                        <p:tgtEl>
                                          <p:spTgt spid="445"/>
                                        </p:tgtEl>
                                        <p:attrNameLst>
                                          <p:attrName>style.visibility</p:attrName>
                                        </p:attrNameLst>
                                      </p:cBhvr>
                                      <p:to>
                                        <p:strVal val="visible"/>
                                      </p:to>
                                    </p:set>
                                    <p:animEffect transition="in" filter="randombar(horizontal)">
                                      <p:cBhvr>
                                        <p:cTn id="146" dur="500"/>
                                        <p:tgtEl>
                                          <p:spTgt spid="445"/>
                                        </p:tgtEl>
                                      </p:cBhvr>
                                    </p:animEffect>
                                  </p:childTnLst>
                                </p:cTn>
                              </p:par>
                              <p:par>
                                <p:cTn id="147" presetID="14" presetClass="entr" presetSubtype="10" fill="hold" grpId="0" nodeType="withEffect">
                                  <p:stCondLst>
                                    <p:cond delay="0"/>
                                  </p:stCondLst>
                                  <p:childTnLst>
                                    <p:set>
                                      <p:cBhvr>
                                        <p:cTn id="148" dur="1" fill="hold">
                                          <p:stCondLst>
                                            <p:cond delay="0"/>
                                          </p:stCondLst>
                                        </p:cTn>
                                        <p:tgtEl>
                                          <p:spTgt spid="446"/>
                                        </p:tgtEl>
                                        <p:attrNameLst>
                                          <p:attrName>style.visibility</p:attrName>
                                        </p:attrNameLst>
                                      </p:cBhvr>
                                      <p:to>
                                        <p:strVal val="visible"/>
                                      </p:to>
                                    </p:set>
                                    <p:animEffect transition="in" filter="randombar(horizontal)">
                                      <p:cBhvr>
                                        <p:cTn id="149" dur="500"/>
                                        <p:tgtEl>
                                          <p:spTgt spid="446"/>
                                        </p:tgtEl>
                                      </p:cBhvr>
                                    </p:animEffect>
                                  </p:childTnLst>
                                </p:cTn>
                              </p:par>
                              <p:par>
                                <p:cTn id="150" presetID="14" presetClass="entr" presetSubtype="10" fill="hold" grpId="0" nodeType="withEffect">
                                  <p:stCondLst>
                                    <p:cond delay="0"/>
                                  </p:stCondLst>
                                  <p:childTnLst>
                                    <p:set>
                                      <p:cBhvr>
                                        <p:cTn id="151" dur="1" fill="hold">
                                          <p:stCondLst>
                                            <p:cond delay="0"/>
                                          </p:stCondLst>
                                        </p:cTn>
                                        <p:tgtEl>
                                          <p:spTgt spid="447"/>
                                        </p:tgtEl>
                                        <p:attrNameLst>
                                          <p:attrName>style.visibility</p:attrName>
                                        </p:attrNameLst>
                                      </p:cBhvr>
                                      <p:to>
                                        <p:strVal val="visible"/>
                                      </p:to>
                                    </p:set>
                                    <p:animEffect transition="in" filter="randombar(horizontal)">
                                      <p:cBhvr>
                                        <p:cTn id="152" dur="500"/>
                                        <p:tgtEl>
                                          <p:spTgt spid="447"/>
                                        </p:tgtEl>
                                      </p:cBhvr>
                                    </p:animEffect>
                                  </p:childTnLst>
                                </p:cTn>
                              </p:par>
                              <p:par>
                                <p:cTn id="153" presetID="14" presetClass="entr" presetSubtype="10" fill="hold" grpId="0" nodeType="withEffect">
                                  <p:stCondLst>
                                    <p:cond delay="0"/>
                                  </p:stCondLst>
                                  <p:childTnLst>
                                    <p:set>
                                      <p:cBhvr>
                                        <p:cTn id="154" dur="1" fill="hold">
                                          <p:stCondLst>
                                            <p:cond delay="0"/>
                                          </p:stCondLst>
                                        </p:cTn>
                                        <p:tgtEl>
                                          <p:spTgt spid="448"/>
                                        </p:tgtEl>
                                        <p:attrNameLst>
                                          <p:attrName>style.visibility</p:attrName>
                                        </p:attrNameLst>
                                      </p:cBhvr>
                                      <p:to>
                                        <p:strVal val="visible"/>
                                      </p:to>
                                    </p:set>
                                    <p:animEffect transition="in" filter="randombar(horizontal)">
                                      <p:cBhvr>
                                        <p:cTn id="155" dur="500"/>
                                        <p:tgtEl>
                                          <p:spTgt spid="448"/>
                                        </p:tgtEl>
                                      </p:cBhvr>
                                    </p:animEffect>
                                  </p:childTnLst>
                                </p:cTn>
                              </p:par>
                              <p:par>
                                <p:cTn id="156" presetID="14" presetClass="entr" presetSubtype="10" fill="hold" grpId="0" nodeType="withEffect">
                                  <p:stCondLst>
                                    <p:cond delay="0"/>
                                  </p:stCondLst>
                                  <p:childTnLst>
                                    <p:set>
                                      <p:cBhvr>
                                        <p:cTn id="157" dur="1" fill="hold">
                                          <p:stCondLst>
                                            <p:cond delay="0"/>
                                          </p:stCondLst>
                                        </p:cTn>
                                        <p:tgtEl>
                                          <p:spTgt spid="449"/>
                                        </p:tgtEl>
                                        <p:attrNameLst>
                                          <p:attrName>style.visibility</p:attrName>
                                        </p:attrNameLst>
                                      </p:cBhvr>
                                      <p:to>
                                        <p:strVal val="visible"/>
                                      </p:to>
                                    </p:set>
                                    <p:animEffect transition="in" filter="randombar(horizontal)">
                                      <p:cBhvr>
                                        <p:cTn id="158" dur="500"/>
                                        <p:tgtEl>
                                          <p:spTgt spid="449"/>
                                        </p:tgtEl>
                                      </p:cBhvr>
                                    </p:animEffect>
                                  </p:childTnLst>
                                </p:cTn>
                              </p:par>
                              <p:par>
                                <p:cTn id="159" presetID="14" presetClass="entr" presetSubtype="10" fill="hold" grpId="0" nodeType="withEffect">
                                  <p:stCondLst>
                                    <p:cond delay="0"/>
                                  </p:stCondLst>
                                  <p:childTnLst>
                                    <p:set>
                                      <p:cBhvr>
                                        <p:cTn id="160" dur="1" fill="hold">
                                          <p:stCondLst>
                                            <p:cond delay="0"/>
                                          </p:stCondLst>
                                        </p:cTn>
                                        <p:tgtEl>
                                          <p:spTgt spid="450"/>
                                        </p:tgtEl>
                                        <p:attrNameLst>
                                          <p:attrName>style.visibility</p:attrName>
                                        </p:attrNameLst>
                                      </p:cBhvr>
                                      <p:to>
                                        <p:strVal val="visible"/>
                                      </p:to>
                                    </p:set>
                                    <p:animEffect transition="in" filter="randombar(horizontal)">
                                      <p:cBhvr>
                                        <p:cTn id="161" dur="500"/>
                                        <p:tgtEl>
                                          <p:spTgt spid="450"/>
                                        </p:tgtEl>
                                      </p:cBhvr>
                                    </p:animEffect>
                                  </p:childTnLst>
                                </p:cTn>
                              </p:par>
                              <p:par>
                                <p:cTn id="162" presetID="14" presetClass="entr" presetSubtype="10" fill="hold" grpId="0" nodeType="withEffect">
                                  <p:stCondLst>
                                    <p:cond delay="0"/>
                                  </p:stCondLst>
                                  <p:childTnLst>
                                    <p:set>
                                      <p:cBhvr>
                                        <p:cTn id="163" dur="1" fill="hold">
                                          <p:stCondLst>
                                            <p:cond delay="0"/>
                                          </p:stCondLst>
                                        </p:cTn>
                                        <p:tgtEl>
                                          <p:spTgt spid="451"/>
                                        </p:tgtEl>
                                        <p:attrNameLst>
                                          <p:attrName>style.visibility</p:attrName>
                                        </p:attrNameLst>
                                      </p:cBhvr>
                                      <p:to>
                                        <p:strVal val="visible"/>
                                      </p:to>
                                    </p:set>
                                    <p:animEffect transition="in" filter="randombar(horizontal)">
                                      <p:cBhvr>
                                        <p:cTn id="164" dur="500"/>
                                        <p:tgtEl>
                                          <p:spTgt spid="451"/>
                                        </p:tgtEl>
                                      </p:cBhvr>
                                    </p:animEffect>
                                  </p:childTnLst>
                                </p:cTn>
                              </p:par>
                              <p:par>
                                <p:cTn id="165" presetID="14" presetClass="entr" presetSubtype="10" fill="hold" grpId="0" nodeType="withEffect">
                                  <p:stCondLst>
                                    <p:cond delay="0"/>
                                  </p:stCondLst>
                                  <p:childTnLst>
                                    <p:set>
                                      <p:cBhvr>
                                        <p:cTn id="166" dur="1" fill="hold">
                                          <p:stCondLst>
                                            <p:cond delay="0"/>
                                          </p:stCondLst>
                                        </p:cTn>
                                        <p:tgtEl>
                                          <p:spTgt spid="452"/>
                                        </p:tgtEl>
                                        <p:attrNameLst>
                                          <p:attrName>style.visibility</p:attrName>
                                        </p:attrNameLst>
                                      </p:cBhvr>
                                      <p:to>
                                        <p:strVal val="visible"/>
                                      </p:to>
                                    </p:set>
                                    <p:animEffect transition="in" filter="randombar(horizontal)">
                                      <p:cBhvr>
                                        <p:cTn id="167" dur="500"/>
                                        <p:tgtEl>
                                          <p:spTgt spid="452"/>
                                        </p:tgtEl>
                                      </p:cBhvr>
                                    </p:animEffect>
                                  </p:childTnLst>
                                </p:cTn>
                              </p:par>
                              <p:par>
                                <p:cTn id="168" presetID="14" presetClass="entr" presetSubtype="10" fill="hold" nodeType="withEffect">
                                  <p:stCondLst>
                                    <p:cond delay="0"/>
                                  </p:stCondLst>
                                  <p:childTnLst>
                                    <p:set>
                                      <p:cBhvr>
                                        <p:cTn id="169" dur="1" fill="hold">
                                          <p:stCondLst>
                                            <p:cond delay="0"/>
                                          </p:stCondLst>
                                        </p:cTn>
                                        <p:tgtEl>
                                          <p:spTgt spid="453"/>
                                        </p:tgtEl>
                                        <p:attrNameLst>
                                          <p:attrName>style.visibility</p:attrName>
                                        </p:attrNameLst>
                                      </p:cBhvr>
                                      <p:to>
                                        <p:strVal val="visible"/>
                                      </p:to>
                                    </p:set>
                                    <p:animEffect transition="in" filter="randombar(horizontal)">
                                      <p:cBhvr>
                                        <p:cTn id="170" dur="500"/>
                                        <p:tgtEl>
                                          <p:spTgt spid="453"/>
                                        </p:tgtEl>
                                      </p:cBhvr>
                                    </p:animEffect>
                                  </p:childTnLst>
                                </p:cTn>
                              </p:par>
                              <p:par>
                                <p:cTn id="171" presetID="14" presetClass="entr" presetSubtype="10" fill="hold" nodeType="withEffect">
                                  <p:stCondLst>
                                    <p:cond delay="0"/>
                                  </p:stCondLst>
                                  <p:childTnLst>
                                    <p:set>
                                      <p:cBhvr>
                                        <p:cTn id="172" dur="1" fill="hold">
                                          <p:stCondLst>
                                            <p:cond delay="0"/>
                                          </p:stCondLst>
                                        </p:cTn>
                                        <p:tgtEl>
                                          <p:spTgt spid="456"/>
                                        </p:tgtEl>
                                        <p:attrNameLst>
                                          <p:attrName>style.visibility</p:attrName>
                                        </p:attrNameLst>
                                      </p:cBhvr>
                                      <p:to>
                                        <p:strVal val="visible"/>
                                      </p:to>
                                    </p:set>
                                    <p:animEffect transition="in" filter="randombar(horizontal)">
                                      <p:cBhvr>
                                        <p:cTn id="173" dur="500"/>
                                        <p:tgtEl>
                                          <p:spTgt spid="456"/>
                                        </p:tgtEl>
                                      </p:cBhvr>
                                    </p:animEffect>
                                  </p:childTnLst>
                                </p:cTn>
                              </p:par>
                              <p:par>
                                <p:cTn id="174" presetID="14" presetClass="entr" presetSubtype="10" fill="hold" nodeType="withEffect">
                                  <p:stCondLst>
                                    <p:cond delay="0"/>
                                  </p:stCondLst>
                                  <p:childTnLst>
                                    <p:set>
                                      <p:cBhvr>
                                        <p:cTn id="175" dur="1" fill="hold">
                                          <p:stCondLst>
                                            <p:cond delay="0"/>
                                          </p:stCondLst>
                                        </p:cTn>
                                        <p:tgtEl>
                                          <p:spTgt spid="459"/>
                                        </p:tgtEl>
                                        <p:attrNameLst>
                                          <p:attrName>style.visibility</p:attrName>
                                        </p:attrNameLst>
                                      </p:cBhvr>
                                      <p:to>
                                        <p:strVal val="visible"/>
                                      </p:to>
                                    </p:set>
                                    <p:animEffect transition="in" filter="randombar(horizontal)">
                                      <p:cBhvr>
                                        <p:cTn id="176" dur="500"/>
                                        <p:tgtEl>
                                          <p:spTgt spid="459"/>
                                        </p:tgtEl>
                                      </p:cBhvr>
                                    </p:animEffect>
                                  </p:childTnLst>
                                </p:cTn>
                              </p:par>
                              <p:par>
                                <p:cTn id="177" presetID="14" presetClass="entr" presetSubtype="10" fill="hold" nodeType="withEffect">
                                  <p:stCondLst>
                                    <p:cond delay="0"/>
                                  </p:stCondLst>
                                  <p:childTnLst>
                                    <p:set>
                                      <p:cBhvr>
                                        <p:cTn id="178" dur="1" fill="hold">
                                          <p:stCondLst>
                                            <p:cond delay="0"/>
                                          </p:stCondLst>
                                        </p:cTn>
                                        <p:tgtEl>
                                          <p:spTgt spid="462"/>
                                        </p:tgtEl>
                                        <p:attrNameLst>
                                          <p:attrName>style.visibility</p:attrName>
                                        </p:attrNameLst>
                                      </p:cBhvr>
                                      <p:to>
                                        <p:strVal val="visible"/>
                                      </p:to>
                                    </p:set>
                                    <p:animEffect transition="in" filter="randombar(horizontal)">
                                      <p:cBhvr>
                                        <p:cTn id="179" dur="500"/>
                                        <p:tgtEl>
                                          <p:spTgt spid="462"/>
                                        </p:tgtEl>
                                      </p:cBhvr>
                                    </p:animEffect>
                                  </p:childTnLst>
                                </p:cTn>
                              </p:par>
                              <p:par>
                                <p:cTn id="180" presetID="14" presetClass="entr" presetSubtype="10" fill="hold" grpId="0" nodeType="withEffect">
                                  <p:stCondLst>
                                    <p:cond delay="0"/>
                                  </p:stCondLst>
                                  <p:childTnLst>
                                    <p:set>
                                      <p:cBhvr>
                                        <p:cTn id="181" dur="1" fill="hold">
                                          <p:stCondLst>
                                            <p:cond delay="0"/>
                                          </p:stCondLst>
                                        </p:cTn>
                                        <p:tgtEl>
                                          <p:spTgt spid="465"/>
                                        </p:tgtEl>
                                        <p:attrNameLst>
                                          <p:attrName>style.visibility</p:attrName>
                                        </p:attrNameLst>
                                      </p:cBhvr>
                                      <p:to>
                                        <p:strVal val="visible"/>
                                      </p:to>
                                    </p:set>
                                    <p:animEffect transition="in" filter="randombar(horizontal)">
                                      <p:cBhvr>
                                        <p:cTn id="182" dur="500"/>
                                        <p:tgtEl>
                                          <p:spTgt spid="465"/>
                                        </p:tgtEl>
                                      </p:cBhvr>
                                    </p:animEffect>
                                  </p:childTnLst>
                                </p:cTn>
                              </p:par>
                              <p:par>
                                <p:cTn id="183" presetID="14" presetClass="entr" presetSubtype="10" fill="hold" grpId="0" nodeType="withEffect">
                                  <p:stCondLst>
                                    <p:cond delay="0"/>
                                  </p:stCondLst>
                                  <p:childTnLst>
                                    <p:set>
                                      <p:cBhvr>
                                        <p:cTn id="184" dur="1" fill="hold">
                                          <p:stCondLst>
                                            <p:cond delay="0"/>
                                          </p:stCondLst>
                                        </p:cTn>
                                        <p:tgtEl>
                                          <p:spTgt spid="466"/>
                                        </p:tgtEl>
                                        <p:attrNameLst>
                                          <p:attrName>style.visibility</p:attrName>
                                        </p:attrNameLst>
                                      </p:cBhvr>
                                      <p:to>
                                        <p:strVal val="visible"/>
                                      </p:to>
                                    </p:set>
                                    <p:animEffect transition="in" filter="randombar(horizontal)">
                                      <p:cBhvr>
                                        <p:cTn id="185" dur="500"/>
                                        <p:tgtEl>
                                          <p:spTgt spid="466"/>
                                        </p:tgtEl>
                                      </p:cBhvr>
                                    </p:animEffect>
                                  </p:childTnLst>
                                </p:cTn>
                              </p:par>
                              <p:par>
                                <p:cTn id="186" presetID="14" presetClass="entr" presetSubtype="10" fill="hold" grpId="0" nodeType="withEffect">
                                  <p:stCondLst>
                                    <p:cond delay="0"/>
                                  </p:stCondLst>
                                  <p:childTnLst>
                                    <p:set>
                                      <p:cBhvr>
                                        <p:cTn id="187" dur="1" fill="hold">
                                          <p:stCondLst>
                                            <p:cond delay="0"/>
                                          </p:stCondLst>
                                        </p:cTn>
                                        <p:tgtEl>
                                          <p:spTgt spid="467"/>
                                        </p:tgtEl>
                                        <p:attrNameLst>
                                          <p:attrName>style.visibility</p:attrName>
                                        </p:attrNameLst>
                                      </p:cBhvr>
                                      <p:to>
                                        <p:strVal val="visible"/>
                                      </p:to>
                                    </p:set>
                                    <p:animEffect transition="in" filter="randombar(horizontal)">
                                      <p:cBhvr>
                                        <p:cTn id="188" dur="500"/>
                                        <p:tgtEl>
                                          <p:spTgt spid="467"/>
                                        </p:tgtEl>
                                      </p:cBhvr>
                                    </p:animEffect>
                                  </p:childTnLst>
                                </p:cTn>
                              </p:par>
                              <p:par>
                                <p:cTn id="189" presetID="14" presetClass="entr" presetSubtype="10" fill="hold" grpId="0" nodeType="withEffect">
                                  <p:stCondLst>
                                    <p:cond delay="0"/>
                                  </p:stCondLst>
                                  <p:childTnLst>
                                    <p:set>
                                      <p:cBhvr>
                                        <p:cTn id="190" dur="1" fill="hold">
                                          <p:stCondLst>
                                            <p:cond delay="0"/>
                                          </p:stCondLst>
                                        </p:cTn>
                                        <p:tgtEl>
                                          <p:spTgt spid="468"/>
                                        </p:tgtEl>
                                        <p:attrNameLst>
                                          <p:attrName>style.visibility</p:attrName>
                                        </p:attrNameLst>
                                      </p:cBhvr>
                                      <p:to>
                                        <p:strVal val="visible"/>
                                      </p:to>
                                    </p:set>
                                    <p:animEffect transition="in" filter="randombar(horizontal)">
                                      <p:cBhvr>
                                        <p:cTn id="191" dur="500"/>
                                        <p:tgtEl>
                                          <p:spTgt spid="468"/>
                                        </p:tgtEl>
                                      </p:cBhvr>
                                    </p:animEffect>
                                  </p:childTnLst>
                                </p:cTn>
                              </p:par>
                              <p:par>
                                <p:cTn id="192" presetID="14" presetClass="entr" presetSubtype="10" fill="hold" grpId="0" nodeType="withEffect">
                                  <p:stCondLst>
                                    <p:cond delay="0"/>
                                  </p:stCondLst>
                                  <p:childTnLst>
                                    <p:set>
                                      <p:cBhvr>
                                        <p:cTn id="193" dur="1" fill="hold">
                                          <p:stCondLst>
                                            <p:cond delay="0"/>
                                          </p:stCondLst>
                                        </p:cTn>
                                        <p:tgtEl>
                                          <p:spTgt spid="469"/>
                                        </p:tgtEl>
                                        <p:attrNameLst>
                                          <p:attrName>style.visibility</p:attrName>
                                        </p:attrNameLst>
                                      </p:cBhvr>
                                      <p:to>
                                        <p:strVal val="visible"/>
                                      </p:to>
                                    </p:set>
                                    <p:animEffect transition="in" filter="randombar(horizontal)">
                                      <p:cBhvr>
                                        <p:cTn id="194" dur="500"/>
                                        <p:tgtEl>
                                          <p:spTgt spid="469"/>
                                        </p:tgtEl>
                                      </p:cBhvr>
                                    </p:animEffect>
                                  </p:childTnLst>
                                </p:cTn>
                              </p:par>
                              <p:par>
                                <p:cTn id="195" presetID="14" presetClass="entr" presetSubtype="10" fill="hold" grpId="0" nodeType="withEffect">
                                  <p:stCondLst>
                                    <p:cond delay="0"/>
                                  </p:stCondLst>
                                  <p:childTnLst>
                                    <p:set>
                                      <p:cBhvr>
                                        <p:cTn id="196" dur="1" fill="hold">
                                          <p:stCondLst>
                                            <p:cond delay="0"/>
                                          </p:stCondLst>
                                        </p:cTn>
                                        <p:tgtEl>
                                          <p:spTgt spid="470"/>
                                        </p:tgtEl>
                                        <p:attrNameLst>
                                          <p:attrName>style.visibility</p:attrName>
                                        </p:attrNameLst>
                                      </p:cBhvr>
                                      <p:to>
                                        <p:strVal val="visible"/>
                                      </p:to>
                                    </p:set>
                                    <p:animEffect transition="in" filter="randombar(horizontal)">
                                      <p:cBhvr>
                                        <p:cTn id="197" dur="500"/>
                                        <p:tgtEl>
                                          <p:spTgt spid="470"/>
                                        </p:tgtEl>
                                      </p:cBhvr>
                                    </p:animEffect>
                                  </p:childTnLst>
                                </p:cTn>
                              </p:par>
                              <p:par>
                                <p:cTn id="198" presetID="14" presetClass="entr" presetSubtype="10" fill="hold" grpId="0" nodeType="withEffect">
                                  <p:stCondLst>
                                    <p:cond delay="0"/>
                                  </p:stCondLst>
                                  <p:childTnLst>
                                    <p:set>
                                      <p:cBhvr>
                                        <p:cTn id="199" dur="1" fill="hold">
                                          <p:stCondLst>
                                            <p:cond delay="0"/>
                                          </p:stCondLst>
                                        </p:cTn>
                                        <p:tgtEl>
                                          <p:spTgt spid="471"/>
                                        </p:tgtEl>
                                        <p:attrNameLst>
                                          <p:attrName>style.visibility</p:attrName>
                                        </p:attrNameLst>
                                      </p:cBhvr>
                                      <p:to>
                                        <p:strVal val="visible"/>
                                      </p:to>
                                    </p:set>
                                    <p:animEffect transition="in" filter="randombar(horizontal)">
                                      <p:cBhvr>
                                        <p:cTn id="200" dur="500"/>
                                        <p:tgtEl>
                                          <p:spTgt spid="471"/>
                                        </p:tgtEl>
                                      </p:cBhvr>
                                    </p:animEffect>
                                  </p:childTnLst>
                                </p:cTn>
                              </p:par>
                              <p:par>
                                <p:cTn id="201" presetID="14" presetClass="entr" presetSubtype="10" fill="hold" grpId="0" nodeType="withEffect">
                                  <p:stCondLst>
                                    <p:cond delay="0"/>
                                  </p:stCondLst>
                                  <p:childTnLst>
                                    <p:set>
                                      <p:cBhvr>
                                        <p:cTn id="202" dur="1" fill="hold">
                                          <p:stCondLst>
                                            <p:cond delay="0"/>
                                          </p:stCondLst>
                                        </p:cTn>
                                        <p:tgtEl>
                                          <p:spTgt spid="473"/>
                                        </p:tgtEl>
                                        <p:attrNameLst>
                                          <p:attrName>style.visibility</p:attrName>
                                        </p:attrNameLst>
                                      </p:cBhvr>
                                      <p:to>
                                        <p:strVal val="visible"/>
                                      </p:to>
                                    </p:set>
                                    <p:animEffect transition="in" filter="randombar(horizontal)">
                                      <p:cBhvr>
                                        <p:cTn id="203" dur="500"/>
                                        <p:tgtEl>
                                          <p:spTgt spid="473"/>
                                        </p:tgtEl>
                                      </p:cBhvr>
                                    </p:animEffect>
                                  </p:childTnLst>
                                </p:cTn>
                              </p:par>
                              <p:par>
                                <p:cTn id="204" presetID="14" presetClass="entr" presetSubtype="10" fill="hold" grpId="0" nodeType="withEffect">
                                  <p:stCondLst>
                                    <p:cond delay="0"/>
                                  </p:stCondLst>
                                  <p:childTnLst>
                                    <p:set>
                                      <p:cBhvr>
                                        <p:cTn id="205" dur="1" fill="hold">
                                          <p:stCondLst>
                                            <p:cond delay="0"/>
                                          </p:stCondLst>
                                        </p:cTn>
                                        <p:tgtEl>
                                          <p:spTgt spid="474"/>
                                        </p:tgtEl>
                                        <p:attrNameLst>
                                          <p:attrName>style.visibility</p:attrName>
                                        </p:attrNameLst>
                                      </p:cBhvr>
                                      <p:to>
                                        <p:strVal val="visible"/>
                                      </p:to>
                                    </p:set>
                                    <p:animEffect transition="in" filter="randombar(horizontal)">
                                      <p:cBhvr>
                                        <p:cTn id="206" dur="500"/>
                                        <p:tgtEl>
                                          <p:spTgt spid="474"/>
                                        </p:tgtEl>
                                      </p:cBhvr>
                                    </p:animEffect>
                                  </p:childTnLst>
                                </p:cTn>
                              </p:par>
                              <p:par>
                                <p:cTn id="207" presetID="14" presetClass="entr" presetSubtype="10" fill="hold" grpId="0" nodeType="withEffect">
                                  <p:stCondLst>
                                    <p:cond delay="0"/>
                                  </p:stCondLst>
                                  <p:childTnLst>
                                    <p:set>
                                      <p:cBhvr>
                                        <p:cTn id="208" dur="1" fill="hold">
                                          <p:stCondLst>
                                            <p:cond delay="0"/>
                                          </p:stCondLst>
                                        </p:cTn>
                                        <p:tgtEl>
                                          <p:spTgt spid="475"/>
                                        </p:tgtEl>
                                        <p:attrNameLst>
                                          <p:attrName>style.visibility</p:attrName>
                                        </p:attrNameLst>
                                      </p:cBhvr>
                                      <p:to>
                                        <p:strVal val="visible"/>
                                      </p:to>
                                    </p:set>
                                    <p:animEffect transition="in" filter="randombar(horizontal)">
                                      <p:cBhvr>
                                        <p:cTn id="209" dur="500"/>
                                        <p:tgtEl>
                                          <p:spTgt spid="475"/>
                                        </p:tgtEl>
                                      </p:cBhvr>
                                    </p:animEffect>
                                  </p:childTnLst>
                                </p:cTn>
                              </p:par>
                              <p:par>
                                <p:cTn id="210" presetID="14" presetClass="entr" presetSubtype="10" fill="hold" grpId="0" nodeType="withEffect">
                                  <p:stCondLst>
                                    <p:cond delay="0"/>
                                  </p:stCondLst>
                                  <p:childTnLst>
                                    <p:set>
                                      <p:cBhvr>
                                        <p:cTn id="211" dur="1" fill="hold">
                                          <p:stCondLst>
                                            <p:cond delay="0"/>
                                          </p:stCondLst>
                                        </p:cTn>
                                        <p:tgtEl>
                                          <p:spTgt spid="476"/>
                                        </p:tgtEl>
                                        <p:attrNameLst>
                                          <p:attrName>style.visibility</p:attrName>
                                        </p:attrNameLst>
                                      </p:cBhvr>
                                      <p:to>
                                        <p:strVal val="visible"/>
                                      </p:to>
                                    </p:set>
                                    <p:animEffect transition="in" filter="randombar(horizontal)">
                                      <p:cBhvr>
                                        <p:cTn id="212" dur="500"/>
                                        <p:tgtEl>
                                          <p:spTgt spid="476"/>
                                        </p:tgtEl>
                                      </p:cBhvr>
                                    </p:animEffect>
                                  </p:childTnLst>
                                </p:cTn>
                              </p:par>
                              <p:par>
                                <p:cTn id="213" presetID="14" presetClass="entr" presetSubtype="10" fill="hold" grpId="0" nodeType="withEffect">
                                  <p:stCondLst>
                                    <p:cond delay="0"/>
                                  </p:stCondLst>
                                  <p:childTnLst>
                                    <p:set>
                                      <p:cBhvr>
                                        <p:cTn id="214" dur="1" fill="hold">
                                          <p:stCondLst>
                                            <p:cond delay="0"/>
                                          </p:stCondLst>
                                        </p:cTn>
                                        <p:tgtEl>
                                          <p:spTgt spid="477"/>
                                        </p:tgtEl>
                                        <p:attrNameLst>
                                          <p:attrName>style.visibility</p:attrName>
                                        </p:attrNameLst>
                                      </p:cBhvr>
                                      <p:to>
                                        <p:strVal val="visible"/>
                                      </p:to>
                                    </p:set>
                                    <p:animEffect transition="in" filter="randombar(horizontal)">
                                      <p:cBhvr>
                                        <p:cTn id="215" dur="500"/>
                                        <p:tgtEl>
                                          <p:spTgt spid="477"/>
                                        </p:tgtEl>
                                      </p:cBhvr>
                                    </p:animEffect>
                                  </p:childTnLst>
                                </p:cTn>
                              </p:par>
                              <p:par>
                                <p:cTn id="216" presetID="14" presetClass="entr" presetSubtype="10" fill="hold" grpId="0" nodeType="withEffect">
                                  <p:stCondLst>
                                    <p:cond delay="0"/>
                                  </p:stCondLst>
                                  <p:childTnLst>
                                    <p:set>
                                      <p:cBhvr>
                                        <p:cTn id="217" dur="1" fill="hold">
                                          <p:stCondLst>
                                            <p:cond delay="0"/>
                                          </p:stCondLst>
                                        </p:cTn>
                                        <p:tgtEl>
                                          <p:spTgt spid="478"/>
                                        </p:tgtEl>
                                        <p:attrNameLst>
                                          <p:attrName>style.visibility</p:attrName>
                                        </p:attrNameLst>
                                      </p:cBhvr>
                                      <p:to>
                                        <p:strVal val="visible"/>
                                      </p:to>
                                    </p:set>
                                    <p:animEffect transition="in" filter="randombar(horizontal)">
                                      <p:cBhvr>
                                        <p:cTn id="218" dur="500"/>
                                        <p:tgtEl>
                                          <p:spTgt spid="478"/>
                                        </p:tgtEl>
                                      </p:cBhvr>
                                    </p:animEffect>
                                  </p:childTnLst>
                                </p:cTn>
                              </p:par>
                              <p:par>
                                <p:cTn id="219" presetID="14" presetClass="entr" presetSubtype="10" fill="hold" grpId="0" nodeType="withEffect">
                                  <p:stCondLst>
                                    <p:cond delay="0"/>
                                  </p:stCondLst>
                                  <p:childTnLst>
                                    <p:set>
                                      <p:cBhvr>
                                        <p:cTn id="220" dur="1" fill="hold">
                                          <p:stCondLst>
                                            <p:cond delay="0"/>
                                          </p:stCondLst>
                                        </p:cTn>
                                        <p:tgtEl>
                                          <p:spTgt spid="479"/>
                                        </p:tgtEl>
                                        <p:attrNameLst>
                                          <p:attrName>style.visibility</p:attrName>
                                        </p:attrNameLst>
                                      </p:cBhvr>
                                      <p:to>
                                        <p:strVal val="visible"/>
                                      </p:to>
                                    </p:set>
                                    <p:animEffect transition="in" filter="randombar(horizontal)">
                                      <p:cBhvr>
                                        <p:cTn id="221" dur="500"/>
                                        <p:tgtEl>
                                          <p:spTgt spid="479"/>
                                        </p:tgtEl>
                                      </p:cBhvr>
                                    </p:animEffect>
                                  </p:childTnLst>
                                </p:cTn>
                              </p:par>
                              <p:par>
                                <p:cTn id="222" presetID="14" presetClass="entr" presetSubtype="10" fill="hold" grpId="0" nodeType="withEffect">
                                  <p:stCondLst>
                                    <p:cond delay="0"/>
                                  </p:stCondLst>
                                  <p:childTnLst>
                                    <p:set>
                                      <p:cBhvr>
                                        <p:cTn id="223" dur="1" fill="hold">
                                          <p:stCondLst>
                                            <p:cond delay="0"/>
                                          </p:stCondLst>
                                        </p:cTn>
                                        <p:tgtEl>
                                          <p:spTgt spid="480"/>
                                        </p:tgtEl>
                                        <p:attrNameLst>
                                          <p:attrName>style.visibility</p:attrName>
                                        </p:attrNameLst>
                                      </p:cBhvr>
                                      <p:to>
                                        <p:strVal val="visible"/>
                                      </p:to>
                                    </p:set>
                                    <p:animEffect transition="in" filter="randombar(horizontal)">
                                      <p:cBhvr>
                                        <p:cTn id="224" dur="500"/>
                                        <p:tgtEl>
                                          <p:spTgt spid="480"/>
                                        </p:tgtEl>
                                      </p:cBhvr>
                                    </p:animEffect>
                                  </p:childTnLst>
                                </p:cTn>
                              </p:par>
                              <p:par>
                                <p:cTn id="225" presetID="14" presetClass="entr" presetSubtype="10" fill="hold" grpId="0" nodeType="withEffect">
                                  <p:stCondLst>
                                    <p:cond delay="0"/>
                                  </p:stCondLst>
                                  <p:childTnLst>
                                    <p:set>
                                      <p:cBhvr>
                                        <p:cTn id="226" dur="1" fill="hold">
                                          <p:stCondLst>
                                            <p:cond delay="0"/>
                                          </p:stCondLst>
                                        </p:cTn>
                                        <p:tgtEl>
                                          <p:spTgt spid="481"/>
                                        </p:tgtEl>
                                        <p:attrNameLst>
                                          <p:attrName>style.visibility</p:attrName>
                                        </p:attrNameLst>
                                      </p:cBhvr>
                                      <p:to>
                                        <p:strVal val="visible"/>
                                      </p:to>
                                    </p:set>
                                    <p:animEffect transition="in" filter="randombar(horizontal)">
                                      <p:cBhvr>
                                        <p:cTn id="227" dur="500"/>
                                        <p:tgtEl>
                                          <p:spTgt spid="481"/>
                                        </p:tgtEl>
                                      </p:cBhvr>
                                    </p:animEffect>
                                  </p:childTnLst>
                                </p:cTn>
                              </p:par>
                              <p:par>
                                <p:cTn id="228" presetID="14" presetClass="entr" presetSubtype="10" fill="hold" grpId="0" nodeType="withEffect">
                                  <p:stCondLst>
                                    <p:cond delay="0"/>
                                  </p:stCondLst>
                                  <p:childTnLst>
                                    <p:set>
                                      <p:cBhvr>
                                        <p:cTn id="229" dur="1" fill="hold">
                                          <p:stCondLst>
                                            <p:cond delay="0"/>
                                          </p:stCondLst>
                                        </p:cTn>
                                        <p:tgtEl>
                                          <p:spTgt spid="482"/>
                                        </p:tgtEl>
                                        <p:attrNameLst>
                                          <p:attrName>style.visibility</p:attrName>
                                        </p:attrNameLst>
                                      </p:cBhvr>
                                      <p:to>
                                        <p:strVal val="visible"/>
                                      </p:to>
                                    </p:set>
                                    <p:animEffect transition="in" filter="randombar(horizontal)">
                                      <p:cBhvr>
                                        <p:cTn id="230" dur="500"/>
                                        <p:tgtEl>
                                          <p:spTgt spid="482"/>
                                        </p:tgtEl>
                                      </p:cBhvr>
                                    </p:animEffect>
                                  </p:childTnLst>
                                </p:cTn>
                              </p:par>
                              <p:par>
                                <p:cTn id="231" presetID="14" presetClass="entr" presetSubtype="10" fill="hold" grpId="0" nodeType="withEffect">
                                  <p:stCondLst>
                                    <p:cond delay="0"/>
                                  </p:stCondLst>
                                  <p:childTnLst>
                                    <p:set>
                                      <p:cBhvr>
                                        <p:cTn id="232" dur="1" fill="hold">
                                          <p:stCondLst>
                                            <p:cond delay="0"/>
                                          </p:stCondLst>
                                        </p:cTn>
                                        <p:tgtEl>
                                          <p:spTgt spid="483"/>
                                        </p:tgtEl>
                                        <p:attrNameLst>
                                          <p:attrName>style.visibility</p:attrName>
                                        </p:attrNameLst>
                                      </p:cBhvr>
                                      <p:to>
                                        <p:strVal val="visible"/>
                                      </p:to>
                                    </p:set>
                                    <p:animEffect transition="in" filter="randombar(horizontal)">
                                      <p:cBhvr>
                                        <p:cTn id="233" dur="500"/>
                                        <p:tgtEl>
                                          <p:spTgt spid="483"/>
                                        </p:tgtEl>
                                      </p:cBhvr>
                                    </p:animEffect>
                                  </p:childTnLst>
                                </p:cTn>
                              </p:par>
                              <p:par>
                                <p:cTn id="234" presetID="14" presetClass="entr" presetSubtype="10" fill="hold" grpId="0" nodeType="withEffect">
                                  <p:stCondLst>
                                    <p:cond delay="0"/>
                                  </p:stCondLst>
                                  <p:childTnLst>
                                    <p:set>
                                      <p:cBhvr>
                                        <p:cTn id="235" dur="1" fill="hold">
                                          <p:stCondLst>
                                            <p:cond delay="0"/>
                                          </p:stCondLst>
                                        </p:cTn>
                                        <p:tgtEl>
                                          <p:spTgt spid="484"/>
                                        </p:tgtEl>
                                        <p:attrNameLst>
                                          <p:attrName>style.visibility</p:attrName>
                                        </p:attrNameLst>
                                      </p:cBhvr>
                                      <p:to>
                                        <p:strVal val="visible"/>
                                      </p:to>
                                    </p:set>
                                    <p:animEffect transition="in" filter="randombar(horizontal)">
                                      <p:cBhvr>
                                        <p:cTn id="236" dur="500"/>
                                        <p:tgtEl>
                                          <p:spTgt spid="484"/>
                                        </p:tgtEl>
                                      </p:cBhvr>
                                    </p:animEffect>
                                  </p:childTnLst>
                                </p:cTn>
                              </p:par>
                              <p:par>
                                <p:cTn id="237" presetID="14" presetClass="entr" presetSubtype="10" fill="hold" nodeType="withEffect">
                                  <p:stCondLst>
                                    <p:cond delay="0"/>
                                  </p:stCondLst>
                                  <p:childTnLst>
                                    <p:set>
                                      <p:cBhvr>
                                        <p:cTn id="238" dur="1" fill="hold">
                                          <p:stCondLst>
                                            <p:cond delay="0"/>
                                          </p:stCondLst>
                                        </p:cTn>
                                        <p:tgtEl>
                                          <p:spTgt spid="485"/>
                                        </p:tgtEl>
                                        <p:attrNameLst>
                                          <p:attrName>style.visibility</p:attrName>
                                        </p:attrNameLst>
                                      </p:cBhvr>
                                      <p:to>
                                        <p:strVal val="visible"/>
                                      </p:to>
                                    </p:set>
                                    <p:animEffect transition="in" filter="randombar(horizontal)">
                                      <p:cBhvr>
                                        <p:cTn id="239" dur="500"/>
                                        <p:tgtEl>
                                          <p:spTgt spid="485"/>
                                        </p:tgtEl>
                                      </p:cBhvr>
                                    </p:animEffect>
                                  </p:childTnLst>
                                </p:cTn>
                              </p:par>
                              <p:par>
                                <p:cTn id="240" presetID="14" presetClass="entr" presetSubtype="10" fill="hold" grpId="0" nodeType="withEffect">
                                  <p:stCondLst>
                                    <p:cond delay="0"/>
                                  </p:stCondLst>
                                  <p:childTnLst>
                                    <p:set>
                                      <p:cBhvr>
                                        <p:cTn id="241" dur="1" fill="hold">
                                          <p:stCondLst>
                                            <p:cond delay="0"/>
                                          </p:stCondLst>
                                        </p:cTn>
                                        <p:tgtEl>
                                          <p:spTgt spid="488"/>
                                        </p:tgtEl>
                                        <p:attrNameLst>
                                          <p:attrName>style.visibility</p:attrName>
                                        </p:attrNameLst>
                                      </p:cBhvr>
                                      <p:to>
                                        <p:strVal val="visible"/>
                                      </p:to>
                                    </p:set>
                                    <p:animEffect transition="in" filter="randombar(horizontal)">
                                      <p:cBhvr>
                                        <p:cTn id="242" dur="500"/>
                                        <p:tgtEl>
                                          <p:spTgt spid="488"/>
                                        </p:tgtEl>
                                      </p:cBhvr>
                                    </p:animEffect>
                                  </p:childTnLst>
                                </p:cTn>
                              </p:par>
                              <p:par>
                                <p:cTn id="243" presetID="14" presetClass="entr" presetSubtype="10" fill="hold" grpId="0" nodeType="withEffect">
                                  <p:stCondLst>
                                    <p:cond delay="0"/>
                                  </p:stCondLst>
                                  <p:childTnLst>
                                    <p:set>
                                      <p:cBhvr>
                                        <p:cTn id="244" dur="1" fill="hold">
                                          <p:stCondLst>
                                            <p:cond delay="0"/>
                                          </p:stCondLst>
                                        </p:cTn>
                                        <p:tgtEl>
                                          <p:spTgt spid="489"/>
                                        </p:tgtEl>
                                        <p:attrNameLst>
                                          <p:attrName>style.visibility</p:attrName>
                                        </p:attrNameLst>
                                      </p:cBhvr>
                                      <p:to>
                                        <p:strVal val="visible"/>
                                      </p:to>
                                    </p:set>
                                    <p:animEffect transition="in" filter="randombar(horizontal)">
                                      <p:cBhvr>
                                        <p:cTn id="245" dur="500"/>
                                        <p:tgtEl>
                                          <p:spTgt spid="489"/>
                                        </p:tgtEl>
                                      </p:cBhvr>
                                    </p:animEffect>
                                  </p:childTnLst>
                                </p:cTn>
                              </p:par>
                              <p:par>
                                <p:cTn id="246" presetID="14" presetClass="entr" presetSubtype="10" fill="hold" grpId="0" nodeType="withEffect">
                                  <p:stCondLst>
                                    <p:cond delay="0"/>
                                  </p:stCondLst>
                                  <p:childTnLst>
                                    <p:set>
                                      <p:cBhvr>
                                        <p:cTn id="247" dur="1" fill="hold">
                                          <p:stCondLst>
                                            <p:cond delay="0"/>
                                          </p:stCondLst>
                                        </p:cTn>
                                        <p:tgtEl>
                                          <p:spTgt spid="490"/>
                                        </p:tgtEl>
                                        <p:attrNameLst>
                                          <p:attrName>style.visibility</p:attrName>
                                        </p:attrNameLst>
                                      </p:cBhvr>
                                      <p:to>
                                        <p:strVal val="visible"/>
                                      </p:to>
                                    </p:set>
                                    <p:animEffect transition="in" filter="randombar(horizontal)">
                                      <p:cBhvr>
                                        <p:cTn id="248" dur="500"/>
                                        <p:tgtEl>
                                          <p:spTgt spid="490"/>
                                        </p:tgtEl>
                                      </p:cBhvr>
                                    </p:animEffect>
                                  </p:childTnLst>
                                </p:cTn>
                              </p:par>
                              <p:par>
                                <p:cTn id="249" presetID="14" presetClass="entr" presetSubtype="10" fill="hold" grpId="0" nodeType="withEffect">
                                  <p:stCondLst>
                                    <p:cond delay="0"/>
                                  </p:stCondLst>
                                  <p:childTnLst>
                                    <p:set>
                                      <p:cBhvr>
                                        <p:cTn id="250" dur="1" fill="hold">
                                          <p:stCondLst>
                                            <p:cond delay="0"/>
                                          </p:stCondLst>
                                        </p:cTn>
                                        <p:tgtEl>
                                          <p:spTgt spid="491"/>
                                        </p:tgtEl>
                                        <p:attrNameLst>
                                          <p:attrName>style.visibility</p:attrName>
                                        </p:attrNameLst>
                                      </p:cBhvr>
                                      <p:to>
                                        <p:strVal val="visible"/>
                                      </p:to>
                                    </p:set>
                                    <p:animEffect transition="in" filter="randombar(horizontal)">
                                      <p:cBhvr>
                                        <p:cTn id="251" dur="500"/>
                                        <p:tgtEl>
                                          <p:spTgt spid="491"/>
                                        </p:tgtEl>
                                      </p:cBhvr>
                                    </p:animEffect>
                                  </p:childTnLst>
                                </p:cTn>
                              </p:par>
                              <p:par>
                                <p:cTn id="252" presetID="14" presetClass="entr" presetSubtype="10" fill="hold" grpId="0" nodeType="withEffect">
                                  <p:stCondLst>
                                    <p:cond delay="0"/>
                                  </p:stCondLst>
                                  <p:childTnLst>
                                    <p:set>
                                      <p:cBhvr>
                                        <p:cTn id="253" dur="1" fill="hold">
                                          <p:stCondLst>
                                            <p:cond delay="0"/>
                                          </p:stCondLst>
                                        </p:cTn>
                                        <p:tgtEl>
                                          <p:spTgt spid="492"/>
                                        </p:tgtEl>
                                        <p:attrNameLst>
                                          <p:attrName>style.visibility</p:attrName>
                                        </p:attrNameLst>
                                      </p:cBhvr>
                                      <p:to>
                                        <p:strVal val="visible"/>
                                      </p:to>
                                    </p:set>
                                    <p:animEffect transition="in" filter="randombar(horizontal)">
                                      <p:cBhvr>
                                        <p:cTn id="254" dur="500"/>
                                        <p:tgtEl>
                                          <p:spTgt spid="492"/>
                                        </p:tgtEl>
                                      </p:cBhvr>
                                    </p:animEffect>
                                  </p:childTnLst>
                                </p:cTn>
                              </p:par>
                              <p:par>
                                <p:cTn id="255" presetID="14" presetClass="entr" presetSubtype="10" fill="hold" grpId="0" nodeType="withEffect">
                                  <p:stCondLst>
                                    <p:cond delay="0"/>
                                  </p:stCondLst>
                                  <p:childTnLst>
                                    <p:set>
                                      <p:cBhvr>
                                        <p:cTn id="256" dur="1" fill="hold">
                                          <p:stCondLst>
                                            <p:cond delay="0"/>
                                          </p:stCondLst>
                                        </p:cTn>
                                        <p:tgtEl>
                                          <p:spTgt spid="493"/>
                                        </p:tgtEl>
                                        <p:attrNameLst>
                                          <p:attrName>style.visibility</p:attrName>
                                        </p:attrNameLst>
                                      </p:cBhvr>
                                      <p:to>
                                        <p:strVal val="visible"/>
                                      </p:to>
                                    </p:set>
                                    <p:animEffect transition="in" filter="randombar(horizontal)">
                                      <p:cBhvr>
                                        <p:cTn id="257" dur="500"/>
                                        <p:tgtEl>
                                          <p:spTgt spid="493"/>
                                        </p:tgtEl>
                                      </p:cBhvr>
                                    </p:animEffect>
                                  </p:childTnLst>
                                </p:cTn>
                              </p:par>
                              <p:par>
                                <p:cTn id="258" presetID="14" presetClass="entr" presetSubtype="10" fill="hold" grpId="0" nodeType="withEffect">
                                  <p:stCondLst>
                                    <p:cond delay="0"/>
                                  </p:stCondLst>
                                  <p:childTnLst>
                                    <p:set>
                                      <p:cBhvr>
                                        <p:cTn id="259" dur="1" fill="hold">
                                          <p:stCondLst>
                                            <p:cond delay="0"/>
                                          </p:stCondLst>
                                        </p:cTn>
                                        <p:tgtEl>
                                          <p:spTgt spid="494"/>
                                        </p:tgtEl>
                                        <p:attrNameLst>
                                          <p:attrName>style.visibility</p:attrName>
                                        </p:attrNameLst>
                                      </p:cBhvr>
                                      <p:to>
                                        <p:strVal val="visible"/>
                                      </p:to>
                                    </p:set>
                                    <p:animEffect transition="in" filter="randombar(horizontal)">
                                      <p:cBhvr>
                                        <p:cTn id="260" dur="500"/>
                                        <p:tgtEl>
                                          <p:spTgt spid="494"/>
                                        </p:tgtEl>
                                      </p:cBhvr>
                                    </p:animEffect>
                                  </p:childTnLst>
                                </p:cTn>
                              </p:par>
                              <p:par>
                                <p:cTn id="261" presetID="14" presetClass="entr" presetSubtype="10" fill="hold" grpId="0" nodeType="withEffect">
                                  <p:stCondLst>
                                    <p:cond delay="0"/>
                                  </p:stCondLst>
                                  <p:childTnLst>
                                    <p:set>
                                      <p:cBhvr>
                                        <p:cTn id="262" dur="1" fill="hold">
                                          <p:stCondLst>
                                            <p:cond delay="0"/>
                                          </p:stCondLst>
                                        </p:cTn>
                                        <p:tgtEl>
                                          <p:spTgt spid="495"/>
                                        </p:tgtEl>
                                        <p:attrNameLst>
                                          <p:attrName>style.visibility</p:attrName>
                                        </p:attrNameLst>
                                      </p:cBhvr>
                                      <p:to>
                                        <p:strVal val="visible"/>
                                      </p:to>
                                    </p:set>
                                    <p:animEffect transition="in" filter="randombar(horizontal)">
                                      <p:cBhvr>
                                        <p:cTn id="263" dur="500"/>
                                        <p:tgtEl>
                                          <p:spTgt spid="495"/>
                                        </p:tgtEl>
                                      </p:cBhvr>
                                    </p:animEffect>
                                  </p:childTnLst>
                                </p:cTn>
                              </p:par>
                              <p:par>
                                <p:cTn id="264" presetID="14" presetClass="entr" presetSubtype="10" fill="hold" grpId="0" nodeType="withEffect">
                                  <p:stCondLst>
                                    <p:cond delay="0"/>
                                  </p:stCondLst>
                                  <p:childTnLst>
                                    <p:set>
                                      <p:cBhvr>
                                        <p:cTn id="265" dur="1" fill="hold">
                                          <p:stCondLst>
                                            <p:cond delay="0"/>
                                          </p:stCondLst>
                                        </p:cTn>
                                        <p:tgtEl>
                                          <p:spTgt spid="496"/>
                                        </p:tgtEl>
                                        <p:attrNameLst>
                                          <p:attrName>style.visibility</p:attrName>
                                        </p:attrNameLst>
                                      </p:cBhvr>
                                      <p:to>
                                        <p:strVal val="visible"/>
                                      </p:to>
                                    </p:set>
                                    <p:animEffect transition="in" filter="randombar(horizontal)">
                                      <p:cBhvr>
                                        <p:cTn id="266" dur="500"/>
                                        <p:tgtEl>
                                          <p:spTgt spid="496"/>
                                        </p:tgtEl>
                                      </p:cBhvr>
                                    </p:animEffect>
                                  </p:childTnLst>
                                </p:cTn>
                              </p:par>
                              <p:par>
                                <p:cTn id="267" presetID="14" presetClass="entr" presetSubtype="10" fill="hold" grpId="0" nodeType="withEffect">
                                  <p:stCondLst>
                                    <p:cond delay="0"/>
                                  </p:stCondLst>
                                  <p:childTnLst>
                                    <p:set>
                                      <p:cBhvr>
                                        <p:cTn id="268" dur="1" fill="hold">
                                          <p:stCondLst>
                                            <p:cond delay="0"/>
                                          </p:stCondLst>
                                        </p:cTn>
                                        <p:tgtEl>
                                          <p:spTgt spid="497"/>
                                        </p:tgtEl>
                                        <p:attrNameLst>
                                          <p:attrName>style.visibility</p:attrName>
                                        </p:attrNameLst>
                                      </p:cBhvr>
                                      <p:to>
                                        <p:strVal val="visible"/>
                                      </p:to>
                                    </p:set>
                                    <p:animEffect transition="in" filter="randombar(horizontal)">
                                      <p:cBhvr>
                                        <p:cTn id="269" dur="500"/>
                                        <p:tgtEl>
                                          <p:spTgt spid="497"/>
                                        </p:tgtEl>
                                      </p:cBhvr>
                                    </p:animEffect>
                                  </p:childTnLst>
                                </p:cTn>
                              </p:par>
                              <p:par>
                                <p:cTn id="270" presetID="14" presetClass="entr" presetSubtype="10" fill="hold" grpId="0" nodeType="withEffect">
                                  <p:stCondLst>
                                    <p:cond delay="0"/>
                                  </p:stCondLst>
                                  <p:childTnLst>
                                    <p:set>
                                      <p:cBhvr>
                                        <p:cTn id="271" dur="1" fill="hold">
                                          <p:stCondLst>
                                            <p:cond delay="0"/>
                                          </p:stCondLst>
                                        </p:cTn>
                                        <p:tgtEl>
                                          <p:spTgt spid="498"/>
                                        </p:tgtEl>
                                        <p:attrNameLst>
                                          <p:attrName>style.visibility</p:attrName>
                                        </p:attrNameLst>
                                      </p:cBhvr>
                                      <p:to>
                                        <p:strVal val="visible"/>
                                      </p:to>
                                    </p:set>
                                    <p:animEffect transition="in" filter="randombar(horizontal)">
                                      <p:cBhvr>
                                        <p:cTn id="272" dur="500"/>
                                        <p:tgtEl>
                                          <p:spTgt spid="498"/>
                                        </p:tgtEl>
                                      </p:cBhvr>
                                    </p:animEffect>
                                  </p:childTnLst>
                                </p:cTn>
                              </p:par>
                              <p:par>
                                <p:cTn id="273" presetID="14" presetClass="entr" presetSubtype="10" fill="hold" grpId="0" nodeType="withEffect">
                                  <p:stCondLst>
                                    <p:cond delay="0"/>
                                  </p:stCondLst>
                                  <p:childTnLst>
                                    <p:set>
                                      <p:cBhvr>
                                        <p:cTn id="274" dur="1" fill="hold">
                                          <p:stCondLst>
                                            <p:cond delay="0"/>
                                          </p:stCondLst>
                                        </p:cTn>
                                        <p:tgtEl>
                                          <p:spTgt spid="499"/>
                                        </p:tgtEl>
                                        <p:attrNameLst>
                                          <p:attrName>style.visibility</p:attrName>
                                        </p:attrNameLst>
                                      </p:cBhvr>
                                      <p:to>
                                        <p:strVal val="visible"/>
                                      </p:to>
                                    </p:set>
                                    <p:animEffect transition="in" filter="randombar(horizontal)">
                                      <p:cBhvr>
                                        <p:cTn id="275" dur="500"/>
                                        <p:tgtEl>
                                          <p:spTgt spid="499"/>
                                        </p:tgtEl>
                                      </p:cBhvr>
                                    </p:animEffect>
                                  </p:childTnLst>
                                </p:cTn>
                              </p:par>
                              <p:par>
                                <p:cTn id="276" presetID="14" presetClass="entr" presetSubtype="10" fill="hold" grpId="0" nodeType="withEffect">
                                  <p:stCondLst>
                                    <p:cond delay="0"/>
                                  </p:stCondLst>
                                  <p:childTnLst>
                                    <p:set>
                                      <p:cBhvr>
                                        <p:cTn id="277" dur="1" fill="hold">
                                          <p:stCondLst>
                                            <p:cond delay="0"/>
                                          </p:stCondLst>
                                        </p:cTn>
                                        <p:tgtEl>
                                          <p:spTgt spid="500"/>
                                        </p:tgtEl>
                                        <p:attrNameLst>
                                          <p:attrName>style.visibility</p:attrName>
                                        </p:attrNameLst>
                                      </p:cBhvr>
                                      <p:to>
                                        <p:strVal val="visible"/>
                                      </p:to>
                                    </p:set>
                                    <p:animEffect transition="in" filter="randombar(horizontal)">
                                      <p:cBhvr>
                                        <p:cTn id="278" dur="500"/>
                                        <p:tgtEl>
                                          <p:spTgt spid="500"/>
                                        </p:tgtEl>
                                      </p:cBhvr>
                                    </p:animEffect>
                                  </p:childTnLst>
                                </p:cTn>
                              </p:par>
                              <p:par>
                                <p:cTn id="279" presetID="14" presetClass="entr" presetSubtype="10" fill="hold" grpId="0" nodeType="withEffect">
                                  <p:stCondLst>
                                    <p:cond delay="0"/>
                                  </p:stCondLst>
                                  <p:childTnLst>
                                    <p:set>
                                      <p:cBhvr>
                                        <p:cTn id="280" dur="1" fill="hold">
                                          <p:stCondLst>
                                            <p:cond delay="0"/>
                                          </p:stCondLst>
                                        </p:cTn>
                                        <p:tgtEl>
                                          <p:spTgt spid="501"/>
                                        </p:tgtEl>
                                        <p:attrNameLst>
                                          <p:attrName>style.visibility</p:attrName>
                                        </p:attrNameLst>
                                      </p:cBhvr>
                                      <p:to>
                                        <p:strVal val="visible"/>
                                      </p:to>
                                    </p:set>
                                    <p:animEffect transition="in" filter="randombar(horizontal)">
                                      <p:cBhvr>
                                        <p:cTn id="281" dur="500"/>
                                        <p:tgtEl>
                                          <p:spTgt spid="501"/>
                                        </p:tgtEl>
                                      </p:cBhvr>
                                    </p:animEffect>
                                  </p:childTnLst>
                                </p:cTn>
                              </p:par>
                              <p:par>
                                <p:cTn id="282" presetID="14" presetClass="entr" presetSubtype="10" fill="hold" grpId="0" nodeType="withEffect">
                                  <p:stCondLst>
                                    <p:cond delay="0"/>
                                  </p:stCondLst>
                                  <p:childTnLst>
                                    <p:set>
                                      <p:cBhvr>
                                        <p:cTn id="283" dur="1" fill="hold">
                                          <p:stCondLst>
                                            <p:cond delay="0"/>
                                          </p:stCondLst>
                                        </p:cTn>
                                        <p:tgtEl>
                                          <p:spTgt spid="502"/>
                                        </p:tgtEl>
                                        <p:attrNameLst>
                                          <p:attrName>style.visibility</p:attrName>
                                        </p:attrNameLst>
                                      </p:cBhvr>
                                      <p:to>
                                        <p:strVal val="visible"/>
                                      </p:to>
                                    </p:set>
                                    <p:animEffect transition="in" filter="randombar(horizontal)">
                                      <p:cBhvr>
                                        <p:cTn id="284" dur="500"/>
                                        <p:tgtEl>
                                          <p:spTgt spid="502"/>
                                        </p:tgtEl>
                                      </p:cBhvr>
                                    </p:animEffect>
                                  </p:childTnLst>
                                </p:cTn>
                              </p:par>
                              <p:par>
                                <p:cTn id="285" presetID="14" presetClass="entr" presetSubtype="10" fill="hold" grpId="0" nodeType="withEffect">
                                  <p:stCondLst>
                                    <p:cond delay="0"/>
                                  </p:stCondLst>
                                  <p:childTnLst>
                                    <p:set>
                                      <p:cBhvr>
                                        <p:cTn id="286" dur="1" fill="hold">
                                          <p:stCondLst>
                                            <p:cond delay="0"/>
                                          </p:stCondLst>
                                        </p:cTn>
                                        <p:tgtEl>
                                          <p:spTgt spid="503"/>
                                        </p:tgtEl>
                                        <p:attrNameLst>
                                          <p:attrName>style.visibility</p:attrName>
                                        </p:attrNameLst>
                                      </p:cBhvr>
                                      <p:to>
                                        <p:strVal val="visible"/>
                                      </p:to>
                                    </p:set>
                                    <p:animEffect transition="in" filter="randombar(horizontal)">
                                      <p:cBhvr>
                                        <p:cTn id="287" dur="500"/>
                                        <p:tgtEl>
                                          <p:spTgt spid="503"/>
                                        </p:tgtEl>
                                      </p:cBhvr>
                                    </p:animEffect>
                                  </p:childTnLst>
                                </p:cTn>
                              </p:par>
                              <p:par>
                                <p:cTn id="288" presetID="14" presetClass="entr" presetSubtype="10" fill="hold" grpId="0" nodeType="withEffect">
                                  <p:stCondLst>
                                    <p:cond delay="0"/>
                                  </p:stCondLst>
                                  <p:childTnLst>
                                    <p:set>
                                      <p:cBhvr>
                                        <p:cTn id="289" dur="1" fill="hold">
                                          <p:stCondLst>
                                            <p:cond delay="0"/>
                                          </p:stCondLst>
                                        </p:cTn>
                                        <p:tgtEl>
                                          <p:spTgt spid="504"/>
                                        </p:tgtEl>
                                        <p:attrNameLst>
                                          <p:attrName>style.visibility</p:attrName>
                                        </p:attrNameLst>
                                      </p:cBhvr>
                                      <p:to>
                                        <p:strVal val="visible"/>
                                      </p:to>
                                    </p:set>
                                    <p:animEffect transition="in" filter="randombar(horizontal)">
                                      <p:cBhvr>
                                        <p:cTn id="290" dur="500"/>
                                        <p:tgtEl>
                                          <p:spTgt spid="504"/>
                                        </p:tgtEl>
                                      </p:cBhvr>
                                    </p:animEffect>
                                  </p:childTnLst>
                                </p:cTn>
                              </p:par>
                              <p:par>
                                <p:cTn id="291" presetID="14" presetClass="entr" presetSubtype="10" fill="hold" grpId="0" nodeType="withEffect">
                                  <p:stCondLst>
                                    <p:cond delay="0"/>
                                  </p:stCondLst>
                                  <p:childTnLst>
                                    <p:set>
                                      <p:cBhvr>
                                        <p:cTn id="292" dur="1" fill="hold">
                                          <p:stCondLst>
                                            <p:cond delay="0"/>
                                          </p:stCondLst>
                                        </p:cTn>
                                        <p:tgtEl>
                                          <p:spTgt spid="505"/>
                                        </p:tgtEl>
                                        <p:attrNameLst>
                                          <p:attrName>style.visibility</p:attrName>
                                        </p:attrNameLst>
                                      </p:cBhvr>
                                      <p:to>
                                        <p:strVal val="visible"/>
                                      </p:to>
                                    </p:set>
                                    <p:animEffect transition="in" filter="randombar(horizontal)">
                                      <p:cBhvr>
                                        <p:cTn id="293" dur="500"/>
                                        <p:tgtEl>
                                          <p:spTgt spid="505"/>
                                        </p:tgtEl>
                                      </p:cBhvr>
                                    </p:animEffect>
                                  </p:childTnLst>
                                </p:cTn>
                              </p:par>
                              <p:par>
                                <p:cTn id="294" presetID="14" presetClass="entr" presetSubtype="10" fill="hold" grpId="0" nodeType="withEffect">
                                  <p:stCondLst>
                                    <p:cond delay="0"/>
                                  </p:stCondLst>
                                  <p:childTnLst>
                                    <p:set>
                                      <p:cBhvr>
                                        <p:cTn id="295" dur="1" fill="hold">
                                          <p:stCondLst>
                                            <p:cond delay="0"/>
                                          </p:stCondLst>
                                        </p:cTn>
                                        <p:tgtEl>
                                          <p:spTgt spid="506"/>
                                        </p:tgtEl>
                                        <p:attrNameLst>
                                          <p:attrName>style.visibility</p:attrName>
                                        </p:attrNameLst>
                                      </p:cBhvr>
                                      <p:to>
                                        <p:strVal val="visible"/>
                                      </p:to>
                                    </p:set>
                                    <p:animEffect transition="in" filter="randombar(horizontal)">
                                      <p:cBhvr>
                                        <p:cTn id="296" dur="500"/>
                                        <p:tgtEl>
                                          <p:spTgt spid="506"/>
                                        </p:tgtEl>
                                      </p:cBhvr>
                                    </p:animEffect>
                                  </p:childTnLst>
                                </p:cTn>
                              </p:par>
                              <p:par>
                                <p:cTn id="297" presetID="14" presetClass="entr" presetSubtype="10" fill="hold" grpId="0" nodeType="withEffect">
                                  <p:stCondLst>
                                    <p:cond delay="0"/>
                                  </p:stCondLst>
                                  <p:childTnLst>
                                    <p:set>
                                      <p:cBhvr>
                                        <p:cTn id="298" dur="1" fill="hold">
                                          <p:stCondLst>
                                            <p:cond delay="0"/>
                                          </p:stCondLst>
                                        </p:cTn>
                                        <p:tgtEl>
                                          <p:spTgt spid="507"/>
                                        </p:tgtEl>
                                        <p:attrNameLst>
                                          <p:attrName>style.visibility</p:attrName>
                                        </p:attrNameLst>
                                      </p:cBhvr>
                                      <p:to>
                                        <p:strVal val="visible"/>
                                      </p:to>
                                    </p:set>
                                    <p:animEffect transition="in" filter="randombar(horizontal)">
                                      <p:cBhvr>
                                        <p:cTn id="299" dur="500"/>
                                        <p:tgtEl>
                                          <p:spTgt spid="507"/>
                                        </p:tgtEl>
                                      </p:cBhvr>
                                    </p:animEffect>
                                  </p:childTnLst>
                                </p:cTn>
                              </p:par>
                              <p:par>
                                <p:cTn id="300" presetID="14" presetClass="entr" presetSubtype="10" fill="hold" grpId="0" nodeType="withEffect">
                                  <p:stCondLst>
                                    <p:cond delay="0"/>
                                  </p:stCondLst>
                                  <p:childTnLst>
                                    <p:set>
                                      <p:cBhvr>
                                        <p:cTn id="301" dur="1" fill="hold">
                                          <p:stCondLst>
                                            <p:cond delay="0"/>
                                          </p:stCondLst>
                                        </p:cTn>
                                        <p:tgtEl>
                                          <p:spTgt spid="508"/>
                                        </p:tgtEl>
                                        <p:attrNameLst>
                                          <p:attrName>style.visibility</p:attrName>
                                        </p:attrNameLst>
                                      </p:cBhvr>
                                      <p:to>
                                        <p:strVal val="visible"/>
                                      </p:to>
                                    </p:set>
                                    <p:animEffect transition="in" filter="randombar(horizontal)">
                                      <p:cBhvr>
                                        <p:cTn id="302" dur="500"/>
                                        <p:tgtEl>
                                          <p:spTgt spid="508"/>
                                        </p:tgtEl>
                                      </p:cBhvr>
                                    </p:animEffect>
                                  </p:childTnLst>
                                </p:cTn>
                              </p:par>
                              <p:par>
                                <p:cTn id="303" presetID="14" presetClass="entr" presetSubtype="10" fill="hold" grpId="0" nodeType="withEffect">
                                  <p:stCondLst>
                                    <p:cond delay="0"/>
                                  </p:stCondLst>
                                  <p:childTnLst>
                                    <p:set>
                                      <p:cBhvr>
                                        <p:cTn id="304" dur="1" fill="hold">
                                          <p:stCondLst>
                                            <p:cond delay="0"/>
                                          </p:stCondLst>
                                        </p:cTn>
                                        <p:tgtEl>
                                          <p:spTgt spid="509"/>
                                        </p:tgtEl>
                                        <p:attrNameLst>
                                          <p:attrName>style.visibility</p:attrName>
                                        </p:attrNameLst>
                                      </p:cBhvr>
                                      <p:to>
                                        <p:strVal val="visible"/>
                                      </p:to>
                                    </p:set>
                                    <p:animEffect transition="in" filter="randombar(horizontal)">
                                      <p:cBhvr>
                                        <p:cTn id="305" dur="500"/>
                                        <p:tgtEl>
                                          <p:spTgt spid="509"/>
                                        </p:tgtEl>
                                      </p:cBhvr>
                                    </p:animEffect>
                                  </p:childTnLst>
                                </p:cTn>
                              </p:par>
                            </p:childTnLst>
                          </p:cTn>
                        </p:par>
                        <p:par>
                          <p:cTn id="306" fill="hold">
                            <p:stCondLst>
                              <p:cond delay="1000"/>
                            </p:stCondLst>
                            <p:childTnLst>
                              <p:par>
                                <p:cTn id="307" presetID="22" presetClass="entr" presetSubtype="8" fill="hold" nodeType="afterEffect">
                                  <p:stCondLst>
                                    <p:cond delay="0"/>
                                  </p:stCondLst>
                                  <p:childTnLst>
                                    <p:set>
                                      <p:cBhvr>
                                        <p:cTn id="308" dur="1" fill="hold">
                                          <p:stCondLst>
                                            <p:cond delay="0"/>
                                          </p:stCondLst>
                                        </p:cTn>
                                        <p:tgtEl>
                                          <p:spTgt spid="173"/>
                                        </p:tgtEl>
                                        <p:attrNameLst>
                                          <p:attrName>style.visibility</p:attrName>
                                        </p:attrNameLst>
                                      </p:cBhvr>
                                      <p:to>
                                        <p:strVal val="visible"/>
                                      </p:to>
                                    </p:set>
                                    <p:animEffect transition="in" filter="wipe(left)">
                                      <p:cBhvr>
                                        <p:cTn id="309" dur="500"/>
                                        <p:tgtEl>
                                          <p:spTgt spid="173"/>
                                        </p:tgtEl>
                                      </p:cBhvr>
                                    </p:animEffect>
                                  </p:childTnLst>
                                </p:cTn>
                              </p:par>
                            </p:childTnLst>
                          </p:cTn>
                        </p:par>
                        <p:par>
                          <p:cTn id="310" fill="hold">
                            <p:stCondLst>
                              <p:cond delay="1500"/>
                            </p:stCondLst>
                            <p:childTnLst>
                              <p:par>
                                <p:cTn id="311" presetID="22" presetClass="entr" presetSubtype="8" fill="hold" nodeType="afterEffect">
                                  <p:stCondLst>
                                    <p:cond delay="0"/>
                                  </p:stCondLst>
                                  <p:childTnLst>
                                    <p:set>
                                      <p:cBhvr>
                                        <p:cTn id="312" dur="1" fill="hold">
                                          <p:stCondLst>
                                            <p:cond delay="0"/>
                                          </p:stCondLst>
                                        </p:cTn>
                                        <p:tgtEl>
                                          <p:spTgt spid="396"/>
                                        </p:tgtEl>
                                        <p:attrNameLst>
                                          <p:attrName>style.visibility</p:attrName>
                                        </p:attrNameLst>
                                      </p:cBhvr>
                                      <p:to>
                                        <p:strVal val="visible"/>
                                      </p:to>
                                    </p:set>
                                    <p:animEffect transition="in" filter="wipe(left)">
                                      <p:cBhvr>
                                        <p:cTn id="313" dur="500"/>
                                        <p:tgtEl>
                                          <p:spTgt spid="396"/>
                                        </p:tgtEl>
                                      </p:cBhvr>
                                    </p:animEffect>
                                  </p:childTnLst>
                                </p:cTn>
                              </p:par>
                            </p:childTnLst>
                          </p:cTn>
                        </p:par>
                        <p:par>
                          <p:cTn id="314" fill="hold">
                            <p:stCondLst>
                              <p:cond delay="2000"/>
                            </p:stCondLst>
                            <p:childTnLst>
                              <p:par>
                                <p:cTn id="315" presetID="35" presetClass="emph" presetSubtype="0" repeatCount="3000" fill="hold" grpId="0" nodeType="afterEffect">
                                  <p:stCondLst>
                                    <p:cond delay="500"/>
                                  </p:stCondLst>
                                  <p:childTnLst>
                                    <p:anim calcmode="discrete" valueType="str">
                                      <p:cBhvr>
                                        <p:cTn id="316" dur="1000" fill="hold"/>
                                        <p:tgtEl>
                                          <p:spTgt spid="47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 grpId="0" bldLvl="0" animBg="1"/>
      <p:bldP spid="402" grpId="0" bldLvl="0" animBg="1"/>
      <p:bldP spid="403" grpId="0" bldLvl="0" animBg="1"/>
      <p:bldP spid="404" grpId="0" bldLvl="0" animBg="1"/>
      <p:bldP spid="405" grpId="0" bldLvl="0" animBg="1"/>
      <p:bldP spid="406" grpId="0" bldLvl="0" animBg="1"/>
      <p:bldP spid="407" grpId="0" bldLvl="0" animBg="1"/>
      <p:bldP spid="408" grpId="0" bldLvl="0" animBg="1"/>
      <p:bldP spid="409" grpId="0" bldLvl="0" animBg="1"/>
      <p:bldP spid="410" grpId="0" bldLvl="0" animBg="1"/>
      <p:bldP spid="411" grpId="0" bldLvl="0" animBg="1"/>
      <p:bldP spid="412" grpId="0" bldLvl="0" animBg="1"/>
      <p:bldP spid="413" grpId="0" bldLvl="0" animBg="1"/>
      <p:bldP spid="414" grpId="0" bldLvl="0" animBg="1"/>
      <p:bldP spid="415" grpId="0" bldLvl="0" animBg="1"/>
      <p:bldP spid="416" grpId="0" bldLvl="0" animBg="1"/>
      <p:bldP spid="417" grpId="0" bldLvl="0" animBg="1"/>
      <p:bldP spid="418" grpId="0" bldLvl="0" animBg="1"/>
      <p:bldP spid="419" grpId="0" bldLvl="0" animBg="1"/>
      <p:bldP spid="420" grpId="0" bldLvl="0" animBg="1"/>
      <p:bldP spid="421" grpId="0" bldLvl="0" animBg="1"/>
      <p:bldP spid="422" grpId="0" bldLvl="0" animBg="1"/>
      <p:bldP spid="423" grpId="0" bldLvl="0" animBg="1"/>
      <p:bldP spid="424" grpId="0" bldLvl="0" animBg="1"/>
      <p:bldP spid="425" grpId="0" bldLvl="0" animBg="1"/>
      <p:bldP spid="426" grpId="0" bldLvl="0" animBg="1"/>
      <p:bldP spid="427" grpId="0" bldLvl="0" animBg="1"/>
      <p:bldP spid="428" grpId="0" bldLvl="0" animBg="1"/>
      <p:bldP spid="429" grpId="0" bldLvl="0" animBg="1"/>
      <p:bldP spid="430" grpId="0" bldLvl="0" animBg="1"/>
      <p:bldP spid="431" grpId="0"/>
      <p:bldP spid="432" grpId="0"/>
      <p:bldP spid="433" grpId="0"/>
      <p:bldP spid="434" grpId="0"/>
      <p:bldP spid="435" grpId="0"/>
      <p:bldP spid="436" grpId="0"/>
      <p:bldP spid="437" grpId="0"/>
      <p:bldP spid="438" grpId="0"/>
      <p:bldP spid="439" grpId="0"/>
      <p:bldP spid="440" grpId="0"/>
      <p:bldP spid="441" grpId="0"/>
      <p:bldP spid="442" grpId="0"/>
      <p:bldP spid="443" grpId="0"/>
      <p:bldP spid="444" grpId="0"/>
      <p:bldP spid="445" grpId="0"/>
      <p:bldP spid="446" grpId="0"/>
      <p:bldP spid="447" grpId="0"/>
      <p:bldP spid="448" grpId="0"/>
      <p:bldP spid="449" grpId="0"/>
      <p:bldP spid="450" grpId="0" bldLvl="0" animBg="1"/>
      <p:bldP spid="451" grpId="0"/>
      <p:bldP spid="452" grpId="0"/>
      <p:bldP spid="465" grpId="0" bldLvl="0" animBg="1"/>
      <p:bldP spid="466" grpId="0" bldLvl="0" animBg="1"/>
      <p:bldP spid="467" grpId="0" bldLvl="0" animBg="1"/>
      <p:bldP spid="468" grpId="0" bldLvl="0" animBg="1"/>
      <p:bldP spid="469" grpId="0" bldLvl="0" animBg="1"/>
      <p:bldP spid="470" grpId="0" bldLvl="0" animBg="1"/>
      <p:bldP spid="471" grpId="0" bldLvl="0" animBg="1"/>
      <p:bldP spid="472" grpId="0"/>
      <p:bldP spid="472" grpId="1"/>
      <p:bldP spid="473" grpId="0" bldLvl="0" animBg="1"/>
      <p:bldP spid="474" grpId="0" bldLvl="0" animBg="1"/>
      <p:bldP spid="475" grpId="0" bldLvl="0" animBg="1"/>
      <p:bldP spid="476" grpId="0" bldLvl="0" animBg="1"/>
      <p:bldP spid="477" grpId="0" bldLvl="0" animBg="1"/>
      <p:bldP spid="478" grpId="0"/>
      <p:bldP spid="479" grpId="0"/>
      <p:bldP spid="480" grpId="0" bldLvl="0" animBg="1"/>
      <p:bldP spid="481" grpId="0" bldLvl="0" animBg="1"/>
      <p:bldP spid="482" grpId="0" bldLvl="0" animBg="1"/>
      <p:bldP spid="483" grpId="0" bldLvl="0" animBg="1"/>
      <p:bldP spid="484" grpId="0"/>
      <p:bldP spid="488" grpId="0" bldLvl="0" animBg="1"/>
      <p:bldP spid="489" grpId="0" bldLvl="0" animBg="1"/>
      <p:bldP spid="490" grpId="0" bldLvl="0" animBg="1"/>
      <p:bldP spid="491" grpId="0" bldLvl="0" animBg="1"/>
      <p:bldP spid="492" grpId="0" bldLvl="0" animBg="1"/>
      <p:bldP spid="493" grpId="0" bldLvl="0" animBg="1"/>
      <p:bldP spid="494" grpId="0" bldLvl="0" animBg="1"/>
      <p:bldP spid="495" grpId="0" bldLvl="0" animBg="1"/>
      <p:bldP spid="496" grpId="0" bldLvl="0" animBg="1"/>
      <p:bldP spid="497" grpId="0" bldLvl="0" animBg="1"/>
      <p:bldP spid="498" grpId="0" bldLvl="0" animBg="1"/>
      <p:bldP spid="499" grpId="0" bldLvl="0" animBg="1"/>
      <p:bldP spid="500" grpId="0" bldLvl="0" animBg="1"/>
      <p:bldP spid="501" grpId="0" bldLvl="0" animBg="1"/>
      <p:bldP spid="502" grpId="0" bldLvl="0" animBg="1"/>
      <p:bldP spid="503" grpId="0" bldLvl="0" animBg="1"/>
      <p:bldP spid="504" grpId="0" bldLvl="0" animBg="1"/>
      <p:bldP spid="505" grpId="0" bldLvl="0" animBg="1"/>
      <p:bldP spid="506" grpId="0" bldLvl="0" animBg="1"/>
      <p:bldP spid="507" grpId="0" bldLvl="0" animBg="1"/>
      <p:bldP spid="508" grpId="0" bldLvl="0" animBg="1"/>
      <p:bldP spid="509" grpId="0" bldLvl="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378981" y="4844066"/>
            <a:ext cx="11434037" cy="876330"/>
            <a:chOff x="1403750" y="3593123"/>
            <a:chExt cx="11434037" cy="876330"/>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851856"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发送端的发送窗口不能超过拥塞窗口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和接收端窗口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rwnd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中的最小值。我们假定接收端窗口足够大，因此现在发送窗口的数值等于拥塞窗口的数值。</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2" name="灯片编号占位符 1">
            <a:extLst>
              <a:ext uri="{FF2B5EF4-FFF2-40B4-BE49-F238E27FC236}">
                <a16:creationId xmlns:a16="http://schemas.microsoft.com/office/drawing/2014/main" id="{96FD446B-DEB8-42B3-9783-7FD2AA3991F8}"/>
              </a:ext>
            </a:extLst>
          </p:cNvPr>
          <p:cNvSpPr>
            <a:spLocks noGrp="1"/>
          </p:cNvSpPr>
          <p:nvPr>
            <p:ph type="sldNum" sz="quarter" idx="12"/>
          </p:nvPr>
        </p:nvSpPr>
        <p:spPr/>
        <p:txBody>
          <a:bodyPr/>
          <a:lstStyle/>
          <a:p>
            <a:fld id="{91F2D4EF-46D4-4764-B373-FC59CD1D281E}" type="slidenum">
              <a:rPr lang="zh-CN" altLang="en-US" smtClean="0"/>
              <a:t>151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wipe(left)">
                                      <p:cBhvr>
                                        <p:cTn id="7"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491666" y="5070647"/>
            <a:ext cx="11129060" cy="476221"/>
            <a:chOff x="1403750" y="3593123"/>
            <a:chExt cx="11129060" cy="476221"/>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546879"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在执行慢开始算法时，拥塞窗口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的初始值为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，发送第一个报文段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 </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810324" y="3198050"/>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057D426D-1621-4E78-BDBC-6C226ABD4298}"/>
              </a:ext>
            </a:extLst>
          </p:cNvPr>
          <p:cNvSpPr>
            <a:spLocks noGrp="1"/>
          </p:cNvSpPr>
          <p:nvPr>
            <p:ph type="sldNum" sz="quarter" idx="12"/>
          </p:nvPr>
        </p:nvSpPr>
        <p:spPr/>
        <p:txBody>
          <a:bodyPr/>
          <a:lstStyle/>
          <a:p>
            <a:fld id="{91F2D4EF-46D4-4764-B373-FC59CD1D281E}" type="slidenum">
              <a:rPr lang="zh-CN" altLang="en-US" smtClean="0"/>
              <a:t>152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430213" y="4926417"/>
            <a:ext cx="11536484" cy="876330"/>
            <a:chOff x="1403750" y="3593123"/>
            <a:chExt cx="11536484" cy="876330"/>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954303"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经过一个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RTT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后，发送端收到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ACK1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（确认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，期望收到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）后，将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从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增大到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，于是发送端可以接着发送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M1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和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M2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两个报文段。 </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1090195" y="3192428"/>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DF2BB68C-5FFE-4A05-A8D9-C99CD00D9257}"/>
              </a:ext>
            </a:extLst>
          </p:cNvPr>
          <p:cNvSpPr>
            <a:spLocks noGrp="1"/>
          </p:cNvSpPr>
          <p:nvPr>
            <p:ph type="sldNum" sz="quarter" idx="12"/>
          </p:nvPr>
        </p:nvSpPr>
        <p:spPr/>
        <p:txBody>
          <a:bodyPr/>
          <a:lstStyle/>
          <a:p>
            <a:fld id="{91F2D4EF-46D4-4764-B373-FC59CD1D281E}" type="slidenum">
              <a:rPr lang="zh-CN" altLang="en-US" smtClean="0"/>
              <a:t>153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521739" y="4885012"/>
            <a:ext cx="11206874" cy="1282595"/>
            <a:chOff x="1403750" y="3593123"/>
            <a:chExt cx="11206874" cy="1282595"/>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624693" cy="128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经过一个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RTT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后，接收端发回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ACK2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和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ACK3</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。发送端每收到一个对新报文段的确认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，就把发送端的拥塞窗口</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+1MSS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。现在发送端的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从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增大到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4</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，并可发送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M3 ~ M6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共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4</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个报文段。 </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1297767" y="3058015"/>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81E5D01E-4DD6-4768-A2F8-2C2F82BEB93B}"/>
              </a:ext>
            </a:extLst>
          </p:cNvPr>
          <p:cNvSpPr>
            <a:spLocks noGrp="1"/>
          </p:cNvSpPr>
          <p:nvPr>
            <p:ph type="sldNum" sz="quarter" idx="12"/>
          </p:nvPr>
        </p:nvSpPr>
        <p:spPr/>
        <p:txBody>
          <a:bodyPr/>
          <a:lstStyle/>
          <a:p>
            <a:fld id="{91F2D4EF-46D4-4764-B373-FC59CD1D281E}" type="slidenum">
              <a:rPr lang="zh-CN" altLang="en-US" smtClean="0"/>
              <a:t>154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531469" y="4785290"/>
            <a:ext cx="11129059" cy="876330"/>
            <a:chOff x="1403750" y="3593123"/>
            <a:chExt cx="11129059" cy="876330"/>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546878"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发送端每收到一个对新报文段的确认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，就把发送端的拥塞窗口</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+1MSS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，因此拥塞窗口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随着传输次数按指数规律增长（每经过一个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RTT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翻一倍）。 </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1526755" y="2763334"/>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32F1604F-1E5D-4E1C-93C9-CACCD5E324CE}"/>
              </a:ext>
            </a:extLst>
          </p:cNvPr>
          <p:cNvSpPr>
            <a:spLocks noGrp="1"/>
          </p:cNvSpPr>
          <p:nvPr>
            <p:ph type="sldNum" sz="quarter" idx="12"/>
          </p:nvPr>
        </p:nvSpPr>
        <p:spPr/>
        <p:txBody>
          <a:bodyPr/>
          <a:lstStyle/>
          <a:p>
            <a:fld id="{91F2D4EF-46D4-4764-B373-FC59CD1D281E}" type="slidenum">
              <a:rPr lang="zh-CN" altLang="en-US" smtClean="0"/>
              <a:t>155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479208" y="5016721"/>
            <a:ext cx="11291935" cy="1282595"/>
            <a:chOff x="1403750" y="3593123"/>
            <a:chExt cx="11291935" cy="1282595"/>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709754" cy="128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当拥塞窗口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增长到慢开始门限值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ssthresh</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时（即当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 16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时），就改为执行拥塞避免算法，拥塞窗口按线性规律增长（每个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RTT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将</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增加一个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 </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1763290" y="2169003"/>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FACEBECE-17D1-408F-848B-EF454C4F5438}"/>
              </a:ext>
            </a:extLst>
          </p:cNvPr>
          <p:cNvSpPr>
            <a:spLocks noGrp="1"/>
          </p:cNvSpPr>
          <p:nvPr>
            <p:ph type="sldNum" sz="quarter" idx="12"/>
          </p:nvPr>
        </p:nvSpPr>
        <p:spPr/>
        <p:txBody>
          <a:bodyPr/>
          <a:lstStyle/>
          <a:p>
            <a:fld id="{91F2D4EF-46D4-4764-B373-FC59CD1D281E}" type="slidenum">
              <a:rPr lang="zh-CN" altLang="en-US" smtClean="0"/>
              <a:t>156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462372" y="4892913"/>
            <a:ext cx="11029616" cy="476221"/>
            <a:chOff x="1403750" y="3593123"/>
            <a:chExt cx="11029616" cy="476221"/>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447435"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假定拥塞窗口的数值增长到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24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时，网络出现超时（表明网络拥塞了）。 </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3442760" y="1526228"/>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909FA503-278B-42E3-AD5E-3265BF8D1073}"/>
              </a:ext>
            </a:extLst>
          </p:cNvPr>
          <p:cNvSpPr>
            <a:spLocks noGrp="1"/>
          </p:cNvSpPr>
          <p:nvPr>
            <p:ph type="sldNum" sz="quarter" idx="12"/>
          </p:nvPr>
        </p:nvSpPr>
        <p:spPr/>
        <p:txBody>
          <a:bodyPr/>
          <a:lstStyle/>
          <a:p>
            <a:fld id="{91F2D4EF-46D4-4764-B373-FC59CD1D281E}" type="slidenum">
              <a:rPr lang="zh-CN" altLang="en-US" smtClean="0"/>
              <a:t>157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531471" y="4949598"/>
            <a:ext cx="11129058" cy="966924"/>
            <a:chOff x="1403750" y="3593123"/>
            <a:chExt cx="11129058" cy="876330"/>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546877"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更新后的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ssthresh</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值变为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（即发送窗口数值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24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的一半），拥塞窗口再重新设置为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，并执行慢开始算法。 </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3615523" y="3298995"/>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728B9272-614E-437D-B376-8677F0278B96}"/>
              </a:ext>
            </a:extLst>
          </p:cNvPr>
          <p:cNvSpPr>
            <a:spLocks noGrp="1"/>
          </p:cNvSpPr>
          <p:nvPr>
            <p:ph type="sldNum" sz="quarter" idx="12"/>
          </p:nvPr>
        </p:nvSpPr>
        <p:spPr/>
        <p:txBody>
          <a:bodyPr/>
          <a:lstStyle/>
          <a:p>
            <a:fld id="{91F2D4EF-46D4-4764-B373-FC59CD1D281E}" type="slidenum">
              <a:rPr lang="zh-CN" altLang="en-US" smtClean="0"/>
              <a:t>158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447311" y="5016721"/>
            <a:ext cx="11355729" cy="876330"/>
            <a:chOff x="1403750" y="3593123"/>
            <a:chExt cx="11355729" cy="876330"/>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773548"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 12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时改为执行拥塞避免算法，拥塞窗口按按线性规律增长，每经过一个往返时延就增加一个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的大小。 </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4452629" y="2478466"/>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8B87A198-3D19-4BC2-9F8A-395060D97C9C}"/>
              </a:ext>
            </a:extLst>
          </p:cNvPr>
          <p:cNvSpPr>
            <a:spLocks noGrp="1"/>
          </p:cNvSpPr>
          <p:nvPr>
            <p:ph type="sldNum" sz="quarter" idx="12"/>
          </p:nvPr>
        </p:nvSpPr>
        <p:spPr/>
        <p:txBody>
          <a:bodyPr/>
          <a:lstStyle/>
          <a:p>
            <a:fld id="{91F2D4EF-46D4-4764-B373-FC59CD1D281E}" type="slidenum">
              <a:rPr lang="zh-CN" altLang="en-US" smtClean="0"/>
              <a:t>159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62A0D382-50D8-456F-8B9D-29F726F7421E}"/>
              </a:ext>
            </a:extLst>
          </p:cNvPr>
          <p:cNvGrpSpPr/>
          <p:nvPr/>
        </p:nvGrpSpPr>
        <p:grpSpPr>
          <a:xfrm>
            <a:off x="430213" y="0"/>
            <a:ext cx="7039098" cy="1428589"/>
            <a:chOff x="551030" y="-368704"/>
            <a:chExt cx="7039098" cy="1428589"/>
          </a:xfrm>
        </p:grpSpPr>
        <p:grpSp>
          <p:nvGrpSpPr>
            <p:cNvPr id="4" name="组合 3">
              <a:extLst>
                <a:ext uri="{FF2B5EF4-FFF2-40B4-BE49-F238E27FC236}">
                  <a16:creationId xmlns:a16="http://schemas.microsoft.com/office/drawing/2014/main" id="{9AA07364-DA9D-4DC1-BAC1-73D639398BC0}"/>
                </a:ext>
              </a:extLst>
            </p:cNvPr>
            <p:cNvGrpSpPr/>
            <p:nvPr/>
          </p:nvGrpSpPr>
          <p:grpSpPr>
            <a:xfrm>
              <a:off x="1201631" y="303925"/>
              <a:ext cx="6388497" cy="686826"/>
              <a:chOff x="1839058" y="967769"/>
              <a:chExt cx="6388497" cy="686826"/>
            </a:xfrm>
          </p:grpSpPr>
          <p:sp>
            <p:nvSpPr>
              <p:cNvPr id="6" name="矩形: 圆角 5">
                <a:extLst>
                  <a:ext uri="{FF2B5EF4-FFF2-40B4-BE49-F238E27FC236}">
                    <a16:creationId xmlns:a16="http://schemas.microsoft.com/office/drawing/2014/main" id="{ABE8060C-254F-4B01-80F5-5E688E10FD50}"/>
                  </a:ext>
                </a:extLst>
              </p:cNvPr>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7" name="文本框 6">
                <a:extLst>
                  <a:ext uri="{FF2B5EF4-FFF2-40B4-BE49-F238E27FC236}">
                    <a16:creationId xmlns:a16="http://schemas.microsoft.com/office/drawing/2014/main" id="{B1BEDA7F-D3F1-4CC1-BCC5-9CAC600960F9}"/>
                  </a:ext>
                </a:extLst>
              </p:cNvPr>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p>
            </p:txBody>
          </p:sp>
        </p:grpSp>
        <p:pic>
          <p:nvPicPr>
            <p:cNvPr id="5" name="图片 4">
              <a:extLst>
                <a:ext uri="{FF2B5EF4-FFF2-40B4-BE49-F238E27FC236}">
                  <a16:creationId xmlns:a16="http://schemas.microsoft.com/office/drawing/2014/main" id="{927F1C0D-9BFE-4B25-813D-6D2BCA257C3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9" name="Rectangle 4">
            <a:extLst>
              <a:ext uri="{FF2B5EF4-FFF2-40B4-BE49-F238E27FC236}">
                <a16:creationId xmlns:a16="http://schemas.microsoft.com/office/drawing/2014/main" id="{7B6E7FF0-F410-436F-8DF6-8076024F21CB}"/>
              </a:ext>
            </a:extLst>
          </p:cNvPr>
          <p:cNvSpPr>
            <a:spLocks noChangeArrowheads="1"/>
          </p:cNvSpPr>
          <p:nvPr/>
        </p:nvSpPr>
        <p:spPr bwMode="auto">
          <a:xfrm>
            <a:off x="7515770" y="2000250"/>
            <a:ext cx="3324225" cy="3200400"/>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0" name="Rectangle 5">
            <a:extLst>
              <a:ext uri="{FF2B5EF4-FFF2-40B4-BE49-F238E27FC236}">
                <a16:creationId xmlns:a16="http://schemas.microsoft.com/office/drawing/2014/main" id="{E2ED3AC5-C48C-4E9D-870D-556322FF9A1A}"/>
              </a:ext>
            </a:extLst>
          </p:cNvPr>
          <p:cNvSpPr>
            <a:spLocks noChangeArrowheads="1"/>
          </p:cNvSpPr>
          <p:nvPr/>
        </p:nvSpPr>
        <p:spPr bwMode="auto">
          <a:xfrm>
            <a:off x="7439570" y="2095500"/>
            <a:ext cx="3324225" cy="3200400"/>
          </a:xfrm>
          <a:prstGeom prst="rect">
            <a:avLst/>
          </a:prstGeom>
          <a:solidFill>
            <a:schemeClr val="bg1"/>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1" name="Text Box 6">
            <a:extLst>
              <a:ext uri="{FF2B5EF4-FFF2-40B4-BE49-F238E27FC236}">
                <a16:creationId xmlns:a16="http://schemas.microsoft.com/office/drawing/2014/main" id="{68FF16CF-5BE9-4086-B52A-BB8445F8AC3B}"/>
              </a:ext>
            </a:extLst>
          </p:cNvPr>
          <p:cNvSpPr txBox="1">
            <a:spLocks noChangeArrowheads="1"/>
          </p:cNvSpPr>
          <p:nvPr/>
        </p:nvSpPr>
        <p:spPr bwMode="auto">
          <a:xfrm>
            <a:off x="7723733" y="2117725"/>
            <a:ext cx="1069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solidFill>
                  <a:srgbClr val="FF0000"/>
                </a:solidFill>
                <a:ea typeface="楷体" panose="02010609060101010101" pitchFamily="49" charset="-122"/>
                <a:cs typeface="Arial" panose="020B0604020202020204" pitchFamily="34" charset="0"/>
              </a:rPr>
              <a:t>源端口 </a:t>
            </a:r>
            <a:r>
              <a:rPr lang="en-US" altLang="zh-CN">
                <a:solidFill>
                  <a:srgbClr val="FF0000"/>
                </a:solidFill>
                <a:ea typeface="楷体" panose="02010609060101010101" pitchFamily="49" charset="-122"/>
                <a:cs typeface="Arial" panose="020B0604020202020204" pitchFamily="34" charset="0"/>
              </a:rPr>
              <a:t>#</a:t>
            </a:r>
            <a:endParaRPr lang="en-US" altLang="zh-CN" sz="2400">
              <a:ea typeface="楷体" panose="02010609060101010101" pitchFamily="49" charset="-122"/>
              <a:cs typeface="Arial" panose="020B0604020202020204" pitchFamily="34" charset="0"/>
            </a:endParaRPr>
          </a:p>
        </p:txBody>
      </p:sp>
      <p:sp>
        <p:nvSpPr>
          <p:cNvPr id="12" name="Text Box 7">
            <a:extLst>
              <a:ext uri="{FF2B5EF4-FFF2-40B4-BE49-F238E27FC236}">
                <a16:creationId xmlns:a16="http://schemas.microsoft.com/office/drawing/2014/main" id="{56309D81-F94F-4AEA-868A-D99468A9840C}"/>
              </a:ext>
            </a:extLst>
          </p:cNvPr>
          <p:cNvSpPr txBox="1">
            <a:spLocks noChangeArrowheads="1"/>
          </p:cNvSpPr>
          <p:nvPr/>
        </p:nvSpPr>
        <p:spPr bwMode="auto">
          <a:xfrm>
            <a:off x="9276308" y="2117725"/>
            <a:ext cx="1301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solidFill>
                  <a:srgbClr val="FF0000"/>
                </a:solidFill>
                <a:ea typeface="楷体" panose="02010609060101010101" pitchFamily="49" charset="-122"/>
                <a:cs typeface="Arial" panose="020B0604020202020204" pitchFamily="34" charset="0"/>
              </a:rPr>
              <a:t>目的端口 </a:t>
            </a:r>
            <a:r>
              <a:rPr lang="en-US" altLang="zh-CN">
                <a:solidFill>
                  <a:srgbClr val="FF0000"/>
                </a:solidFill>
                <a:ea typeface="楷体" panose="02010609060101010101" pitchFamily="49" charset="-122"/>
                <a:cs typeface="Arial" panose="020B0604020202020204" pitchFamily="34" charset="0"/>
              </a:rPr>
              <a:t>#</a:t>
            </a:r>
            <a:endParaRPr lang="en-US" altLang="zh-CN" sz="2400">
              <a:solidFill>
                <a:srgbClr val="FF0000"/>
              </a:solidFill>
              <a:ea typeface="楷体" panose="02010609060101010101" pitchFamily="49" charset="-122"/>
              <a:cs typeface="Arial" panose="020B0604020202020204" pitchFamily="34" charset="0"/>
            </a:endParaRPr>
          </a:p>
        </p:txBody>
      </p:sp>
      <p:sp>
        <p:nvSpPr>
          <p:cNvPr id="13" name="Line 8">
            <a:extLst>
              <a:ext uri="{FF2B5EF4-FFF2-40B4-BE49-F238E27FC236}">
                <a16:creationId xmlns:a16="http://schemas.microsoft.com/office/drawing/2014/main" id="{767A0D48-59EE-4B5A-993A-3DCE31100D04}"/>
              </a:ext>
            </a:extLst>
          </p:cNvPr>
          <p:cNvSpPr>
            <a:spLocks noChangeShapeType="1"/>
          </p:cNvSpPr>
          <p:nvPr/>
        </p:nvSpPr>
        <p:spPr bwMode="auto">
          <a:xfrm flipV="1">
            <a:off x="7430045" y="2495550"/>
            <a:ext cx="33289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9">
            <a:extLst>
              <a:ext uri="{FF2B5EF4-FFF2-40B4-BE49-F238E27FC236}">
                <a16:creationId xmlns:a16="http://schemas.microsoft.com/office/drawing/2014/main" id="{1D43456D-3ECB-41E7-AFC9-0F7B39B67EFC}"/>
              </a:ext>
            </a:extLst>
          </p:cNvPr>
          <p:cNvSpPr>
            <a:spLocks noChangeShapeType="1"/>
          </p:cNvSpPr>
          <p:nvPr/>
        </p:nvSpPr>
        <p:spPr bwMode="auto">
          <a:xfrm flipV="1">
            <a:off x="7439570" y="3486150"/>
            <a:ext cx="33242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0">
            <a:extLst>
              <a:ext uri="{FF2B5EF4-FFF2-40B4-BE49-F238E27FC236}">
                <a16:creationId xmlns:a16="http://schemas.microsoft.com/office/drawing/2014/main" id="{2F52A2A9-4151-45FD-BB4E-9721ED2909C8}"/>
              </a:ext>
            </a:extLst>
          </p:cNvPr>
          <p:cNvSpPr>
            <a:spLocks noChangeShapeType="1"/>
          </p:cNvSpPr>
          <p:nvPr/>
        </p:nvSpPr>
        <p:spPr bwMode="auto">
          <a:xfrm flipV="1">
            <a:off x="9077870" y="2095500"/>
            <a:ext cx="0" cy="395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Text Box 11">
            <a:extLst>
              <a:ext uri="{FF2B5EF4-FFF2-40B4-BE49-F238E27FC236}">
                <a16:creationId xmlns:a16="http://schemas.microsoft.com/office/drawing/2014/main" id="{47F5136C-D88F-4AC2-BDE2-1AA968FBAD1F}"/>
              </a:ext>
            </a:extLst>
          </p:cNvPr>
          <p:cNvSpPr txBox="1">
            <a:spLocks noChangeArrowheads="1"/>
          </p:cNvSpPr>
          <p:nvPr/>
        </p:nvSpPr>
        <p:spPr bwMode="auto">
          <a:xfrm>
            <a:off x="8673058" y="1665288"/>
            <a:ext cx="7604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ea typeface="楷体" panose="02010609060101010101" pitchFamily="49" charset="-122"/>
                <a:cs typeface="Arial" panose="020B0604020202020204" pitchFamily="34" charset="0"/>
              </a:rPr>
              <a:t>32 </a:t>
            </a:r>
            <a:r>
              <a:rPr lang="zh-CN" altLang="en-US">
                <a:ea typeface="楷体" panose="02010609060101010101" pitchFamily="49" charset="-122"/>
                <a:cs typeface="Arial" panose="020B0604020202020204" pitchFamily="34" charset="0"/>
              </a:rPr>
              <a:t>位</a:t>
            </a:r>
            <a:endParaRPr lang="zh-CN" altLang="en-US" sz="2400">
              <a:ea typeface="楷体" panose="02010609060101010101" pitchFamily="49" charset="-122"/>
              <a:cs typeface="Arial" panose="020B0604020202020204" pitchFamily="34" charset="0"/>
            </a:endParaRPr>
          </a:p>
        </p:txBody>
      </p:sp>
      <p:sp>
        <p:nvSpPr>
          <p:cNvPr id="17" name="Line 12">
            <a:extLst>
              <a:ext uri="{FF2B5EF4-FFF2-40B4-BE49-F238E27FC236}">
                <a16:creationId xmlns:a16="http://schemas.microsoft.com/office/drawing/2014/main" id="{FF8DF861-A197-4C41-99B1-2237752D2DD5}"/>
              </a:ext>
            </a:extLst>
          </p:cNvPr>
          <p:cNvSpPr>
            <a:spLocks noChangeShapeType="1"/>
          </p:cNvSpPr>
          <p:nvPr/>
        </p:nvSpPr>
        <p:spPr bwMode="auto">
          <a:xfrm>
            <a:off x="9535070" y="1862138"/>
            <a:ext cx="1200150" cy="47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3">
            <a:extLst>
              <a:ext uri="{FF2B5EF4-FFF2-40B4-BE49-F238E27FC236}">
                <a16:creationId xmlns:a16="http://schemas.microsoft.com/office/drawing/2014/main" id="{790C3EAA-712C-4510-9DA9-683048ED789A}"/>
              </a:ext>
            </a:extLst>
          </p:cNvPr>
          <p:cNvSpPr>
            <a:spLocks noChangeShapeType="1"/>
          </p:cNvSpPr>
          <p:nvPr/>
        </p:nvSpPr>
        <p:spPr bwMode="auto">
          <a:xfrm rot="10800000">
            <a:off x="7425283" y="1871663"/>
            <a:ext cx="112871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Text Box 14">
            <a:extLst>
              <a:ext uri="{FF2B5EF4-FFF2-40B4-BE49-F238E27FC236}">
                <a16:creationId xmlns:a16="http://schemas.microsoft.com/office/drawing/2014/main" id="{1410E8DF-6848-408F-ACFE-BC6482A9C517}"/>
              </a:ext>
            </a:extLst>
          </p:cNvPr>
          <p:cNvSpPr txBox="1">
            <a:spLocks noChangeArrowheads="1"/>
          </p:cNvSpPr>
          <p:nvPr/>
        </p:nvSpPr>
        <p:spPr bwMode="auto">
          <a:xfrm>
            <a:off x="8406358" y="3951288"/>
            <a:ext cx="12827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ea typeface="楷体" panose="02010609060101010101" pitchFamily="49" charset="-122"/>
                <a:cs typeface="Arial" panose="020B0604020202020204" pitchFamily="34" charset="0"/>
              </a:rPr>
              <a:t>应用数据 </a:t>
            </a:r>
          </a:p>
          <a:p>
            <a:pPr algn="ctr"/>
            <a:r>
              <a:rPr lang="en-US" altLang="zh-CN" sz="2000">
                <a:ea typeface="楷体" panose="02010609060101010101" pitchFamily="49" charset="-122"/>
                <a:cs typeface="Arial" panose="020B0604020202020204" pitchFamily="34" charset="0"/>
              </a:rPr>
              <a:t>(</a:t>
            </a:r>
            <a:r>
              <a:rPr lang="zh-CN" altLang="en-US" sz="2000">
                <a:ea typeface="楷体" panose="02010609060101010101" pitchFamily="49" charset="-122"/>
                <a:cs typeface="Arial" panose="020B0604020202020204" pitchFamily="34" charset="0"/>
              </a:rPr>
              <a:t>报文</a:t>
            </a:r>
            <a:r>
              <a:rPr lang="en-US" altLang="zh-CN" sz="2000">
                <a:ea typeface="楷体" panose="02010609060101010101" pitchFamily="49" charset="-122"/>
                <a:cs typeface="Arial" panose="020B0604020202020204" pitchFamily="34" charset="0"/>
              </a:rPr>
              <a:t>)</a:t>
            </a:r>
            <a:endParaRPr lang="en-US" altLang="zh-CN" sz="2400">
              <a:ea typeface="楷体" panose="02010609060101010101" pitchFamily="49" charset="-122"/>
              <a:cs typeface="Arial" panose="020B0604020202020204" pitchFamily="34" charset="0"/>
            </a:endParaRPr>
          </a:p>
        </p:txBody>
      </p:sp>
      <p:sp>
        <p:nvSpPr>
          <p:cNvPr id="20" name="Text Box 15">
            <a:extLst>
              <a:ext uri="{FF2B5EF4-FFF2-40B4-BE49-F238E27FC236}">
                <a16:creationId xmlns:a16="http://schemas.microsoft.com/office/drawing/2014/main" id="{624C0B88-6AE2-4C6E-93F0-849E8041C3B2}"/>
              </a:ext>
            </a:extLst>
          </p:cNvPr>
          <p:cNvSpPr txBox="1">
            <a:spLocks noChangeArrowheads="1"/>
          </p:cNvSpPr>
          <p:nvPr/>
        </p:nvSpPr>
        <p:spPr bwMode="auto">
          <a:xfrm>
            <a:off x="8231971" y="2840038"/>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ea typeface="楷体" panose="02010609060101010101" pitchFamily="49" charset="-122"/>
                <a:cs typeface="Arial" panose="020B0604020202020204" pitchFamily="34" charset="0"/>
              </a:rPr>
              <a:t>其它首部字段</a:t>
            </a:r>
          </a:p>
        </p:txBody>
      </p:sp>
      <p:sp>
        <p:nvSpPr>
          <p:cNvPr id="21" name="Text Box 16">
            <a:extLst>
              <a:ext uri="{FF2B5EF4-FFF2-40B4-BE49-F238E27FC236}">
                <a16:creationId xmlns:a16="http://schemas.microsoft.com/office/drawing/2014/main" id="{92ECCC5E-B47A-4776-82EC-D95E99807776}"/>
              </a:ext>
            </a:extLst>
          </p:cNvPr>
          <p:cNvSpPr txBox="1">
            <a:spLocks noChangeArrowheads="1"/>
          </p:cNvSpPr>
          <p:nvPr/>
        </p:nvSpPr>
        <p:spPr bwMode="auto">
          <a:xfrm>
            <a:off x="7863433" y="5518150"/>
            <a:ext cx="2660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ea typeface="楷体" panose="02010609060101010101" pitchFamily="49" charset="-122"/>
                <a:cs typeface="Arial" panose="020B0604020202020204" pitchFamily="34" charset="0"/>
              </a:rPr>
              <a:t>TCP/UDP </a:t>
            </a:r>
            <a:r>
              <a:rPr lang="zh-CN" altLang="en-US" sz="2000">
                <a:ea typeface="楷体" panose="02010609060101010101" pitchFamily="49" charset="-122"/>
                <a:cs typeface="Arial" panose="020B0604020202020204" pitchFamily="34" charset="0"/>
              </a:rPr>
              <a:t>报文段格式</a:t>
            </a:r>
            <a:endParaRPr lang="zh-CN" altLang="en-US" sz="2400">
              <a:ea typeface="楷体" panose="02010609060101010101" pitchFamily="49" charset="-122"/>
              <a:cs typeface="Arial" panose="020B0604020202020204" pitchFamily="34" charset="0"/>
            </a:endParaRPr>
          </a:p>
        </p:txBody>
      </p:sp>
      <p:grpSp>
        <p:nvGrpSpPr>
          <p:cNvPr id="22" name="组合 21">
            <a:extLst>
              <a:ext uri="{FF2B5EF4-FFF2-40B4-BE49-F238E27FC236}">
                <a16:creationId xmlns:a16="http://schemas.microsoft.com/office/drawing/2014/main" id="{1439E611-DE4E-4472-BC62-FF63FAA320E3}"/>
              </a:ext>
            </a:extLst>
          </p:cNvPr>
          <p:cNvGrpSpPr/>
          <p:nvPr/>
        </p:nvGrpSpPr>
        <p:grpSpPr>
          <a:xfrm>
            <a:off x="552348" y="1568770"/>
            <a:ext cx="4572896" cy="526730"/>
            <a:chOff x="722008" y="1303131"/>
            <a:chExt cx="5509403" cy="502938"/>
          </a:xfrm>
        </p:grpSpPr>
        <p:grpSp>
          <p:nvGrpSpPr>
            <p:cNvPr id="23" name="组合 22">
              <a:extLst>
                <a:ext uri="{FF2B5EF4-FFF2-40B4-BE49-F238E27FC236}">
                  <a16:creationId xmlns:a16="http://schemas.microsoft.com/office/drawing/2014/main" id="{C073EB01-72E3-4B9B-8130-B69E1050B036}"/>
                </a:ext>
              </a:extLst>
            </p:cNvPr>
            <p:cNvGrpSpPr/>
            <p:nvPr/>
          </p:nvGrpSpPr>
          <p:grpSpPr>
            <a:xfrm>
              <a:off x="722008" y="1303131"/>
              <a:ext cx="546594" cy="475865"/>
              <a:chOff x="708742" y="1296102"/>
              <a:chExt cx="454744" cy="283828"/>
            </a:xfrm>
          </p:grpSpPr>
          <p:sp>
            <p:nvSpPr>
              <p:cNvPr id="26" name="平行四边形 25">
                <a:extLst>
                  <a:ext uri="{FF2B5EF4-FFF2-40B4-BE49-F238E27FC236}">
                    <a16:creationId xmlns:a16="http://schemas.microsoft.com/office/drawing/2014/main" id="{F74D6EC1-6D46-4941-BD7F-EFCC5FB78B7D}"/>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7" name="平行四边形 26">
                <a:extLst>
                  <a:ext uri="{FF2B5EF4-FFF2-40B4-BE49-F238E27FC236}">
                    <a16:creationId xmlns:a16="http://schemas.microsoft.com/office/drawing/2014/main" id="{CFD5058C-5453-46FB-A481-A0AE623C9C01}"/>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4" name="流程图: 手动输入 6">
              <a:extLst>
                <a:ext uri="{FF2B5EF4-FFF2-40B4-BE49-F238E27FC236}">
                  <a16:creationId xmlns:a16="http://schemas.microsoft.com/office/drawing/2014/main" id="{E224330B-D5B4-4514-81D7-12A6CC29C43D}"/>
                </a:ext>
              </a:extLst>
            </p:cNvPr>
            <p:cNvSpPr/>
            <p:nvPr/>
          </p:nvSpPr>
          <p:spPr>
            <a:xfrm rot="5400000" flipV="1">
              <a:off x="3344515" y="-1105921"/>
              <a:ext cx="475861" cy="52979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sp>
          <p:nvSpPr>
            <p:cNvPr id="25" name="Text Box 79">
              <a:extLst>
                <a:ext uri="{FF2B5EF4-FFF2-40B4-BE49-F238E27FC236}">
                  <a16:creationId xmlns:a16="http://schemas.microsoft.com/office/drawing/2014/main" id="{E9BE8467-A232-4C65-9980-F8B13782D3B4}"/>
                </a:ext>
              </a:extLst>
            </p:cNvPr>
            <p:cNvSpPr txBox="1">
              <a:spLocks noChangeArrowheads="1"/>
            </p:cNvSpPr>
            <p:nvPr/>
          </p:nvSpPr>
          <p:spPr bwMode="auto">
            <a:xfrm>
              <a:off x="1351236" y="1335869"/>
              <a:ext cx="488017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报文段（数据报）的投送</a:t>
              </a:r>
            </a:p>
          </p:txBody>
        </p:sp>
      </p:grpSp>
      <p:grpSp>
        <p:nvGrpSpPr>
          <p:cNvPr id="28" name="组合 27">
            <a:extLst>
              <a:ext uri="{FF2B5EF4-FFF2-40B4-BE49-F238E27FC236}">
                <a16:creationId xmlns:a16="http://schemas.microsoft.com/office/drawing/2014/main" id="{85BFAE3F-5C28-4ACC-A0F3-7651E158DC40}"/>
              </a:ext>
            </a:extLst>
          </p:cNvPr>
          <p:cNvGrpSpPr/>
          <p:nvPr/>
        </p:nvGrpSpPr>
        <p:grpSpPr>
          <a:xfrm>
            <a:off x="761422" y="2218645"/>
            <a:ext cx="3732921" cy="476221"/>
            <a:chOff x="1403750" y="3593123"/>
            <a:chExt cx="3732921" cy="476221"/>
          </a:xfrm>
        </p:grpSpPr>
        <p:grpSp>
          <p:nvGrpSpPr>
            <p:cNvPr id="29" name="组合 28">
              <a:extLst>
                <a:ext uri="{FF2B5EF4-FFF2-40B4-BE49-F238E27FC236}">
                  <a16:creationId xmlns:a16="http://schemas.microsoft.com/office/drawing/2014/main" id="{4FF2A923-C3F6-4AB8-B4A8-85F6C40BA4FD}"/>
                </a:ext>
              </a:extLst>
            </p:cNvPr>
            <p:cNvGrpSpPr/>
            <p:nvPr/>
          </p:nvGrpSpPr>
          <p:grpSpPr>
            <a:xfrm>
              <a:off x="1403750" y="3593123"/>
              <a:ext cx="490436" cy="476221"/>
              <a:chOff x="1403750" y="3593123"/>
              <a:chExt cx="808892" cy="785446"/>
            </a:xfrm>
          </p:grpSpPr>
          <p:sp>
            <p:nvSpPr>
              <p:cNvPr id="31" name="对话气泡: 椭圆形 30">
                <a:extLst>
                  <a:ext uri="{FF2B5EF4-FFF2-40B4-BE49-F238E27FC236}">
                    <a16:creationId xmlns:a16="http://schemas.microsoft.com/office/drawing/2014/main" id="{11B4EBEF-069B-4F29-9301-0FBA3B64777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round-web-cam_17861">
                <a:extLst>
                  <a:ext uri="{FF2B5EF4-FFF2-40B4-BE49-F238E27FC236}">
                    <a16:creationId xmlns:a16="http://schemas.microsoft.com/office/drawing/2014/main" id="{5649BBB6-DAD5-4426-AC04-7697766E655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0" name="Text Box 79">
              <a:extLst>
                <a:ext uri="{FF2B5EF4-FFF2-40B4-BE49-F238E27FC236}">
                  <a16:creationId xmlns:a16="http://schemas.microsoft.com/office/drawing/2014/main" id="{013BC7C4-D2DD-4B99-95CF-B6386A7DA170}"/>
                </a:ext>
              </a:extLst>
            </p:cNvPr>
            <p:cNvSpPr txBox="1">
              <a:spLocks noChangeArrowheads="1"/>
            </p:cNvSpPr>
            <p:nvPr/>
          </p:nvSpPr>
          <p:spPr bwMode="auto">
            <a:xfrm>
              <a:off x="1985932" y="3593123"/>
              <a:ext cx="315073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主机收到</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包</a:t>
              </a:r>
            </a:p>
          </p:txBody>
        </p:sp>
      </p:grpSp>
      <p:sp>
        <p:nvSpPr>
          <p:cNvPr id="33" name="Text Box 79">
            <a:extLst>
              <a:ext uri="{FF2B5EF4-FFF2-40B4-BE49-F238E27FC236}">
                <a16:creationId xmlns:a16="http://schemas.microsoft.com/office/drawing/2014/main" id="{C6CD5A91-3756-4A53-A430-A09B4A669EC2}"/>
              </a:ext>
            </a:extLst>
          </p:cNvPr>
          <p:cNvSpPr txBox="1">
            <a:spLocks noChangeArrowheads="1"/>
          </p:cNvSpPr>
          <p:nvPr/>
        </p:nvSpPr>
        <p:spPr bwMode="auto">
          <a:xfrm>
            <a:off x="998576" y="2747546"/>
            <a:ext cx="5525514" cy="3082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每个数据包都有源</a:t>
            </a:r>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地址和目的</a:t>
            </a:r>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a:t>
            </a:r>
            <a:endPar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每个数据包都携带一个传输层的数据报文段</a:t>
            </a:r>
            <a:endPar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每个数据报文段都有源、目的端口号</a:t>
            </a:r>
          </a:p>
          <a:p>
            <a:pPr marL="342900" indent="-342900">
              <a:lnSpc>
                <a:spcPct val="120000"/>
              </a:lnSpc>
              <a:buClr>
                <a:srgbClr val="009FF6"/>
              </a:buClr>
              <a:buFont typeface="Wingdings" panose="05000000000000000000" pitchFamily="2" charset="2"/>
              <a:buChar char="p"/>
            </a:pPr>
            <a:endParaRPr lang="zh-CN" altLang="en-US" sz="2000" dirty="0">
              <a:ea typeface="楷体" panose="02010609060101010101" pitchFamily="49" charset="-122"/>
              <a:cs typeface="Arial" panose="020B0604020202020204" pitchFamily="34" charset="0"/>
            </a:endParaRPr>
          </a:p>
          <a:p>
            <a:pPr marL="342900" indent="-342900">
              <a:lnSpc>
                <a:spcPct val="120000"/>
              </a:lnSpc>
              <a:buClr>
                <a:srgbClr val="009FF6"/>
              </a:buClr>
              <a:buFont typeface="Wingdings" panose="05000000000000000000" pitchFamily="2" charset="2"/>
              <a:buChar char="p"/>
            </a:pPr>
            <a:endPar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endPar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endPar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34" name="组合 33">
            <a:extLst>
              <a:ext uri="{FF2B5EF4-FFF2-40B4-BE49-F238E27FC236}">
                <a16:creationId xmlns:a16="http://schemas.microsoft.com/office/drawing/2014/main" id="{032A4429-B698-47AB-9AA2-1CEE3D0F9E4D}"/>
              </a:ext>
            </a:extLst>
          </p:cNvPr>
          <p:cNvGrpSpPr/>
          <p:nvPr/>
        </p:nvGrpSpPr>
        <p:grpSpPr>
          <a:xfrm>
            <a:off x="761422" y="4230024"/>
            <a:ext cx="5988699" cy="870346"/>
            <a:chOff x="1403750" y="3593123"/>
            <a:chExt cx="5988699" cy="870346"/>
          </a:xfrm>
        </p:grpSpPr>
        <p:grpSp>
          <p:nvGrpSpPr>
            <p:cNvPr id="35" name="组合 34">
              <a:extLst>
                <a:ext uri="{FF2B5EF4-FFF2-40B4-BE49-F238E27FC236}">
                  <a16:creationId xmlns:a16="http://schemas.microsoft.com/office/drawing/2014/main" id="{82484705-65DC-4279-83BE-D33A1364FA8A}"/>
                </a:ext>
              </a:extLst>
            </p:cNvPr>
            <p:cNvGrpSpPr/>
            <p:nvPr/>
          </p:nvGrpSpPr>
          <p:grpSpPr>
            <a:xfrm>
              <a:off x="1403750" y="3593123"/>
              <a:ext cx="490436" cy="476221"/>
              <a:chOff x="1403750" y="3593123"/>
              <a:chExt cx="808892" cy="785446"/>
            </a:xfrm>
          </p:grpSpPr>
          <p:sp>
            <p:nvSpPr>
              <p:cNvPr id="37" name="对话气泡: 椭圆形 36">
                <a:extLst>
                  <a:ext uri="{FF2B5EF4-FFF2-40B4-BE49-F238E27FC236}">
                    <a16:creationId xmlns:a16="http://schemas.microsoft.com/office/drawing/2014/main" id="{A6D713BC-545D-4554-808D-8D91B69148E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round-web-cam_17861">
                <a:extLst>
                  <a:ext uri="{FF2B5EF4-FFF2-40B4-BE49-F238E27FC236}">
                    <a16:creationId xmlns:a16="http://schemas.microsoft.com/office/drawing/2014/main" id="{D0111E57-CFE7-49C5-826F-B299D318CF7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6" name="Text Box 79">
              <a:extLst>
                <a:ext uri="{FF2B5EF4-FFF2-40B4-BE49-F238E27FC236}">
                  <a16:creationId xmlns:a16="http://schemas.microsoft.com/office/drawing/2014/main" id="{BE1561B6-6074-4ED3-90A8-3B4201B399AA}"/>
                </a:ext>
              </a:extLst>
            </p:cNvPr>
            <p:cNvSpPr txBox="1">
              <a:spLocks noChangeArrowheads="1"/>
            </p:cNvSpPr>
            <p:nvPr/>
          </p:nvSpPr>
          <p:spPr bwMode="auto">
            <a:xfrm>
              <a:off x="1520356" y="3632472"/>
              <a:ext cx="587209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46088" lvl="1" indent="11113"/>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主机根据“</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地址＋端口号”将报文段定向到相应的套接字</a:t>
              </a:r>
            </a:p>
          </p:txBody>
        </p:sp>
      </p:grpSp>
      <p:sp>
        <p:nvSpPr>
          <p:cNvPr id="2" name="灯片编号占位符 1">
            <a:extLst>
              <a:ext uri="{FF2B5EF4-FFF2-40B4-BE49-F238E27FC236}">
                <a16:creationId xmlns:a16="http://schemas.microsoft.com/office/drawing/2014/main" id="{BD601BB6-7D41-45C5-8F92-46619CD8E82E}"/>
              </a:ext>
            </a:extLst>
          </p:cNvPr>
          <p:cNvSpPr>
            <a:spLocks noGrp="1"/>
          </p:cNvSpPr>
          <p:nvPr>
            <p:ph type="sldNum" sz="quarter" idx="12"/>
          </p:nvPr>
        </p:nvSpPr>
        <p:spPr/>
        <p:txBody>
          <a:bodyPr/>
          <a:lstStyle/>
          <a:p>
            <a:fld id="{91F2D4EF-46D4-4764-B373-FC59CD1D281E}" type="slidenum">
              <a:rPr lang="zh-CN" altLang="en-US" smtClean="0"/>
              <a:t>16</a:t>
            </a:fld>
            <a:endParaRPr lang="zh-CN" altLang="en-US"/>
          </a:p>
        </p:txBody>
      </p:sp>
    </p:spTree>
    <p:extLst>
      <p:ext uri="{BB962C8B-B14F-4D97-AF65-F5344CB8AC3E}">
        <p14:creationId xmlns:p14="http://schemas.microsoft.com/office/powerpoint/2010/main" val="20485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3">
                                            <p:txEl>
                                              <p:pRg st="0" end="0"/>
                                            </p:txEl>
                                          </p:spTgt>
                                        </p:tgtEl>
                                        <p:attrNameLst>
                                          <p:attrName>style.visibility</p:attrName>
                                        </p:attrNameLst>
                                      </p:cBhvr>
                                      <p:to>
                                        <p:strVal val="visible"/>
                                      </p:to>
                                    </p:set>
                                    <p:animEffect transition="in" filter="wipe(left)">
                                      <p:cBhvr>
                                        <p:cTn id="20" dur="500"/>
                                        <p:tgtEl>
                                          <p:spTgt spid="3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3">
                                            <p:txEl>
                                              <p:pRg st="1" end="1"/>
                                            </p:txEl>
                                          </p:spTgt>
                                        </p:tgtEl>
                                        <p:attrNameLst>
                                          <p:attrName>style.visibility</p:attrName>
                                        </p:attrNameLst>
                                      </p:cBhvr>
                                      <p:to>
                                        <p:strVal val="visible"/>
                                      </p:to>
                                    </p:set>
                                    <p:animEffect transition="in" filter="wipe(left)">
                                      <p:cBhvr>
                                        <p:cTn id="25" dur="500"/>
                                        <p:tgtEl>
                                          <p:spTgt spid="3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3">
                                            <p:txEl>
                                              <p:pRg st="2" end="2"/>
                                            </p:txEl>
                                          </p:spTgt>
                                        </p:tgtEl>
                                        <p:attrNameLst>
                                          <p:attrName>style.visibility</p:attrName>
                                        </p:attrNameLst>
                                      </p:cBhvr>
                                      <p:to>
                                        <p:strVal val="visible"/>
                                      </p:to>
                                    </p:set>
                                    <p:animEffect transition="in" filter="wipe(left)">
                                      <p:cBhvr>
                                        <p:cTn id="30" dur="500"/>
                                        <p:tgtEl>
                                          <p:spTgt spid="3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501334" y="4927548"/>
            <a:ext cx="10951692" cy="476221"/>
            <a:chOff x="1403750" y="3593123"/>
            <a:chExt cx="10951692" cy="476221"/>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36951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假定拥塞窗口的数值增长到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24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时，网络出现冗余</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dirty="0">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3442760" y="1526228"/>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3954474" y="1834743"/>
            <a:ext cx="2336472" cy="1843669"/>
          </a:xfrm>
          <a:prstGeom prst="rect">
            <a:avLst/>
          </a:prstGeom>
          <a:solidFill>
            <a:srgbClr val="FAF2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3" name="直接连接符 122"/>
          <p:cNvCxnSpPr>
            <a:endCxn id="136" idx="3"/>
          </p:cNvCxnSpPr>
          <p:nvPr/>
        </p:nvCxnSpPr>
        <p:spPr>
          <a:xfrm flipV="1">
            <a:off x="4167684" y="2141345"/>
            <a:ext cx="1083628" cy="471578"/>
          </a:xfrm>
          <a:prstGeom prst="line">
            <a:avLst/>
          </a:prstGeom>
          <a:ln w="57150">
            <a:solidFill>
              <a:srgbClr val="009FF6"/>
            </a:solidFill>
          </a:ln>
        </p:spPr>
        <p:style>
          <a:lnRef idx="1">
            <a:schemeClr val="accent1"/>
          </a:lnRef>
          <a:fillRef idx="0">
            <a:schemeClr val="accent1"/>
          </a:fillRef>
          <a:effectRef idx="0">
            <a:schemeClr val="accent1"/>
          </a:effectRef>
          <a:fontRef idx="minor">
            <a:schemeClr val="tx1"/>
          </a:fontRef>
        </p:style>
      </p:cxnSp>
      <p:grpSp>
        <p:nvGrpSpPr>
          <p:cNvPr id="124" name="Group 117"/>
          <p:cNvGrpSpPr/>
          <p:nvPr/>
        </p:nvGrpSpPr>
        <p:grpSpPr bwMode="auto">
          <a:xfrm>
            <a:off x="3391337" y="2649291"/>
            <a:ext cx="1395923" cy="590728"/>
            <a:chOff x="2200" y="1706"/>
            <a:chExt cx="1113" cy="471"/>
          </a:xfrm>
        </p:grpSpPr>
        <p:sp>
          <p:nvSpPr>
            <p:cNvPr id="125" name="Text Box 58"/>
            <p:cNvSpPr txBox="1">
              <a:spLocks noChangeArrowheads="1"/>
            </p:cNvSpPr>
            <p:nvPr/>
          </p:nvSpPr>
          <p:spPr bwMode="auto">
            <a:xfrm>
              <a:off x="2200" y="1910"/>
              <a:ext cx="1113" cy="26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126" name="Line 59"/>
            <p:cNvSpPr>
              <a:spLocks noChangeShapeType="1"/>
            </p:cNvSpPr>
            <p:nvPr/>
          </p:nvSpPr>
          <p:spPr bwMode="auto">
            <a:xfrm rot="10800000" flipH="1">
              <a:off x="2744" y="1706"/>
              <a:ext cx="45" cy="227"/>
            </a:xfrm>
            <a:prstGeom prst="line">
              <a:avLst/>
            </a:prstGeom>
            <a:noFill/>
            <a:ln w="28575">
              <a:no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127" name="Group 60"/>
          <p:cNvGrpSpPr/>
          <p:nvPr/>
        </p:nvGrpSpPr>
        <p:grpSpPr bwMode="auto">
          <a:xfrm>
            <a:off x="3928135" y="1474111"/>
            <a:ext cx="1757132" cy="405106"/>
            <a:chOff x="2656" y="681"/>
            <a:chExt cx="1401" cy="323"/>
          </a:xfrm>
        </p:grpSpPr>
        <p:sp>
          <p:nvSpPr>
            <p:cNvPr id="128" name="Text Box 61"/>
            <p:cNvSpPr txBox="1">
              <a:spLocks noChangeArrowheads="1"/>
            </p:cNvSpPr>
            <p:nvPr/>
          </p:nvSpPr>
          <p:spPr bwMode="auto">
            <a:xfrm>
              <a:off x="2935" y="681"/>
              <a:ext cx="1122" cy="26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三个冗余</a:t>
              </a:r>
              <a:r>
                <a:rPr kumimoji="1" lang="en-US" altLang="zh-CN" sz="1580">
                  <a:solidFill>
                    <a:srgbClr val="009FF6"/>
                  </a:solidFill>
                  <a:ea typeface="楷体" panose="02010609060101010101" pitchFamily="49" charset="-122"/>
                  <a:cs typeface="Arial" panose="020B0604020202020204" pitchFamily="34" charset="0"/>
                </a:rPr>
                <a:t>ACK</a:t>
              </a:r>
            </a:p>
          </p:txBody>
        </p:sp>
        <p:sp>
          <p:nvSpPr>
            <p:cNvPr id="129" name="Line 62"/>
            <p:cNvSpPr>
              <a:spLocks noChangeShapeType="1"/>
            </p:cNvSpPr>
            <p:nvPr/>
          </p:nvSpPr>
          <p:spPr bwMode="auto">
            <a:xfrm flipH="1">
              <a:off x="2656" y="855"/>
              <a:ext cx="333" cy="149"/>
            </a:xfrm>
            <a:prstGeom prst="line">
              <a:avLst/>
            </a:prstGeom>
            <a:noFill/>
            <a:ln w="28575">
              <a:no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sp>
        <p:nvSpPr>
          <p:cNvPr id="130" name="Line 73"/>
          <p:cNvSpPr>
            <a:spLocks noChangeShapeType="1"/>
          </p:cNvSpPr>
          <p:nvPr/>
        </p:nvSpPr>
        <p:spPr bwMode="auto">
          <a:xfrm rot="10800000">
            <a:off x="1489971" y="2811086"/>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131" name="Text Box 90"/>
          <p:cNvSpPr txBox="1">
            <a:spLocks noChangeArrowheads="1"/>
          </p:cNvSpPr>
          <p:nvPr/>
        </p:nvSpPr>
        <p:spPr bwMode="auto">
          <a:xfrm>
            <a:off x="5582419" y="2606652"/>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更新后的 </a:t>
            </a:r>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12</a:t>
            </a:r>
          </a:p>
        </p:txBody>
      </p:sp>
      <p:sp>
        <p:nvSpPr>
          <p:cNvPr id="132" name="Oval 99"/>
          <p:cNvSpPr>
            <a:spLocks noChangeArrowheads="1"/>
          </p:cNvSpPr>
          <p:nvPr/>
        </p:nvSpPr>
        <p:spPr bwMode="auto">
          <a:xfrm>
            <a:off x="4493776" y="24273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33" name="Oval 100"/>
          <p:cNvSpPr>
            <a:spLocks noChangeArrowheads="1"/>
          </p:cNvSpPr>
          <p:nvPr/>
        </p:nvSpPr>
        <p:spPr bwMode="auto">
          <a:xfrm>
            <a:off x="4664346" y="234201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34" name="Oval 101"/>
          <p:cNvSpPr>
            <a:spLocks noChangeArrowheads="1"/>
          </p:cNvSpPr>
          <p:nvPr/>
        </p:nvSpPr>
        <p:spPr bwMode="auto">
          <a:xfrm>
            <a:off x="4844951" y="226676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35" name="Oval 102"/>
          <p:cNvSpPr>
            <a:spLocks noChangeArrowheads="1"/>
          </p:cNvSpPr>
          <p:nvPr/>
        </p:nvSpPr>
        <p:spPr bwMode="auto">
          <a:xfrm>
            <a:off x="5044368" y="21714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36" name="Oval 103"/>
          <p:cNvSpPr>
            <a:spLocks noChangeArrowheads="1"/>
          </p:cNvSpPr>
          <p:nvPr/>
        </p:nvSpPr>
        <p:spPr bwMode="auto">
          <a:xfrm>
            <a:off x="5240023" y="20773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37" name="Oval 106"/>
          <p:cNvSpPr>
            <a:spLocks noChangeArrowheads="1"/>
          </p:cNvSpPr>
          <p:nvPr/>
        </p:nvSpPr>
        <p:spPr bwMode="auto">
          <a:xfrm>
            <a:off x="4094940" y="259787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38" name="Oval 107"/>
          <p:cNvSpPr>
            <a:spLocks noChangeArrowheads="1"/>
          </p:cNvSpPr>
          <p:nvPr/>
        </p:nvSpPr>
        <p:spPr bwMode="auto">
          <a:xfrm>
            <a:off x="4284325" y="251258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cxnSp>
        <p:nvCxnSpPr>
          <p:cNvPr id="139" name="直接连接符 138"/>
          <p:cNvCxnSpPr>
            <a:endCxn id="137" idx="1"/>
          </p:cNvCxnSpPr>
          <p:nvPr/>
        </p:nvCxnSpPr>
        <p:spPr>
          <a:xfrm>
            <a:off x="3918099" y="1880474"/>
            <a:ext cx="188130" cy="728688"/>
          </a:xfrm>
          <a:prstGeom prst="line">
            <a:avLst/>
          </a:prstGeom>
          <a:ln w="57150">
            <a:solidFill>
              <a:srgbClr val="009FF6"/>
            </a:solidFill>
          </a:ln>
        </p:spPr>
        <p:style>
          <a:lnRef idx="1">
            <a:schemeClr val="accent1"/>
          </a:lnRef>
          <a:fillRef idx="0">
            <a:schemeClr val="accent1"/>
          </a:fillRef>
          <a:effectRef idx="0">
            <a:schemeClr val="accent1"/>
          </a:effectRef>
          <a:fontRef idx="minor">
            <a:schemeClr val="tx1"/>
          </a:fontRef>
        </p:style>
      </p:cxnSp>
      <p:sp>
        <p:nvSpPr>
          <p:cNvPr id="140" name="Text Box 90"/>
          <p:cNvSpPr txBox="1">
            <a:spLocks noChangeArrowheads="1"/>
          </p:cNvSpPr>
          <p:nvPr/>
        </p:nvSpPr>
        <p:spPr bwMode="auto">
          <a:xfrm>
            <a:off x="4600384" y="2457402"/>
            <a:ext cx="1571264"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新的 </a:t>
            </a:r>
            <a:r>
              <a:rPr kumimoji="1" lang="en-US" altLang="zh-CN" sz="1580">
                <a:solidFill>
                  <a:srgbClr val="009FF6"/>
                </a:solidFill>
                <a:ea typeface="楷体" panose="02010609060101010101" pitchFamily="49" charset="-122"/>
                <a:cs typeface="Arial" panose="020B0604020202020204" pitchFamily="34" charset="0"/>
              </a:rPr>
              <a:t>cwnd = 15</a:t>
            </a:r>
          </a:p>
        </p:txBody>
      </p:sp>
      <p:cxnSp>
        <p:nvCxnSpPr>
          <p:cNvPr id="141" name="直接箭头连接符 140"/>
          <p:cNvCxnSpPr/>
          <p:nvPr/>
        </p:nvCxnSpPr>
        <p:spPr>
          <a:xfrm flipH="1">
            <a:off x="4189007" y="2638008"/>
            <a:ext cx="475342" cy="7525"/>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16FD51AF-295D-4E2B-A7B2-4301E3F1ECF1}"/>
              </a:ext>
            </a:extLst>
          </p:cNvPr>
          <p:cNvSpPr>
            <a:spLocks noGrp="1"/>
          </p:cNvSpPr>
          <p:nvPr>
            <p:ph type="sldNum" sz="quarter" idx="12"/>
          </p:nvPr>
        </p:nvSpPr>
        <p:spPr/>
        <p:txBody>
          <a:bodyPr/>
          <a:lstStyle/>
          <a:p>
            <a:fld id="{91F2D4EF-46D4-4764-B373-FC59CD1D281E}" type="slidenum">
              <a:rPr lang="zh-CN" altLang="en-US" smtClean="0"/>
              <a:t>160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35" presetClass="emph" presetSubtype="0" repeatCount="3000" fill="hold" nodeType="afterEffect">
                                  <p:stCondLst>
                                    <p:cond delay="0"/>
                                  </p:stCondLst>
                                  <p:childTnLst>
                                    <p:anim calcmode="discrete" valueType="str">
                                      <p:cBhvr>
                                        <p:cTn id="10" dur="1000" fill="hold"/>
                                        <p:tgtEl>
                                          <p:spTgt spid="127"/>
                                        </p:tgtEl>
                                        <p:attrNameLst>
                                          <p:attrName>style.visibility</p:attrName>
                                        </p:attrNameLst>
                                      </p:cBhvr>
                                      <p:tavLst>
                                        <p:tav tm="0">
                                          <p:val>
                                            <p:strVal val="hidden"/>
                                          </p:val>
                                        </p:tav>
                                        <p:tav tm="50000">
                                          <p:val>
                                            <p:strVal val="visible"/>
                                          </p:val>
                                        </p:tav>
                                      </p:tavLst>
                                    </p:anim>
                                  </p:childTnLst>
                                </p:cTn>
                              </p:par>
                            </p:childTnLst>
                          </p:cTn>
                        </p:par>
                        <p:par>
                          <p:cTn id="11" fill="hold">
                            <p:stCondLst>
                              <p:cond delay="2500"/>
                            </p:stCondLst>
                            <p:childTnLst>
                              <p:par>
                                <p:cTn id="12" presetID="22" presetClass="entr" presetSubtype="8" fill="hold" nodeType="afterEffect">
                                  <p:stCondLst>
                                    <p:cond delay="0"/>
                                  </p:stCondLst>
                                  <p:childTnLst>
                                    <p:set>
                                      <p:cBhvr>
                                        <p:cTn id="13" dur="1" fill="hold">
                                          <p:stCondLst>
                                            <p:cond delay="0"/>
                                          </p:stCondLst>
                                        </p:cTn>
                                        <p:tgtEl>
                                          <p:spTgt spid="173"/>
                                        </p:tgtEl>
                                        <p:attrNameLst>
                                          <p:attrName>style.visibility</p:attrName>
                                        </p:attrNameLst>
                                      </p:cBhvr>
                                      <p:to>
                                        <p:strVal val="visible"/>
                                      </p:to>
                                    </p:set>
                                    <p:animEffect transition="in" filter="wipe(left)">
                                      <p:cBhvr>
                                        <p:cTn id="14"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530" y="-22145"/>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9" name="组合 8">
            <a:extLst>
              <a:ext uri="{FF2B5EF4-FFF2-40B4-BE49-F238E27FC236}">
                <a16:creationId xmlns:a16="http://schemas.microsoft.com/office/drawing/2014/main" id="{D22C0526-1E8C-4372-8E86-5791389C16CC}"/>
              </a:ext>
            </a:extLst>
          </p:cNvPr>
          <p:cNvGrpSpPr/>
          <p:nvPr/>
        </p:nvGrpSpPr>
        <p:grpSpPr>
          <a:xfrm>
            <a:off x="903275" y="1576820"/>
            <a:ext cx="7919719" cy="514422"/>
            <a:chOff x="1403750" y="3554922"/>
            <a:chExt cx="7919719" cy="514422"/>
          </a:xfrm>
        </p:grpSpPr>
        <p:grpSp>
          <p:nvGrpSpPr>
            <p:cNvPr id="10" name="组合 9">
              <a:extLst>
                <a:ext uri="{FF2B5EF4-FFF2-40B4-BE49-F238E27FC236}">
                  <a16:creationId xmlns:a16="http://schemas.microsoft.com/office/drawing/2014/main" id="{A65DDE84-B919-4363-A150-2017236122A8}"/>
                </a:ext>
              </a:extLst>
            </p:cNvPr>
            <p:cNvGrpSpPr/>
            <p:nvPr/>
          </p:nvGrpSpPr>
          <p:grpSpPr>
            <a:xfrm>
              <a:off x="1403750" y="3593123"/>
              <a:ext cx="490436" cy="476221"/>
              <a:chOff x="1403750" y="3593123"/>
              <a:chExt cx="808892" cy="785446"/>
            </a:xfrm>
          </p:grpSpPr>
          <p:sp>
            <p:nvSpPr>
              <p:cNvPr id="12" name="对话气泡: 椭圆形 11">
                <a:extLst>
                  <a:ext uri="{FF2B5EF4-FFF2-40B4-BE49-F238E27FC236}">
                    <a16:creationId xmlns:a16="http://schemas.microsoft.com/office/drawing/2014/main" id="{36FC7492-C177-48A1-B354-A0D4115C54B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ound-web-cam_17861">
                <a:extLst>
                  <a:ext uri="{FF2B5EF4-FFF2-40B4-BE49-F238E27FC236}">
                    <a16:creationId xmlns:a16="http://schemas.microsoft.com/office/drawing/2014/main" id="{38F3693A-BC93-4319-881A-50B140A2706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 name="Text Box 79">
              <a:extLst>
                <a:ext uri="{FF2B5EF4-FFF2-40B4-BE49-F238E27FC236}">
                  <a16:creationId xmlns:a16="http://schemas.microsoft.com/office/drawing/2014/main" id="{8EF9ED70-5197-4E4B-BFD9-033403C12922}"/>
                </a:ext>
              </a:extLst>
            </p:cNvPr>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快速恢复（</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推荐但非必须实现）</a:t>
              </a:r>
            </a:p>
          </p:txBody>
        </p:sp>
      </p:grpSp>
      <p:sp>
        <p:nvSpPr>
          <p:cNvPr id="14" name="Text Box 79">
            <a:extLst>
              <a:ext uri="{FF2B5EF4-FFF2-40B4-BE49-F238E27FC236}">
                <a16:creationId xmlns:a16="http://schemas.microsoft.com/office/drawing/2014/main" id="{96EE4AA4-4619-4CC5-BC7F-3111569668E9}"/>
              </a:ext>
            </a:extLst>
          </p:cNvPr>
          <p:cNvSpPr txBox="1">
            <a:spLocks noChangeArrowheads="1"/>
          </p:cNvSpPr>
          <p:nvPr/>
        </p:nvSpPr>
        <p:spPr bwMode="auto">
          <a:xfrm>
            <a:off x="1513079" y="2223417"/>
            <a:ext cx="10374121" cy="364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3</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个冗余</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进入快速重传后</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每收到一个冗余</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直至收到一个新的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门限值，重新进入拥塞避免</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在进入快速恢复之后及重新进入拥塞避免之间，如果出现超时现象，直接按照前述超时事件进行处理</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92BB5BBD-F0F1-4E11-AA50-E82E6009194C}"/>
              </a:ext>
            </a:extLst>
          </p:cNvPr>
          <p:cNvSpPr>
            <a:spLocks noGrp="1"/>
          </p:cNvSpPr>
          <p:nvPr>
            <p:ph type="sldNum" sz="quarter" idx="12"/>
          </p:nvPr>
        </p:nvSpPr>
        <p:spPr/>
        <p:txBody>
          <a:bodyPr/>
          <a:lstStyle/>
          <a:p>
            <a:fld id="{91F2D4EF-46D4-4764-B373-FC59CD1D281E}" type="slidenum">
              <a:rPr lang="zh-CN" altLang="en-US" smtClean="0"/>
              <a:t>161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wipe(left)">
                                      <p:cBhvr>
                                        <p:cTn id="11" dur="500"/>
                                        <p:tgtEl>
                                          <p:spTgt spid="14">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wipe(left)">
                                      <p:cBhvr>
                                        <p:cTn id="15" dur="500"/>
                                        <p:tgtEl>
                                          <p:spTgt spid="14">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animEffect transition="in" filter="wipe(left)">
                                      <p:cBhvr>
                                        <p:cTn id="19" dur="500"/>
                                        <p:tgtEl>
                                          <p:spTgt spid="14">
                                            <p:txEl>
                                              <p:pRg st="2" end="2"/>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animEffect transition="in" filter="wipe(left)">
                                      <p:cBhvr>
                                        <p:cTn id="23"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9" name="组合 8">
            <a:extLst>
              <a:ext uri="{FF2B5EF4-FFF2-40B4-BE49-F238E27FC236}">
                <a16:creationId xmlns:a16="http://schemas.microsoft.com/office/drawing/2014/main" id="{B4F2ACAE-0864-4999-8302-AD7EBF6A5BF1}"/>
              </a:ext>
            </a:extLst>
          </p:cNvPr>
          <p:cNvGrpSpPr/>
          <p:nvPr/>
        </p:nvGrpSpPr>
        <p:grpSpPr>
          <a:xfrm>
            <a:off x="902958" y="1489966"/>
            <a:ext cx="7919719" cy="514422"/>
            <a:chOff x="1403750" y="3554922"/>
            <a:chExt cx="7919719" cy="514422"/>
          </a:xfrm>
        </p:grpSpPr>
        <p:grpSp>
          <p:nvGrpSpPr>
            <p:cNvPr id="10" name="组合 9">
              <a:extLst>
                <a:ext uri="{FF2B5EF4-FFF2-40B4-BE49-F238E27FC236}">
                  <a16:creationId xmlns:a16="http://schemas.microsoft.com/office/drawing/2014/main" id="{916130E9-6CBD-47CF-93B3-2C5BAF1D58FD}"/>
                </a:ext>
              </a:extLst>
            </p:cNvPr>
            <p:cNvGrpSpPr/>
            <p:nvPr/>
          </p:nvGrpSpPr>
          <p:grpSpPr>
            <a:xfrm>
              <a:off x="1403750" y="3593123"/>
              <a:ext cx="490436" cy="476221"/>
              <a:chOff x="1403750" y="3593123"/>
              <a:chExt cx="808892" cy="785446"/>
            </a:xfrm>
          </p:grpSpPr>
          <p:sp>
            <p:nvSpPr>
              <p:cNvPr id="12" name="对话气泡: 椭圆形 11">
                <a:extLst>
                  <a:ext uri="{FF2B5EF4-FFF2-40B4-BE49-F238E27FC236}">
                    <a16:creationId xmlns:a16="http://schemas.microsoft.com/office/drawing/2014/main" id="{4675359A-7A7B-43B8-9DBA-0E62EE5FDD9A}"/>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ound-web-cam_17861">
                <a:extLst>
                  <a:ext uri="{FF2B5EF4-FFF2-40B4-BE49-F238E27FC236}">
                    <a16:creationId xmlns:a16="http://schemas.microsoft.com/office/drawing/2014/main" id="{BC46FB39-3F6F-4E10-858B-52C12DE9AB3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 name="Text Box 79">
              <a:extLst>
                <a:ext uri="{FF2B5EF4-FFF2-40B4-BE49-F238E27FC236}">
                  <a16:creationId xmlns:a16="http://schemas.microsoft.com/office/drawing/2014/main" id="{2224F8EE-6A9C-447F-A2FE-7FD0D92F4C1F}"/>
                </a:ext>
              </a:extLst>
            </p:cNvPr>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额外说明</a:t>
              </a:r>
            </a:p>
          </p:txBody>
        </p:sp>
      </p:grpSp>
      <p:sp>
        <p:nvSpPr>
          <p:cNvPr id="15" name="Text Box 79">
            <a:extLst>
              <a:ext uri="{FF2B5EF4-FFF2-40B4-BE49-F238E27FC236}">
                <a16:creationId xmlns:a16="http://schemas.microsoft.com/office/drawing/2014/main" id="{26BDBD35-19A5-411D-99D9-14D2C2C73BFD}"/>
              </a:ext>
            </a:extLst>
          </p:cNvPr>
          <p:cNvSpPr txBox="1">
            <a:spLocks noChangeArrowheads="1"/>
          </p:cNvSpPr>
          <p:nvPr/>
        </p:nvSpPr>
        <p:spPr bwMode="auto">
          <a:xfrm>
            <a:off x="1512762" y="2105023"/>
            <a:ext cx="9877200" cy="357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快速恢复和超时中，门限值并不总等于</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=Max(</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flightSize</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 , 2MSS)</a:t>
            </a:r>
          </a:p>
          <a:p>
            <a:pPr marL="342900" indent="-342900">
              <a:lnSpc>
                <a:spcPct val="150000"/>
              </a:lnSpc>
              <a:buClr>
                <a:srgbClr val="009FF6"/>
              </a:buClr>
              <a:buFont typeface="Wingdings" panose="05000000000000000000" pitchFamily="2" charset="2"/>
              <a:buChar char="p"/>
            </a:pP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flightsize</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当时发送窗口中已发出但未确认的报文段数目</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=Max(min(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拥塞窗口</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通知窗口</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 2MSS)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微软</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74F83380-F630-40BB-A669-AE8713723473}"/>
              </a:ext>
            </a:extLst>
          </p:cNvPr>
          <p:cNvSpPr>
            <a:spLocks noGrp="1"/>
          </p:cNvSpPr>
          <p:nvPr>
            <p:ph type="sldNum" sz="quarter" idx="12"/>
          </p:nvPr>
        </p:nvSpPr>
        <p:spPr/>
        <p:txBody>
          <a:bodyPr/>
          <a:lstStyle/>
          <a:p>
            <a:fld id="{91F2D4EF-46D4-4764-B373-FC59CD1D281E}" type="slidenum">
              <a:rPr lang="zh-CN" altLang="en-US" smtClean="0"/>
              <a:t>162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wipe(left)">
                                      <p:cBhvr>
                                        <p:cTn id="11" dur="500"/>
                                        <p:tgtEl>
                                          <p:spTgt spid="15">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wipe(left)">
                                      <p:cBhvr>
                                        <p:cTn id="15" dur="500"/>
                                        <p:tgtEl>
                                          <p:spTgt spid="15">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Effect transition="in" filter="wipe(left)">
                                      <p:cBhvr>
                                        <p:cTn id="19" dur="500"/>
                                        <p:tgtEl>
                                          <p:spTgt spid="15">
                                            <p:txEl>
                                              <p:pRg st="2" end="2"/>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5">
                                            <p:txEl>
                                              <p:pRg st="3" end="3"/>
                                            </p:txEl>
                                          </p:spTgt>
                                        </p:tgtEl>
                                        <p:attrNameLst>
                                          <p:attrName>style.visibility</p:attrName>
                                        </p:attrNameLst>
                                      </p:cBhvr>
                                      <p:to>
                                        <p:strVal val="visible"/>
                                      </p:to>
                                    </p:set>
                                    <p:animEffect transition="in" filter="wipe(left)">
                                      <p:cBhvr>
                                        <p:cTn id="23"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Reno</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）总结</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0" name="组合 39"/>
          <p:cNvGrpSpPr/>
          <p:nvPr/>
        </p:nvGrpSpPr>
        <p:grpSpPr>
          <a:xfrm>
            <a:off x="523897" y="1609136"/>
            <a:ext cx="7919719" cy="514422"/>
            <a:chOff x="1403750" y="3554922"/>
            <a:chExt cx="7919719" cy="514422"/>
          </a:xfrm>
        </p:grpSpPr>
        <p:grpSp>
          <p:nvGrpSpPr>
            <p:cNvPr id="41" name="组合 40"/>
            <p:cNvGrpSpPr/>
            <p:nvPr/>
          </p:nvGrpSpPr>
          <p:grpSpPr>
            <a:xfrm>
              <a:off x="1403750" y="3593123"/>
              <a:ext cx="490436" cy="476221"/>
              <a:chOff x="1403750" y="3593123"/>
              <a:chExt cx="808892" cy="785446"/>
            </a:xfrm>
          </p:grpSpPr>
          <p:sp>
            <p:nvSpPr>
              <p:cNvPr id="43" name="对话气泡: 椭圆形 4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拥塞控制算法（</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Reno</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）总结</a:t>
              </a:r>
            </a:p>
          </p:txBody>
        </p:sp>
      </p:grpSp>
      <p:sp>
        <p:nvSpPr>
          <p:cNvPr id="29" name="Text Box 79"/>
          <p:cNvSpPr txBox="1">
            <a:spLocks noChangeArrowheads="1"/>
          </p:cNvSpPr>
          <p:nvPr/>
        </p:nvSpPr>
        <p:spPr bwMode="auto">
          <a:xfrm>
            <a:off x="1133701" y="2265904"/>
            <a:ext cx="11056927" cy="372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 拥塞窗口</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小于门限值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Threshold</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时，发送方处于 </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慢启动</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 阶段，窗口以指数速度增大。</a:t>
            </a: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 拥塞窗口</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大于门限值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Threshold</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时，发送方处于 </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拥塞避免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阶段，窗口线性增大。</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当收到</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3</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个重复的</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Threshold</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设为拥塞窗口的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，而拥塞窗口</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设为门限值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Threshold+3</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 </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超时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事件发生时，门限值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Threshold</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设为拥塞窗口的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，而拥塞窗口</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设为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2" name="灯片编号占位符 1">
            <a:extLst>
              <a:ext uri="{FF2B5EF4-FFF2-40B4-BE49-F238E27FC236}">
                <a16:creationId xmlns:a16="http://schemas.microsoft.com/office/drawing/2014/main" id="{E570FF2F-DB6C-4683-A1A7-1A4A93C3F60A}"/>
              </a:ext>
            </a:extLst>
          </p:cNvPr>
          <p:cNvSpPr>
            <a:spLocks noGrp="1"/>
          </p:cNvSpPr>
          <p:nvPr>
            <p:ph type="sldNum" sz="quarter" idx="12"/>
          </p:nvPr>
        </p:nvSpPr>
        <p:spPr/>
        <p:txBody>
          <a:bodyPr/>
          <a:lstStyle/>
          <a:p>
            <a:fld id="{91F2D4EF-46D4-4764-B373-FC59CD1D281E}" type="slidenum">
              <a:rPr lang="zh-CN" altLang="en-US" smtClean="0"/>
              <a:t>163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9">
                                            <p:txEl>
                                              <p:pRg st="0" end="0"/>
                                            </p:txEl>
                                          </p:spTgt>
                                        </p:tgtEl>
                                        <p:attrNameLst>
                                          <p:attrName>style.visibility</p:attrName>
                                        </p:attrNameLst>
                                      </p:cBhvr>
                                      <p:to>
                                        <p:strVal val="visible"/>
                                      </p:to>
                                    </p:set>
                                    <p:animEffect transition="in" filter="wipe(left)">
                                      <p:cBhvr>
                                        <p:cTn id="16" dur="500"/>
                                        <p:tgtEl>
                                          <p:spTgt spid="29">
                                            <p:txEl>
                                              <p:pRg st="0" end="0"/>
                                            </p:txEl>
                                          </p:spTgt>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9">
                                            <p:txEl>
                                              <p:pRg st="1" end="1"/>
                                            </p:txEl>
                                          </p:spTgt>
                                        </p:tgtEl>
                                        <p:attrNameLst>
                                          <p:attrName>style.visibility</p:attrName>
                                        </p:attrNameLst>
                                      </p:cBhvr>
                                      <p:to>
                                        <p:strVal val="visible"/>
                                      </p:to>
                                    </p:set>
                                    <p:animEffect transition="in" filter="wipe(left)">
                                      <p:cBhvr>
                                        <p:cTn id="20" dur="500"/>
                                        <p:tgtEl>
                                          <p:spTgt spid="2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9">
                                            <p:txEl>
                                              <p:pRg st="3" end="3"/>
                                            </p:txEl>
                                          </p:spTgt>
                                        </p:tgtEl>
                                        <p:attrNameLst>
                                          <p:attrName>style.visibility</p:attrName>
                                        </p:attrNameLst>
                                      </p:cBhvr>
                                      <p:to>
                                        <p:strVal val="visible"/>
                                      </p:to>
                                    </p:set>
                                    <p:animEffect transition="in" filter="wipe(left)">
                                      <p:cBhvr>
                                        <p:cTn id="25" dur="500"/>
                                        <p:tgtEl>
                                          <p:spTgt spid="29">
                                            <p:txEl>
                                              <p:pRg st="3" end="3"/>
                                            </p:txEl>
                                          </p:spTgt>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29">
                                            <p:txEl>
                                              <p:pRg st="4" end="4"/>
                                            </p:txEl>
                                          </p:spTgt>
                                        </p:tgtEl>
                                        <p:attrNameLst>
                                          <p:attrName>style.visibility</p:attrName>
                                        </p:attrNameLst>
                                      </p:cBhvr>
                                      <p:to>
                                        <p:strVal val="visible"/>
                                      </p:to>
                                    </p:set>
                                    <p:animEffect transition="in" filter="wipe(left)">
                                      <p:cBhvr>
                                        <p:cTn id="29" dur="500"/>
                                        <p:tgtEl>
                                          <p:spTgt spid="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Reno</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）总结</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3" name="Group 240">
            <a:extLst>
              <a:ext uri="{FF2B5EF4-FFF2-40B4-BE49-F238E27FC236}">
                <a16:creationId xmlns:a16="http://schemas.microsoft.com/office/drawing/2014/main" id="{B2085839-1B8E-4B0F-81E1-117E84C4016B}"/>
              </a:ext>
            </a:extLst>
          </p:cNvPr>
          <p:cNvGrpSpPr>
            <a:grpSpLocks/>
          </p:cNvGrpSpPr>
          <p:nvPr/>
        </p:nvGrpSpPr>
        <p:grpSpPr bwMode="auto">
          <a:xfrm>
            <a:off x="5041899" y="3148919"/>
            <a:ext cx="2133600" cy="792163"/>
            <a:chOff x="2168" y="1727"/>
            <a:chExt cx="1344" cy="499"/>
          </a:xfrm>
        </p:grpSpPr>
        <p:grpSp>
          <p:nvGrpSpPr>
            <p:cNvPr id="14" name="Group 171">
              <a:extLst>
                <a:ext uri="{FF2B5EF4-FFF2-40B4-BE49-F238E27FC236}">
                  <a16:creationId xmlns:a16="http://schemas.microsoft.com/office/drawing/2014/main" id="{E5B5E117-3079-4366-9CA4-129D734ABF12}"/>
                </a:ext>
              </a:extLst>
            </p:cNvPr>
            <p:cNvGrpSpPr>
              <a:grpSpLocks/>
            </p:cNvGrpSpPr>
            <p:nvPr/>
          </p:nvGrpSpPr>
          <p:grpSpPr bwMode="auto">
            <a:xfrm>
              <a:off x="2424" y="1727"/>
              <a:ext cx="829" cy="499"/>
              <a:chOff x="2424" y="1727"/>
              <a:chExt cx="829" cy="499"/>
            </a:xfrm>
          </p:grpSpPr>
          <p:sp>
            <p:nvSpPr>
              <p:cNvPr id="16" name="Text Box 172">
                <a:extLst>
                  <a:ext uri="{FF2B5EF4-FFF2-40B4-BE49-F238E27FC236}">
                    <a16:creationId xmlns:a16="http://schemas.microsoft.com/office/drawing/2014/main" id="{3BF6408E-A5D2-4FB2-B661-0648CB56276D}"/>
                  </a:ext>
                </a:extLst>
              </p:cNvPr>
              <p:cNvSpPr txBox="1">
                <a:spLocks noChangeArrowheads="1"/>
              </p:cNvSpPr>
              <p:nvPr/>
            </p:nvSpPr>
            <p:spPr bwMode="auto">
              <a:xfrm>
                <a:off x="2640" y="1727"/>
                <a:ext cx="377"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思源黑体 CN Medium"/>
                  </a:rPr>
                  <a:t>timeout</a:t>
                </a:r>
              </a:p>
            </p:txBody>
          </p:sp>
          <p:sp>
            <p:nvSpPr>
              <p:cNvPr id="17" name="Text Box 173">
                <a:extLst>
                  <a:ext uri="{FF2B5EF4-FFF2-40B4-BE49-F238E27FC236}">
                    <a16:creationId xmlns:a16="http://schemas.microsoft.com/office/drawing/2014/main" id="{4243DE6D-D124-49B9-B6AA-DFF72042F02D}"/>
                  </a:ext>
                </a:extLst>
              </p:cNvPr>
              <p:cNvSpPr txBox="1">
                <a:spLocks noChangeArrowheads="1"/>
              </p:cNvSpPr>
              <p:nvPr/>
            </p:nvSpPr>
            <p:spPr bwMode="auto">
              <a:xfrm>
                <a:off x="2424" y="1838"/>
                <a:ext cx="829" cy="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000" b="0" i="0" u="none" strike="noStrike" kern="0" cap="none" spc="0" normalizeH="0" baseline="0" noProof="0" dirty="0" err="1">
                    <a:ln>
                      <a:noFill/>
                    </a:ln>
                    <a:solidFill>
                      <a:srgbClr val="000000"/>
                    </a:solidFill>
                    <a:effectLst/>
                    <a:uLnTx/>
                    <a:uFillTx/>
                    <a:latin typeface="思源黑体 CN Medium"/>
                  </a:rPr>
                  <a:t>ssthresh</a:t>
                </a:r>
                <a:r>
                  <a:rPr kumimoji="0" lang="en-US" sz="1000" b="0" i="0" u="none" strike="noStrike" kern="0" cap="none" spc="0" normalizeH="0" baseline="0" noProof="0" dirty="0">
                    <a:ln>
                      <a:noFill/>
                    </a:ln>
                    <a:solidFill>
                      <a:srgbClr val="000000"/>
                    </a:solidFill>
                    <a:effectLst/>
                    <a:uLnTx/>
                    <a:uFillTx/>
                    <a:latin typeface="思源黑体 CN Medium"/>
                  </a:rPr>
                  <a:t> = </a:t>
                </a:r>
                <a:r>
                  <a:rPr kumimoji="0" lang="en-US" sz="1000" b="0" i="0" u="none" strike="noStrike" kern="0" cap="none" spc="0" normalizeH="0" baseline="0" noProof="0" dirty="0" err="1">
                    <a:ln>
                      <a:noFill/>
                    </a:ln>
                    <a:solidFill>
                      <a:srgbClr val="000000"/>
                    </a:solidFill>
                    <a:effectLst/>
                    <a:uLnTx/>
                    <a:uFillTx/>
                    <a:latin typeface="思源黑体 CN Medium"/>
                  </a:rPr>
                  <a:t>cwnd</a:t>
                </a:r>
                <a:r>
                  <a:rPr kumimoji="0" lang="en-US" sz="1000" b="0" i="0" u="none" strike="noStrike" kern="0" cap="none" spc="0" normalizeH="0" baseline="0" noProof="0" dirty="0">
                    <a:ln>
                      <a:noFill/>
                    </a:ln>
                    <a:solidFill>
                      <a:srgbClr val="000000"/>
                    </a:solidFill>
                    <a:effectLst/>
                    <a:uLnTx/>
                    <a:uFillTx/>
                    <a:latin typeface="思源黑体 CN Medium"/>
                  </a:rPr>
                  <a:t>/2</a:t>
                </a:r>
              </a:p>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000" b="0" i="0" u="none" strike="noStrike" kern="0" cap="none" spc="0" normalizeH="0" baseline="0" noProof="0" dirty="0" err="1">
                    <a:ln>
                      <a:noFill/>
                    </a:ln>
                    <a:solidFill>
                      <a:srgbClr val="000000"/>
                    </a:solidFill>
                    <a:effectLst/>
                    <a:uLnTx/>
                    <a:uFillTx/>
                    <a:latin typeface="思源黑体 CN Medium"/>
                  </a:rPr>
                  <a:t>cwnd</a:t>
                </a:r>
                <a:r>
                  <a:rPr kumimoji="0" lang="en-US" sz="1000" b="0" i="0" u="none" strike="noStrike" kern="0" cap="none" spc="0" normalizeH="0" baseline="0" noProof="0" dirty="0">
                    <a:ln>
                      <a:noFill/>
                    </a:ln>
                    <a:solidFill>
                      <a:srgbClr val="000000"/>
                    </a:solidFill>
                    <a:effectLst/>
                    <a:uLnTx/>
                    <a:uFillTx/>
                    <a:latin typeface="思源黑体 CN Medium"/>
                  </a:rPr>
                  <a:t> = 1 MSS</a:t>
                </a:r>
              </a:p>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000" b="0" i="0" u="none" strike="noStrike" kern="0" cap="none" spc="0" normalizeH="0" baseline="0" noProof="0" dirty="0" err="1">
                    <a:ln>
                      <a:noFill/>
                    </a:ln>
                    <a:solidFill>
                      <a:srgbClr val="000000"/>
                    </a:solidFill>
                    <a:effectLst/>
                    <a:uLnTx/>
                    <a:uFillTx/>
                    <a:latin typeface="思源黑体 CN Medium"/>
                  </a:rPr>
                  <a:t>dupACKcount</a:t>
                </a:r>
                <a:r>
                  <a:rPr kumimoji="0" lang="en-US" sz="1000" b="0" i="0" u="none" strike="noStrike" kern="0" cap="none" spc="0" normalizeH="0" baseline="0" noProof="0" dirty="0">
                    <a:ln>
                      <a:noFill/>
                    </a:ln>
                    <a:solidFill>
                      <a:srgbClr val="000000"/>
                    </a:solidFill>
                    <a:effectLst/>
                    <a:uLnTx/>
                    <a:uFillTx/>
                    <a:latin typeface="思源黑体 CN Medium"/>
                  </a:rPr>
                  <a:t> = 0</a:t>
                </a:r>
              </a:p>
              <a:p>
                <a:pPr marL="0" marR="0" lvl="0" indent="0" algn="ctr" defTabSz="914400" rtl="0" eaLnBrk="1" fontAlgn="base" latinLnBrk="0" hangingPunct="1">
                  <a:lnSpc>
                    <a:spcPct val="85000"/>
                  </a:lnSpc>
                  <a:spcBef>
                    <a:spcPct val="0"/>
                  </a:spcBef>
                  <a:spcAft>
                    <a:spcPct val="0"/>
                  </a:spcAft>
                  <a:buClrTx/>
                  <a:buSzTx/>
                  <a:buFontTx/>
                  <a:buNone/>
                  <a:tabLst/>
                  <a:defRPr/>
                </a:pPr>
                <a:r>
                  <a:rPr kumimoji="0" lang="zh-CN" altLang="en-US" sz="1000" b="0" i="1" u="none" strike="noStrike" kern="0" cap="none" spc="0" normalizeH="0" baseline="0" noProof="0" dirty="0">
                    <a:ln>
                      <a:noFill/>
                    </a:ln>
                    <a:solidFill>
                      <a:srgbClr val="000099"/>
                    </a:solidFill>
                    <a:effectLst/>
                    <a:uLnTx/>
                    <a:uFillTx/>
                    <a:latin typeface="华文仿宋" panose="02010600040101010101" pitchFamily="2" charset="-122"/>
                    <a:ea typeface="华文仿宋" panose="02010600040101010101" pitchFamily="2" charset="-122"/>
                  </a:rPr>
                  <a:t>重传丢失的报文段</a:t>
                </a:r>
                <a:endParaRPr kumimoji="0" lang="en-US" sz="1200" b="0"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18" name="Line 174">
                <a:extLst>
                  <a:ext uri="{FF2B5EF4-FFF2-40B4-BE49-F238E27FC236}">
                    <a16:creationId xmlns:a16="http://schemas.microsoft.com/office/drawing/2014/main" id="{FAD3760A-2BF7-4BED-9541-ECFAF9D56B73}"/>
                  </a:ext>
                </a:extLst>
              </p:cNvPr>
              <p:cNvSpPr>
                <a:spLocks noChangeShapeType="1"/>
              </p:cNvSpPr>
              <p:nvPr/>
            </p:nvSpPr>
            <p:spPr bwMode="auto">
              <a:xfrm>
                <a:off x="2491" y="1857"/>
                <a:ext cx="697"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思源黑体 CN Medium"/>
                  <a:ea typeface="ＭＳ Ｐゴシック" charset="0"/>
                </a:endParaRPr>
              </a:p>
            </p:txBody>
          </p:sp>
        </p:grpSp>
        <p:sp>
          <p:nvSpPr>
            <p:cNvPr id="15" name="Line 175">
              <a:extLst>
                <a:ext uri="{FF2B5EF4-FFF2-40B4-BE49-F238E27FC236}">
                  <a16:creationId xmlns:a16="http://schemas.microsoft.com/office/drawing/2014/main" id="{D5D3DE2A-C288-4D7B-AF2A-A70E7CAEB977}"/>
                </a:ext>
              </a:extLst>
            </p:cNvPr>
            <p:cNvSpPr>
              <a:spLocks noChangeShapeType="1"/>
            </p:cNvSpPr>
            <p:nvPr/>
          </p:nvSpPr>
          <p:spPr bwMode="auto">
            <a:xfrm flipH="1">
              <a:off x="2168" y="1734"/>
              <a:ext cx="1344" cy="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思源黑体 CN Medium"/>
                <a:ea typeface="ＭＳ Ｐゴシック" charset="0"/>
              </a:endParaRPr>
            </a:p>
          </p:txBody>
        </p:sp>
      </p:grpSp>
      <p:grpSp>
        <p:nvGrpSpPr>
          <p:cNvPr id="24" name="Group 239">
            <a:extLst>
              <a:ext uri="{FF2B5EF4-FFF2-40B4-BE49-F238E27FC236}">
                <a16:creationId xmlns:a16="http://schemas.microsoft.com/office/drawing/2014/main" id="{906A55B3-6C9C-404E-B2DC-1E3248F667B1}"/>
              </a:ext>
            </a:extLst>
          </p:cNvPr>
          <p:cNvGrpSpPr>
            <a:grpSpLocks/>
          </p:cNvGrpSpPr>
          <p:nvPr/>
        </p:nvGrpSpPr>
        <p:grpSpPr bwMode="auto">
          <a:xfrm>
            <a:off x="5072063" y="2672674"/>
            <a:ext cx="2133600" cy="430214"/>
            <a:chOff x="2187" y="1427"/>
            <a:chExt cx="1344" cy="271"/>
          </a:xfrm>
        </p:grpSpPr>
        <p:sp>
          <p:nvSpPr>
            <p:cNvPr id="25" name="Line 176">
              <a:extLst>
                <a:ext uri="{FF2B5EF4-FFF2-40B4-BE49-F238E27FC236}">
                  <a16:creationId xmlns:a16="http://schemas.microsoft.com/office/drawing/2014/main" id="{1CC8CF6F-D5F3-440B-B239-E0ABAD6BF2BB}"/>
                </a:ext>
              </a:extLst>
            </p:cNvPr>
            <p:cNvSpPr>
              <a:spLocks noChangeShapeType="1"/>
            </p:cNvSpPr>
            <p:nvPr/>
          </p:nvSpPr>
          <p:spPr bwMode="auto">
            <a:xfrm flipH="1">
              <a:off x="2187" y="1673"/>
              <a:ext cx="1344" cy="0"/>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思源黑体 CN Medium"/>
                <a:ea typeface="ＭＳ Ｐゴシック" charset="0"/>
              </a:endParaRPr>
            </a:p>
          </p:txBody>
        </p:sp>
        <p:sp>
          <p:nvSpPr>
            <p:cNvPr id="26" name="Text Box 181">
              <a:extLst>
                <a:ext uri="{FF2B5EF4-FFF2-40B4-BE49-F238E27FC236}">
                  <a16:creationId xmlns:a16="http://schemas.microsoft.com/office/drawing/2014/main" id="{868F7233-E8CF-432E-975C-A018D440689F}"/>
                </a:ext>
              </a:extLst>
            </p:cNvPr>
            <p:cNvSpPr txBox="1">
              <a:spLocks noChangeArrowheads="1"/>
            </p:cNvSpPr>
            <p:nvPr/>
          </p:nvSpPr>
          <p:spPr bwMode="auto">
            <a:xfrm>
              <a:off x="2750" y="1543"/>
              <a:ext cx="172" cy="1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l-GR" altLang="zh-CN" sz="1000" b="0" i="0" u="none" strike="noStrike" kern="0" cap="none" spc="0" normalizeH="0" baseline="0" noProof="0" dirty="0">
                  <a:ln>
                    <a:noFill/>
                  </a:ln>
                  <a:solidFill>
                    <a:srgbClr val="000000"/>
                  </a:solidFill>
                  <a:effectLst/>
                  <a:uLnTx/>
                  <a:uFillTx/>
                  <a:latin typeface="思源黑体 CN Medium"/>
                </a:rPr>
                <a:t>Λ</a:t>
              </a:r>
              <a:endParaRPr kumimoji="0" lang="en-US" altLang="zh-CN" sz="1000" b="0" i="0" u="none" strike="noStrike" kern="0" cap="none" spc="0" normalizeH="0" baseline="0" noProof="0" dirty="0">
                <a:ln>
                  <a:noFill/>
                </a:ln>
                <a:solidFill>
                  <a:srgbClr val="000000"/>
                </a:solidFill>
                <a:effectLst/>
                <a:uLnTx/>
                <a:uFillTx/>
                <a:latin typeface="思源黑体 CN Medium"/>
              </a:endParaRPr>
            </a:p>
          </p:txBody>
        </p:sp>
        <p:sp>
          <p:nvSpPr>
            <p:cNvPr id="27" name="Line 182">
              <a:extLst>
                <a:ext uri="{FF2B5EF4-FFF2-40B4-BE49-F238E27FC236}">
                  <a16:creationId xmlns:a16="http://schemas.microsoft.com/office/drawing/2014/main" id="{80EA9538-384B-4C2B-91C7-EEE5E45EF23D}"/>
                </a:ext>
              </a:extLst>
            </p:cNvPr>
            <p:cNvSpPr>
              <a:spLocks noChangeShapeType="1"/>
            </p:cNvSpPr>
            <p:nvPr/>
          </p:nvSpPr>
          <p:spPr bwMode="auto">
            <a:xfrm>
              <a:off x="2572" y="1554"/>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思源黑体 CN Medium"/>
                <a:ea typeface="ＭＳ Ｐゴシック" charset="0"/>
              </a:endParaRPr>
            </a:p>
          </p:txBody>
        </p:sp>
        <p:grpSp>
          <p:nvGrpSpPr>
            <p:cNvPr id="28" name="Group 183">
              <a:extLst>
                <a:ext uri="{FF2B5EF4-FFF2-40B4-BE49-F238E27FC236}">
                  <a16:creationId xmlns:a16="http://schemas.microsoft.com/office/drawing/2014/main" id="{FDE030E3-1E84-4153-B75F-621D9370C5F0}"/>
                </a:ext>
              </a:extLst>
            </p:cNvPr>
            <p:cNvGrpSpPr>
              <a:grpSpLocks/>
            </p:cNvGrpSpPr>
            <p:nvPr/>
          </p:nvGrpSpPr>
          <p:grpSpPr bwMode="auto">
            <a:xfrm>
              <a:off x="2486" y="1427"/>
              <a:ext cx="644" cy="155"/>
              <a:chOff x="2458" y="1450"/>
              <a:chExt cx="644" cy="155"/>
            </a:xfrm>
          </p:grpSpPr>
          <p:sp>
            <p:nvSpPr>
              <p:cNvPr id="30" name="Text Box 184">
                <a:extLst>
                  <a:ext uri="{FF2B5EF4-FFF2-40B4-BE49-F238E27FC236}">
                    <a16:creationId xmlns:a16="http://schemas.microsoft.com/office/drawing/2014/main" id="{2B7E77D6-785C-46D8-852F-C9537CBBF58A}"/>
                  </a:ext>
                </a:extLst>
              </p:cNvPr>
              <p:cNvSpPr txBox="1">
                <a:spLocks noChangeArrowheads="1"/>
              </p:cNvSpPr>
              <p:nvPr/>
            </p:nvSpPr>
            <p:spPr bwMode="auto">
              <a:xfrm>
                <a:off x="2458" y="1450"/>
                <a:ext cx="644" cy="1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思源黑体 CN Medium"/>
                  </a:rPr>
                  <a:t>cwnd &gt; ssthresh</a:t>
                </a:r>
              </a:p>
            </p:txBody>
          </p:sp>
          <p:sp>
            <p:nvSpPr>
              <p:cNvPr id="31" name="Line 185">
                <a:extLst>
                  <a:ext uri="{FF2B5EF4-FFF2-40B4-BE49-F238E27FC236}">
                    <a16:creationId xmlns:a16="http://schemas.microsoft.com/office/drawing/2014/main" id="{E4584734-4CCF-4CAF-A9D2-0770BB731569}"/>
                  </a:ext>
                </a:extLst>
              </p:cNvPr>
              <p:cNvSpPr>
                <a:spLocks noChangeShapeType="1"/>
              </p:cNvSpPr>
              <p:nvPr/>
            </p:nvSpPr>
            <p:spPr bwMode="auto">
              <a:xfrm>
                <a:off x="2724" y="1557"/>
                <a:ext cx="47"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思源黑体 CN Medium"/>
                  <a:ea typeface="ＭＳ Ｐゴシック" charset="0"/>
                </a:endParaRPr>
              </a:p>
            </p:txBody>
          </p:sp>
        </p:grpSp>
      </p:grpSp>
      <p:grpSp>
        <p:nvGrpSpPr>
          <p:cNvPr id="32" name="Group 242">
            <a:extLst>
              <a:ext uri="{FF2B5EF4-FFF2-40B4-BE49-F238E27FC236}">
                <a16:creationId xmlns:a16="http://schemas.microsoft.com/office/drawing/2014/main" id="{6DFD4DAA-3420-4CD6-A5A1-FD8CE5658EDE}"/>
              </a:ext>
            </a:extLst>
          </p:cNvPr>
          <p:cNvGrpSpPr>
            <a:grpSpLocks/>
          </p:cNvGrpSpPr>
          <p:nvPr/>
        </p:nvGrpSpPr>
        <p:grpSpPr bwMode="auto">
          <a:xfrm>
            <a:off x="6965954" y="1610632"/>
            <a:ext cx="2881315" cy="2403476"/>
            <a:chOff x="3380" y="786"/>
            <a:chExt cx="1815" cy="1514"/>
          </a:xfrm>
        </p:grpSpPr>
        <p:grpSp>
          <p:nvGrpSpPr>
            <p:cNvPr id="33" name="Group 164">
              <a:extLst>
                <a:ext uri="{FF2B5EF4-FFF2-40B4-BE49-F238E27FC236}">
                  <a16:creationId xmlns:a16="http://schemas.microsoft.com/office/drawing/2014/main" id="{5487713E-9015-4E1F-847B-3C7FE358BFB4}"/>
                </a:ext>
              </a:extLst>
            </p:cNvPr>
            <p:cNvGrpSpPr>
              <a:grpSpLocks/>
            </p:cNvGrpSpPr>
            <p:nvPr/>
          </p:nvGrpSpPr>
          <p:grpSpPr bwMode="auto">
            <a:xfrm>
              <a:off x="3602" y="1330"/>
              <a:ext cx="800" cy="754"/>
              <a:chOff x="2293" y="2021"/>
              <a:chExt cx="800" cy="754"/>
            </a:xfrm>
          </p:grpSpPr>
          <p:sp>
            <p:nvSpPr>
              <p:cNvPr id="50" name="Oval 165">
                <a:extLst>
                  <a:ext uri="{FF2B5EF4-FFF2-40B4-BE49-F238E27FC236}">
                    <a16:creationId xmlns:a16="http://schemas.microsoft.com/office/drawing/2014/main" id="{7052D212-B42B-4034-80C4-5B87A606F5F9}"/>
                  </a:ext>
                </a:extLst>
              </p:cNvPr>
              <p:cNvSpPr>
                <a:spLocks noChangeArrowheads="1"/>
              </p:cNvSpPr>
              <p:nvPr/>
            </p:nvSpPr>
            <p:spPr bwMode="auto">
              <a:xfrm>
                <a:off x="2293" y="2021"/>
                <a:ext cx="800" cy="754"/>
              </a:xfrm>
              <a:prstGeom prst="ellipse">
                <a:avLst/>
              </a:prstGeom>
              <a:solidFill>
                <a:srgbClr val="00CC99"/>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思源黑体 CN Medium"/>
                  <a:ea typeface="ＭＳ Ｐゴシック" charset="0"/>
                </a:endParaRPr>
              </a:p>
            </p:txBody>
          </p:sp>
          <p:sp>
            <p:nvSpPr>
              <p:cNvPr id="51" name="Text Box 166">
                <a:extLst>
                  <a:ext uri="{FF2B5EF4-FFF2-40B4-BE49-F238E27FC236}">
                    <a16:creationId xmlns:a16="http://schemas.microsoft.com/office/drawing/2014/main" id="{768B8563-FF6D-43B8-992F-27258592BF03}"/>
                  </a:ext>
                </a:extLst>
              </p:cNvPr>
              <p:cNvSpPr txBox="1">
                <a:spLocks noChangeArrowheads="1"/>
              </p:cNvSpPr>
              <p:nvPr/>
            </p:nvSpPr>
            <p:spPr bwMode="auto">
              <a:xfrm>
                <a:off x="2349" y="2294"/>
                <a:ext cx="698"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rPr>
                  <a:t>拥塞避免</a:t>
                </a:r>
                <a:endParaRPr kumimoji="0" lang="en-US" sz="1800" b="1" i="0" u="none" strike="noStrike" kern="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endParaRPr>
              </a:p>
            </p:txBody>
          </p:sp>
        </p:grpSp>
        <p:grpSp>
          <p:nvGrpSpPr>
            <p:cNvPr id="34" name="Group 190">
              <a:extLst>
                <a:ext uri="{FF2B5EF4-FFF2-40B4-BE49-F238E27FC236}">
                  <a16:creationId xmlns:a16="http://schemas.microsoft.com/office/drawing/2014/main" id="{080D65FD-CE8E-43CE-BB49-E45A04A9DD43}"/>
                </a:ext>
              </a:extLst>
            </p:cNvPr>
            <p:cNvGrpSpPr>
              <a:grpSpLocks/>
            </p:cNvGrpSpPr>
            <p:nvPr/>
          </p:nvGrpSpPr>
          <p:grpSpPr bwMode="auto">
            <a:xfrm>
              <a:off x="3380" y="786"/>
              <a:ext cx="1685" cy="575"/>
              <a:chOff x="3403" y="904"/>
              <a:chExt cx="1685" cy="575"/>
            </a:xfrm>
          </p:grpSpPr>
          <p:sp>
            <p:nvSpPr>
              <p:cNvPr id="46" name="Text Box 191">
                <a:extLst>
                  <a:ext uri="{FF2B5EF4-FFF2-40B4-BE49-F238E27FC236}">
                    <a16:creationId xmlns:a16="http://schemas.microsoft.com/office/drawing/2014/main" id="{1D8ADADB-5A2C-4BCE-B0F8-84D9FAFDC949}"/>
                  </a:ext>
                </a:extLst>
              </p:cNvPr>
              <p:cNvSpPr txBox="1">
                <a:spLocks noChangeArrowheads="1"/>
              </p:cNvSpPr>
              <p:nvPr/>
            </p:nvSpPr>
            <p:spPr bwMode="auto">
              <a:xfrm>
                <a:off x="3403" y="1037"/>
                <a:ext cx="1685"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思源黑体 CN Medium"/>
                  </a:rPr>
                  <a:t>cwnd</a:t>
                </a:r>
                <a:r>
                  <a:rPr kumimoji="0" lang="en-US" sz="1050" b="0" i="0" u="none" strike="noStrike" kern="0" cap="none" spc="0" normalizeH="0" baseline="0" noProof="0" dirty="0">
                    <a:ln>
                      <a:noFill/>
                    </a:ln>
                    <a:solidFill>
                      <a:srgbClr val="000000"/>
                    </a:solidFill>
                    <a:effectLst/>
                    <a:uLnTx/>
                    <a:uFillTx/>
                    <a:latin typeface="思源黑体 CN Medium"/>
                  </a:rPr>
                  <a:t> = </a:t>
                </a:r>
                <a:r>
                  <a:rPr kumimoji="0" lang="en-US" sz="1050" b="0" i="0" u="none" strike="noStrike" kern="0" cap="none" spc="0" normalizeH="0" baseline="0" noProof="0" dirty="0" err="1">
                    <a:ln>
                      <a:noFill/>
                    </a:ln>
                    <a:solidFill>
                      <a:srgbClr val="000000"/>
                    </a:solidFill>
                    <a:effectLst/>
                    <a:uLnTx/>
                    <a:uFillTx/>
                    <a:latin typeface="思源黑体 CN Medium"/>
                  </a:rPr>
                  <a:t>cwnd</a:t>
                </a:r>
                <a:r>
                  <a:rPr kumimoji="0" lang="en-US" sz="1050" b="0" i="0" u="none" strike="noStrike" kern="0" cap="none" spc="0" normalizeH="0" baseline="0" noProof="0" dirty="0">
                    <a:ln>
                      <a:noFill/>
                    </a:ln>
                    <a:solidFill>
                      <a:srgbClr val="000000"/>
                    </a:solidFill>
                    <a:effectLst/>
                    <a:uLnTx/>
                    <a:uFillTx/>
                    <a:latin typeface="思源黑体 CN Medium"/>
                  </a:rPr>
                  <a:t> + MSS    (MSS/</a:t>
                </a:r>
                <a:r>
                  <a:rPr kumimoji="0" lang="en-US" sz="1050" b="0" i="0" u="none" strike="noStrike" kern="0" cap="none" spc="0" normalizeH="0" baseline="0" noProof="0" dirty="0" err="1">
                    <a:ln>
                      <a:noFill/>
                    </a:ln>
                    <a:solidFill>
                      <a:srgbClr val="000000"/>
                    </a:solidFill>
                    <a:effectLst/>
                    <a:uLnTx/>
                    <a:uFillTx/>
                    <a:latin typeface="思源黑体 CN Medium"/>
                  </a:rPr>
                  <a:t>cwnd</a:t>
                </a:r>
                <a:r>
                  <a:rPr kumimoji="0" lang="en-US" sz="1050" b="0" i="0" u="none" strike="noStrike" kern="0" cap="none" spc="0" normalizeH="0" baseline="0" noProof="0" dirty="0">
                    <a:ln>
                      <a:noFill/>
                    </a:ln>
                    <a:solidFill>
                      <a:srgbClr val="000000"/>
                    </a:solidFill>
                    <a:effectLst/>
                    <a:uLnTx/>
                    <a:uFillTx/>
                    <a:latin typeface="思源黑体 CN Medium"/>
                  </a:rPr>
                  <a:t>)</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思源黑体 CN Medium"/>
                  </a:rPr>
                  <a:t>dupACKcount</a:t>
                </a:r>
                <a:r>
                  <a:rPr kumimoji="0" lang="en-US" sz="1050" b="0" i="0" u="none" strike="noStrike" kern="0" cap="none" spc="0" normalizeH="0" baseline="0" noProof="0" dirty="0">
                    <a:ln>
                      <a:noFill/>
                    </a:ln>
                    <a:solidFill>
                      <a:srgbClr val="000000"/>
                    </a:solidFill>
                    <a:effectLst/>
                    <a:uLnTx/>
                    <a:uFillTx/>
                    <a:latin typeface="思源黑体 CN Medium"/>
                  </a:rPr>
                  <a:t> = 0</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zh-CN" altLang="en-US" sz="1050" b="0" i="1" u="none" strike="noStrike" kern="0" cap="none" spc="0" normalizeH="0" baseline="0" noProof="0" dirty="0">
                    <a:ln>
                      <a:noFill/>
                    </a:ln>
                    <a:solidFill>
                      <a:srgbClr val="000099"/>
                    </a:solidFill>
                    <a:effectLst/>
                    <a:uLnTx/>
                    <a:uFillTx/>
                    <a:latin typeface="华文仿宋" panose="02010600040101010101" pitchFamily="2" charset="-122"/>
                    <a:ea typeface="华文仿宋" panose="02010600040101010101" pitchFamily="2" charset="-122"/>
                  </a:rPr>
                  <a:t>                  发送新的报文段</a:t>
                </a:r>
                <a:endParaRPr kumimoji="0" lang="en-US" altLang="zh-CN" sz="1400" b="0"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endParaRPr>
              </a:p>
              <a:p>
                <a:pPr marL="0" marR="0" lvl="0" indent="0" algn="ctr" defTabSz="914400" rtl="0" eaLnBrk="1" fontAlgn="base" latinLnBrk="0" hangingPunct="1">
                  <a:lnSpc>
                    <a:spcPct val="80000"/>
                  </a:lnSpc>
                  <a:spcBef>
                    <a:spcPct val="0"/>
                  </a:spcBef>
                  <a:spcAft>
                    <a:spcPct val="0"/>
                  </a:spcAft>
                  <a:buClrTx/>
                  <a:buSzTx/>
                  <a:buFontTx/>
                  <a:buNone/>
                  <a:tabLst/>
                  <a:defRPr/>
                </a:pPr>
                <a:endParaRPr kumimoji="0" lang="en-US" sz="1400" b="0" i="1" u="none" strike="noStrike" kern="0" cap="none" spc="0" normalizeH="0" baseline="0" noProof="0" dirty="0">
                  <a:ln>
                    <a:noFill/>
                  </a:ln>
                  <a:solidFill>
                    <a:srgbClr val="000000"/>
                  </a:solidFill>
                  <a:effectLst/>
                  <a:uLnTx/>
                  <a:uFillTx/>
                  <a:latin typeface="思源黑体 CN Medium"/>
                </a:endParaRPr>
              </a:p>
            </p:txBody>
          </p:sp>
          <p:sp>
            <p:nvSpPr>
              <p:cNvPr id="47" name="Line 192">
                <a:extLst>
                  <a:ext uri="{FF2B5EF4-FFF2-40B4-BE49-F238E27FC236}">
                    <a16:creationId xmlns:a16="http://schemas.microsoft.com/office/drawing/2014/main" id="{B8F748D1-6A31-49A2-AE2D-5059C02E187B}"/>
                  </a:ext>
                </a:extLst>
              </p:cNvPr>
              <p:cNvSpPr>
                <a:spLocks noChangeShapeType="1"/>
              </p:cNvSpPr>
              <p:nvPr/>
            </p:nvSpPr>
            <p:spPr bwMode="auto">
              <a:xfrm>
                <a:off x="3976" y="1054"/>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思源黑体 CN Medium"/>
                  <a:ea typeface="ＭＳ Ｐゴシック" charset="0"/>
                </a:endParaRPr>
              </a:p>
            </p:txBody>
          </p:sp>
          <p:sp>
            <p:nvSpPr>
              <p:cNvPr id="48" name="Text Box 193">
                <a:extLst>
                  <a:ext uri="{FF2B5EF4-FFF2-40B4-BE49-F238E27FC236}">
                    <a16:creationId xmlns:a16="http://schemas.microsoft.com/office/drawing/2014/main" id="{27174760-D806-405A-904F-F4E21CFAB786}"/>
                  </a:ext>
                </a:extLst>
              </p:cNvPr>
              <p:cNvSpPr txBox="1">
                <a:spLocks noChangeArrowheads="1"/>
              </p:cNvSpPr>
              <p:nvPr/>
            </p:nvSpPr>
            <p:spPr bwMode="auto">
              <a:xfrm>
                <a:off x="3974" y="915"/>
                <a:ext cx="371"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050" kern="0" dirty="0">
                    <a:solidFill>
                      <a:srgbClr val="000000"/>
                    </a:solidFill>
                    <a:latin typeface="华文仿宋" panose="02010600040101010101" pitchFamily="2" charset="-122"/>
                    <a:ea typeface="华文仿宋" panose="02010600040101010101" pitchFamily="2" charset="-122"/>
                  </a:rPr>
                  <a:t>新</a:t>
                </a:r>
                <a:r>
                  <a:rPr kumimoji="0" lang="en-US" sz="1050" b="0" i="0" u="none" strike="noStrike" kern="0" cap="none" spc="0" normalizeH="0" baseline="0" noProof="0" dirty="0">
                    <a:ln>
                      <a:noFill/>
                    </a:ln>
                    <a:solidFill>
                      <a:srgbClr val="000000"/>
                    </a:solidFill>
                    <a:effectLst/>
                    <a:uLnTx/>
                    <a:uFillTx/>
                    <a:latin typeface="思源黑体 CN Medium"/>
                  </a:rPr>
                  <a:t>ACK</a:t>
                </a:r>
              </a:p>
            </p:txBody>
          </p:sp>
          <p:sp>
            <p:nvSpPr>
              <p:cNvPr id="49" name="Text Box 194">
                <a:extLst>
                  <a:ext uri="{FF2B5EF4-FFF2-40B4-BE49-F238E27FC236}">
                    <a16:creationId xmlns:a16="http://schemas.microsoft.com/office/drawing/2014/main" id="{E3B34CCA-003C-4974-814A-4AEA4AA36283}"/>
                  </a:ext>
                </a:extLst>
              </p:cNvPr>
              <p:cNvSpPr txBox="1">
                <a:spLocks noChangeArrowheads="1"/>
              </p:cNvSpPr>
              <p:nvPr/>
            </p:nvSpPr>
            <p:spPr bwMode="auto">
              <a:xfrm>
                <a:off x="4311" y="904"/>
                <a:ext cx="173"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思源黑体 CN Medium"/>
                  </a:rPr>
                  <a:t>.</a:t>
                </a:r>
              </a:p>
            </p:txBody>
          </p:sp>
        </p:grpSp>
        <p:sp>
          <p:nvSpPr>
            <p:cNvPr id="35" name="Freeform 195">
              <a:extLst>
                <a:ext uri="{FF2B5EF4-FFF2-40B4-BE49-F238E27FC236}">
                  <a16:creationId xmlns:a16="http://schemas.microsoft.com/office/drawing/2014/main" id="{13C47669-E48F-4B8A-9378-354D628E9019}"/>
                </a:ext>
              </a:extLst>
            </p:cNvPr>
            <p:cNvSpPr>
              <a:spLocks/>
            </p:cNvSpPr>
            <p:nvPr/>
          </p:nvSpPr>
          <p:spPr bwMode="auto">
            <a:xfrm rot="9705213">
              <a:off x="4212" y="1145"/>
              <a:ext cx="333" cy="452"/>
            </a:xfrm>
            <a:custGeom>
              <a:avLst/>
              <a:gdLst>
                <a:gd name="T0" fmla="*/ 112 w 376"/>
                <a:gd name="T1" fmla="*/ 306 h 452"/>
                <a:gd name="T2" fmla="*/ 24 w 376"/>
                <a:gd name="T3" fmla="*/ 269 h 452"/>
                <a:gd name="T4" fmla="*/ 62 w 376"/>
                <a:gd name="T5" fmla="*/ 0 h 452"/>
                <a:gd name="T6" fmla="*/ 0 60000 65536"/>
                <a:gd name="T7" fmla="*/ 0 60000 65536"/>
                <a:gd name="T8" fmla="*/ 0 60000 65536"/>
              </a:gdLst>
              <a:ahLst/>
              <a:cxnLst>
                <a:cxn ang="T6">
                  <a:pos x="T0" y="T1"/>
                </a:cxn>
                <a:cxn ang="T7">
                  <a:pos x="T2" y="T3"/>
                </a:cxn>
                <a:cxn ang="T8">
                  <a:pos x="T4" y="T5"/>
                </a:cxn>
              </a:cxnLst>
              <a:rect l="0" t="0" r="r" b="b"/>
              <a:pathLst>
                <a:path w="376" h="452">
                  <a:moveTo>
                    <a:pt x="376" y="306"/>
                  </a:moveTo>
                  <a:cubicBezTo>
                    <a:pt x="332" y="380"/>
                    <a:pt x="164" y="452"/>
                    <a:pt x="82" y="269"/>
                  </a:cubicBezTo>
                  <a:cubicBezTo>
                    <a:pt x="0" y="86"/>
                    <a:pt x="66" y="18"/>
                    <a:pt x="208" y="0"/>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思源黑体 CN Medium"/>
                <a:ea typeface="ＭＳ Ｐゴシック" panose="020B0600070205080204" pitchFamily="34" charset="-128"/>
              </a:endParaRPr>
            </a:p>
          </p:txBody>
        </p:sp>
        <p:grpSp>
          <p:nvGrpSpPr>
            <p:cNvPr id="36" name="Group 196">
              <a:extLst>
                <a:ext uri="{FF2B5EF4-FFF2-40B4-BE49-F238E27FC236}">
                  <a16:creationId xmlns:a16="http://schemas.microsoft.com/office/drawing/2014/main" id="{228101CC-97A8-4E79-A478-3BEAABE8454D}"/>
                </a:ext>
              </a:extLst>
            </p:cNvPr>
            <p:cNvGrpSpPr>
              <a:grpSpLocks/>
            </p:cNvGrpSpPr>
            <p:nvPr/>
          </p:nvGrpSpPr>
          <p:grpSpPr bwMode="auto">
            <a:xfrm>
              <a:off x="4523" y="1909"/>
              <a:ext cx="672" cy="391"/>
              <a:chOff x="4288" y="2922"/>
              <a:chExt cx="672" cy="391"/>
            </a:xfrm>
          </p:grpSpPr>
          <p:sp>
            <p:nvSpPr>
              <p:cNvPr id="38" name="Text Box 197">
                <a:extLst>
                  <a:ext uri="{FF2B5EF4-FFF2-40B4-BE49-F238E27FC236}">
                    <a16:creationId xmlns:a16="http://schemas.microsoft.com/office/drawing/2014/main" id="{F6B38897-D5C0-4367-99DE-3E720D48F378}"/>
                  </a:ext>
                </a:extLst>
              </p:cNvPr>
              <p:cNvSpPr txBox="1">
                <a:spLocks noChangeArrowheads="1"/>
              </p:cNvSpPr>
              <p:nvPr/>
            </p:nvSpPr>
            <p:spPr bwMode="auto">
              <a:xfrm>
                <a:off x="4288" y="3062"/>
                <a:ext cx="672" cy="2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思源黑体 CN Medium"/>
                  </a:rPr>
                  <a:t>dupACKcount++</a:t>
                </a:r>
              </a:p>
              <a:p>
                <a:pPr marL="0" marR="0" lvl="0" indent="0" algn="ctr"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思源黑体 CN Medium"/>
                </a:endParaRPr>
              </a:p>
            </p:txBody>
          </p:sp>
          <p:sp>
            <p:nvSpPr>
              <p:cNvPr id="39" name="Line 198">
                <a:extLst>
                  <a:ext uri="{FF2B5EF4-FFF2-40B4-BE49-F238E27FC236}">
                    <a16:creationId xmlns:a16="http://schemas.microsoft.com/office/drawing/2014/main" id="{778BA13B-3B5F-4F25-AB67-647A00FA006F}"/>
                  </a:ext>
                </a:extLst>
              </p:cNvPr>
              <p:cNvSpPr>
                <a:spLocks noChangeShapeType="1"/>
              </p:cNvSpPr>
              <p:nvPr/>
            </p:nvSpPr>
            <p:spPr bwMode="auto">
              <a:xfrm>
                <a:off x="4353" y="3071"/>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思源黑体 CN Medium"/>
                  <a:ea typeface="ＭＳ Ｐゴシック" charset="0"/>
                </a:endParaRPr>
              </a:p>
            </p:txBody>
          </p:sp>
          <p:sp>
            <p:nvSpPr>
              <p:cNvPr id="45" name="Text Box 199">
                <a:extLst>
                  <a:ext uri="{FF2B5EF4-FFF2-40B4-BE49-F238E27FC236}">
                    <a16:creationId xmlns:a16="http://schemas.microsoft.com/office/drawing/2014/main" id="{8F2E7807-CF00-4431-B9AB-45F9DAA1DB1A}"/>
                  </a:ext>
                </a:extLst>
              </p:cNvPr>
              <p:cNvSpPr txBox="1">
                <a:spLocks noChangeArrowheads="1"/>
              </p:cNvSpPr>
              <p:nvPr/>
            </p:nvSpPr>
            <p:spPr bwMode="auto">
              <a:xfrm>
                <a:off x="4295" y="2922"/>
                <a:ext cx="594"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思源黑体 CN Medium"/>
                  </a:rPr>
                  <a:t>duplicate ACK</a:t>
                </a:r>
              </a:p>
            </p:txBody>
          </p:sp>
        </p:grpSp>
        <p:sp>
          <p:nvSpPr>
            <p:cNvPr id="37" name="Freeform 200">
              <a:extLst>
                <a:ext uri="{FF2B5EF4-FFF2-40B4-BE49-F238E27FC236}">
                  <a16:creationId xmlns:a16="http://schemas.microsoft.com/office/drawing/2014/main" id="{B8CB9BAE-43C3-4F04-AE29-87A9D924ACD8}"/>
                </a:ext>
              </a:extLst>
            </p:cNvPr>
            <p:cNvSpPr>
              <a:spLocks/>
            </p:cNvSpPr>
            <p:nvPr/>
          </p:nvSpPr>
          <p:spPr bwMode="auto">
            <a:xfrm rot="-7516021">
              <a:off x="4290" y="1673"/>
              <a:ext cx="333" cy="452"/>
            </a:xfrm>
            <a:custGeom>
              <a:avLst/>
              <a:gdLst>
                <a:gd name="T0" fmla="*/ 112 w 376"/>
                <a:gd name="T1" fmla="*/ 306 h 452"/>
                <a:gd name="T2" fmla="*/ 24 w 376"/>
                <a:gd name="T3" fmla="*/ 269 h 452"/>
                <a:gd name="T4" fmla="*/ 62 w 376"/>
                <a:gd name="T5" fmla="*/ 0 h 452"/>
                <a:gd name="T6" fmla="*/ 0 60000 65536"/>
                <a:gd name="T7" fmla="*/ 0 60000 65536"/>
                <a:gd name="T8" fmla="*/ 0 60000 65536"/>
              </a:gdLst>
              <a:ahLst/>
              <a:cxnLst>
                <a:cxn ang="T6">
                  <a:pos x="T0" y="T1"/>
                </a:cxn>
                <a:cxn ang="T7">
                  <a:pos x="T2" y="T3"/>
                </a:cxn>
                <a:cxn ang="T8">
                  <a:pos x="T4" y="T5"/>
                </a:cxn>
              </a:cxnLst>
              <a:rect l="0" t="0" r="r" b="b"/>
              <a:pathLst>
                <a:path w="376" h="452">
                  <a:moveTo>
                    <a:pt x="376" y="306"/>
                  </a:moveTo>
                  <a:cubicBezTo>
                    <a:pt x="332" y="380"/>
                    <a:pt x="164" y="452"/>
                    <a:pt x="82" y="269"/>
                  </a:cubicBezTo>
                  <a:cubicBezTo>
                    <a:pt x="0" y="86"/>
                    <a:pt x="66" y="18"/>
                    <a:pt x="208" y="0"/>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思源黑体 CN Medium"/>
                <a:ea typeface="ＭＳ Ｐゴシック" panose="020B0600070205080204" pitchFamily="34" charset="-128"/>
              </a:endParaRPr>
            </a:p>
          </p:txBody>
        </p:sp>
      </p:grpSp>
      <p:grpSp>
        <p:nvGrpSpPr>
          <p:cNvPr id="52" name="Group 245">
            <a:extLst>
              <a:ext uri="{FF2B5EF4-FFF2-40B4-BE49-F238E27FC236}">
                <a16:creationId xmlns:a16="http://schemas.microsoft.com/office/drawing/2014/main" id="{FFB02853-7050-4FA8-B40D-3A2A9DF2BAF3}"/>
              </a:ext>
            </a:extLst>
          </p:cNvPr>
          <p:cNvGrpSpPr>
            <a:grpSpLocks/>
          </p:cNvGrpSpPr>
          <p:nvPr/>
        </p:nvGrpSpPr>
        <p:grpSpPr bwMode="auto">
          <a:xfrm>
            <a:off x="5629276" y="5061858"/>
            <a:ext cx="2557463" cy="1595438"/>
            <a:chOff x="2538" y="2960"/>
            <a:chExt cx="1611" cy="1005"/>
          </a:xfrm>
        </p:grpSpPr>
        <p:grpSp>
          <p:nvGrpSpPr>
            <p:cNvPr id="53" name="Group 167">
              <a:extLst>
                <a:ext uri="{FF2B5EF4-FFF2-40B4-BE49-F238E27FC236}">
                  <a16:creationId xmlns:a16="http://schemas.microsoft.com/office/drawing/2014/main" id="{D37661EF-593E-481E-9882-A15DDF8203C3}"/>
                </a:ext>
              </a:extLst>
            </p:cNvPr>
            <p:cNvGrpSpPr>
              <a:grpSpLocks/>
            </p:cNvGrpSpPr>
            <p:nvPr/>
          </p:nvGrpSpPr>
          <p:grpSpPr bwMode="auto">
            <a:xfrm>
              <a:off x="2538" y="2960"/>
              <a:ext cx="800" cy="754"/>
              <a:chOff x="2454" y="3045"/>
              <a:chExt cx="800" cy="754"/>
            </a:xfrm>
          </p:grpSpPr>
          <p:sp>
            <p:nvSpPr>
              <p:cNvPr id="59" name="Oval 168">
                <a:extLst>
                  <a:ext uri="{FF2B5EF4-FFF2-40B4-BE49-F238E27FC236}">
                    <a16:creationId xmlns:a16="http://schemas.microsoft.com/office/drawing/2014/main" id="{AA877C82-2527-458D-B730-282832857E64}"/>
                  </a:ext>
                </a:extLst>
              </p:cNvPr>
              <p:cNvSpPr>
                <a:spLocks noChangeArrowheads="1"/>
              </p:cNvSpPr>
              <p:nvPr/>
            </p:nvSpPr>
            <p:spPr bwMode="auto">
              <a:xfrm>
                <a:off x="2454" y="3045"/>
                <a:ext cx="800" cy="754"/>
              </a:xfrm>
              <a:prstGeom prst="ellipse">
                <a:avLst/>
              </a:prstGeom>
              <a:solidFill>
                <a:srgbClr val="00CC99"/>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思源黑体 CN Medium"/>
                  <a:ea typeface="ＭＳ Ｐゴシック" charset="0"/>
                </a:endParaRPr>
              </a:p>
            </p:txBody>
          </p:sp>
          <p:sp>
            <p:nvSpPr>
              <p:cNvPr id="60" name="Text Box 169">
                <a:extLst>
                  <a:ext uri="{FF2B5EF4-FFF2-40B4-BE49-F238E27FC236}">
                    <a16:creationId xmlns:a16="http://schemas.microsoft.com/office/drawing/2014/main" id="{7EAF4048-8871-40DE-AF09-3B542263D63F}"/>
                  </a:ext>
                </a:extLst>
              </p:cNvPr>
              <p:cNvSpPr txBox="1">
                <a:spLocks noChangeArrowheads="1"/>
              </p:cNvSpPr>
              <p:nvPr/>
            </p:nvSpPr>
            <p:spPr bwMode="auto">
              <a:xfrm>
                <a:off x="2798" y="3212"/>
                <a:ext cx="153" cy="4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思源黑体 CN Medium"/>
                  </a:rPr>
                  <a:t>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思源黑体 CN Medium"/>
                </a:endParaRPr>
              </a:p>
            </p:txBody>
          </p:sp>
          <p:sp>
            <p:nvSpPr>
              <p:cNvPr id="61" name="Text Box 170">
                <a:extLst>
                  <a:ext uri="{FF2B5EF4-FFF2-40B4-BE49-F238E27FC236}">
                    <a16:creationId xmlns:a16="http://schemas.microsoft.com/office/drawing/2014/main" id="{7CAACF97-246C-42A9-A9AE-8CFBA390E20F}"/>
                  </a:ext>
                </a:extLst>
              </p:cNvPr>
              <p:cNvSpPr txBox="1">
                <a:spLocks noChangeArrowheads="1"/>
              </p:cNvSpPr>
              <p:nvPr/>
            </p:nvSpPr>
            <p:spPr bwMode="auto">
              <a:xfrm>
                <a:off x="2482" y="3292"/>
                <a:ext cx="763"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思源黑体 CN Normal"/>
                    <a:ea typeface="华文楷体" panose="02010600040101010101" pitchFamily="2" charset="-122"/>
                  </a:rPr>
                  <a:t>快速恢复</a:t>
                </a:r>
                <a:endParaRPr kumimoji="0" lang="en-US" sz="2000" b="1" i="0" u="none" strike="noStrike" kern="0" cap="none" spc="0" normalizeH="0" baseline="0" noProof="0" dirty="0">
                  <a:ln>
                    <a:noFill/>
                  </a:ln>
                  <a:solidFill>
                    <a:srgbClr val="000000"/>
                  </a:solidFill>
                  <a:effectLst/>
                  <a:uLnTx/>
                  <a:uFillTx/>
                  <a:latin typeface="思源黑体 CN Normal"/>
                  <a:ea typeface="华文楷体" panose="02010600040101010101" pitchFamily="2" charset="-122"/>
                </a:endParaRPr>
              </a:p>
            </p:txBody>
          </p:sp>
        </p:grpSp>
        <p:sp>
          <p:nvSpPr>
            <p:cNvPr id="54" name="Freeform 220">
              <a:extLst>
                <a:ext uri="{FF2B5EF4-FFF2-40B4-BE49-F238E27FC236}">
                  <a16:creationId xmlns:a16="http://schemas.microsoft.com/office/drawing/2014/main" id="{251EFB8F-2F4F-4C9B-A919-7E353B7A06C4}"/>
                </a:ext>
              </a:extLst>
            </p:cNvPr>
            <p:cNvSpPr>
              <a:spLocks/>
            </p:cNvSpPr>
            <p:nvPr/>
          </p:nvSpPr>
          <p:spPr bwMode="auto">
            <a:xfrm>
              <a:off x="2775" y="3708"/>
              <a:ext cx="384" cy="161"/>
            </a:xfrm>
            <a:custGeom>
              <a:avLst/>
              <a:gdLst>
                <a:gd name="T0" fmla="*/ 317 w 384"/>
                <a:gd name="T1" fmla="*/ 0 h 161"/>
                <a:gd name="T2" fmla="*/ 189 w 384"/>
                <a:gd name="T3" fmla="*/ 155 h 161"/>
                <a:gd name="T4" fmla="*/ 59 w 384"/>
                <a:gd name="T5" fmla="*/ 13 h 161"/>
                <a:gd name="T6" fmla="*/ 0 60000 65536"/>
                <a:gd name="T7" fmla="*/ 0 60000 65536"/>
                <a:gd name="T8" fmla="*/ 0 60000 65536"/>
              </a:gdLst>
              <a:ahLst/>
              <a:cxnLst>
                <a:cxn ang="T6">
                  <a:pos x="T0" y="T1"/>
                </a:cxn>
                <a:cxn ang="T7">
                  <a:pos x="T2" y="T3"/>
                </a:cxn>
                <a:cxn ang="T8">
                  <a:pos x="T4" y="T5"/>
                </a:cxn>
              </a:cxnLst>
              <a:rect l="0" t="0" r="r" b="b"/>
              <a:pathLst>
                <a:path w="384" h="161">
                  <a:moveTo>
                    <a:pt x="317" y="0"/>
                  </a:moveTo>
                  <a:cubicBezTo>
                    <a:pt x="384" y="42"/>
                    <a:pt x="378" y="149"/>
                    <a:pt x="189" y="155"/>
                  </a:cubicBezTo>
                  <a:cubicBezTo>
                    <a:pt x="0" y="161"/>
                    <a:pt x="3" y="87"/>
                    <a:pt x="59" y="13"/>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思源黑体 CN Medium"/>
                <a:ea typeface="ＭＳ Ｐゴシック" panose="020B0600070205080204" pitchFamily="34" charset="-128"/>
              </a:endParaRPr>
            </a:p>
          </p:txBody>
        </p:sp>
        <p:grpSp>
          <p:nvGrpSpPr>
            <p:cNvPr id="55" name="Group 221">
              <a:extLst>
                <a:ext uri="{FF2B5EF4-FFF2-40B4-BE49-F238E27FC236}">
                  <a16:creationId xmlns:a16="http://schemas.microsoft.com/office/drawing/2014/main" id="{A78BF3EF-DE35-49B1-871E-4B0A1DEB19C3}"/>
                </a:ext>
              </a:extLst>
            </p:cNvPr>
            <p:cNvGrpSpPr>
              <a:grpSpLocks/>
            </p:cNvGrpSpPr>
            <p:nvPr/>
          </p:nvGrpSpPr>
          <p:grpSpPr bwMode="auto">
            <a:xfrm>
              <a:off x="3191" y="3592"/>
              <a:ext cx="958" cy="373"/>
              <a:chOff x="3542" y="3496"/>
              <a:chExt cx="958" cy="373"/>
            </a:xfrm>
          </p:grpSpPr>
          <p:sp>
            <p:nvSpPr>
              <p:cNvPr id="56" name="Text Box 222">
                <a:extLst>
                  <a:ext uri="{FF2B5EF4-FFF2-40B4-BE49-F238E27FC236}">
                    <a16:creationId xmlns:a16="http://schemas.microsoft.com/office/drawing/2014/main" id="{1513388A-F7FB-4A74-9A76-B79B906AEFE3}"/>
                  </a:ext>
                </a:extLst>
              </p:cNvPr>
              <p:cNvSpPr txBox="1">
                <a:spLocks noChangeArrowheads="1"/>
              </p:cNvSpPr>
              <p:nvPr/>
            </p:nvSpPr>
            <p:spPr bwMode="auto">
              <a:xfrm>
                <a:off x="3546" y="3632"/>
                <a:ext cx="954" cy="2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思源黑体 CN Medium"/>
                  </a:rPr>
                  <a:t>cwnd</a:t>
                </a:r>
                <a:r>
                  <a:rPr kumimoji="0" lang="en-US" sz="1050" b="0" i="0" u="none" strike="noStrike" kern="0" cap="none" spc="0" normalizeH="0" baseline="0" noProof="0" dirty="0">
                    <a:ln>
                      <a:noFill/>
                    </a:ln>
                    <a:solidFill>
                      <a:srgbClr val="000000"/>
                    </a:solidFill>
                    <a:effectLst/>
                    <a:uLnTx/>
                    <a:uFillTx/>
                    <a:latin typeface="思源黑体 CN Medium"/>
                  </a:rPr>
                  <a:t> = </a:t>
                </a:r>
                <a:r>
                  <a:rPr kumimoji="0" lang="en-US" sz="1050" b="0" i="0" u="none" strike="noStrike" kern="0" cap="none" spc="0" normalizeH="0" baseline="0" noProof="0" dirty="0" err="1">
                    <a:ln>
                      <a:noFill/>
                    </a:ln>
                    <a:solidFill>
                      <a:srgbClr val="000000"/>
                    </a:solidFill>
                    <a:effectLst/>
                    <a:uLnTx/>
                    <a:uFillTx/>
                    <a:latin typeface="思源黑体 CN Medium"/>
                  </a:rPr>
                  <a:t>cwnd</a:t>
                </a:r>
                <a:r>
                  <a:rPr kumimoji="0" lang="en-US" sz="1050" b="0" i="0" u="none" strike="noStrike" kern="0" cap="none" spc="0" normalizeH="0" baseline="0" noProof="0" dirty="0">
                    <a:ln>
                      <a:noFill/>
                    </a:ln>
                    <a:solidFill>
                      <a:srgbClr val="000000"/>
                    </a:solidFill>
                    <a:effectLst/>
                    <a:uLnTx/>
                    <a:uFillTx/>
                    <a:latin typeface="思源黑体 CN Medium"/>
                  </a:rPr>
                  <a:t> + MSS</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zh-CN" altLang="en-US" sz="1050" b="0" i="1" u="none" strike="noStrike" kern="0" cap="none" spc="0" normalizeH="0" baseline="0" noProof="0" dirty="0">
                    <a:ln>
                      <a:noFill/>
                    </a:ln>
                    <a:solidFill>
                      <a:srgbClr val="000099"/>
                    </a:solidFill>
                    <a:effectLst/>
                    <a:uLnTx/>
                    <a:uFillTx/>
                    <a:latin typeface="华文仿宋" panose="02010600040101010101" pitchFamily="2" charset="-122"/>
                    <a:ea typeface="华文仿宋" panose="02010600040101010101" pitchFamily="2" charset="-122"/>
                  </a:rPr>
                  <a:t>发送新的报文段</a:t>
                </a:r>
                <a:endParaRPr kumimoji="0" lang="en-US" altLang="zh-CN" sz="1400" b="0"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57" name="Line 223">
                <a:extLst>
                  <a:ext uri="{FF2B5EF4-FFF2-40B4-BE49-F238E27FC236}">
                    <a16:creationId xmlns:a16="http://schemas.microsoft.com/office/drawing/2014/main" id="{DAD22109-3674-4448-ABE7-C053C0BB93DD}"/>
                  </a:ext>
                </a:extLst>
              </p:cNvPr>
              <p:cNvSpPr>
                <a:spLocks noChangeShapeType="1"/>
              </p:cNvSpPr>
              <p:nvPr/>
            </p:nvSpPr>
            <p:spPr bwMode="auto">
              <a:xfrm>
                <a:off x="3600" y="3645"/>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思源黑体 CN Medium"/>
                  <a:ea typeface="ＭＳ Ｐゴシック" charset="0"/>
                </a:endParaRPr>
              </a:p>
            </p:txBody>
          </p:sp>
          <p:sp>
            <p:nvSpPr>
              <p:cNvPr id="58" name="Text Box 224">
                <a:extLst>
                  <a:ext uri="{FF2B5EF4-FFF2-40B4-BE49-F238E27FC236}">
                    <a16:creationId xmlns:a16="http://schemas.microsoft.com/office/drawing/2014/main" id="{A6F5DD1C-5963-43F9-9B3A-1A571F5D3451}"/>
                  </a:ext>
                </a:extLst>
              </p:cNvPr>
              <p:cNvSpPr txBox="1">
                <a:spLocks noChangeArrowheads="1"/>
              </p:cNvSpPr>
              <p:nvPr/>
            </p:nvSpPr>
            <p:spPr bwMode="auto">
              <a:xfrm>
                <a:off x="3542" y="3496"/>
                <a:ext cx="594"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思源黑体 CN Medium"/>
                  </a:rPr>
                  <a:t>duplicate ACK</a:t>
                </a:r>
              </a:p>
            </p:txBody>
          </p:sp>
        </p:grpSp>
      </p:grpSp>
      <p:grpSp>
        <p:nvGrpSpPr>
          <p:cNvPr id="62" name="Group 246">
            <a:extLst>
              <a:ext uri="{FF2B5EF4-FFF2-40B4-BE49-F238E27FC236}">
                <a16:creationId xmlns:a16="http://schemas.microsoft.com/office/drawing/2014/main" id="{0B9C4C43-33EB-48F0-97E8-6958BCD68864}"/>
              </a:ext>
            </a:extLst>
          </p:cNvPr>
          <p:cNvGrpSpPr>
            <a:grpSpLocks/>
          </p:cNvGrpSpPr>
          <p:nvPr/>
        </p:nvGrpSpPr>
        <p:grpSpPr bwMode="auto">
          <a:xfrm>
            <a:off x="2763838" y="3742647"/>
            <a:ext cx="3090863" cy="1982789"/>
            <a:chOff x="733" y="2129"/>
            <a:chExt cx="1947" cy="1249"/>
          </a:xfrm>
        </p:grpSpPr>
        <p:grpSp>
          <p:nvGrpSpPr>
            <p:cNvPr id="63" name="Group 212">
              <a:extLst>
                <a:ext uri="{FF2B5EF4-FFF2-40B4-BE49-F238E27FC236}">
                  <a16:creationId xmlns:a16="http://schemas.microsoft.com/office/drawing/2014/main" id="{BDF3E8E9-1AB5-42C4-84BF-BA7FAD3A0C38}"/>
                </a:ext>
              </a:extLst>
            </p:cNvPr>
            <p:cNvGrpSpPr>
              <a:grpSpLocks/>
            </p:cNvGrpSpPr>
            <p:nvPr/>
          </p:nvGrpSpPr>
          <p:grpSpPr bwMode="auto">
            <a:xfrm>
              <a:off x="733" y="2818"/>
              <a:ext cx="943" cy="560"/>
              <a:chOff x="592" y="2768"/>
              <a:chExt cx="943" cy="560"/>
            </a:xfrm>
          </p:grpSpPr>
          <p:sp>
            <p:nvSpPr>
              <p:cNvPr id="70" name="Text Box 213">
                <a:extLst>
                  <a:ext uri="{FF2B5EF4-FFF2-40B4-BE49-F238E27FC236}">
                    <a16:creationId xmlns:a16="http://schemas.microsoft.com/office/drawing/2014/main" id="{688AA75F-77C5-4C38-9CED-64C1E9295B7D}"/>
                  </a:ext>
                </a:extLst>
              </p:cNvPr>
              <p:cNvSpPr txBox="1">
                <a:spLocks noChangeArrowheads="1"/>
              </p:cNvSpPr>
              <p:nvPr/>
            </p:nvSpPr>
            <p:spPr bwMode="auto">
              <a:xfrm>
                <a:off x="592" y="2912"/>
                <a:ext cx="943" cy="4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思源黑体 CN Medium"/>
                  </a:rPr>
                  <a:t>ssthresh</a:t>
                </a:r>
                <a:r>
                  <a:rPr kumimoji="0" lang="en-US" sz="1050" b="0" i="0" u="none" strike="noStrike" kern="0" cap="none" spc="0" normalizeH="0" baseline="0" noProof="0" dirty="0">
                    <a:ln>
                      <a:noFill/>
                    </a:ln>
                    <a:solidFill>
                      <a:srgbClr val="000000"/>
                    </a:solidFill>
                    <a:effectLst/>
                    <a:uLnTx/>
                    <a:uFillTx/>
                    <a:latin typeface="思源黑体 CN Medium"/>
                  </a:rPr>
                  <a:t>= </a:t>
                </a:r>
                <a:r>
                  <a:rPr kumimoji="0" lang="en-US" sz="1050" b="0" i="0" u="none" strike="noStrike" kern="0" cap="none" spc="0" normalizeH="0" baseline="0" noProof="0" dirty="0" err="1">
                    <a:ln>
                      <a:noFill/>
                    </a:ln>
                    <a:solidFill>
                      <a:srgbClr val="000000"/>
                    </a:solidFill>
                    <a:effectLst/>
                    <a:uLnTx/>
                    <a:uFillTx/>
                    <a:latin typeface="思源黑体 CN Medium"/>
                  </a:rPr>
                  <a:t>cwnd</a:t>
                </a:r>
                <a:r>
                  <a:rPr kumimoji="0" lang="en-US" sz="1050" b="0" i="0" u="none" strike="noStrike" kern="0" cap="none" spc="0" normalizeH="0" baseline="0" noProof="0" dirty="0">
                    <a:ln>
                      <a:noFill/>
                    </a:ln>
                    <a:solidFill>
                      <a:srgbClr val="000000"/>
                    </a:solidFill>
                    <a:effectLst/>
                    <a:uLnTx/>
                    <a:uFillTx/>
                    <a:latin typeface="思源黑体 CN Medium"/>
                  </a:rPr>
                  <a:t>/2</a:t>
                </a:r>
              </a:p>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思源黑体 CN Medium"/>
                  </a:rPr>
                  <a:t>cwnd</a:t>
                </a:r>
                <a:r>
                  <a:rPr kumimoji="0" lang="en-US" sz="1050" b="0" i="0" u="none" strike="noStrike" kern="0" cap="none" spc="0" normalizeH="0" baseline="0" noProof="0" dirty="0">
                    <a:ln>
                      <a:noFill/>
                    </a:ln>
                    <a:solidFill>
                      <a:srgbClr val="000000"/>
                    </a:solidFill>
                    <a:effectLst/>
                    <a:uLnTx/>
                    <a:uFillTx/>
                    <a:latin typeface="思源黑体 CN Medium"/>
                  </a:rPr>
                  <a:t> = </a:t>
                </a:r>
                <a:r>
                  <a:rPr kumimoji="0" lang="en-US" sz="1050" b="0" i="0" u="none" strike="noStrike" kern="0" cap="none" spc="0" normalizeH="0" baseline="0" noProof="0" dirty="0" err="1">
                    <a:ln>
                      <a:noFill/>
                    </a:ln>
                    <a:solidFill>
                      <a:srgbClr val="000000"/>
                    </a:solidFill>
                    <a:effectLst/>
                    <a:uLnTx/>
                    <a:uFillTx/>
                    <a:latin typeface="思源黑体 CN Medium"/>
                  </a:rPr>
                  <a:t>ssthresh</a:t>
                </a:r>
                <a:r>
                  <a:rPr kumimoji="0" lang="en-US" sz="1050" b="0" i="0" u="none" strike="noStrike" kern="0" cap="none" spc="0" normalizeH="0" baseline="0" noProof="0" dirty="0">
                    <a:ln>
                      <a:noFill/>
                    </a:ln>
                    <a:solidFill>
                      <a:srgbClr val="000000"/>
                    </a:solidFill>
                    <a:effectLst/>
                    <a:uLnTx/>
                    <a:uFillTx/>
                    <a:latin typeface="思源黑体 CN Medium"/>
                  </a:rPr>
                  <a:t> + 3</a:t>
                </a:r>
              </a:p>
              <a:p>
                <a:pPr marL="0" marR="0" lvl="0" indent="0" algn="r" defTabSz="914400" rtl="0" eaLnBrk="1" fontAlgn="base" latinLnBrk="0" hangingPunct="1">
                  <a:lnSpc>
                    <a:spcPct val="85000"/>
                  </a:lnSpc>
                  <a:spcBef>
                    <a:spcPct val="0"/>
                  </a:spcBef>
                  <a:spcAft>
                    <a:spcPct val="0"/>
                  </a:spcAft>
                  <a:buClrTx/>
                  <a:buSzTx/>
                  <a:buFontTx/>
                  <a:buNone/>
                  <a:tabLst/>
                  <a:defRPr/>
                </a:pPr>
                <a:r>
                  <a:rPr kumimoji="0" lang="zh-CN" altLang="en-US" sz="1050" b="0" i="1" u="none" strike="noStrike" kern="0" cap="none" spc="0" normalizeH="0" baseline="0" noProof="0" dirty="0">
                    <a:ln>
                      <a:noFill/>
                    </a:ln>
                    <a:solidFill>
                      <a:srgbClr val="000099"/>
                    </a:solidFill>
                    <a:effectLst/>
                    <a:uLnTx/>
                    <a:uFillTx/>
                    <a:latin typeface="华文仿宋" panose="02010600040101010101" pitchFamily="2" charset="-122"/>
                    <a:ea typeface="华文仿宋" panose="02010600040101010101" pitchFamily="2" charset="-122"/>
                  </a:rPr>
                  <a:t>重传丢失的报文段</a:t>
                </a:r>
                <a:endParaRPr kumimoji="0" lang="en-US" altLang="zh-CN" sz="1400" b="0"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endParaRPr>
              </a:p>
              <a:p>
                <a:pPr marL="0" marR="0" lvl="0" indent="0" algn="r"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808080"/>
                  </a:solidFill>
                  <a:effectLst/>
                  <a:uLnTx/>
                  <a:uFillTx/>
                  <a:latin typeface="思源黑体 CN Medium"/>
                </a:endParaRPr>
              </a:p>
            </p:txBody>
          </p:sp>
          <p:sp>
            <p:nvSpPr>
              <p:cNvPr id="71" name="Line 214">
                <a:extLst>
                  <a:ext uri="{FF2B5EF4-FFF2-40B4-BE49-F238E27FC236}">
                    <a16:creationId xmlns:a16="http://schemas.microsoft.com/office/drawing/2014/main" id="{E3EEF5C3-177A-48BD-9288-D54450B557E3}"/>
                  </a:ext>
                </a:extLst>
              </p:cNvPr>
              <p:cNvSpPr>
                <a:spLocks noChangeShapeType="1"/>
              </p:cNvSpPr>
              <p:nvPr/>
            </p:nvSpPr>
            <p:spPr bwMode="auto">
              <a:xfrm>
                <a:off x="925" y="2913"/>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思源黑体 CN Medium"/>
                  <a:ea typeface="ＭＳ Ｐゴシック" charset="0"/>
                </a:endParaRPr>
              </a:p>
            </p:txBody>
          </p:sp>
          <p:sp>
            <p:nvSpPr>
              <p:cNvPr id="72" name="Text Box 215">
                <a:extLst>
                  <a:ext uri="{FF2B5EF4-FFF2-40B4-BE49-F238E27FC236}">
                    <a16:creationId xmlns:a16="http://schemas.microsoft.com/office/drawing/2014/main" id="{E0DDED49-A831-4A9D-AD81-9BB1A0490506}"/>
                  </a:ext>
                </a:extLst>
              </p:cNvPr>
              <p:cNvSpPr txBox="1">
                <a:spLocks noChangeArrowheads="1"/>
              </p:cNvSpPr>
              <p:nvPr/>
            </p:nvSpPr>
            <p:spPr bwMode="auto">
              <a:xfrm>
                <a:off x="751" y="2768"/>
                <a:ext cx="753"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思源黑体 CN Medium"/>
                  </a:rPr>
                  <a:t>dupACKcount == 3</a:t>
                </a:r>
              </a:p>
            </p:txBody>
          </p:sp>
        </p:grpSp>
        <p:grpSp>
          <p:nvGrpSpPr>
            <p:cNvPr id="64" name="Group 216">
              <a:extLst>
                <a:ext uri="{FF2B5EF4-FFF2-40B4-BE49-F238E27FC236}">
                  <a16:creationId xmlns:a16="http://schemas.microsoft.com/office/drawing/2014/main" id="{8453E240-7448-4D9D-8FAF-95D6346A95A3}"/>
                </a:ext>
              </a:extLst>
            </p:cNvPr>
            <p:cNvGrpSpPr>
              <a:grpSpLocks/>
            </p:cNvGrpSpPr>
            <p:nvPr/>
          </p:nvGrpSpPr>
          <p:grpSpPr bwMode="auto">
            <a:xfrm>
              <a:off x="1813" y="2454"/>
              <a:ext cx="867" cy="523"/>
              <a:chOff x="419" y="2872"/>
              <a:chExt cx="867" cy="523"/>
            </a:xfrm>
          </p:grpSpPr>
          <p:sp>
            <p:nvSpPr>
              <p:cNvPr id="67" name="Text Box 217">
                <a:extLst>
                  <a:ext uri="{FF2B5EF4-FFF2-40B4-BE49-F238E27FC236}">
                    <a16:creationId xmlns:a16="http://schemas.microsoft.com/office/drawing/2014/main" id="{6EDB775B-8371-4258-BE37-F3C227F38B53}"/>
                  </a:ext>
                </a:extLst>
              </p:cNvPr>
              <p:cNvSpPr txBox="1">
                <a:spLocks noChangeArrowheads="1"/>
              </p:cNvSpPr>
              <p:nvPr/>
            </p:nvSpPr>
            <p:spPr bwMode="auto">
              <a:xfrm>
                <a:off x="439" y="2872"/>
                <a:ext cx="395"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思源黑体 CN Medium"/>
                  </a:rPr>
                  <a:t>timeout</a:t>
                </a:r>
              </a:p>
            </p:txBody>
          </p:sp>
          <p:sp>
            <p:nvSpPr>
              <p:cNvPr id="68" name="Text Box 218">
                <a:extLst>
                  <a:ext uri="{FF2B5EF4-FFF2-40B4-BE49-F238E27FC236}">
                    <a16:creationId xmlns:a16="http://schemas.microsoft.com/office/drawing/2014/main" id="{1D145FD2-8E95-4632-9B18-2885E89F0F84}"/>
                  </a:ext>
                </a:extLst>
              </p:cNvPr>
              <p:cNvSpPr txBox="1">
                <a:spLocks noChangeArrowheads="1"/>
              </p:cNvSpPr>
              <p:nvPr/>
            </p:nvSpPr>
            <p:spPr bwMode="auto">
              <a:xfrm>
                <a:off x="419" y="2989"/>
                <a:ext cx="867" cy="4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思源黑体 CN Medium"/>
                  </a:rPr>
                  <a:t>ssthresh</a:t>
                </a:r>
                <a:r>
                  <a:rPr kumimoji="0" lang="en-US" sz="1050" b="0" i="0" u="none" strike="noStrike" kern="0" cap="none" spc="0" normalizeH="0" baseline="0" noProof="0" dirty="0">
                    <a:ln>
                      <a:noFill/>
                    </a:ln>
                    <a:solidFill>
                      <a:srgbClr val="000000"/>
                    </a:solidFill>
                    <a:effectLst/>
                    <a:uLnTx/>
                    <a:uFillTx/>
                    <a:latin typeface="思源黑体 CN Medium"/>
                  </a:rPr>
                  <a:t> = </a:t>
                </a:r>
                <a:r>
                  <a:rPr kumimoji="0" lang="en-US" sz="1050" b="0" i="0" u="none" strike="noStrike" kern="0" cap="none" spc="0" normalizeH="0" baseline="0" noProof="0" dirty="0" err="1">
                    <a:ln>
                      <a:noFill/>
                    </a:ln>
                    <a:solidFill>
                      <a:srgbClr val="000000"/>
                    </a:solidFill>
                    <a:effectLst/>
                    <a:uLnTx/>
                    <a:uFillTx/>
                    <a:latin typeface="思源黑体 CN Medium"/>
                  </a:rPr>
                  <a:t>cwnd</a:t>
                </a:r>
                <a:r>
                  <a:rPr kumimoji="0" lang="en-US" sz="1050" b="0" i="0" u="none" strike="noStrike" kern="0" cap="none" spc="0" normalizeH="0" baseline="0" noProof="0" dirty="0">
                    <a:ln>
                      <a:noFill/>
                    </a:ln>
                    <a:solidFill>
                      <a:srgbClr val="000000"/>
                    </a:solidFill>
                    <a:effectLst/>
                    <a:uLnTx/>
                    <a:uFillTx/>
                    <a:latin typeface="思源黑体 CN Medium"/>
                  </a:rPr>
                  <a:t>/2</a:t>
                </a:r>
              </a:p>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思源黑体 CN Medium"/>
                  </a:rPr>
                  <a:t>cwnd</a:t>
                </a:r>
                <a:r>
                  <a:rPr kumimoji="0" lang="en-US" sz="1050" b="0" i="0" u="none" strike="noStrike" kern="0" cap="none" spc="0" normalizeH="0" baseline="0" noProof="0" dirty="0">
                    <a:ln>
                      <a:noFill/>
                    </a:ln>
                    <a:solidFill>
                      <a:srgbClr val="000000"/>
                    </a:solidFill>
                    <a:effectLst/>
                    <a:uLnTx/>
                    <a:uFillTx/>
                    <a:latin typeface="思源黑体 CN Medium"/>
                  </a:rPr>
                  <a:t> = 1 </a:t>
                </a:r>
              </a:p>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思源黑体 CN Medium"/>
                  </a:rPr>
                  <a:t>dupACKcount</a:t>
                </a:r>
                <a:r>
                  <a:rPr kumimoji="0" lang="en-US" sz="1050" b="0" i="0" u="none" strike="noStrike" kern="0" cap="none" spc="0" normalizeH="0" baseline="0" noProof="0" dirty="0">
                    <a:ln>
                      <a:noFill/>
                    </a:ln>
                    <a:solidFill>
                      <a:srgbClr val="000000"/>
                    </a:solidFill>
                    <a:effectLst/>
                    <a:uLnTx/>
                    <a:uFillTx/>
                    <a:latin typeface="思源黑体 CN Medium"/>
                  </a:rPr>
                  <a:t> = 0</a:t>
                </a:r>
              </a:p>
              <a:p>
                <a:pPr marL="0" marR="0" lvl="0" indent="0" defTabSz="914400" rtl="0" eaLnBrk="1" fontAlgn="base" latinLnBrk="0" hangingPunct="1">
                  <a:lnSpc>
                    <a:spcPct val="85000"/>
                  </a:lnSpc>
                  <a:spcBef>
                    <a:spcPct val="0"/>
                  </a:spcBef>
                  <a:spcAft>
                    <a:spcPct val="0"/>
                  </a:spcAft>
                  <a:buClrTx/>
                  <a:buSzTx/>
                  <a:buFontTx/>
                  <a:buNone/>
                  <a:tabLst/>
                  <a:defRPr/>
                </a:pPr>
                <a:r>
                  <a:rPr kumimoji="0" lang="zh-CN" altLang="en-US" sz="1050" b="0" i="1" u="none" strike="noStrike" kern="0" cap="none" spc="0" normalizeH="0" baseline="0" noProof="0" dirty="0">
                    <a:ln>
                      <a:noFill/>
                    </a:ln>
                    <a:solidFill>
                      <a:srgbClr val="000099"/>
                    </a:solidFill>
                    <a:effectLst/>
                    <a:uLnTx/>
                    <a:uFillTx/>
                    <a:latin typeface="华文仿宋" panose="02010600040101010101" pitchFamily="2" charset="-122"/>
                    <a:ea typeface="华文仿宋" panose="02010600040101010101" pitchFamily="2" charset="-122"/>
                  </a:rPr>
                  <a:t>重传丢失的报文段</a:t>
                </a:r>
                <a:endParaRPr kumimoji="0" lang="en-US" altLang="zh-CN" sz="1400" b="0"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69" name="Line 219">
                <a:extLst>
                  <a:ext uri="{FF2B5EF4-FFF2-40B4-BE49-F238E27FC236}">
                    <a16:creationId xmlns:a16="http://schemas.microsoft.com/office/drawing/2014/main" id="{5A371BC2-8F29-420B-92F3-29ADD82223DE}"/>
                  </a:ext>
                </a:extLst>
              </p:cNvPr>
              <p:cNvSpPr>
                <a:spLocks noChangeShapeType="1"/>
              </p:cNvSpPr>
              <p:nvPr/>
            </p:nvSpPr>
            <p:spPr bwMode="auto">
              <a:xfrm>
                <a:off x="471" y="3014"/>
                <a:ext cx="697"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思源黑体 CN Medium"/>
                  <a:ea typeface="ＭＳ Ｐゴシック" charset="0"/>
                </a:endParaRPr>
              </a:p>
            </p:txBody>
          </p:sp>
        </p:grpSp>
        <p:sp>
          <p:nvSpPr>
            <p:cNvPr id="65" name="Freeform 225">
              <a:extLst>
                <a:ext uri="{FF2B5EF4-FFF2-40B4-BE49-F238E27FC236}">
                  <a16:creationId xmlns:a16="http://schemas.microsoft.com/office/drawing/2014/main" id="{FC7D2E8F-71A9-4E97-87F7-9D49537F0898}"/>
                </a:ext>
              </a:extLst>
            </p:cNvPr>
            <p:cNvSpPr>
              <a:spLocks/>
            </p:cNvSpPr>
            <p:nvPr/>
          </p:nvSpPr>
          <p:spPr bwMode="auto">
            <a:xfrm>
              <a:off x="1722" y="2129"/>
              <a:ext cx="740" cy="1146"/>
            </a:xfrm>
            <a:custGeom>
              <a:avLst/>
              <a:gdLst>
                <a:gd name="T0" fmla="*/ 0 w 740"/>
                <a:gd name="T1" fmla="*/ 0 h 1146"/>
                <a:gd name="T2" fmla="*/ 0 w 740"/>
                <a:gd name="T3" fmla="*/ 1146 h 1146"/>
                <a:gd name="T4" fmla="*/ 740 w 740"/>
                <a:gd name="T5" fmla="*/ 1146 h 1146"/>
                <a:gd name="T6" fmla="*/ 0 60000 65536"/>
                <a:gd name="T7" fmla="*/ 0 60000 65536"/>
                <a:gd name="T8" fmla="*/ 0 60000 65536"/>
              </a:gdLst>
              <a:ahLst/>
              <a:cxnLst>
                <a:cxn ang="T6">
                  <a:pos x="T0" y="T1"/>
                </a:cxn>
                <a:cxn ang="T7">
                  <a:pos x="T2" y="T3"/>
                </a:cxn>
                <a:cxn ang="T8">
                  <a:pos x="T4" y="T5"/>
                </a:cxn>
              </a:cxnLst>
              <a:rect l="0" t="0" r="r" b="b"/>
              <a:pathLst>
                <a:path w="740" h="1146">
                  <a:moveTo>
                    <a:pt x="0" y="0"/>
                  </a:moveTo>
                  <a:lnTo>
                    <a:pt x="0" y="1146"/>
                  </a:lnTo>
                  <a:lnTo>
                    <a:pt x="740" y="1146"/>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思源黑体 CN Medium"/>
                <a:ea typeface="ＭＳ Ｐゴシック" panose="020B0600070205080204" pitchFamily="34" charset="-128"/>
              </a:endParaRPr>
            </a:p>
          </p:txBody>
        </p:sp>
        <p:sp>
          <p:nvSpPr>
            <p:cNvPr id="66" name="Freeform 226">
              <a:extLst>
                <a:ext uri="{FF2B5EF4-FFF2-40B4-BE49-F238E27FC236}">
                  <a16:creationId xmlns:a16="http://schemas.microsoft.com/office/drawing/2014/main" id="{E60A4FE3-E005-435A-BF3C-B11C0B6263ED}"/>
                </a:ext>
              </a:extLst>
            </p:cNvPr>
            <p:cNvSpPr>
              <a:spLocks/>
            </p:cNvSpPr>
            <p:nvPr/>
          </p:nvSpPr>
          <p:spPr bwMode="auto">
            <a:xfrm>
              <a:off x="1791" y="2146"/>
              <a:ext cx="700" cy="1051"/>
            </a:xfrm>
            <a:custGeom>
              <a:avLst/>
              <a:gdLst>
                <a:gd name="T0" fmla="*/ 700 w 700"/>
                <a:gd name="T1" fmla="*/ 1051 h 1051"/>
                <a:gd name="T2" fmla="*/ 0 w 700"/>
                <a:gd name="T3" fmla="*/ 1051 h 1051"/>
                <a:gd name="T4" fmla="*/ 0 w 700"/>
                <a:gd name="T5" fmla="*/ 0 h 1051"/>
                <a:gd name="T6" fmla="*/ 0 60000 65536"/>
                <a:gd name="T7" fmla="*/ 0 60000 65536"/>
                <a:gd name="T8" fmla="*/ 0 60000 65536"/>
              </a:gdLst>
              <a:ahLst/>
              <a:cxnLst>
                <a:cxn ang="T6">
                  <a:pos x="T0" y="T1"/>
                </a:cxn>
                <a:cxn ang="T7">
                  <a:pos x="T2" y="T3"/>
                </a:cxn>
                <a:cxn ang="T8">
                  <a:pos x="T4" y="T5"/>
                </a:cxn>
              </a:cxnLst>
              <a:rect l="0" t="0" r="r" b="b"/>
              <a:pathLst>
                <a:path w="700" h="1051">
                  <a:moveTo>
                    <a:pt x="700" y="1051"/>
                  </a:moveTo>
                  <a:lnTo>
                    <a:pt x="0" y="1051"/>
                  </a:lnTo>
                  <a:lnTo>
                    <a:pt x="0" y="0"/>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思源黑体 CN Medium"/>
                <a:ea typeface="ＭＳ Ｐゴシック" panose="020B0600070205080204" pitchFamily="34" charset="-128"/>
              </a:endParaRPr>
            </a:p>
          </p:txBody>
        </p:sp>
      </p:grpSp>
      <p:grpSp>
        <p:nvGrpSpPr>
          <p:cNvPr id="73" name="Group 244">
            <a:extLst>
              <a:ext uri="{FF2B5EF4-FFF2-40B4-BE49-F238E27FC236}">
                <a16:creationId xmlns:a16="http://schemas.microsoft.com/office/drawing/2014/main" id="{7499BBE3-93F1-425C-86A8-2C7A44A86F0F}"/>
              </a:ext>
            </a:extLst>
          </p:cNvPr>
          <p:cNvGrpSpPr>
            <a:grpSpLocks/>
          </p:cNvGrpSpPr>
          <p:nvPr/>
        </p:nvGrpSpPr>
        <p:grpSpPr bwMode="auto">
          <a:xfrm>
            <a:off x="6951663" y="3734704"/>
            <a:ext cx="2686050" cy="1819273"/>
            <a:chOff x="3371" y="2124"/>
            <a:chExt cx="1692" cy="1146"/>
          </a:xfrm>
        </p:grpSpPr>
        <p:grpSp>
          <p:nvGrpSpPr>
            <p:cNvPr id="74" name="Group 201">
              <a:extLst>
                <a:ext uri="{FF2B5EF4-FFF2-40B4-BE49-F238E27FC236}">
                  <a16:creationId xmlns:a16="http://schemas.microsoft.com/office/drawing/2014/main" id="{7AA4663E-3614-43A3-B5ED-B563B86C9A0A}"/>
                </a:ext>
              </a:extLst>
            </p:cNvPr>
            <p:cNvGrpSpPr>
              <a:grpSpLocks/>
            </p:cNvGrpSpPr>
            <p:nvPr/>
          </p:nvGrpSpPr>
          <p:grpSpPr bwMode="auto">
            <a:xfrm>
              <a:off x="4120" y="2796"/>
              <a:ext cx="943" cy="464"/>
              <a:chOff x="4142" y="2802"/>
              <a:chExt cx="943" cy="464"/>
            </a:xfrm>
          </p:grpSpPr>
          <p:sp>
            <p:nvSpPr>
              <p:cNvPr id="76" name="Text Box 202">
                <a:extLst>
                  <a:ext uri="{FF2B5EF4-FFF2-40B4-BE49-F238E27FC236}">
                    <a16:creationId xmlns:a16="http://schemas.microsoft.com/office/drawing/2014/main" id="{4EE5C784-B24B-4C4D-82AE-B5B451664C16}"/>
                  </a:ext>
                </a:extLst>
              </p:cNvPr>
              <p:cNvSpPr txBox="1">
                <a:spLocks noChangeArrowheads="1"/>
              </p:cNvSpPr>
              <p:nvPr/>
            </p:nvSpPr>
            <p:spPr bwMode="auto">
              <a:xfrm>
                <a:off x="4142" y="2956"/>
                <a:ext cx="943" cy="3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思源黑体 CN Medium"/>
                  </a:rPr>
                  <a:t>ssthresh</a:t>
                </a:r>
                <a:r>
                  <a:rPr kumimoji="0" lang="en-US" sz="1050" b="0" i="0" u="none" strike="noStrike" kern="0" cap="none" spc="0" normalizeH="0" baseline="0" noProof="0" dirty="0">
                    <a:ln>
                      <a:noFill/>
                    </a:ln>
                    <a:solidFill>
                      <a:srgbClr val="000000"/>
                    </a:solidFill>
                    <a:effectLst/>
                    <a:uLnTx/>
                    <a:uFillTx/>
                    <a:latin typeface="思源黑体 CN Medium"/>
                  </a:rPr>
                  <a:t>= </a:t>
                </a:r>
                <a:r>
                  <a:rPr kumimoji="0" lang="en-US" sz="1050" b="0" i="0" u="none" strike="noStrike" kern="0" cap="none" spc="0" normalizeH="0" baseline="0" noProof="0" dirty="0" err="1">
                    <a:ln>
                      <a:noFill/>
                    </a:ln>
                    <a:solidFill>
                      <a:srgbClr val="000000"/>
                    </a:solidFill>
                    <a:effectLst/>
                    <a:uLnTx/>
                    <a:uFillTx/>
                    <a:latin typeface="思源黑体 CN Medium"/>
                  </a:rPr>
                  <a:t>cwnd</a:t>
                </a:r>
                <a:r>
                  <a:rPr kumimoji="0" lang="en-US" sz="1050" b="0" i="0" u="none" strike="noStrike" kern="0" cap="none" spc="0" normalizeH="0" baseline="0" noProof="0" dirty="0">
                    <a:ln>
                      <a:noFill/>
                    </a:ln>
                    <a:solidFill>
                      <a:srgbClr val="000000"/>
                    </a:solidFill>
                    <a:effectLst/>
                    <a:uLnTx/>
                    <a:uFillTx/>
                    <a:latin typeface="思源黑体 CN Medium"/>
                  </a:rPr>
                  <a:t>/2</a:t>
                </a:r>
              </a:p>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思源黑体 CN Medium"/>
                  </a:rPr>
                  <a:t>cwnd</a:t>
                </a:r>
                <a:r>
                  <a:rPr kumimoji="0" lang="en-US" sz="1050" b="0" i="0" u="none" strike="noStrike" kern="0" cap="none" spc="0" normalizeH="0" baseline="0" noProof="0" dirty="0">
                    <a:ln>
                      <a:noFill/>
                    </a:ln>
                    <a:solidFill>
                      <a:srgbClr val="000000"/>
                    </a:solidFill>
                    <a:effectLst/>
                    <a:uLnTx/>
                    <a:uFillTx/>
                    <a:latin typeface="思源黑体 CN Medium"/>
                  </a:rPr>
                  <a:t> = </a:t>
                </a:r>
                <a:r>
                  <a:rPr kumimoji="0" lang="en-US" sz="1050" b="0" i="0" u="none" strike="noStrike" kern="0" cap="none" spc="0" normalizeH="0" baseline="0" noProof="0" dirty="0" err="1">
                    <a:ln>
                      <a:noFill/>
                    </a:ln>
                    <a:solidFill>
                      <a:srgbClr val="000000"/>
                    </a:solidFill>
                    <a:effectLst/>
                    <a:uLnTx/>
                    <a:uFillTx/>
                    <a:latin typeface="思源黑体 CN Medium"/>
                  </a:rPr>
                  <a:t>ssthresh</a:t>
                </a:r>
                <a:r>
                  <a:rPr kumimoji="0" lang="en-US" sz="1050" b="0" i="0" u="none" strike="noStrike" kern="0" cap="none" spc="0" normalizeH="0" baseline="0" noProof="0" dirty="0">
                    <a:ln>
                      <a:noFill/>
                    </a:ln>
                    <a:solidFill>
                      <a:srgbClr val="000000"/>
                    </a:solidFill>
                    <a:effectLst/>
                    <a:uLnTx/>
                    <a:uFillTx/>
                    <a:latin typeface="思源黑体 CN Medium"/>
                  </a:rPr>
                  <a:t> + 3</a:t>
                </a:r>
              </a:p>
              <a:p>
                <a:pPr marL="0" marR="0" lvl="0" indent="0" defTabSz="914400" rtl="0" eaLnBrk="1" fontAlgn="base" latinLnBrk="0" hangingPunct="1">
                  <a:lnSpc>
                    <a:spcPct val="85000"/>
                  </a:lnSpc>
                  <a:spcBef>
                    <a:spcPct val="0"/>
                  </a:spcBef>
                  <a:spcAft>
                    <a:spcPct val="0"/>
                  </a:spcAft>
                  <a:buClrTx/>
                  <a:buSzTx/>
                  <a:buFontTx/>
                  <a:buNone/>
                  <a:tabLst/>
                  <a:defRPr/>
                </a:pPr>
                <a:r>
                  <a:rPr kumimoji="0" lang="zh-CN" altLang="en-US" sz="1050" b="0" i="1" u="none" strike="noStrike" kern="0" cap="none" spc="0" normalizeH="0" baseline="0" noProof="0" dirty="0">
                    <a:ln>
                      <a:noFill/>
                    </a:ln>
                    <a:solidFill>
                      <a:srgbClr val="000099"/>
                    </a:solidFill>
                    <a:effectLst/>
                    <a:uLnTx/>
                    <a:uFillTx/>
                    <a:latin typeface="华文仿宋" panose="02010600040101010101" pitchFamily="2" charset="-122"/>
                    <a:ea typeface="华文仿宋" panose="02010600040101010101" pitchFamily="2" charset="-122"/>
                  </a:rPr>
                  <a:t>重传丢失的报文段</a:t>
                </a:r>
                <a:endParaRPr kumimoji="0" lang="en-US" altLang="zh-CN" sz="1400" b="0"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77" name="Line 203">
                <a:extLst>
                  <a:ext uri="{FF2B5EF4-FFF2-40B4-BE49-F238E27FC236}">
                    <a16:creationId xmlns:a16="http://schemas.microsoft.com/office/drawing/2014/main" id="{76109FAF-90C7-4861-B491-88FB53EC942E}"/>
                  </a:ext>
                </a:extLst>
              </p:cNvPr>
              <p:cNvSpPr>
                <a:spLocks noChangeShapeType="1"/>
              </p:cNvSpPr>
              <p:nvPr/>
            </p:nvSpPr>
            <p:spPr bwMode="auto">
              <a:xfrm>
                <a:off x="4211" y="2950"/>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思源黑体 CN Medium"/>
                  <a:ea typeface="ＭＳ Ｐゴシック" charset="0"/>
                </a:endParaRPr>
              </a:p>
            </p:txBody>
          </p:sp>
          <p:sp>
            <p:nvSpPr>
              <p:cNvPr id="78" name="Text Box 204">
                <a:extLst>
                  <a:ext uri="{FF2B5EF4-FFF2-40B4-BE49-F238E27FC236}">
                    <a16:creationId xmlns:a16="http://schemas.microsoft.com/office/drawing/2014/main" id="{F7FF112E-9560-4ED3-BDB4-E0EA1BF3DA6D}"/>
                  </a:ext>
                </a:extLst>
              </p:cNvPr>
              <p:cNvSpPr txBox="1">
                <a:spLocks noChangeArrowheads="1"/>
              </p:cNvSpPr>
              <p:nvPr/>
            </p:nvSpPr>
            <p:spPr bwMode="auto">
              <a:xfrm>
                <a:off x="4154" y="2802"/>
                <a:ext cx="753"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思源黑体 CN Medium"/>
                  </a:rPr>
                  <a:t>dupACKcount == 3</a:t>
                </a:r>
              </a:p>
            </p:txBody>
          </p:sp>
        </p:grpSp>
        <p:sp>
          <p:nvSpPr>
            <p:cNvPr id="75" name="Freeform 227">
              <a:extLst>
                <a:ext uri="{FF2B5EF4-FFF2-40B4-BE49-F238E27FC236}">
                  <a16:creationId xmlns:a16="http://schemas.microsoft.com/office/drawing/2014/main" id="{CB2EB482-D5D3-4303-A448-0321C93F45AD}"/>
                </a:ext>
              </a:extLst>
            </p:cNvPr>
            <p:cNvSpPr>
              <a:spLocks/>
            </p:cNvSpPr>
            <p:nvPr/>
          </p:nvSpPr>
          <p:spPr bwMode="auto">
            <a:xfrm flipH="1">
              <a:off x="3371" y="2124"/>
              <a:ext cx="740" cy="1146"/>
            </a:xfrm>
            <a:custGeom>
              <a:avLst/>
              <a:gdLst>
                <a:gd name="T0" fmla="*/ 0 w 740"/>
                <a:gd name="T1" fmla="*/ 0 h 1146"/>
                <a:gd name="T2" fmla="*/ 0 w 740"/>
                <a:gd name="T3" fmla="*/ 1146 h 1146"/>
                <a:gd name="T4" fmla="*/ 740 w 740"/>
                <a:gd name="T5" fmla="*/ 1146 h 1146"/>
                <a:gd name="T6" fmla="*/ 0 60000 65536"/>
                <a:gd name="T7" fmla="*/ 0 60000 65536"/>
                <a:gd name="T8" fmla="*/ 0 60000 65536"/>
              </a:gdLst>
              <a:ahLst/>
              <a:cxnLst>
                <a:cxn ang="T6">
                  <a:pos x="T0" y="T1"/>
                </a:cxn>
                <a:cxn ang="T7">
                  <a:pos x="T2" y="T3"/>
                </a:cxn>
                <a:cxn ang="T8">
                  <a:pos x="T4" y="T5"/>
                </a:cxn>
              </a:cxnLst>
              <a:rect l="0" t="0" r="r" b="b"/>
              <a:pathLst>
                <a:path w="740" h="1146">
                  <a:moveTo>
                    <a:pt x="0" y="0"/>
                  </a:moveTo>
                  <a:lnTo>
                    <a:pt x="0" y="1146"/>
                  </a:lnTo>
                  <a:lnTo>
                    <a:pt x="740" y="1146"/>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思源黑体 CN Medium"/>
                <a:ea typeface="ＭＳ Ｐゴシック" panose="020B0600070205080204" pitchFamily="34" charset="-128"/>
              </a:endParaRPr>
            </a:p>
          </p:txBody>
        </p:sp>
      </p:grpSp>
      <p:grpSp>
        <p:nvGrpSpPr>
          <p:cNvPr id="79" name="Group 243">
            <a:extLst>
              <a:ext uri="{FF2B5EF4-FFF2-40B4-BE49-F238E27FC236}">
                <a16:creationId xmlns:a16="http://schemas.microsoft.com/office/drawing/2014/main" id="{1CCC6144-A885-4F7D-A87A-122E0D7619C7}"/>
              </a:ext>
            </a:extLst>
          </p:cNvPr>
          <p:cNvGrpSpPr>
            <a:grpSpLocks/>
          </p:cNvGrpSpPr>
          <p:nvPr/>
        </p:nvGrpSpPr>
        <p:grpSpPr bwMode="auto">
          <a:xfrm>
            <a:off x="6834188" y="3760105"/>
            <a:ext cx="1158875" cy="1693861"/>
            <a:chOff x="3297" y="2140"/>
            <a:chExt cx="730" cy="1067"/>
          </a:xfrm>
        </p:grpSpPr>
        <p:sp>
          <p:nvSpPr>
            <p:cNvPr id="80" name="Freeform 228">
              <a:extLst>
                <a:ext uri="{FF2B5EF4-FFF2-40B4-BE49-F238E27FC236}">
                  <a16:creationId xmlns:a16="http://schemas.microsoft.com/office/drawing/2014/main" id="{C035DD80-F5D1-4D94-86EB-323D58884D51}"/>
                </a:ext>
              </a:extLst>
            </p:cNvPr>
            <p:cNvSpPr>
              <a:spLocks/>
            </p:cNvSpPr>
            <p:nvPr/>
          </p:nvSpPr>
          <p:spPr bwMode="auto">
            <a:xfrm flipH="1">
              <a:off x="3327" y="2140"/>
              <a:ext cx="700" cy="1051"/>
            </a:xfrm>
            <a:custGeom>
              <a:avLst/>
              <a:gdLst>
                <a:gd name="T0" fmla="*/ 700 w 700"/>
                <a:gd name="T1" fmla="*/ 1051 h 1051"/>
                <a:gd name="T2" fmla="*/ 0 w 700"/>
                <a:gd name="T3" fmla="*/ 1051 h 1051"/>
                <a:gd name="T4" fmla="*/ 0 w 700"/>
                <a:gd name="T5" fmla="*/ 0 h 1051"/>
                <a:gd name="T6" fmla="*/ 0 60000 65536"/>
                <a:gd name="T7" fmla="*/ 0 60000 65536"/>
                <a:gd name="T8" fmla="*/ 0 60000 65536"/>
              </a:gdLst>
              <a:ahLst/>
              <a:cxnLst>
                <a:cxn ang="T6">
                  <a:pos x="T0" y="T1"/>
                </a:cxn>
                <a:cxn ang="T7">
                  <a:pos x="T2" y="T3"/>
                </a:cxn>
                <a:cxn ang="T8">
                  <a:pos x="T4" y="T5"/>
                </a:cxn>
              </a:cxnLst>
              <a:rect l="0" t="0" r="r" b="b"/>
              <a:pathLst>
                <a:path w="700" h="1051">
                  <a:moveTo>
                    <a:pt x="700" y="1051"/>
                  </a:moveTo>
                  <a:lnTo>
                    <a:pt x="0" y="1051"/>
                  </a:lnTo>
                  <a:lnTo>
                    <a:pt x="0" y="0"/>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思源黑体 CN Medium"/>
                <a:ea typeface="ＭＳ Ｐゴシック" panose="020B0600070205080204" pitchFamily="34" charset="-128"/>
              </a:endParaRPr>
            </a:p>
          </p:txBody>
        </p:sp>
        <p:grpSp>
          <p:nvGrpSpPr>
            <p:cNvPr id="81" name="Group 229">
              <a:extLst>
                <a:ext uri="{FF2B5EF4-FFF2-40B4-BE49-F238E27FC236}">
                  <a16:creationId xmlns:a16="http://schemas.microsoft.com/office/drawing/2014/main" id="{AEA5BBA9-5D8E-48A6-8746-41CDF6F5D2F2}"/>
                </a:ext>
              </a:extLst>
            </p:cNvPr>
            <p:cNvGrpSpPr>
              <a:grpSpLocks/>
            </p:cNvGrpSpPr>
            <p:nvPr/>
          </p:nvGrpSpPr>
          <p:grpSpPr bwMode="auto">
            <a:xfrm>
              <a:off x="3297" y="2649"/>
              <a:ext cx="711" cy="558"/>
              <a:chOff x="1089" y="3496"/>
              <a:chExt cx="711" cy="558"/>
            </a:xfrm>
          </p:grpSpPr>
          <p:sp>
            <p:nvSpPr>
              <p:cNvPr id="82" name="Text Box 230">
                <a:extLst>
                  <a:ext uri="{FF2B5EF4-FFF2-40B4-BE49-F238E27FC236}">
                    <a16:creationId xmlns:a16="http://schemas.microsoft.com/office/drawing/2014/main" id="{58E506D7-C2EC-4CFA-A822-E4B3C4DD87F6}"/>
                  </a:ext>
                </a:extLst>
              </p:cNvPr>
              <p:cNvSpPr txBox="1">
                <a:spLocks noChangeArrowheads="1"/>
              </p:cNvSpPr>
              <p:nvPr/>
            </p:nvSpPr>
            <p:spPr bwMode="auto">
              <a:xfrm>
                <a:off x="1089" y="3640"/>
                <a:ext cx="711" cy="41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思源黑体 CN Medium"/>
                  </a:rPr>
                  <a:t>cwnd</a:t>
                </a:r>
                <a:r>
                  <a:rPr kumimoji="0" lang="en-US" sz="1050" b="0" i="0" u="none" strike="noStrike" kern="0" cap="none" spc="0" normalizeH="0" baseline="0" noProof="0" dirty="0">
                    <a:ln>
                      <a:noFill/>
                    </a:ln>
                    <a:solidFill>
                      <a:srgbClr val="000000"/>
                    </a:solidFill>
                    <a:effectLst/>
                    <a:uLnTx/>
                    <a:uFillTx/>
                    <a:latin typeface="思源黑体 CN Medium"/>
                  </a:rPr>
                  <a:t> = </a:t>
                </a:r>
                <a:r>
                  <a:rPr kumimoji="0" lang="en-US" sz="1050" b="0" i="0" u="none" strike="noStrike" kern="0" cap="none" spc="0" normalizeH="0" baseline="0" noProof="0" dirty="0" err="1">
                    <a:ln>
                      <a:noFill/>
                    </a:ln>
                    <a:solidFill>
                      <a:srgbClr val="000000"/>
                    </a:solidFill>
                    <a:effectLst/>
                    <a:uLnTx/>
                    <a:uFillTx/>
                    <a:latin typeface="思源黑体 CN Medium"/>
                  </a:rPr>
                  <a:t>ssthresh</a:t>
                </a:r>
                <a:endParaRPr kumimoji="0" lang="en-US" sz="1050" b="0" i="0" u="none" strike="noStrike" kern="0" cap="none" spc="0" normalizeH="0" baseline="0" noProof="0" dirty="0">
                  <a:ln>
                    <a:noFill/>
                  </a:ln>
                  <a:solidFill>
                    <a:srgbClr val="000000"/>
                  </a:solidFill>
                  <a:effectLst/>
                  <a:uLnTx/>
                  <a:uFillTx/>
                  <a:latin typeface="思源黑体 CN Medium"/>
                </a:endParaRPr>
              </a:p>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思源黑体 CN Medium"/>
                  </a:rPr>
                  <a:t>dupACKcount</a:t>
                </a:r>
                <a:r>
                  <a:rPr kumimoji="0" lang="en-US" sz="1050" b="0" i="0" u="none" strike="noStrike" kern="0" cap="none" spc="0" normalizeH="0" baseline="0" noProof="0" dirty="0">
                    <a:ln>
                      <a:noFill/>
                    </a:ln>
                    <a:solidFill>
                      <a:srgbClr val="000000"/>
                    </a:solidFill>
                    <a:effectLst/>
                    <a:uLnTx/>
                    <a:uFillTx/>
                    <a:latin typeface="思源黑体 CN Medium"/>
                  </a:rPr>
                  <a:t> = 0</a:t>
                </a:r>
              </a:p>
              <a:p>
                <a:pPr marL="0" marR="0" lvl="0" indent="0" algn="r" defTabSz="914400" rtl="0" eaLnBrk="1" fontAlgn="base" latinLnBrk="0" hangingPunct="1">
                  <a:lnSpc>
                    <a:spcPct val="8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思源黑体 CN Medium"/>
                </a:endParaRPr>
              </a:p>
              <a:p>
                <a:pPr marL="0" marR="0" lvl="0" indent="0" algn="r"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思源黑体 CN Medium"/>
                </a:endParaRPr>
              </a:p>
            </p:txBody>
          </p:sp>
          <p:grpSp>
            <p:nvGrpSpPr>
              <p:cNvPr id="83" name="Group 231">
                <a:extLst>
                  <a:ext uri="{FF2B5EF4-FFF2-40B4-BE49-F238E27FC236}">
                    <a16:creationId xmlns:a16="http://schemas.microsoft.com/office/drawing/2014/main" id="{4ACCDF05-CCAC-4FC0-86B6-BDFE7712739F}"/>
                  </a:ext>
                </a:extLst>
              </p:cNvPr>
              <p:cNvGrpSpPr>
                <a:grpSpLocks/>
              </p:cNvGrpSpPr>
              <p:nvPr/>
            </p:nvGrpSpPr>
            <p:grpSpPr bwMode="auto">
              <a:xfrm>
                <a:off x="1190" y="3496"/>
                <a:ext cx="582" cy="160"/>
                <a:chOff x="1190" y="3496"/>
                <a:chExt cx="582" cy="160"/>
              </a:xfrm>
            </p:grpSpPr>
            <p:sp>
              <p:nvSpPr>
                <p:cNvPr id="84" name="Line 232">
                  <a:extLst>
                    <a:ext uri="{FF2B5EF4-FFF2-40B4-BE49-F238E27FC236}">
                      <a16:creationId xmlns:a16="http://schemas.microsoft.com/office/drawing/2014/main" id="{638E6578-1580-4B1D-A1FD-7841B0728D73}"/>
                    </a:ext>
                  </a:extLst>
                </p:cNvPr>
                <p:cNvSpPr>
                  <a:spLocks noChangeShapeType="1"/>
                </p:cNvSpPr>
                <p:nvPr/>
              </p:nvSpPr>
              <p:spPr bwMode="auto">
                <a:xfrm>
                  <a:off x="1190" y="3641"/>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思源黑体 CN Medium"/>
                    <a:ea typeface="ＭＳ Ｐゴシック" charset="0"/>
                  </a:endParaRPr>
                </a:p>
              </p:txBody>
            </p:sp>
            <p:sp>
              <p:nvSpPr>
                <p:cNvPr id="85" name="Text Box 233">
                  <a:extLst>
                    <a:ext uri="{FF2B5EF4-FFF2-40B4-BE49-F238E27FC236}">
                      <a16:creationId xmlns:a16="http://schemas.microsoft.com/office/drawing/2014/main" id="{304457FA-1E6A-49F2-A6AE-9DF9D98E5DFC}"/>
                    </a:ext>
                  </a:extLst>
                </p:cNvPr>
                <p:cNvSpPr txBox="1">
                  <a:spLocks noChangeArrowheads="1"/>
                </p:cNvSpPr>
                <p:nvPr/>
              </p:nvSpPr>
              <p:spPr bwMode="auto">
                <a:xfrm>
                  <a:off x="1340" y="3496"/>
                  <a:ext cx="432"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思源黑体 CN Medium"/>
                    </a:rPr>
                    <a:t>New ACK</a:t>
                  </a:r>
                </a:p>
              </p:txBody>
            </p:sp>
          </p:grpSp>
        </p:grpSp>
      </p:grpSp>
      <p:grpSp>
        <p:nvGrpSpPr>
          <p:cNvPr id="86" name="Group 241">
            <a:extLst>
              <a:ext uri="{FF2B5EF4-FFF2-40B4-BE49-F238E27FC236}">
                <a16:creationId xmlns:a16="http://schemas.microsoft.com/office/drawing/2014/main" id="{50C6918A-65CC-4BE2-A03E-E2D1C4F199A4}"/>
              </a:ext>
            </a:extLst>
          </p:cNvPr>
          <p:cNvGrpSpPr>
            <a:grpSpLocks/>
          </p:cNvGrpSpPr>
          <p:nvPr/>
        </p:nvGrpSpPr>
        <p:grpSpPr bwMode="auto">
          <a:xfrm>
            <a:off x="2444750" y="1726519"/>
            <a:ext cx="4040185" cy="2674939"/>
            <a:chOff x="532" y="859"/>
            <a:chExt cx="2545" cy="1685"/>
          </a:xfrm>
        </p:grpSpPr>
        <p:grpSp>
          <p:nvGrpSpPr>
            <p:cNvPr id="87" name="Group 161">
              <a:extLst>
                <a:ext uri="{FF2B5EF4-FFF2-40B4-BE49-F238E27FC236}">
                  <a16:creationId xmlns:a16="http://schemas.microsoft.com/office/drawing/2014/main" id="{D5266519-A712-467F-8E38-779BD9061F8F}"/>
                </a:ext>
              </a:extLst>
            </p:cNvPr>
            <p:cNvGrpSpPr>
              <a:grpSpLocks/>
            </p:cNvGrpSpPr>
            <p:nvPr/>
          </p:nvGrpSpPr>
          <p:grpSpPr bwMode="auto">
            <a:xfrm>
              <a:off x="1329" y="1320"/>
              <a:ext cx="800" cy="754"/>
              <a:chOff x="996" y="1773"/>
              <a:chExt cx="800" cy="754"/>
            </a:xfrm>
          </p:grpSpPr>
          <p:sp>
            <p:nvSpPr>
              <p:cNvPr id="108" name="Oval 162">
                <a:extLst>
                  <a:ext uri="{FF2B5EF4-FFF2-40B4-BE49-F238E27FC236}">
                    <a16:creationId xmlns:a16="http://schemas.microsoft.com/office/drawing/2014/main" id="{11558BBE-31F5-417B-B209-5701F8998BD2}"/>
                  </a:ext>
                </a:extLst>
              </p:cNvPr>
              <p:cNvSpPr>
                <a:spLocks noChangeArrowheads="1"/>
              </p:cNvSpPr>
              <p:nvPr/>
            </p:nvSpPr>
            <p:spPr bwMode="auto">
              <a:xfrm>
                <a:off x="996" y="1773"/>
                <a:ext cx="800" cy="754"/>
              </a:xfrm>
              <a:prstGeom prst="ellipse">
                <a:avLst/>
              </a:prstGeom>
              <a:solidFill>
                <a:srgbClr val="00CC99"/>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思源黑体 CN Medium"/>
                  <a:ea typeface="ＭＳ Ｐゴシック" charset="0"/>
                </a:endParaRPr>
              </a:p>
            </p:txBody>
          </p:sp>
          <p:sp>
            <p:nvSpPr>
              <p:cNvPr id="109" name="Text Box 163">
                <a:extLst>
                  <a:ext uri="{FF2B5EF4-FFF2-40B4-BE49-F238E27FC236}">
                    <a16:creationId xmlns:a16="http://schemas.microsoft.com/office/drawing/2014/main" id="{C1885F22-17D9-489E-83AD-361BBF8B6D0E}"/>
                  </a:ext>
                </a:extLst>
              </p:cNvPr>
              <p:cNvSpPr txBox="1">
                <a:spLocks noChangeArrowheads="1"/>
              </p:cNvSpPr>
              <p:nvPr/>
            </p:nvSpPr>
            <p:spPr bwMode="auto">
              <a:xfrm>
                <a:off x="1093" y="2036"/>
                <a:ext cx="601"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rPr>
                  <a:t>慢启动</a:t>
                </a:r>
                <a:endParaRPr kumimoji="0" lang="en-US" sz="2000" b="1" i="0" u="none" strike="noStrike" kern="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endParaRPr>
              </a:p>
            </p:txBody>
          </p:sp>
        </p:grpSp>
        <p:grpSp>
          <p:nvGrpSpPr>
            <p:cNvPr id="88" name="Group 177">
              <a:extLst>
                <a:ext uri="{FF2B5EF4-FFF2-40B4-BE49-F238E27FC236}">
                  <a16:creationId xmlns:a16="http://schemas.microsoft.com/office/drawing/2014/main" id="{576D5121-19F3-4253-BCC0-CDC41315F41D}"/>
                </a:ext>
              </a:extLst>
            </p:cNvPr>
            <p:cNvGrpSpPr>
              <a:grpSpLocks/>
            </p:cNvGrpSpPr>
            <p:nvPr/>
          </p:nvGrpSpPr>
          <p:grpSpPr bwMode="auto">
            <a:xfrm>
              <a:off x="644" y="2026"/>
              <a:ext cx="892" cy="518"/>
              <a:chOff x="532" y="2713"/>
              <a:chExt cx="892" cy="518"/>
            </a:xfrm>
          </p:grpSpPr>
          <p:sp>
            <p:nvSpPr>
              <p:cNvPr id="105" name="Text Box 178">
                <a:extLst>
                  <a:ext uri="{FF2B5EF4-FFF2-40B4-BE49-F238E27FC236}">
                    <a16:creationId xmlns:a16="http://schemas.microsoft.com/office/drawing/2014/main" id="{946940DF-A2F5-4B58-9F94-0C803047B799}"/>
                  </a:ext>
                </a:extLst>
              </p:cNvPr>
              <p:cNvSpPr txBox="1">
                <a:spLocks noChangeArrowheads="1"/>
              </p:cNvSpPr>
              <p:nvPr/>
            </p:nvSpPr>
            <p:spPr bwMode="auto">
              <a:xfrm>
                <a:off x="777" y="2713"/>
                <a:ext cx="395"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思源黑体 CN Medium"/>
                  </a:rPr>
                  <a:t>timeout</a:t>
                </a:r>
              </a:p>
            </p:txBody>
          </p:sp>
          <p:sp>
            <p:nvSpPr>
              <p:cNvPr id="106" name="Text Box 179">
                <a:extLst>
                  <a:ext uri="{FF2B5EF4-FFF2-40B4-BE49-F238E27FC236}">
                    <a16:creationId xmlns:a16="http://schemas.microsoft.com/office/drawing/2014/main" id="{22D22533-67D1-4325-8419-A50C93506EF1}"/>
                  </a:ext>
                </a:extLst>
              </p:cNvPr>
              <p:cNvSpPr txBox="1">
                <a:spLocks noChangeArrowheads="1"/>
              </p:cNvSpPr>
              <p:nvPr/>
            </p:nvSpPr>
            <p:spPr bwMode="auto">
              <a:xfrm>
                <a:off x="532" y="2840"/>
                <a:ext cx="892" cy="3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思源黑体 CN Medium"/>
                  </a:rPr>
                  <a:t>ssthresh</a:t>
                </a:r>
                <a:r>
                  <a:rPr kumimoji="0" lang="en-US" sz="1050" b="0" i="0" u="none" strike="noStrike" kern="0" cap="none" spc="0" normalizeH="0" baseline="0" noProof="0" dirty="0">
                    <a:ln>
                      <a:noFill/>
                    </a:ln>
                    <a:solidFill>
                      <a:srgbClr val="000000"/>
                    </a:solidFill>
                    <a:effectLst/>
                    <a:uLnTx/>
                    <a:uFillTx/>
                    <a:latin typeface="思源黑体 CN Medium"/>
                  </a:rPr>
                  <a:t> = </a:t>
                </a:r>
                <a:r>
                  <a:rPr kumimoji="0" lang="en-US" sz="1050" b="0" i="0" u="none" strike="noStrike" kern="0" cap="none" spc="0" normalizeH="0" baseline="0" noProof="0" dirty="0" err="1">
                    <a:ln>
                      <a:noFill/>
                    </a:ln>
                    <a:solidFill>
                      <a:srgbClr val="000000"/>
                    </a:solidFill>
                    <a:effectLst/>
                    <a:uLnTx/>
                    <a:uFillTx/>
                    <a:latin typeface="思源黑体 CN Medium"/>
                  </a:rPr>
                  <a:t>cwnd</a:t>
                </a:r>
                <a:r>
                  <a:rPr kumimoji="0" lang="en-US" sz="1050" b="0" i="0" u="none" strike="noStrike" kern="0" cap="none" spc="0" normalizeH="0" baseline="0" noProof="0" dirty="0">
                    <a:ln>
                      <a:noFill/>
                    </a:ln>
                    <a:solidFill>
                      <a:srgbClr val="000000"/>
                    </a:solidFill>
                    <a:effectLst/>
                    <a:uLnTx/>
                    <a:uFillTx/>
                    <a:latin typeface="思源黑体 CN Medium"/>
                  </a:rPr>
                  <a:t>/2 </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思源黑体 CN Medium"/>
                  </a:rPr>
                  <a:t>cwnd</a:t>
                </a:r>
                <a:r>
                  <a:rPr kumimoji="0" lang="en-US" sz="1050" b="0" i="0" u="none" strike="noStrike" kern="0" cap="none" spc="0" normalizeH="0" baseline="0" noProof="0" dirty="0">
                    <a:ln>
                      <a:noFill/>
                    </a:ln>
                    <a:solidFill>
                      <a:srgbClr val="000000"/>
                    </a:solidFill>
                    <a:effectLst/>
                    <a:uLnTx/>
                    <a:uFillTx/>
                    <a:latin typeface="思源黑体 CN Medium"/>
                  </a:rPr>
                  <a:t> = 1 MSS</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思源黑体 CN Medium"/>
                  </a:rPr>
                  <a:t>dupACKcount</a:t>
                </a:r>
                <a:r>
                  <a:rPr kumimoji="0" lang="en-US" sz="1050" b="0" i="0" u="none" strike="noStrike" kern="0" cap="none" spc="0" normalizeH="0" baseline="0" noProof="0" dirty="0">
                    <a:ln>
                      <a:noFill/>
                    </a:ln>
                    <a:solidFill>
                      <a:srgbClr val="000000"/>
                    </a:solidFill>
                    <a:effectLst/>
                    <a:uLnTx/>
                    <a:uFillTx/>
                    <a:latin typeface="思源黑体 CN Medium"/>
                  </a:rPr>
                  <a:t> = 0</a:t>
                </a:r>
              </a:p>
              <a:p>
                <a:pPr marL="0" marR="0" lvl="0" indent="0" algn="ctr" defTabSz="914400" rtl="0" eaLnBrk="1" fontAlgn="base" latinLnBrk="0" hangingPunct="1">
                  <a:lnSpc>
                    <a:spcPct val="85000"/>
                  </a:lnSpc>
                  <a:spcBef>
                    <a:spcPct val="0"/>
                  </a:spcBef>
                  <a:spcAft>
                    <a:spcPct val="0"/>
                  </a:spcAft>
                  <a:buClrTx/>
                  <a:buSzTx/>
                  <a:buFontTx/>
                  <a:buNone/>
                  <a:tabLst/>
                  <a:defRPr/>
                </a:pPr>
                <a:r>
                  <a:rPr kumimoji="0" lang="zh-CN" altLang="en-US" sz="1050" b="0" i="1" u="none" strike="noStrike" kern="0" cap="none" spc="0" normalizeH="0" baseline="0" noProof="0" dirty="0">
                    <a:ln>
                      <a:noFill/>
                    </a:ln>
                    <a:solidFill>
                      <a:srgbClr val="000099"/>
                    </a:solidFill>
                    <a:effectLst/>
                    <a:uLnTx/>
                    <a:uFillTx/>
                    <a:latin typeface="华文仿宋" panose="02010600040101010101" pitchFamily="2" charset="-122"/>
                    <a:ea typeface="华文仿宋" panose="02010600040101010101" pitchFamily="2" charset="-122"/>
                  </a:rPr>
                  <a:t>重传丢失的报文段</a:t>
                </a:r>
                <a:endParaRPr kumimoji="0" lang="en-US" altLang="zh-CN" sz="1400" b="0"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107" name="Line 180">
                <a:extLst>
                  <a:ext uri="{FF2B5EF4-FFF2-40B4-BE49-F238E27FC236}">
                    <a16:creationId xmlns:a16="http://schemas.microsoft.com/office/drawing/2014/main" id="{81048F99-3F22-4D78-BA2F-AA95A09E7D4F}"/>
                  </a:ext>
                </a:extLst>
              </p:cNvPr>
              <p:cNvSpPr>
                <a:spLocks noChangeShapeType="1"/>
              </p:cNvSpPr>
              <p:nvPr/>
            </p:nvSpPr>
            <p:spPr bwMode="auto">
              <a:xfrm>
                <a:off x="709" y="2855"/>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思源黑体 CN Medium"/>
                  <a:ea typeface="ＭＳ Ｐゴシック" charset="0"/>
                </a:endParaRPr>
              </a:p>
            </p:txBody>
          </p:sp>
        </p:grpSp>
        <p:grpSp>
          <p:nvGrpSpPr>
            <p:cNvPr id="89" name="Group 186">
              <a:extLst>
                <a:ext uri="{FF2B5EF4-FFF2-40B4-BE49-F238E27FC236}">
                  <a16:creationId xmlns:a16="http://schemas.microsoft.com/office/drawing/2014/main" id="{FE91BFBF-6B22-4187-AB33-6F7DC33C3DD3}"/>
                </a:ext>
              </a:extLst>
            </p:cNvPr>
            <p:cNvGrpSpPr>
              <a:grpSpLocks/>
            </p:cNvGrpSpPr>
            <p:nvPr/>
          </p:nvGrpSpPr>
          <p:grpSpPr bwMode="auto">
            <a:xfrm>
              <a:off x="2173" y="960"/>
              <a:ext cx="904" cy="453"/>
              <a:chOff x="2683" y="798"/>
              <a:chExt cx="904" cy="453"/>
            </a:xfrm>
          </p:grpSpPr>
          <p:sp>
            <p:nvSpPr>
              <p:cNvPr id="102" name="Text Box 187">
                <a:extLst>
                  <a:ext uri="{FF2B5EF4-FFF2-40B4-BE49-F238E27FC236}">
                    <a16:creationId xmlns:a16="http://schemas.microsoft.com/office/drawing/2014/main" id="{3CFFB71D-DFCA-48C0-91CC-86D71748322D}"/>
                  </a:ext>
                </a:extLst>
              </p:cNvPr>
              <p:cNvSpPr txBox="1">
                <a:spLocks noChangeArrowheads="1"/>
              </p:cNvSpPr>
              <p:nvPr/>
            </p:nvSpPr>
            <p:spPr bwMode="auto">
              <a:xfrm>
                <a:off x="2683" y="917"/>
                <a:ext cx="904" cy="3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思源黑体 CN Medium"/>
                  </a:rPr>
                  <a:t>cwnd</a:t>
                </a:r>
                <a:r>
                  <a:rPr kumimoji="0" lang="en-US" sz="1050" b="0" i="0" u="none" strike="noStrike" kern="0" cap="none" spc="0" normalizeH="0" baseline="0" noProof="0" dirty="0">
                    <a:ln>
                      <a:noFill/>
                    </a:ln>
                    <a:solidFill>
                      <a:srgbClr val="000000"/>
                    </a:solidFill>
                    <a:effectLst/>
                    <a:uLnTx/>
                    <a:uFillTx/>
                    <a:latin typeface="思源黑体 CN Medium"/>
                  </a:rPr>
                  <a:t> = </a:t>
                </a:r>
                <a:r>
                  <a:rPr kumimoji="0" lang="en-US" sz="1050" b="0" i="0" u="none" strike="noStrike" kern="0" cap="none" spc="0" normalizeH="0" baseline="0" noProof="0" dirty="0" err="1">
                    <a:ln>
                      <a:noFill/>
                    </a:ln>
                    <a:solidFill>
                      <a:srgbClr val="000000"/>
                    </a:solidFill>
                    <a:effectLst/>
                    <a:uLnTx/>
                    <a:uFillTx/>
                    <a:latin typeface="思源黑体 CN Medium"/>
                  </a:rPr>
                  <a:t>cwnd+MSS</a:t>
                </a:r>
                <a:endParaRPr kumimoji="0" lang="en-US" sz="1050" b="0" i="0" u="none" strike="noStrike" kern="0" cap="none" spc="0" normalizeH="0" baseline="0" noProof="0" dirty="0">
                  <a:ln>
                    <a:noFill/>
                  </a:ln>
                  <a:solidFill>
                    <a:srgbClr val="000000"/>
                  </a:solidFill>
                  <a:effectLst/>
                  <a:uLnTx/>
                  <a:uFillTx/>
                  <a:latin typeface="思源黑体 CN Medium"/>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思源黑体 CN Medium"/>
                  </a:rPr>
                  <a:t>dupACKcount</a:t>
                </a:r>
                <a:r>
                  <a:rPr kumimoji="0" lang="en-US" sz="1050" b="0" i="0" u="none" strike="noStrike" kern="0" cap="none" spc="0" normalizeH="0" baseline="0" noProof="0" dirty="0">
                    <a:ln>
                      <a:noFill/>
                    </a:ln>
                    <a:solidFill>
                      <a:srgbClr val="000000"/>
                    </a:solidFill>
                    <a:effectLst/>
                    <a:uLnTx/>
                    <a:uFillTx/>
                    <a:latin typeface="思源黑体 CN Medium"/>
                  </a:rPr>
                  <a:t> = 0</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zh-CN" altLang="en-US" sz="1050" b="0" i="1" u="none" strike="noStrike" kern="0" cap="none" spc="0" normalizeH="0" baseline="0" noProof="0" dirty="0">
                    <a:ln>
                      <a:noFill/>
                    </a:ln>
                    <a:solidFill>
                      <a:srgbClr val="000099"/>
                    </a:solidFill>
                    <a:effectLst/>
                    <a:uLnTx/>
                    <a:uFillTx/>
                    <a:latin typeface="华文仿宋" panose="02010600040101010101" pitchFamily="2" charset="-122"/>
                    <a:ea typeface="华文仿宋" panose="02010600040101010101" pitchFamily="2" charset="-122"/>
                  </a:rPr>
                  <a:t>发送新的报文段</a:t>
                </a:r>
                <a:endParaRPr kumimoji="0" lang="en-US" sz="1400" b="0"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103" name="Line 188">
                <a:extLst>
                  <a:ext uri="{FF2B5EF4-FFF2-40B4-BE49-F238E27FC236}">
                    <a16:creationId xmlns:a16="http://schemas.microsoft.com/office/drawing/2014/main" id="{C66BFE20-6958-4453-AD98-15EC9277FB8E}"/>
                  </a:ext>
                </a:extLst>
              </p:cNvPr>
              <p:cNvSpPr>
                <a:spLocks noChangeShapeType="1"/>
              </p:cNvSpPr>
              <p:nvPr/>
            </p:nvSpPr>
            <p:spPr bwMode="auto">
              <a:xfrm>
                <a:off x="2744" y="934"/>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思源黑体 CN Medium"/>
                  <a:ea typeface="ＭＳ Ｐゴシック" charset="0"/>
                </a:endParaRPr>
              </a:p>
            </p:txBody>
          </p:sp>
          <p:sp>
            <p:nvSpPr>
              <p:cNvPr id="104" name="Text Box 189">
                <a:extLst>
                  <a:ext uri="{FF2B5EF4-FFF2-40B4-BE49-F238E27FC236}">
                    <a16:creationId xmlns:a16="http://schemas.microsoft.com/office/drawing/2014/main" id="{AFE385BF-B1E3-41FA-992A-4073B92855B0}"/>
                  </a:ext>
                </a:extLst>
              </p:cNvPr>
              <p:cNvSpPr txBox="1">
                <a:spLocks noChangeArrowheads="1"/>
              </p:cNvSpPr>
              <p:nvPr/>
            </p:nvSpPr>
            <p:spPr bwMode="auto">
              <a:xfrm>
                <a:off x="2697" y="798"/>
                <a:ext cx="371"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050" b="0"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rPr>
                  <a:t>新</a:t>
                </a:r>
                <a:r>
                  <a:rPr kumimoji="0" lang="en-US" sz="1050" b="0" i="0" u="none" strike="noStrike" kern="0" cap="none" spc="0" normalizeH="0" baseline="0" noProof="0" dirty="0">
                    <a:ln>
                      <a:noFill/>
                    </a:ln>
                    <a:solidFill>
                      <a:srgbClr val="000000"/>
                    </a:solidFill>
                    <a:effectLst/>
                    <a:uLnTx/>
                    <a:uFillTx/>
                    <a:latin typeface="思源黑体 CN Medium"/>
                  </a:rPr>
                  <a:t>ACK</a:t>
                </a:r>
              </a:p>
            </p:txBody>
          </p:sp>
        </p:grpSp>
        <p:sp>
          <p:nvSpPr>
            <p:cNvPr id="90" name="Freeform 205">
              <a:extLst>
                <a:ext uri="{FF2B5EF4-FFF2-40B4-BE49-F238E27FC236}">
                  <a16:creationId xmlns:a16="http://schemas.microsoft.com/office/drawing/2014/main" id="{3DFD39B4-5913-49F1-8732-502D6F6C1001}"/>
                </a:ext>
              </a:extLst>
            </p:cNvPr>
            <p:cNvSpPr>
              <a:spLocks/>
            </p:cNvSpPr>
            <p:nvPr/>
          </p:nvSpPr>
          <p:spPr bwMode="auto">
            <a:xfrm>
              <a:off x="1601" y="1129"/>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思源黑体 CN Medium"/>
                <a:ea typeface="ＭＳ Ｐゴシック" panose="020B0600070205080204" pitchFamily="34" charset="-128"/>
              </a:endParaRPr>
            </a:p>
          </p:txBody>
        </p:sp>
        <p:sp>
          <p:nvSpPr>
            <p:cNvPr id="91" name="Freeform 206">
              <a:extLst>
                <a:ext uri="{FF2B5EF4-FFF2-40B4-BE49-F238E27FC236}">
                  <a16:creationId xmlns:a16="http://schemas.microsoft.com/office/drawing/2014/main" id="{BD7DDAD3-7CD8-475A-8907-C3D96044D4A8}"/>
                </a:ext>
              </a:extLst>
            </p:cNvPr>
            <p:cNvSpPr>
              <a:spLocks/>
            </p:cNvSpPr>
            <p:nvPr/>
          </p:nvSpPr>
          <p:spPr bwMode="auto">
            <a:xfrm rot="2575893">
              <a:off x="1950" y="1316"/>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思源黑体 CN Medium"/>
                <a:ea typeface="ＭＳ Ｐゴシック" panose="020B0600070205080204" pitchFamily="34" charset="-128"/>
              </a:endParaRPr>
            </a:p>
          </p:txBody>
        </p:sp>
        <p:grpSp>
          <p:nvGrpSpPr>
            <p:cNvPr id="92" name="Group 207">
              <a:extLst>
                <a:ext uri="{FF2B5EF4-FFF2-40B4-BE49-F238E27FC236}">
                  <a16:creationId xmlns:a16="http://schemas.microsoft.com/office/drawing/2014/main" id="{75DB0293-1EB9-408E-854A-22FAF9BAB63F}"/>
                </a:ext>
              </a:extLst>
            </p:cNvPr>
            <p:cNvGrpSpPr>
              <a:grpSpLocks/>
            </p:cNvGrpSpPr>
            <p:nvPr/>
          </p:nvGrpSpPr>
          <p:grpSpPr bwMode="auto">
            <a:xfrm>
              <a:off x="1479" y="859"/>
              <a:ext cx="672" cy="391"/>
              <a:chOff x="4288" y="2922"/>
              <a:chExt cx="672" cy="391"/>
            </a:xfrm>
          </p:grpSpPr>
          <p:sp>
            <p:nvSpPr>
              <p:cNvPr id="99" name="Text Box 208">
                <a:extLst>
                  <a:ext uri="{FF2B5EF4-FFF2-40B4-BE49-F238E27FC236}">
                    <a16:creationId xmlns:a16="http://schemas.microsoft.com/office/drawing/2014/main" id="{81C0EBF1-FE56-4E4F-BC49-BD78DD04C7FF}"/>
                  </a:ext>
                </a:extLst>
              </p:cNvPr>
              <p:cNvSpPr txBox="1">
                <a:spLocks noChangeArrowheads="1"/>
              </p:cNvSpPr>
              <p:nvPr/>
            </p:nvSpPr>
            <p:spPr bwMode="auto">
              <a:xfrm>
                <a:off x="4288" y="3062"/>
                <a:ext cx="672" cy="2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思源黑体 CN Medium"/>
                  </a:rPr>
                  <a:t>dupACKcount++</a:t>
                </a:r>
              </a:p>
              <a:p>
                <a:pPr marL="0" marR="0" lvl="0" indent="0" algn="ctr"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思源黑体 CN Medium"/>
                </a:endParaRPr>
              </a:p>
            </p:txBody>
          </p:sp>
          <p:sp>
            <p:nvSpPr>
              <p:cNvPr id="100" name="Line 209">
                <a:extLst>
                  <a:ext uri="{FF2B5EF4-FFF2-40B4-BE49-F238E27FC236}">
                    <a16:creationId xmlns:a16="http://schemas.microsoft.com/office/drawing/2014/main" id="{FC138AAB-8887-4D8B-83BB-F8CDD6373991}"/>
                  </a:ext>
                </a:extLst>
              </p:cNvPr>
              <p:cNvSpPr>
                <a:spLocks noChangeShapeType="1"/>
              </p:cNvSpPr>
              <p:nvPr/>
            </p:nvSpPr>
            <p:spPr bwMode="auto">
              <a:xfrm>
                <a:off x="4353" y="3071"/>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思源黑体 CN Medium"/>
                  <a:ea typeface="ＭＳ Ｐゴシック" charset="0"/>
                </a:endParaRPr>
              </a:p>
            </p:txBody>
          </p:sp>
          <p:sp>
            <p:nvSpPr>
              <p:cNvPr id="101" name="Text Box 210">
                <a:extLst>
                  <a:ext uri="{FF2B5EF4-FFF2-40B4-BE49-F238E27FC236}">
                    <a16:creationId xmlns:a16="http://schemas.microsoft.com/office/drawing/2014/main" id="{ED946C71-83BC-493F-BD62-5077056352A5}"/>
                  </a:ext>
                </a:extLst>
              </p:cNvPr>
              <p:cNvSpPr txBox="1">
                <a:spLocks noChangeArrowheads="1"/>
              </p:cNvSpPr>
              <p:nvPr/>
            </p:nvSpPr>
            <p:spPr bwMode="auto">
              <a:xfrm>
                <a:off x="4295" y="2922"/>
                <a:ext cx="566"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050" kern="0" dirty="0">
                    <a:solidFill>
                      <a:srgbClr val="000000"/>
                    </a:solidFill>
                    <a:latin typeface="华文仿宋" panose="02010600040101010101" pitchFamily="2" charset="-122"/>
                    <a:ea typeface="华文仿宋" panose="02010600040101010101" pitchFamily="2" charset="-122"/>
                  </a:rPr>
                  <a:t>重复的</a:t>
                </a:r>
                <a:r>
                  <a:rPr kumimoji="0" lang="en-US" sz="1050" b="0" i="0" u="none" strike="noStrike" kern="0" cap="none" spc="0" normalizeH="0" baseline="0" noProof="0" dirty="0">
                    <a:ln>
                      <a:noFill/>
                    </a:ln>
                    <a:solidFill>
                      <a:srgbClr val="000000"/>
                    </a:solidFill>
                    <a:effectLst/>
                    <a:uLnTx/>
                    <a:uFillTx/>
                    <a:latin typeface="思源黑体 CN Medium"/>
                  </a:rPr>
                  <a:t> ACK</a:t>
                </a:r>
              </a:p>
            </p:txBody>
          </p:sp>
        </p:grpSp>
        <p:sp>
          <p:nvSpPr>
            <p:cNvPr id="93" name="Freeform 211">
              <a:extLst>
                <a:ext uri="{FF2B5EF4-FFF2-40B4-BE49-F238E27FC236}">
                  <a16:creationId xmlns:a16="http://schemas.microsoft.com/office/drawing/2014/main" id="{7CC883F2-DBEE-4E86-90EA-85EF64D3B502}"/>
                </a:ext>
              </a:extLst>
            </p:cNvPr>
            <p:cNvSpPr>
              <a:spLocks/>
            </p:cNvSpPr>
            <p:nvPr/>
          </p:nvSpPr>
          <p:spPr bwMode="auto">
            <a:xfrm rot="-8222029">
              <a:off x="1204" y="1903"/>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思源黑体 CN Medium"/>
                <a:ea typeface="ＭＳ Ｐゴシック" panose="020B0600070205080204" pitchFamily="34" charset="-128"/>
              </a:endParaRPr>
            </a:p>
          </p:txBody>
        </p:sp>
        <p:sp>
          <p:nvSpPr>
            <p:cNvPr id="94" name="Line 234">
              <a:extLst>
                <a:ext uri="{FF2B5EF4-FFF2-40B4-BE49-F238E27FC236}">
                  <a16:creationId xmlns:a16="http://schemas.microsoft.com/office/drawing/2014/main" id="{1CFAEBDA-3358-4DFF-B5FF-6111FE50701B}"/>
                </a:ext>
              </a:extLst>
            </p:cNvPr>
            <p:cNvSpPr>
              <a:spLocks noChangeShapeType="1"/>
            </p:cNvSpPr>
            <p:nvPr/>
          </p:nvSpPr>
          <p:spPr bwMode="auto">
            <a:xfrm>
              <a:off x="536" y="1649"/>
              <a:ext cx="752" cy="1"/>
            </a:xfrm>
            <a:prstGeom prst="line">
              <a:avLst/>
            </a:prstGeom>
            <a:noFill/>
            <a:ln w="9525">
              <a:solidFill>
                <a:srgbClr val="000000"/>
              </a:solidFill>
              <a:prstDash val="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思源黑体 CN Medium"/>
                <a:ea typeface="ＭＳ Ｐゴシック" charset="0"/>
              </a:endParaRPr>
            </a:p>
          </p:txBody>
        </p:sp>
        <p:grpSp>
          <p:nvGrpSpPr>
            <p:cNvPr id="95" name="Group 235">
              <a:extLst>
                <a:ext uri="{FF2B5EF4-FFF2-40B4-BE49-F238E27FC236}">
                  <a16:creationId xmlns:a16="http://schemas.microsoft.com/office/drawing/2014/main" id="{5F32AD40-BAE1-47B2-82C8-619EC54F87CB}"/>
                </a:ext>
              </a:extLst>
            </p:cNvPr>
            <p:cNvGrpSpPr>
              <a:grpSpLocks/>
            </p:cNvGrpSpPr>
            <p:nvPr/>
          </p:nvGrpSpPr>
          <p:grpSpPr bwMode="auto">
            <a:xfrm>
              <a:off x="532" y="1255"/>
              <a:ext cx="711" cy="431"/>
              <a:chOff x="554" y="936"/>
              <a:chExt cx="711" cy="431"/>
            </a:xfrm>
          </p:grpSpPr>
          <p:sp>
            <p:nvSpPr>
              <p:cNvPr id="96" name="Text Box 236">
                <a:extLst>
                  <a:ext uri="{FF2B5EF4-FFF2-40B4-BE49-F238E27FC236}">
                    <a16:creationId xmlns:a16="http://schemas.microsoft.com/office/drawing/2014/main" id="{C4D537E8-B598-4A0F-82B4-BFDCE4D23D5D}"/>
                  </a:ext>
                </a:extLst>
              </p:cNvPr>
              <p:cNvSpPr txBox="1">
                <a:spLocks noChangeArrowheads="1"/>
              </p:cNvSpPr>
              <p:nvPr/>
            </p:nvSpPr>
            <p:spPr bwMode="auto">
              <a:xfrm>
                <a:off x="816" y="936"/>
                <a:ext cx="175"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l-GR" sz="1050" b="0" i="0" u="none" strike="noStrike" kern="0" cap="none" spc="0" normalizeH="0" baseline="0" noProof="0" dirty="0">
                    <a:ln>
                      <a:noFill/>
                    </a:ln>
                    <a:solidFill>
                      <a:srgbClr val="000000"/>
                    </a:solidFill>
                    <a:effectLst/>
                    <a:uLnTx/>
                    <a:uFillTx/>
                    <a:latin typeface="思源黑体 CN Medium"/>
                  </a:rPr>
                  <a:t>Λ</a:t>
                </a:r>
                <a:endParaRPr kumimoji="0" lang="en-US" sz="1050" b="0" i="0" u="none" strike="noStrike" kern="0" cap="none" spc="0" normalizeH="0" baseline="0" noProof="0" dirty="0">
                  <a:ln>
                    <a:noFill/>
                  </a:ln>
                  <a:solidFill>
                    <a:srgbClr val="000000"/>
                  </a:solidFill>
                  <a:effectLst/>
                  <a:uLnTx/>
                  <a:uFillTx/>
                  <a:latin typeface="思源黑体 CN Medium"/>
                </a:endParaRPr>
              </a:p>
            </p:txBody>
          </p:sp>
          <p:sp>
            <p:nvSpPr>
              <p:cNvPr id="97" name="Text Box 237">
                <a:extLst>
                  <a:ext uri="{FF2B5EF4-FFF2-40B4-BE49-F238E27FC236}">
                    <a16:creationId xmlns:a16="http://schemas.microsoft.com/office/drawing/2014/main" id="{568D6153-1CB0-4DE3-9422-8D594CFADAD6}"/>
                  </a:ext>
                </a:extLst>
              </p:cNvPr>
              <p:cNvSpPr txBox="1">
                <a:spLocks noChangeArrowheads="1"/>
              </p:cNvSpPr>
              <p:nvPr/>
            </p:nvSpPr>
            <p:spPr bwMode="auto">
              <a:xfrm>
                <a:off x="554" y="1063"/>
                <a:ext cx="711" cy="3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思源黑体 CN Medium"/>
                  </a:rPr>
                  <a:t>cwnd = 1 MSS</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思源黑体 CN Medium"/>
                  </a:rPr>
                  <a:t>ssthresh = 64 KB</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思源黑体 CN Medium"/>
                  </a:rPr>
                  <a:t>dupACKcount = 0</a:t>
                </a:r>
                <a:endParaRPr kumimoji="0" lang="en-US" sz="1400" b="0" i="0" u="none" strike="noStrike" kern="0" cap="none" spc="0" normalizeH="0" baseline="0" noProof="0">
                  <a:ln>
                    <a:noFill/>
                  </a:ln>
                  <a:solidFill>
                    <a:srgbClr val="000000"/>
                  </a:solidFill>
                  <a:effectLst/>
                  <a:uLnTx/>
                  <a:uFillTx/>
                  <a:latin typeface="思源黑体 CN Medium"/>
                </a:endParaRPr>
              </a:p>
            </p:txBody>
          </p:sp>
          <p:sp>
            <p:nvSpPr>
              <p:cNvPr id="98" name="Line 238">
                <a:extLst>
                  <a:ext uri="{FF2B5EF4-FFF2-40B4-BE49-F238E27FC236}">
                    <a16:creationId xmlns:a16="http://schemas.microsoft.com/office/drawing/2014/main" id="{FEC9DBD7-12EA-4F6D-9CBF-6C3900B66D8A}"/>
                  </a:ext>
                </a:extLst>
              </p:cNvPr>
              <p:cNvSpPr>
                <a:spLocks noChangeShapeType="1"/>
              </p:cNvSpPr>
              <p:nvPr/>
            </p:nvSpPr>
            <p:spPr bwMode="auto">
              <a:xfrm>
                <a:off x="641" y="1078"/>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思源黑体 CN Medium"/>
                  <a:ea typeface="ＭＳ Ｐゴシック" charset="0"/>
                </a:endParaRPr>
              </a:p>
            </p:txBody>
          </p:sp>
        </p:grpSp>
      </p:grpSp>
      <p:grpSp>
        <p:nvGrpSpPr>
          <p:cNvPr id="110" name="Group 255">
            <a:extLst>
              <a:ext uri="{FF2B5EF4-FFF2-40B4-BE49-F238E27FC236}">
                <a16:creationId xmlns:a16="http://schemas.microsoft.com/office/drawing/2014/main" id="{072130F9-9E1F-4BE1-918C-A6D85312F08B}"/>
              </a:ext>
            </a:extLst>
          </p:cNvPr>
          <p:cNvGrpSpPr>
            <a:grpSpLocks/>
          </p:cNvGrpSpPr>
          <p:nvPr/>
        </p:nvGrpSpPr>
        <p:grpSpPr bwMode="auto">
          <a:xfrm>
            <a:off x="2405063" y="3163207"/>
            <a:ext cx="3167062" cy="1312862"/>
            <a:chOff x="509" y="1766"/>
            <a:chExt cx="1995" cy="827"/>
          </a:xfrm>
        </p:grpSpPr>
        <p:pic>
          <p:nvPicPr>
            <p:cNvPr id="111" name="Picture 252">
              <a:extLst>
                <a:ext uri="{FF2B5EF4-FFF2-40B4-BE49-F238E27FC236}">
                  <a16:creationId xmlns:a16="http://schemas.microsoft.com/office/drawing/2014/main" id="{47BB588C-79F9-439A-BB70-516B7F6EF6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09" y="1992"/>
              <a:ext cx="262" cy="2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12" name="Picture 253">
              <a:extLst>
                <a:ext uri="{FF2B5EF4-FFF2-40B4-BE49-F238E27FC236}">
                  <a16:creationId xmlns:a16="http://schemas.microsoft.com/office/drawing/2014/main" id="{0D107465-FD9B-4737-A0EF-0BE80571A3E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242" y="1766"/>
              <a:ext cx="262" cy="2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13" name="Picture 254">
              <a:extLst>
                <a:ext uri="{FF2B5EF4-FFF2-40B4-BE49-F238E27FC236}">
                  <a16:creationId xmlns:a16="http://schemas.microsoft.com/office/drawing/2014/main" id="{5933B811-066F-46A2-9E7A-1AAF91B21AF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164" y="2348"/>
              <a:ext cx="262" cy="2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pSp>
        <p:nvGrpSpPr>
          <p:cNvPr id="114" name="Group 297">
            <a:extLst>
              <a:ext uri="{FF2B5EF4-FFF2-40B4-BE49-F238E27FC236}">
                <a16:creationId xmlns:a16="http://schemas.microsoft.com/office/drawing/2014/main" id="{F1E67EE9-5EF7-472A-9A7F-D09A1D471C4E}"/>
              </a:ext>
            </a:extLst>
          </p:cNvPr>
          <p:cNvGrpSpPr>
            <a:grpSpLocks/>
          </p:cNvGrpSpPr>
          <p:nvPr/>
        </p:nvGrpSpPr>
        <p:grpSpPr bwMode="auto">
          <a:xfrm>
            <a:off x="5102225" y="1389969"/>
            <a:ext cx="4333875" cy="3243263"/>
            <a:chOff x="2205" y="641"/>
            <a:chExt cx="2730" cy="2043"/>
          </a:xfrm>
        </p:grpSpPr>
        <p:grpSp>
          <p:nvGrpSpPr>
            <p:cNvPr id="115" name="Group 282">
              <a:extLst>
                <a:ext uri="{FF2B5EF4-FFF2-40B4-BE49-F238E27FC236}">
                  <a16:creationId xmlns:a16="http://schemas.microsoft.com/office/drawing/2014/main" id="{067B2ADF-B96F-4157-94E2-1794D94CF8C5}"/>
                </a:ext>
              </a:extLst>
            </p:cNvPr>
            <p:cNvGrpSpPr>
              <a:grpSpLocks/>
            </p:cNvGrpSpPr>
            <p:nvPr/>
          </p:nvGrpSpPr>
          <p:grpSpPr bwMode="auto">
            <a:xfrm>
              <a:off x="3381" y="2381"/>
              <a:ext cx="583" cy="303"/>
              <a:chOff x="1166" y="3601"/>
              <a:chExt cx="583" cy="303"/>
            </a:xfrm>
          </p:grpSpPr>
          <p:grpSp>
            <p:nvGrpSpPr>
              <p:cNvPr id="126" name="Group 283">
                <a:extLst>
                  <a:ext uri="{FF2B5EF4-FFF2-40B4-BE49-F238E27FC236}">
                    <a16:creationId xmlns:a16="http://schemas.microsoft.com/office/drawing/2014/main" id="{00C6969A-48DD-4888-9221-64F59A832ABE}"/>
                  </a:ext>
                </a:extLst>
              </p:cNvPr>
              <p:cNvGrpSpPr>
                <a:grpSpLocks/>
              </p:cNvGrpSpPr>
              <p:nvPr/>
            </p:nvGrpSpPr>
            <p:grpSpPr bwMode="auto">
              <a:xfrm>
                <a:off x="1166" y="3601"/>
                <a:ext cx="583" cy="303"/>
                <a:chOff x="990" y="4570"/>
                <a:chExt cx="597" cy="380"/>
              </a:xfrm>
            </p:grpSpPr>
            <p:pic>
              <p:nvPicPr>
                <p:cNvPr id="128" name="Picture 284">
                  <a:extLst>
                    <a:ext uri="{FF2B5EF4-FFF2-40B4-BE49-F238E27FC236}">
                      <a16:creationId xmlns:a16="http://schemas.microsoft.com/office/drawing/2014/main" id="{229626E5-B3F2-4147-AD1F-BDB6B32AEC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29" name="Rectangle 285">
                  <a:extLst>
                    <a:ext uri="{FF2B5EF4-FFF2-40B4-BE49-F238E27FC236}">
                      <a16:creationId xmlns:a16="http://schemas.microsoft.com/office/drawing/2014/main" id="{F4BECF67-DC17-45AB-85D1-94A01F318296}"/>
                    </a:ext>
                  </a:extLst>
                </p:cNvPr>
                <p:cNvSpPr>
                  <a:spLocks noChangeArrowheads="1"/>
                </p:cNvSpPr>
                <p:nvPr/>
              </p:nvSpPr>
              <p:spPr bwMode="auto">
                <a:xfrm>
                  <a:off x="1124" y="4679"/>
                  <a:ext cx="356" cy="148"/>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思源黑体 CN Medium"/>
                    <a:ea typeface="ＭＳ Ｐゴシック" charset="0"/>
                  </a:endParaRPr>
                </a:p>
              </p:txBody>
            </p:sp>
          </p:grpSp>
          <p:sp>
            <p:nvSpPr>
              <p:cNvPr id="127" name="Text Box 286">
                <a:extLst>
                  <a:ext uri="{FF2B5EF4-FFF2-40B4-BE49-F238E27FC236}">
                    <a16:creationId xmlns:a16="http://schemas.microsoft.com/office/drawing/2014/main" id="{920C4F85-92F8-4141-8BB2-8880C30AF799}"/>
                  </a:ext>
                </a:extLst>
              </p:cNvPr>
              <p:cNvSpPr txBox="1">
                <a:spLocks noChangeArrowheads="1"/>
              </p:cNvSpPr>
              <p:nvPr/>
            </p:nvSpPr>
            <p:spPr bwMode="auto">
              <a:xfrm>
                <a:off x="1274" y="3633"/>
                <a:ext cx="397" cy="2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a:ln>
                      <a:noFill/>
                    </a:ln>
                    <a:solidFill>
                      <a:srgbClr val="3333CC"/>
                    </a:solidFill>
                    <a:effectLst/>
                    <a:uLnTx/>
                    <a:uFillTx/>
                    <a:latin typeface="思源黑体 CN Medium"/>
                  </a:rPr>
                  <a:t>New</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a:ln>
                      <a:noFill/>
                    </a:ln>
                    <a:solidFill>
                      <a:srgbClr val="3333CC"/>
                    </a:solidFill>
                    <a:effectLst/>
                    <a:uLnTx/>
                    <a:uFillTx/>
                    <a:latin typeface="思源黑体 CN Medium"/>
                  </a:rPr>
                  <a:t>ACK!</a:t>
                </a:r>
              </a:p>
            </p:txBody>
          </p:sp>
        </p:grpSp>
        <p:grpSp>
          <p:nvGrpSpPr>
            <p:cNvPr id="116" name="Group 287">
              <a:extLst>
                <a:ext uri="{FF2B5EF4-FFF2-40B4-BE49-F238E27FC236}">
                  <a16:creationId xmlns:a16="http://schemas.microsoft.com/office/drawing/2014/main" id="{6A0A96A8-8860-495F-979C-D078BA4E9369}"/>
                </a:ext>
              </a:extLst>
            </p:cNvPr>
            <p:cNvGrpSpPr>
              <a:grpSpLocks/>
            </p:cNvGrpSpPr>
            <p:nvPr/>
          </p:nvGrpSpPr>
          <p:grpSpPr bwMode="auto">
            <a:xfrm>
              <a:off x="2205" y="700"/>
              <a:ext cx="583" cy="303"/>
              <a:chOff x="1166" y="3601"/>
              <a:chExt cx="583" cy="303"/>
            </a:xfrm>
          </p:grpSpPr>
          <p:grpSp>
            <p:nvGrpSpPr>
              <p:cNvPr id="122" name="Group 288">
                <a:extLst>
                  <a:ext uri="{FF2B5EF4-FFF2-40B4-BE49-F238E27FC236}">
                    <a16:creationId xmlns:a16="http://schemas.microsoft.com/office/drawing/2014/main" id="{D2BBA61E-12B5-4709-B646-09120EE08C35}"/>
                  </a:ext>
                </a:extLst>
              </p:cNvPr>
              <p:cNvGrpSpPr>
                <a:grpSpLocks/>
              </p:cNvGrpSpPr>
              <p:nvPr/>
            </p:nvGrpSpPr>
            <p:grpSpPr bwMode="auto">
              <a:xfrm>
                <a:off x="1166" y="3601"/>
                <a:ext cx="583" cy="303"/>
                <a:chOff x="990" y="4570"/>
                <a:chExt cx="597" cy="380"/>
              </a:xfrm>
            </p:grpSpPr>
            <p:pic>
              <p:nvPicPr>
                <p:cNvPr id="124" name="Picture 289">
                  <a:extLst>
                    <a:ext uri="{FF2B5EF4-FFF2-40B4-BE49-F238E27FC236}">
                      <a16:creationId xmlns:a16="http://schemas.microsoft.com/office/drawing/2014/main" id="{E9970539-A1E9-48F9-BA7A-28BC842B2C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25" name="Rectangle 290">
                  <a:extLst>
                    <a:ext uri="{FF2B5EF4-FFF2-40B4-BE49-F238E27FC236}">
                      <a16:creationId xmlns:a16="http://schemas.microsoft.com/office/drawing/2014/main" id="{19A0087B-5C40-42CB-8B04-996485871562}"/>
                    </a:ext>
                  </a:extLst>
                </p:cNvPr>
                <p:cNvSpPr>
                  <a:spLocks noChangeArrowheads="1"/>
                </p:cNvSpPr>
                <p:nvPr/>
              </p:nvSpPr>
              <p:spPr bwMode="auto">
                <a:xfrm>
                  <a:off x="1124" y="4679"/>
                  <a:ext cx="356" cy="148"/>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思源黑体 CN Medium"/>
                    <a:ea typeface="ＭＳ Ｐゴシック" charset="0"/>
                  </a:endParaRPr>
                </a:p>
              </p:txBody>
            </p:sp>
          </p:grpSp>
          <p:sp>
            <p:nvSpPr>
              <p:cNvPr id="123" name="Text Box 291">
                <a:extLst>
                  <a:ext uri="{FF2B5EF4-FFF2-40B4-BE49-F238E27FC236}">
                    <a16:creationId xmlns:a16="http://schemas.microsoft.com/office/drawing/2014/main" id="{D29664F9-256E-4239-A2C9-354C50B9BB97}"/>
                  </a:ext>
                </a:extLst>
              </p:cNvPr>
              <p:cNvSpPr txBox="1">
                <a:spLocks noChangeArrowheads="1"/>
              </p:cNvSpPr>
              <p:nvPr/>
            </p:nvSpPr>
            <p:spPr bwMode="auto">
              <a:xfrm>
                <a:off x="1274" y="3633"/>
                <a:ext cx="397" cy="2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3333CC"/>
                    </a:solidFill>
                    <a:effectLst/>
                    <a:uLnTx/>
                    <a:uFillTx/>
                    <a:latin typeface="思源黑体 CN Medium"/>
                  </a:rPr>
                  <a:t>New</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3333CC"/>
                    </a:solidFill>
                    <a:effectLst/>
                    <a:uLnTx/>
                    <a:uFillTx/>
                    <a:latin typeface="思源黑体 CN Medium"/>
                  </a:rPr>
                  <a:t>ACK!</a:t>
                </a:r>
              </a:p>
            </p:txBody>
          </p:sp>
        </p:grpSp>
        <p:grpSp>
          <p:nvGrpSpPr>
            <p:cNvPr id="117" name="Group 292">
              <a:extLst>
                <a:ext uri="{FF2B5EF4-FFF2-40B4-BE49-F238E27FC236}">
                  <a16:creationId xmlns:a16="http://schemas.microsoft.com/office/drawing/2014/main" id="{3320CA6C-29BF-4F4A-AEF4-A50FF5E24A06}"/>
                </a:ext>
              </a:extLst>
            </p:cNvPr>
            <p:cNvGrpSpPr>
              <a:grpSpLocks/>
            </p:cNvGrpSpPr>
            <p:nvPr/>
          </p:nvGrpSpPr>
          <p:grpSpPr bwMode="auto">
            <a:xfrm>
              <a:off x="4352" y="641"/>
              <a:ext cx="583" cy="303"/>
              <a:chOff x="1166" y="3601"/>
              <a:chExt cx="583" cy="303"/>
            </a:xfrm>
          </p:grpSpPr>
          <p:grpSp>
            <p:nvGrpSpPr>
              <p:cNvPr id="118" name="Group 293">
                <a:extLst>
                  <a:ext uri="{FF2B5EF4-FFF2-40B4-BE49-F238E27FC236}">
                    <a16:creationId xmlns:a16="http://schemas.microsoft.com/office/drawing/2014/main" id="{69953E39-DB90-4E9F-B67B-95DE68C11675}"/>
                  </a:ext>
                </a:extLst>
              </p:cNvPr>
              <p:cNvGrpSpPr>
                <a:grpSpLocks/>
              </p:cNvGrpSpPr>
              <p:nvPr/>
            </p:nvGrpSpPr>
            <p:grpSpPr bwMode="auto">
              <a:xfrm>
                <a:off x="1166" y="3601"/>
                <a:ext cx="583" cy="303"/>
                <a:chOff x="990" y="4570"/>
                <a:chExt cx="597" cy="380"/>
              </a:xfrm>
            </p:grpSpPr>
            <p:pic>
              <p:nvPicPr>
                <p:cNvPr id="120" name="Picture 294">
                  <a:extLst>
                    <a:ext uri="{FF2B5EF4-FFF2-40B4-BE49-F238E27FC236}">
                      <a16:creationId xmlns:a16="http://schemas.microsoft.com/office/drawing/2014/main" id="{C50B5427-D740-4626-BF10-E660FDE4C49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21" name="Rectangle 295">
                  <a:extLst>
                    <a:ext uri="{FF2B5EF4-FFF2-40B4-BE49-F238E27FC236}">
                      <a16:creationId xmlns:a16="http://schemas.microsoft.com/office/drawing/2014/main" id="{64DAF7A8-E63F-461B-A701-8A8ECFB5582C}"/>
                    </a:ext>
                  </a:extLst>
                </p:cNvPr>
                <p:cNvSpPr>
                  <a:spLocks noChangeArrowheads="1"/>
                </p:cNvSpPr>
                <p:nvPr/>
              </p:nvSpPr>
              <p:spPr bwMode="auto">
                <a:xfrm>
                  <a:off x="1124" y="4679"/>
                  <a:ext cx="356" cy="148"/>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思源黑体 CN Medium"/>
                    <a:ea typeface="ＭＳ Ｐゴシック" charset="0"/>
                  </a:endParaRPr>
                </a:p>
              </p:txBody>
            </p:sp>
          </p:grpSp>
          <p:sp>
            <p:nvSpPr>
              <p:cNvPr id="119" name="Text Box 296">
                <a:extLst>
                  <a:ext uri="{FF2B5EF4-FFF2-40B4-BE49-F238E27FC236}">
                    <a16:creationId xmlns:a16="http://schemas.microsoft.com/office/drawing/2014/main" id="{B83C6A12-52B7-42E2-8E13-59E1DFA3B27B}"/>
                  </a:ext>
                </a:extLst>
              </p:cNvPr>
              <p:cNvSpPr txBox="1">
                <a:spLocks noChangeArrowheads="1"/>
              </p:cNvSpPr>
              <p:nvPr/>
            </p:nvSpPr>
            <p:spPr bwMode="auto">
              <a:xfrm>
                <a:off x="1274" y="3633"/>
                <a:ext cx="397" cy="2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a:ln>
                      <a:noFill/>
                    </a:ln>
                    <a:solidFill>
                      <a:srgbClr val="3333CC"/>
                    </a:solidFill>
                    <a:effectLst/>
                    <a:uLnTx/>
                    <a:uFillTx/>
                    <a:latin typeface="思源黑体 CN Medium"/>
                  </a:rPr>
                  <a:t>New</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a:ln>
                      <a:noFill/>
                    </a:ln>
                    <a:solidFill>
                      <a:srgbClr val="3333CC"/>
                    </a:solidFill>
                    <a:effectLst/>
                    <a:uLnTx/>
                    <a:uFillTx/>
                    <a:latin typeface="思源黑体 CN Medium"/>
                  </a:rPr>
                  <a:t>ACK!</a:t>
                </a:r>
              </a:p>
            </p:txBody>
          </p:sp>
        </p:grpSp>
      </p:grpSp>
    </p:spTree>
    <p:extLst>
      <p:ext uri="{BB962C8B-B14F-4D97-AF65-F5344CB8AC3E}">
        <p14:creationId xmlns:p14="http://schemas.microsoft.com/office/powerpoint/2010/main" val="54025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dissolve">
                                      <p:cBhvr>
                                        <p:cTn id="12" dur="500"/>
                                        <p:tgtEl>
                                          <p:spTgt spid="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dissolv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wipe(up)">
                                      <p:cBhvr>
                                        <p:cTn id="32" dur="500"/>
                                        <p:tgtEl>
                                          <p:spTgt spid="73"/>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wipe(left)">
                                      <p:cBhvr>
                                        <p:cTn id="41" dur="500"/>
                                        <p:tgtEl>
                                          <p:spTgt spid="7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dissolve">
                                      <p:cBhvr>
                                        <p:cTn id="46" dur="500"/>
                                        <p:tgtEl>
                                          <p:spTgt spid="6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dissolve">
                                      <p:cBhvr>
                                        <p:cTn id="55"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aphicFrame>
        <p:nvGraphicFramePr>
          <p:cNvPr id="451626" name="Group 42"/>
          <p:cNvGraphicFramePr>
            <a:graphicFrameLocks noGrp="1"/>
          </p:cNvGraphicFramePr>
          <p:nvPr>
            <p:custDataLst>
              <p:tags r:id="rId1"/>
            </p:custDataLst>
            <p:extLst>
              <p:ext uri="{D42A27DB-BD31-4B8C-83A1-F6EECF244321}">
                <p14:modId xmlns:p14="http://schemas.microsoft.com/office/powerpoint/2010/main" val="63903614"/>
              </p:ext>
            </p:extLst>
          </p:nvPr>
        </p:nvGraphicFramePr>
        <p:xfrm>
          <a:off x="430212" y="1636078"/>
          <a:ext cx="11084848" cy="4686768"/>
        </p:xfrm>
        <a:graphic>
          <a:graphicData uri="http://schemas.openxmlformats.org/drawingml/2006/table">
            <a:tbl>
              <a:tblPr/>
              <a:tblGrid>
                <a:gridCol w="1919583">
                  <a:extLst>
                    <a:ext uri="{9D8B030D-6E8A-4147-A177-3AD203B41FA5}">
                      <a16:colId xmlns:a16="http://schemas.microsoft.com/office/drawing/2014/main" val="20000"/>
                    </a:ext>
                  </a:extLst>
                </a:gridCol>
                <a:gridCol w="1743740">
                  <a:extLst>
                    <a:ext uri="{9D8B030D-6E8A-4147-A177-3AD203B41FA5}">
                      <a16:colId xmlns:a16="http://schemas.microsoft.com/office/drawing/2014/main" val="20001"/>
                    </a:ext>
                  </a:extLst>
                </a:gridCol>
                <a:gridCol w="3615070">
                  <a:extLst>
                    <a:ext uri="{9D8B030D-6E8A-4147-A177-3AD203B41FA5}">
                      <a16:colId xmlns:a16="http://schemas.microsoft.com/office/drawing/2014/main" val="20002"/>
                    </a:ext>
                  </a:extLst>
                </a:gridCol>
                <a:gridCol w="3806455">
                  <a:extLst>
                    <a:ext uri="{9D8B030D-6E8A-4147-A177-3AD203B41FA5}">
                      <a16:colId xmlns:a16="http://schemas.microsoft.com/office/drawing/2014/main" val="20003"/>
                    </a:ext>
                  </a:extLst>
                </a:gridCol>
              </a:tblGrid>
              <a:tr h="36667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rgbClr val="0000FF"/>
                          </a:solidFill>
                          <a:effectLst/>
                          <a:latin typeface="Arial" panose="020B0604020202020204" pitchFamily="34" charset="0"/>
                          <a:ea typeface="楷体" panose="02010609060101010101" pitchFamily="49" charset="-122"/>
                          <a:cs typeface="Arial" panose="020B0604020202020204" pitchFamily="34" charset="0"/>
                        </a:rPr>
                        <a:t>事件 </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0000FF"/>
                          </a:solidFill>
                          <a:effectLst/>
                          <a:latin typeface="Arial" panose="020B0604020202020204" pitchFamily="34" charset="0"/>
                          <a:ea typeface="楷体" panose="02010609060101010101" pitchFamily="49" charset="-122"/>
                          <a:cs typeface="Arial" panose="020B0604020202020204" pitchFamily="34" charset="0"/>
                        </a:rPr>
                        <a:t>状态</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FF"/>
                          </a:solidFill>
                          <a:effectLst/>
                          <a:latin typeface="Arial" panose="020B0604020202020204" pitchFamily="34" charset="0"/>
                          <a:ea typeface="楷体" panose="02010609060101010101" pitchFamily="49" charset="-122"/>
                          <a:cs typeface="Arial" panose="020B0604020202020204" pitchFamily="34" charset="0"/>
                        </a:rPr>
                        <a:t>TCP</a:t>
                      </a:r>
                      <a:r>
                        <a:rPr kumimoji="0" lang="zh-CN" altLang="en-US" sz="1800" b="1" i="0" u="none" strike="noStrike" cap="none" normalizeH="0" baseline="0">
                          <a:ln>
                            <a:noFill/>
                          </a:ln>
                          <a:solidFill>
                            <a:srgbClr val="0000FF"/>
                          </a:solidFill>
                          <a:effectLst/>
                          <a:latin typeface="Arial" panose="020B0604020202020204" pitchFamily="34" charset="0"/>
                          <a:ea typeface="楷体" panose="02010609060101010101" pitchFamily="49" charset="-122"/>
                          <a:cs typeface="Arial" panose="020B0604020202020204" pitchFamily="34" charset="0"/>
                        </a:rPr>
                        <a:t>发送方动作</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0000FF"/>
                          </a:solidFill>
                          <a:effectLst/>
                          <a:latin typeface="Arial" panose="020B0604020202020204" pitchFamily="34" charset="0"/>
                          <a:ea typeface="楷体" panose="02010609060101010101" pitchFamily="49" charset="-122"/>
                          <a:cs typeface="Arial" panose="020B0604020202020204" pitchFamily="34" charset="0"/>
                        </a:rPr>
                        <a:t>说明</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29005">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收到前面未确认数据的</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ACK </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慢启动 </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(SS)</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 = CongWin + MSS, </a:t>
                      </a:r>
                    </a:p>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If (CongWin &gt; Threshold)</a:t>
                      </a:r>
                    </a:p>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  </a:t>
                      </a: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设置状态为 “拥塞避免”</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导致每过一个</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RTT</a:t>
                      </a: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则</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a:t>
                      </a: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翻倍</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1439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收到前面未确认数据的</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ACK </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拥塞避免 </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(CA) </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err="1">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 = </a:t>
                      </a:r>
                      <a:r>
                        <a:rPr kumimoji="0" lang="en-US" altLang="zh-CN" sz="1800" b="0" i="0" u="none" strike="noStrike" cap="none" normalizeH="0" baseline="0" dirty="0" err="1">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CongWin+MSS</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 * (MSS/</a:t>
                      </a:r>
                      <a:r>
                        <a:rPr kumimoji="0" lang="en-US" altLang="zh-CN" sz="1800" b="0" i="0" u="none" strike="noStrike" cap="none" normalizeH="0" baseline="0" dirty="0" err="1">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     </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加性增，每个</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RTT</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导致 </a:t>
                      </a:r>
                      <a:r>
                        <a:rPr kumimoji="0" lang="en-US" altLang="zh-CN" sz="1800" b="0" i="0" u="none" strike="noStrike" cap="none" normalizeH="0" baseline="0" dirty="0" err="1">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 </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增大</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1</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个 </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MSS</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2224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由</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3</a:t>
                      </a: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个重复</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ACK</a:t>
                      </a: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检测到丢包事件</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SS </a:t>
                      </a: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或 </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CA</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Threshold = </a:t>
                      </a:r>
                      <a:r>
                        <a:rPr kumimoji="0" lang="en-US" altLang="zh-CN" sz="1800" b="0" i="0" u="none" strike="noStrike" cap="none" normalizeH="0" baseline="0" dirty="0" err="1">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/2,      </a:t>
                      </a:r>
                    </a:p>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err="1">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 = Threshold+3</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MSS,</a:t>
                      </a:r>
                    </a:p>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设置状态为 “拥塞避免”</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快速恢复，实现乘性减</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 </a:t>
                      </a:r>
                      <a:r>
                        <a:rPr kumimoji="0" lang="en-US" altLang="zh-CN" sz="1800" b="0" i="0" u="none" strike="noStrike" cap="none" normalizeH="0" baseline="0" dirty="0" err="1">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不低于</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1</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个</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MSS.</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1439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超时</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SS </a:t>
                      </a: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或 </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CA</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Threshold = CongWin/2,      </a:t>
                      </a:r>
                    </a:p>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 = 1 MSS,</a:t>
                      </a:r>
                    </a:p>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设置状态为 “慢启动”</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进入慢启动</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4007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重复</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ACK</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SS </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或 </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CA</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对确认的报文段增加重复</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ACK</a:t>
                      </a: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的计数</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err="1">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 </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和</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Threshold</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不变</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 name="灯片编号占位符 1">
            <a:extLst>
              <a:ext uri="{FF2B5EF4-FFF2-40B4-BE49-F238E27FC236}">
                <a16:creationId xmlns:a16="http://schemas.microsoft.com/office/drawing/2014/main" id="{DC7B9600-A863-4BCF-9250-90F2F5ED2ABB}"/>
              </a:ext>
            </a:extLst>
          </p:cNvPr>
          <p:cNvSpPr>
            <a:spLocks noGrp="1"/>
          </p:cNvSpPr>
          <p:nvPr>
            <p:ph type="sldNum" sz="quarter" idx="12"/>
          </p:nvPr>
        </p:nvSpPr>
        <p:spPr/>
        <p:txBody>
          <a:bodyPr/>
          <a:lstStyle/>
          <a:p>
            <a:fld id="{91F2D4EF-46D4-4764-B373-FC59CD1D281E}" type="slidenum">
              <a:rPr lang="zh-CN" altLang="en-US" smtClean="0"/>
              <a:t>165</a:t>
            </a:fld>
            <a:endParaRPr lang="zh-CN" alt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2780820" cy="1428589"/>
            <a:chOff x="551030" y="-368704"/>
            <a:chExt cx="2780820" cy="1428589"/>
          </a:xfrm>
        </p:grpSpPr>
        <p:grpSp>
          <p:nvGrpSpPr>
            <p:cNvPr id="20" name="组合 19"/>
            <p:cNvGrpSpPr/>
            <p:nvPr/>
          </p:nvGrpSpPr>
          <p:grpSpPr>
            <a:xfrm>
              <a:off x="1201632" y="303925"/>
              <a:ext cx="2130218" cy="675640"/>
              <a:chOff x="1839059" y="967769"/>
              <a:chExt cx="2130218" cy="675640"/>
            </a:xfrm>
          </p:grpSpPr>
          <p:sp>
            <p:nvSpPr>
              <p:cNvPr id="22" name="矩形: 圆角 21"/>
              <p:cNvSpPr/>
              <p:nvPr/>
            </p:nvSpPr>
            <p:spPr>
              <a:xfrm>
                <a:off x="1839059" y="967769"/>
                <a:ext cx="2130218"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999957" cy="52197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习题</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8" name="Text Box 79">
            <a:extLst>
              <a:ext uri="{FF2B5EF4-FFF2-40B4-BE49-F238E27FC236}">
                <a16:creationId xmlns:a16="http://schemas.microsoft.com/office/drawing/2014/main" id="{2354904F-FA72-48A0-9B74-54DBB7D77AAA}"/>
              </a:ext>
            </a:extLst>
          </p:cNvPr>
          <p:cNvSpPr txBox="1">
            <a:spLocks noChangeArrowheads="1"/>
          </p:cNvSpPr>
          <p:nvPr/>
        </p:nvSpPr>
        <p:spPr bwMode="auto">
          <a:xfrm>
            <a:off x="1452416" y="2090667"/>
            <a:ext cx="7309915" cy="471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3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拥塞窗口的计量单位采用报文段，而不采用字节；</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初始</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Threshold</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值设为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25</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个报文段；</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仅考虑传播时延，不考虑传输时延；</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第</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9</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36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个报文段在第一次传输过程中发生了超时；</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连续四次收到了对第</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个报文段的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ACK22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重传方式为回退</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步重传方式。</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30000"/>
              </a:lnSpc>
              <a:buClr>
                <a:srgbClr val="009FF6"/>
              </a:buClr>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请画出拥塞窗口相对往返时延</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RTT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的函数图。</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 name="组合 8">
            <a:extLst>
              <a:ext uri="{FF2B5EF4-FFF2-40B4-BE49-F238E27FC236}">
                <a16:creationId xmlns:a16="http://schemas.microsoft.com/office/drawing/2014/main" id="{E4C00E33-0A31-4650-B604-334E208FE0C1}"/>
              </a:ext>
            </a:extLst>
          </p:cNvPr>
          <p:cNvGrpSpPr/>
          <p:nvPr/>
        </p:nvGrpSpPr>
        <p:grpSpPr>
          <a:xfrm>
            <a:off x="842613" y="1465235"/>
            <a:ext cx="7919719" cy="875432"/>
            <a:chOff x="1403750" y="3554922"/>
            <a:chExt cx="7919719" cy="875432"/>
          </a:xfrm>
        </p:grpSpPr>
        <p:grpSp>
          <p:nvGrpSpPr>
            <p:cNvPr id="10" name="组合 9">
              <a:extLst>
                <a:ext uri="{FF2B5EF4-FFF2-40B4-BE49-F238E27FC236}">
                  <a16:creationId xmlns:a16="http://schemas.microsoft.com/office/drawing/2014/main" id="{6ACB2179-91F7-4249-B73D-605ADBF5CD56}"/>
                </a:ext>
              </a:extLst>
            </p:cNvPr>
            <p:cNvGrpSpPr/>
            <p:nvPr/>
          </p:nvGrpSpPr>
          <p:grpSpPr>
            <a:xfrm>
              <a:off x="1403750" y="3593123"/>
              <a:ext cx="490436" cy="476221"/>
              <a:chOff x="1403750" y="3593123"/>
              <a:chExt cx="808892" cy="785446"/>
            </a:xfrm>
          </p:grpSpPr>
          <p:sp>
            <p:nvSpPr>
              <p:cNvPr id="12" name="对话气泡: 椭圆形 11">
                <a:extLst>
                  <a:ext uri="{FF2B5EF4-FFF2-40B4-BE49-F238E27FC236}">
                    <a16:creationId xmlns:a16="http://schemas.microsoft.com/office/drawing/2014/main" id="{552429C2-F5AF-4A02-94CC-8D92F95C9E3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ound-web-cam_17861">
                <a:extLst>
                  <a:ext uri="{FF2B5EF4-FFF2-40B4-BE49-F238E27FC236}">
                    <a16:creationId xmlns:a16="http://schemas.microsoft.com/office/drawing/2014/main" id="{DD353513-13FC-4E8F-9D0C-83241976CDE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 name="Text Box 79">
              <a:extLst>
                <a:ext uri="{FF2B5EF4-FFF2-40B4-BE49-F238E27FC236}">
                  <a16:creationId xmlns:a16="http://schemas.microsoft.com/office/drawing/2014/main" id="{5BDA46DA-2FE7-4789-B651-8635D2F12BE3}"/>
                </a:ext>
              </a:extLst>
            </p:cNvPr>
            <p:cNvSpPr txBox="1">
              <a:spLocks noChangeArrowheads="1"/>
            </p:cNvSpPr>
            <p:nvPr/>
          </p:nvSpPr>
          <p:spPr bwMode="auto">
            <a:xfrm>
              <a:off x="2013554" y="3554922"/>
              <a:ext cx="7309915"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考虑</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 Reno</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算法</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现做出如下假定：</a:t>
              </a:r>
            </a:p>
            <a:p>
              <a:pPr>
                <a:lnSpc>
                  <a:spcPct val="110000"/>
                </a:lnSpc>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 name="灯片编号占位符 1">
            <a:extLst>
              <a:ext uri="{FF2B5EF4-FFF2-40B4-BE49-F238E27FC236}">
                <a16:creationId xmlns:a16="http://schemas.microsoft.com/office/drawing/2014/main" id="{A68614F6-A7F6-4895-9A49-C3932B3F7CD4}"/>
              </a:ext>
            </a:extLst>
          </p:cNvPr>
          <p:cNvSpPr>
            <a:spLocks noGrp="1"/>
          </p:cNvSpPr>
          <p:nvPr>
            <p:ph type="sldNum" sz="quarter" idx="12"/>
          </p:nvPr>
        </p:nvSpPr>
        <p:spPr/>
        <p:txBody>
          <a:bodyPr/>
          <a:lstStyle/>
          <a:p>
            <a:fld id="{91F2D4EF-46D4-4764-B373-FC59CD1D281E}" type="slidenum">
              <a:rPr lang="zh-CN" altLang="en-US" smtClean="0"/>
              <a:t>166</a:t>
            </a:fld>
            <a:endParaRPr lang="zh-CN" altLang="en-US"/>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9" name="组合 8">
            <a:extLst>
              <a:ext uri="{FF2B5EF4-FFF2-40B4-BE49-F238E27FC236}">
                <a16:creationId xmlns:a16="http://schemas.microsoft.com/office/drawing/2014/main" id="{90E45208-3B04-4AF7-8631-B1721A497310}"/>
              </a:ext>
            </a:extLst>
          </p:cNvPr>
          <p:cNvGrpSpPr/>
          <p:nvPr/>
        </p:nvGrpSpPr>
        <p:grpSpPr>
          <a:xfrm>
            <a:off x="752328" y="1467193"/>
            <a:ext cx="5419660" cy="946264"/>
            <a:chOff x="430213" y="1601272"/>
            <a:chExt cx="5419660" cy="946264"/>
          </a:xfrm>
        </p:grpSpPr>
        <p:sp>
          <p:nvSpPr>
            <p:cNvPr id="10" name="流程图: 手动输入 6">
              <a:extLst>
                <a:ext uri="{FF2B5EF4-FFF2-40B4-BE49-F238E27FC236}">
                  <a16:creationId xmlns:a16="http://schemas.microsoft.com/office/drawing/2014/main" id="{57614AF2-9A16-41AE-AF35-A7C238323C91}"/>
                </a:ext>
              </a:extLst>
            </p:cNvPr>
            <p:cNvSpPr/>
            <p:nvPr/>
          </p:nvSpPr>
          <p:spPr>
            <a:xfrm rot="5400000" flipV="1">
              <a:off x="3358986" y="-266598"/>
              <a:ext cx="498372" cy="427667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1" name="组合 10">
              <a:extLst>
                <a:ext uri="{FF2B5EF4-FFF2-40B4-BE49-F238E27FC236}">
                  <a16:creationId xmlns:a16="http://schemas.microsoft.com/office/drawing/2014/main" id="{424FF7E9-A4F6-4D5A-BA80-718F4981F15C}"/>
                </a:ext>
              </a:extLst>
            </p:cNvPr>
            <p:cNvGrpSpPr/>
            <p:nvPr/>
          </p:nvGrpSpPr>
          <p:grpSpPr>
            <a:xfrm>
              <a:off x="430213" y="1601272"/>
              <a:ext cx="5419660" cy="946264"/>
              <a:chOff x="722008" y="1303131"/>
              <a:chExt cx="5174850" cy="903521"/>
            </a:xfrm>
          </p:grpSpPr>
          <p:sp>
            <p:nvSpPr>
              <p:cNvPr id="12" name="流程图: 手动输入 6">
                <a:extLst>
                  <a:ext uri="{FF2B5EF4-FFF2-40B4-BE49-F238E27FC236}">
                    <a16:creationId xmlns:a16="http://schemas.microsoft.com/office/drawing/2014/main" id="{11CBA692-7FA9-4960-BFF6-B6846374CD77}"/>
                  </a:ext>
                </a:extLst>
              </p:cNvPr>
              <p:cNvSpPr/>
              <p:nvPr/>
            </p:nvSpPr>
            <p:spPr>
              <a:xfrm rot="5400000" flipV="1">
                <a:off x="2004068" y="291067"/>
                <a:ext cx="475861" cy="25068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3" name="组合 12">
                <a:extLst>
                  <a:ext uri="{FF2B5EF4-FFF2-40B4-BE49-F238E27FC236}">
                    <a16:creationId xmlns:a16="http://schemas.microsoft.com/office/drawing/2014/main" id="{370CAA93-7467-4458-88A8-5691165739DA}"/>
                  </a:ext>
                </a:extLst>
              </p:cNvPr>
              <p:cNvGrpSpPr/>
              <p:nvPr/>
            </p:nvGrpSpPr>
            <p:grpSpPr>
              <a:xfrm>
                <a:off x="722008" y="1303131"/>
                <a:ext cx="546594" cy="475865"/>
                <a:chOff x="708742" y="1296102"/>
                <a:chExt cx="454744" cy="283828"/>
              </a:xfrm>
            </p:grpSpPr>
            <p:sp>
              <p:nvSpPr>
                <p:cNvPr id="15" name="平行四边形 14">
                  <a:extLst>
                    <a:ext uri="{FF2B5EF4-FFF2-40B4-BE49-F238E27FC236}">
                      <a16:creationId xmlns:a16="http://schemas.microsoft.com/office/drawing/2014/main" id="{16C6073B-A915-41FE-A857-7545D263E92B}"/>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6" name="平行四边形 15">
                  <a:extLst>
                    <a:ext uri="{FF2B5EF4-FFF2-40B4-BE49-F238E27FC236}">
                      <a16:creationId xmlns:a16="http://schemas.microsoft.com/office/drawing/2014/main" id="{EDD33F03-A3A3-4B46-A95B-C54EBE6201BD}"/>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4" name="Text Box 79">
                <a:extLst>
                  <a:ext uri="{FF2B5EF4-FFF2-40B4-BE49-F238E27FC236}">
                    <a16:creationId xmlns:a16="http://schemas.microsoft.com/office/drawing/2014/main" id="{E17FFB6B-FFA6-4F48-9D30-3CD3EC6571B4}"/>
                  </a:ext>
                </a:extLst>
              </p:cNvPr>
              <p:cNvSpPr txBox="1">
                <a:spLocks noChangeArrowheads="1"/>
              </p:cNvSpPr>
              <p:nvPr/>
            </p:nvSpPr>
            <p:spPr bwMode="auto">
              <a:xfrm>
                <a:off x="1172745" y="1354417"/>
                <a:ext cx="4724113" cy="852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ea typeface="思源黑体 CN Medium" panose="020B0600000000000000" pitchFamily="34" charset="-122"/>
                  </a:rPr>
                  <a:t>Reno</a:t>
                </a:r>
                <a:r>
                  <a:rPr kumimoji="1" lang="zh-CN" altLang="en-US" sz="2600" dirty="0">
                    <a:solidFill>
                      <a:schemeClr val="tx1">
                        <a:lumMod val="85000"/>
                        <a:lumOff val="15000"/>
                      </a:schemeClr>
                    </a:solidFill>
                    <a:ea typeface="思源黑体 CN Medium" panose="020B0600000000000000" pitchFamily="34" charset="-122"/>
                  </a:rPr>
                  <a:t>算法的改进</a:t>
                </a:r>
                <a:r>
                  <a:rPr kumimoji="1" lang="en-US" altLang="zh-CN" sz="2600" dirty="0">
                    <a:solidFill>
                      <a:schemeClr val="tx1">
                        <a:lumMod val="85000"/>
                        <a:lumOff val="15000"/>
                      </a:schemeClr>
                    </a:solidFill>
                    <a:ea typeface="思源黑体 CN Medium" panose="020B0600000000000000" pitchFamily="34" charset="-122"/>
                  </a:rPr>
                  <a:t>——New Reno</a:t>
                </a:r>
              </a:p>
              <a:p>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grpSp>
        <p:nvGrpSpPr>
          <p:cNvPr id="17" name="组合 16">
            <a:extLst>
              <a:ext uri="{FF2B5EF4-FFF2-40B4-BE49-F238E27FC236}">
                <a16:creationId xmlns:a16="http://schemas.microsoft.com/office/drawing/2014/main" id="{CAE6A5E8-ECC5-44A1-916D-856B04F3D8A9}"/>
              </a:ext>
            </a:extLst>
          </p:cNvPr>
          <p:cNvGrpSpPr/>
          <p:nvPr/>
        </p:nvGrpSpPr>
        <p:grpSpPr>
          <a:xfrm>
            <a:off x="973804" y="2258402"/>
            <a:ext cx="11030204" cy="2094228"/>
            <a:chOff x="1403750" y="3554922"/>
            <a:chExt cx="11030204" cy="2094228"/>
          </a:xfrm>
        </p:grpSpPr>
        <p:grpSp>
          <p:nvGrpSpPr>
            <p:cNvPr id="18" name="组合 17">
              <a:extLst>
                <a:ext uri="{FF2B5EF4-FFF2-40B4-BE49-F238E27FC236}">
                  <a16:creationId xmlns:a16="http://schemas.microsoft.com/office/drawing/2014/main" id="{C06C02DF-2421-4D95-A986-DF61476ADB7A}"/>
                </a:ext>
              </a:extLst>
            </p:cNvPr>
            <p:cNvGrpSpPr/>
            <p:nvPr/>
          </p:nvGrpSpPr>
          <p:grpSpPr>
            <a:xfrm>
              <a:off x="1403750" y="3593123"/>
              <a:ext cx="490436" cy="476221"/>
              <a:chOff x="1403750" y="3593123"/>
              <a:chExt cx="808892" cy="785446"/>
            </a:xfrm>
          </p:grpSpPr>
          <p:sp>
            <p:nvSpPr>
              <p:cNvPr id="25" name="对话气泡: 椭圆形 24">
                <a:extLst>
                  <a:ext uri="{FF2B5EF4-FFF2-40B4-BE49-F238E27FC236}">
                    <a16:creationId xmlns:a16="http://schemas.microsoft.com/office/drawing/2014/main" id="{D39D49CE-2BB8-4AC8-8A0C-F779FA55E214}"/>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a:extLst>
                  <a:ext uri="{FF2B5EF4-FFF2-40B4-BE49-F238E27FC236}">
                    <a16:creationId xmlns:a16="http://schemas.microsoft.com/office/drawing/2014/main" id="{8DF68DBB-091B-4F02-8A9B-28AA4036635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4" name="Text Box 79">
              <a:extLst>
                <a:ext uri="{FF2B5EF4-FFF2-40B4-BE49-F238E27FC236}">
                  <a16:creationId xmlns:a16="http://schemas.microsoft.com/office/drawing/2014/main" id="{24AD7B80-126C-4029-B1B1-4163B7DDC751}"/>
                </a:ext>
              </a:extLst>
            </p:cNvPr>
            <p:cNvSpPr txBox="1">
              <a:spLocks noChangeArrowheads="1"/>
            </p:cNvSpPr>
            <p:nvPr/>
          </p:nvSpPr>
          <p:spPr bwMode="auto">
            <a:xfrm>
              <a:off x="2013554" y="3554922"/>
              <a:ext cx="10420400" cy="209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Reno</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存在的问题：当收到一个新的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，就会执行快速恢复，</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收缩到门限值，可能导致较长时间内无法发送新的报文段，也无法触发快速重传的机制</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7" name="Text Box 79">
            <a:extLst>
              <a:ext uri="{FF2B5EF4-FFF2-40B4-BE49-F238E27FC236}">
                <a16:creationId xmlns:a16="http://schemas.microsoft.com/office/drawing/2014/main" id="{0FEC5898-EBCF-41D1-AC29-8EA581A434C0}"/>
              </a:ext>
            </a:extLst>
          </p:cNvPr>
          <p:cNvSpPr txBox="1">
            <a:spLocks noChangeArrowheads="1"/>
          </p:cNvSpPr>
          <p:nvPr/>
        </p:nvSpPr>
        <p:spPr bwMode="auto">
          <a:xfrm>
            <a:off x="1597302" y="3635766"/>
            <a:ext cx="7309915" cy="128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信道空闲</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Timeout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直接回到慢启动</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70531036-47EB-4ED3-B1F5-2A3B05F698CF}"/>
              </a:ext>
            </a:extLst>
          </p:cNvPr>
          <p:cNvSpPr>
            <a:spLocks noGrp="1"/>
          </p:cNvSpPr>
          <p:nvPr>
            <p:ph type="sldNum" sz="quarter" idx="12"/>
          </p:nvPr>
        </p:nvSpPr>
        <p:spPr/>
        <p:txBody>
          <a:bodyPr/>
          <a:lstStyle/>
          <a:p>
            <a:fld id="{91F2D4EF-46D4-4764-B373-FC59CD1D281E}" type="slidenum">
              <a:rPr lang="zh-CN" altLang="en-US" smtClean="0"/>
              <a:t>167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7">
                                            <p:txEl>
                                              <p:pRg st="0" end="0"/>
                                            </p:txEl>
                                          </p:spTgt>
                                        </p:tgtEl>
                                        <p:attrNameLst>
                                          <p:attrName>style.visibility</p:attrName>
                                        </p:attrNameLst>
                                      </p:cBhvr>
                                      <p:to>
                                        <p:strVal val="visible"/>
                                      </p:to>
                                    </p:set>
                                    <p:animEffect transition="in" filter="wipe(left)">
                                      <p:cBhvr>
                                        <p:cTn id="16" dur="500"/>
                                        <p:tgtEl>
                                          <p:spTgt spid="27">
                                            <p:txEl>
                                              <p:pRg st="0" end="0"/>
                                            </p:txEl>
                                          </p:spTgt>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7">
                                            <p:txEl>
                                              <p:pRg st="1" end="1"/>
                                            </p:txEl>
                                          </p:spTgt>
                                        </p:tgtEl>
                                        <p:attrNameLst>
                                          <p:attrName>style.visibility</p:attrName>
                                        </p:attrNameLst>
                                      </p:cBhvr>
                                      <p:to>
                                        <p:strVal val="visible"/>
                                      </p:to>
                                    </p:set>
                                    <p:animEffect transition="in" filter="wipe(left)">
                                      <p:cBhvr>
                                        <p:cTn id="20" dur="500"/>
                                        <p:tgtEl>
                                          <p:spTgt spid="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9" name="组合 8">
            <a:extLst>
              <a:ext uri="{FF2B5EF4-FFF2-40B4-BE49-F238E27FC236}">
                <a16:creationId xmlns:a16="http://schemas.microsoft.com/office/drawing/2014/main" id="{1F3652CF-7C2D-491C-9360-95B4B1DEA9F8}"/>
              </a:ext>
            </a:extLst>
          </p:cNvPr>
          <p:cNvGrpSpPr/>
          <p:nvPr/>
        </p:nvGrpSpPr>
        <p:grpSpPr>
          <a:xfrm>
            <a:off x="683025" y="5379892"/>
            <a:ext cx="7919719" cy="514422"/>
            <a:chOff x="1403750" y="3554922"/>
            <a:chExt cx="7919719" cy="514422"/>
          </a:xfrm>
        </p:grpSpPr>
        <p:grpSp>
          <p:nvGrpSpPr>
            <p:cNvPr id="10" name="组合 9">
              <a:extLst>
                <a:ext uri="{FF2B5EF4-FFF2-40B4-BE49-F238E27FC236}">
                  <a16:creationId xmlns:a16="http://schemas.microsoft.com/office/drawing/2014/main" id="{63C91E5D-602F-4211-BEBA-05DB86407256}"/>
                </a:ext>
              </a:extLst>
            </p:cNvPr>
            <p:cNvGrpSpPr/>
            <p:nvPr/>
          </p:nvGrpSpPr>
          <p:grpSpPr>
            <a:xfrm>
              <a:off x="1403750" y="3593123"/>
              <a:ext cx="490436" cy="476221"/>
              <a:chOff x="1403750" y="3593123"/>
              <a:chExt cx="808892" cy="785446"/>
            </a:xfrm>
          </p:grpSpPr>
          <p:sp>
            <p:nvSpPr>
              <p:cNvPr id="12" name="对话气泡: 椭圆形 11">
                <a:extLst>
                  <a:ext uri="{FF2B5EF4-FFF2-40B4-BE49-F238E27FC236}">
                    <a16:creationId xmlns:a16="http://schemas.microsoft.com/office/drawing/2014/main" id="{BE5D534C-D385-4FCB-B47E-426D1D24E52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ound-web-cam_17861">
                <a:extLst>
                  <a:ext uri="{FF2B5EF4-FFF2-40B4-BE49-F238E27FC236}">
                    <a16:creationId xmlns:a16="http://schemas.microsoft.com/office/drawing/2014/main" id="{94F8274A-DC3E-42F7-BD09-9CCAECDAE8C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 name="Text Box 79">
              <a:extLst>
                <a:ext uri="{FF2B5EF4-FFF2-40B4-BE49-F238E27FC236}">
                  <a16:creationId xmlns:a16="http://schemas.microsoft.com/office/drawing/2014/main" id="{0556D696-C0C2-4CB5-8E0C-E9D2D125F003}"/>
                </a:ext>
              </a:extLst>
            </p:cNvPr>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解决方案</a:t>
              </a:r>
            </a:p>
          </p:txBody>
        </p:sp>
      </p:grpSp>
      <p:sp>
        <p:nvSpPr>
          <p:cNvPr id="14" name="Text Box 79">
            <a:extLst>
              <a:ext uri="{FF2B5EF4-FFF2-40B4-BE49-F238E27FC236}">
                <a16:creationId xmlns:a16="http://schemas.microsoft.com/office/drawing/2014/main" id="{A01A7555-1A51-43A3-B2BA-2B8FFCFC9C8E}"/>
              </a:ext>
            </a:extLst>
          </p:cNvPr>
          <p:cNvSpPr txBox="1">
            <a:spLocks noChangeArrowheads="1"/>
          </p:cNvSpPr>
          <p:nvPr/>
        </p:nvSpPr>
        <p:spPr bwMode="auto">
          <a:xfrm>
            <a:off x="1292830" y="2126964"/>
            <a:ext cx="10527136"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记录进入快速重传时的已发送的最高报文段序号</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Recovery</a:t>
            </a: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每收到一个新的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，如果序号不大于</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Recovery</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，不退出快速恢复，而是重传该</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后的报文段</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一旦</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序号大于</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Recovery</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，立即退出快速恢复，收缩到门限值</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 name="Text Box 79">
            <a:extLst>
              <a:ext uri="{FF2B5EF4-FFF2-40B4-BE49-F238E27FC236}">
                <a16:creationId xmlns:a16="http://schemas.microsoft.com/office/drawing/2014/main" id="{EEE1ED0A-D08D-4789-B6E4-A645DA783983}"/>
              </a:ext>
            </a:extLst>
          </p:cNvPr>
          <p:cNvSpPr txBox="1">
            <a:spLocks noChangeArrowheads="1"/>
          </p:cNvSpPr>
          <p:nvPr/>
        </p:nvSpPr>
        <p:spPr bwMode="auto">
          <a:xfrm>
            <a:off x="1292829" y="4676110"/>
            <a:ext cx="7812389" cy="128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部分分组可能已经被接收，无意义的重发</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 name="Text Box 79">
            <a:extLst>
              <a:ext uri="{FF2B5EF4-FFF2-40B4-BE49-F238E27FC236}">
                <a16:creationId xmlns:a16="http://schemas.microsoft.com/office/drawing/2014/main" id="{A788E43F-3BC9-4335-BD65-84AF386F3785}"/>
              </a:ext>
            </a:extLst>
          </p:cNvPr>
          <p:cNvSpPr txBox="1">
            <a:spLocks noChangeArrowheads="1"/>
          </p:cNvSpPr>
          <p:nvPr/>
        </p:nvSpPr>
        <p:spPr bwMode="auto">
          <a:xfrm>
            <a:off x="1292829" y="5951003"/>
            <a:ext cx="8355721" cy="168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报文段的选项字段中，增加</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，选择重传</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7" name="组合 16">
            <a:extLst>
              <a:ext uri="{FF2B5EF4-FFF2-40B4-BE49-F238E27FC236}">
                <a16:creationId xmlns:a16="http://schemas.microsoft.com/office/drawing/2014/main" id="{FEFFC849-5DFB-454E-BD1B-2517D0D32813}"/>
              </a:ext>
            </a:extLst>
          </p:cNvPr>
          <p:cNvGrpSpPr/>
          <p:nvPr/>
        </p:nvGrpSpPr>
        <p:grpSpPr>
          <a:xfrm>
            <a:off x="684913" y="1450543"/>
            <a:ext cx="7919719" cy="514422"/>
            <a:chOff x="1403750" y="3554922"/>
            <a:chExt cx="7919719" cy="514422"/>
          </a:xfrm>
        </p:grpSpPr>
        <p:grpSp>
          <p:nvGrpSpPr>
            <p:cNvPr id="18" name="组合 17">
              <a:extLst>
                <a:ext uri="{FF2B5EF4-FFF2-40B4-BE49-F238E27FC236}">
                  <a16:creationId xmlns:a16="http://schemas.microsoft.com/office/drawing/2014/main" id="{73C19014-525D-45CF-AB7A-7ABCC7711BD3}"/>
                </a:ext>
              </a:extLst>
            </p:cNvPr>
            <p:cNvGrpSpPr/>
            <p:nvPr/>
          </p:nvGrpSpPr>
          <p:grpSpPr>
            <a:xfrm>
              <a:off x="1403750" y="3593123"/>
              <a:ext cx="490436" cy="476221"/>
              <a:chOff x="1403750" y="3593123"/>
              <a:chExt cx="808892" cy="785446"/>
            </a:xfrm>
          </p:grpSpPr>
          <p:sp>
            <p:nvSpPr>
              <p:cNvPr id="25" name="对话气泡: 椭圆形 24">
                <a:extLst>
                  <a:ext uri="{FF2B5EF4-FFF2-40B4-BE49-F238E27FC236}">
                    <a16:creationId xmlns:a16="http://schemas.microsoft.com/office/drawing/2014/main" id="{547A7173-BB25-4153-847F-BEB0535C320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a:extLst>
                  <a:ext uri="{FF2B5EF4-FFF2-40B4-BE49-F238E27FC236}">
                    <a16:creationId xmlns:a16="http://schemas.microsoft.com/office/drawing/2014/main" id="{B53B7012-28A7-4E74-BAAA-FF9E2333E3E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4" name="Text Box 79">
              <a:extLst>
                <a:ext uri="{FF2B5EF4-FFF2-40B4-BE49-F238E27FC236}">
                  <a16:creationId xmlns:a16="http://schemas.microsoft.com/office/drawing/2014/main" id="{43B53844-C513-43D3-8A20-C95E2FE41530}"/>
                </a:ext>
              </a:extLst>
            </p:cNvPr>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解决方案</a:t>
              </a:r>
            </a:p>
          </p:txBody>
        </p:sp>
      </p:grpSp>
      <p:grpSp>
        <p:nvGrpSpPr>
          <p:cNvPr id="27" name="组合 26">
            <a:extLst>
              <a:ext uri="{FF2B5EF4-FFF2-40B4-BE49-F238E27FC236}">
                <a16:creationId xmlns:a16="http://schemas.microsoft.com/office/drawing/2014/main" id="{1351CB4B-D130-4744-AF79-AF21264B8F18}"/>
              </a:ext>
            </a:extLst>
          </p:cNvPr>
          <p:cNvGrpSpPr/>
          <p:nvPr/>
        </p:nvGrpSpPr>
        <p:grpSpPr>
          <a:xfrm>
            <a:off x="684913" y="4063072"/>
            <a:ext cx="7919719" cy="514422"/>
            <a:chOff x="1403750" y="3554922"/>
            <a:chExt cx="7919719" cy="514422"/>
          </a:xfrm>
        </p:grpSpPr>
        <p:grpSp>
          <p:nvGrpSpPr>
            <p:cNvPr id="28" name="组合 27">
              <a:extLst>
                <a:ext uri="{FF2B5EF4-FFF2-40B4-BE49-F238E27FC236}">
                  <a16:creationId xmlns:a16="http://schemas.microsoft.com/office/drawing/2014/main" id="{7F30EB68-24B8-423B-BFB3-E61C0FEEE67E}"/>
                </a:ext>
              </a:extLst>
            </p:cNvPr>
            <p:cNvGrpSpPr/>
            <p:nvPr/>
          </p:nvGrpSpPr>
          <p:grpSpPr>
            <a:xfrm>
              <a:off x="1403750" y="3593123"/>
              <a:ext cx="490436" cy="476221"/>
              <a:chOff x="1403750" y="3593123"/>
              <a:chExt cx="808892" cy="785446"/>
            </a:xfrm>
          </p:grpSpPr>
          <p:sp>
            <p:nvSpPr>
              <p:cNvPr id="30" name="对话气泡: 椭圆形 29">
                <a:extLst>
                  <a:ext uri="{FF2B5EF4-FFF2-40B4-BE49-F238E27FC236}">
                    <a16:creationId xmlns:a16="http://schemas.microsoft.com/office/drawing/2014/main" id="{79AE3B03-DF7E-4FC9-8265-C9690B22704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ound-web-cam_17861">
                <a:extLst>
                  <a:ext uri="{FF2B5EF4-FFF2-40B4-BE49-F238E27FC236}">
                    <a16:creationId xmlns:a16="http://schemas.microsoft.com/office/drawing/2014/main" id="{587A25AC-C00C-4BCA-A857-8D276FDE833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9" name="Text Box 79">
              <a:extLst>
                <a:ext uri="{FF2B5EF4-FFF2-40B4-BE49-F238E27FC236}">
                  <a16:creationId xmlns:a16="http://schemas.microsoft.com/office/drawing/2014/main" id="{29D5A495-0495-4F00-8A45-C9F1404C9AF8}"/>
                </a:ext>
              </a:extLst>
            </p:cNvPr>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新的问题</a:t>
              </a:r>
            </a:p>
          </p:txBody>
        </p:sp>
      </p:grpSp>
      <p:sp>
        <p:nvSpPr>
          <p:cNvPr id="2" name="灯片编号占位符 1">
            <a:extLst>
              <a:ext uri="{FF2B5EF4-FFF2-40B4-BE49-F238E27FC236}">
                <a16:creationId xmlns:a16="http://schemas.microsoft.com/office/drawing/2014/main" id="{17AB3E9E-17C2-4189-8807-CEBB3ED40945}"/>
              </a:ext>
            </a:extLst>
          </p:cNvPr>
          <p:cNvSpPr>
            <a:spLocks noGrp="1"/>
          </p:cNvSpPr>
          <p:nvPr>
            <p:ph type="sldNum" sz="quarter" idx="12"/>
          </p:nvPr>
        </p:nvSpPr>
        <p:spPr/>
        <p:txBody>
          <a:bodyPr/>
          <a:lstStyle/>
          <a:p>
            <a:fld id="{91F2D4EF-46D4-4764-B373-FC59CD1D281E}" type="slidenum">
              <a:rPr lang="zh-CN" altLang="en-US" smtClean="0"/>
              <a:t>168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wipe(left)">
                                      <p:cBhvr>
                                        <p:cTn id="11" dur="500"/>
                                        <p:tgtEl>
                                          <p:spTgt spid="14">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wipe(left)">
                                      <p:cBhvr>
                                        <p:cTn id="15" dur="500"/>
                                        <p:tgtEl>
                                          <p:spTgt spid="14">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animEffect transition="in" filter="wipe(left)">
                                      <p:cBhvr>
                                        <p:cTn id="19" dur="500"/>
                                        <p:tgtEl>
                                          <p:spTgt spid="14">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500"/>
                                        <p:tgtEl>
                                          <p:spTgt spid="27"/>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15">
                                            <p:txEl>
                                              <p:pRg st="0" end="0"/>
                                            </p:txEl>
                                          </p:spTgt>
                                        </p:tgtEl>
                                        <p:attrNameLst>
                                          <p:attrName>style.visibility</p:attrName>
                                        </p:attrNameLst>
                                      </p:cBhvr>
                                      <p:to>
                                        <p:strVal val="visible"/>
                                      </p:to>
                                    </p:set>
                                    <p:animEffect transition="in" filter="wipe(left)">
                                      <p:cBhvr>
                                        <p:cTn id="28" dur="500"/>
                                        <p:tgtEl>
                                          <p:spTgt spid="15">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16">
                                            <p:txEl>
                                              <p:pRg st="0" end="0"/>
                                            </p:txEl>
                                          </p:spTgt>
                                        </p:tgtEl>
                                        <p:attrNameLst>
                                          <p:attrName>style.visibility</p:attrName>
                                        </p:attrNameLst>
                                      </p:cBhvr>
                                      <p:to>
                                        <p:strVal val="visible"/>
                                      </p:to>
                                    </p:set>
                                    <p:animEffect transition="in" filter="wipe(left)">
                                      <p:cBhvr>
                                        <p:cTn id="3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5" grpId="0" build="p"/>
      <p:bldP spid="16"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a:extLst>
              <a:ext uri="{FF2B5EF4-FFF2-40B4-BE49-F238E27FC236}">
                <a16:creationId xmlns:a16="http://schemas.microsoft.com/office/drawing/2014/main" id="{092F5B3C-CA50-4514-9B28-08F35DF1DEF3}"/>
              </a:ext>
            </a:extLst>
          </p:cNvPr>
          <p:cNvGrpSpPr/>
          <p:nvPr/>
        </p:nvGrpSpPr>
        <p:grpSpPr>
          <a:xfrm>
            <a:off x="619551" y="1525726"/>
            <a:ext cx="4189516" cy="1746483"/>
            <a:chOff x="430213" y="1601272"/>
            <a:chExt cx="3183796" cy="1746483"/>
          </a:xfrm>
        </p:grpSpPr>
        <p:sp>
          <p:nvSpPr>
            <p:cNvPr id="9" name="流程图: 手动输入 6">
              <a:extLst>
                <a:ext uri="{FF2B5EF4-FFF2-40B4-BE49-F238E27FC236}">
                  <a16:creationId xmlns:a16="http://schemas.microsoft.com/office/drawing/2014/main" id="{56DE0D85-12EB-4FAF-997D-4C61390A44B0}"/>
                </a:ext>
              </a:extLst>
            </p:cNvPr>
            <p:cNvSpPr/>
            <p:nvPr/>
          </p:nvSpPr>
          <p:spPr>
            <a:xfrm rot="5400000" flipV="1">
              <a:off x="2153138" y="939251"/>
              <a:ext cx="498372" cy="186497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0" name="组合 9">
              <a:extLst>
                <a:ext uri="{FF2B5EF4-FFF2-40B4-BE49-F238E27FC236}">
                  <a16:creationId xmlns:a16="http://schemas.microsoft.com/office/drawing/2014/main" id="{D93941F4-F3C0-4124-94E5-0CAD6FA6EDA2}"/>
                </a:ext>
              </a:extLst>
            </p:cNvPr>
            <p:cNvGrpSpPr/>
            <p:nvPr/>
          </p:nvGrpSpPr>
          <p:grpSpPr>
            <a:xfrm>
              <a:off x="430213" y="1601272"/>
              <a:ext cx="3183796" cy="1746483"/>
              <a:chOff x="722008" y="1303131"/>
              <a:chExt cx="3039981" cy="1667593"/>
            </a:xfrm>
          </p:grpSpPr>
          <p:sp>
            <p:nvSpPr>
              <p:cNvPr id="11" name="流程图: 手动输入 6">
                <a:extLst>
                  <a:ext uri="{FF2B5EF4-FFF2-40B4-BE49-F238E27FC236}">
                    <a16:creationId xmlns:a16="http://schemas.microsoft.com/office/drawing/2014/main" id="{BE0A719D-E690-4AEF-9285-5B615ACF3C1C}"/>
                  </a:ext>
                </a:extLst>
              </p:cNvPr>
              <p:cNvSpPr/>
              <p:nvPr/>
            </p:nvSpPr>
            <p:spPr>
              <a:xfrm rot="5400000" flipV="1">
                <a:off x="2004068" y="291067"/>
                <a:ext cx="475861" cy="25068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2" name="组合 11">
                <a:extLst>
                  <a:ext uri="{FF2B5EF4-FFF2-40B4-BE49-F238E27FC236}">
                    <a16:creationId xmlns:a16="http://schemas.microsoft.com/office/drawing/2014/main" id="{B2DF23B0-009C-46A9-933B-908279CE4B3B}"/>
                  </a:ext>
                </a:extLst>
              </p:cNvPr>
              <p:cNvGrpSpPr/>
              <p:nvPr/>
            </p:nvGrpSpPr>
            <p:grpSpPr>
              <a:xfrm>
                <a:off x="722008" y="1303131"/>
                <a:ext cx="546594" cy="475865"/>
                <a:chOff x="708742" y="1296102"/>
                <a:chExt cx="454744" cy="283828"/>
              </a:xfrm>
            </p:grpSpPr>
            <p:sp>
              <p:nvSpPr>
                <p:cNvPr id="14" name="平行四边形 13">
                  <a:extLst>
                    <a:ext uri="{FF2B5EF4-FFF2-40B4-BE49-F238E27FC236}">
                      <a16:creationId xmlns:a16="http://schemas.microsoft.com/office/drawing/2014/main" id="{58BB1182-6C86-4D93-8521-6A9D79D86F4E}"/>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5" name="平行四边形 14">
                  <a:extLst>
                    <a:ext uri="{FF2B5EF4-FFF2-40B4-BE49-F238E27FC236}">
                      <a16:creationId xmlns:a16="http://schemas.microsoft.com/office/drawing/2014/main" id="{1357E5EF-5276-42A5-8041-C8638DA63B8A}"/>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3" name="Text Box 79">
                <a:extLst>
                  <a:ext uri="{FF2B5EF4-FFF2-40B4-BE49-F238E27FC236}">
                    <a16:creationId xmlns:a16="http://schemas.microsoft.com/office/drawing/2014/main" id="{91AEBB3A-CF62-4837-B8C7-24167CE8786C}"/>
                  </a:ext>
                </a:extLst>
              </p:cNvPr>
              <p:cNvSpPr txBox="1">
                <a:spLocks noChangeArrowheads="1"/>
              </p:cNvSpPr>
              <p:nvPr/>
            </p:nvSpPr>
            <p:spPr bwMode="auto">
              <a:xfrm>
                <a:off x="1172745" y="1354417"/>
                <a:ext cx="2589244" cy="161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ea typeface="思源黑体 CN Medium" panose="020B0600000000000000" pitchFamily="34" charset="-122"/>
                  </a:rPr>
                  <a:t>TCP Reno</a:t>
                </a:r>
                <a:r>
                  <a:rPr kumimoji="1" lang="zh-CN" altLang="en-US" sz="2600" dirty="0">
                    <a:solidFill>
                      <a:schemeClr val="tx1">
                        <a:lumMod val="85000"/>
                        <a:lumOff val="15000"/>
                      </a:schemeClr>
                    </a:solidFill>
                    <a:ea typeface="思源黑体 CN Medium" panose="020B0600000000000000" pitchFamily="34" charset="-122"/>
                  </a:rPr>
                  <a:t>的的吞吐量</a:t>
                </a:r>
                <a:endParaRPr kumimoji="1" lang="en-US" altLang="zh-CN" sz="2600" dirty="0">
                  <a:solidFill>
                    <a:schemeClr val="tx1">
                      <a:lumMod val="85000"/>
                      <a:lumOff val="15000"/>
                    </a:schemeClr>
                  </a:solidFill>
                  <a:ea typeface="思源黑体 CN Medium" panose="020B0600000000000000" pitchFamily="34" charset="-122"/>
                </a:endParaRPr>
              </a:p>
              <a:p>
                <a:endParaRPr kumimoji="1" lang="en-US" altLang="zh-CN" sz="2600" dirty="0">
                  <a:solidFill>
                    <a:schemeClr val="tx1">
                      <a:lumMod val="85000"/>
                      <a:lumOff val="15000"/>
                    </a:schemeClr>
                  </a:solidFill>
                  <a:ea typeface="思源黑体 CN Medium" panose="020B0600000000000000" pitchFamily="34" charset="-122"/>
                </a:endParaRPr>
              </a:p>
              <a:p>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grpSp>
        <p:nvGrpSpPr>
          <p:cNvPr id="16" name="组合 15">
            <a:extLst>
              <a:ext uri="{FF2B5EF4-FFF2-40B4-BE49-F238E27FC236}">
                <a16:creationId xmlns:a16="http://schemas.microsoft.com/office/drawing/2014/main" id="{84656B9E-1F10-4D35-AEC9-03EA5C601CB4}"/>
              </a:ext>
            </a:extLst>
          </p:cNvPr>
          <p:cNvGrpSpPr/>
          <p:nvPr/>
        </p:nvGrpSpPr>
        <p:grpSpPr>
          <a:xfrm>
            <a:off x="551225" y="2163855"/>
            <a:ext cx="11431668" cy="514422"/>
            <a:chOff x="1403750" y="3554922"/>
            <a:chExt cx="11431668" cy="514422"/>
          </a:xfrm>
        </p:grpSpPr>
        <p:grpSp>
          <p:nvGrpSpPr>
            <p:cNvPr id="17" name="组合 16">
              <a:extLst>
                <a:ext uri="{FF2B5EF4-FFF2-40B4-BE49-F238E27FC236}">
                  <a16:creationId xmlns:a16="http://schemas.microsoft.com/office/drawing/2014/main" id="{22979047-17F8-4D39-9FA3-6F252034514E}"/>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5F39BE8B-106D-47E6-832B-F7396AA1CD8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ound-web-cam_17861">
                <a:extLst>
                  <a:ext uri="{FF2B5EF4-FFF2-40B4-BE49-F238E27FC236}">
                    <a16:creationId xmlns:a16="http://schemas.microsoft.com/office/drawing/2014/main" id="{DAE809A5-9949-49F5-87F3-21D1985C806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8" name="Text Box 79">
              <a:extLst>
                <a:ext uri="{FF2B5EF4-FFF2-40B4-BE49-F238E27FC236}">
                  <a16:creationId xmlns:a16="http://schemas.microsoft.com/office/drawing/2014/main" id="{C7A692B6-DB76-4F84-960D-F02FB7520DAA}"/>
                </a:ext>
              </a:extLst>
            </p:cNvPr>
            <p:cNvSpPr txBox="1">
              <a:spLocks noChangeArrowheads="1"/>
            </p:cNvSpPr>
            <p:nvPr/>
          </p:nvSpPr>
          <p:spPr bwMode="auto">
            <a:xfrm>
              <a:off x="2013554" y="3554922"/>
              <a:ext cx="1082186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作为窗口大小和</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RTT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的函数</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的平均吞吐量应该是什么样的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（忽略慢启动）</a:t>
              </a:r>
            </a:p>
          </p:txBody>
        </p:sp>
      </p:grpSp>
      <p:grpSp>
        <p:nvGrpSpPr>
          <p:cNvPr id="26" name="组合 25">
            <a:extLst>
              <a:ext uri="{FF2B5EF4-FFF2-40B4-BE49-F238E27FC236}">
                <a16:creationId xmlns:a16="http://schemas.microsoft.com/office/drawing/2014/main" id="{3B65B5C8-526A-4852-971C-A5C909C4514A}"/>
              </a:ext>
            </a:extLst>
          </p:cNvPr>
          <p:cNvGrpSpPr/>
          <p:nvPr/>
        </p:nvGrpSpPr>
        <p:grpSpPr>
          <a:xfrm>
            <a:off x="561858" y="2973741"/>
            <a:ext cx="9677295" cy="514422"/>
            <a:chOff x="1403750" y="3554922"/>
            <a:chExt cx="9677295" cy="514422"/>
          </a:xfrm>
        </p:grpSpPr>
        <p:grpSp>
          <p:nvGrpSpPr>
            <p:cNvPr id="27" name="组合 26">
              <a:extLst>
                <a:ext uri="{FF2B5EF4-FFF2-40B4-BE49-F238E27FC236}">
                  <a16:creationId xmlns:a16="http://schemas.microsoft.com/office/drawing/2014/main" id="{0087B68F-9616-437F-B817-064AC228C165}"/>
                </a:ext>
              </a:extLst>
            </p:cNvPr>
            <p:cNvGrpSpPr/>
            <p:nvPr/>
          </p:nvGrpSpPr>
          <p:grpSpPr>
            <a:xfrm>
              <a:off x="1403750" y="3593123"/>
              <a:ext cx="490436" cy="476221"/>
              <a:chOff x="1403750" y="3593123"/>
              <a:chExt cx="808892" cy="785446"/>
            </a:xfrm>
          </p:grpSpPr>
          <p:sp>
            <p:nvSpPr>
              <p:cNvPr id="29" name="对话气泡: 椭圆形 28">
                <a:extLst>
                  <a:ext uri="{FF2B5EF4-FFF2-40B4-BE49-F238E27FC236}">
                    <a16:creationId xmlns:a16="http://schemas.microsoft.com/office/drawing/2014/main" id="{E2AB1DFC-6DDD-4647-BE13-6258B2658BED}"/>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ound-web-cam_17861">
                <a:extLst>
                  <a:ext uri="{FF2B5EF4-FFF2-40B4-BE49-F238E27FC236}">
                    <a16:creationId xmlns:a16="http://schemas.microsoft.com/office/drawing/2014/main" id="{B8C4F34E-9EDD-45CA-85BD-C3CC4C0DC43A}"/>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8" name="Text Box 79">
              <a:extLst>
                <a:ext uri="{FF2B5EF4-FFF2-40B4-BE49-F238E27FC236}">
                  <a16:creationId xmlns:a16="http://schemas.microsoft.com/office/drawing/2014/main" id="{3C72E090-081C-4221-9595-38B08FEA3446}"/>
                </a:ext>
              </a:extLst>
            </p:cNvPr>
            <p:cNvSpPr txBox="1">
              <a:spLocks noChangeArrowheads="1"/>
            </p:cNvSpPr>
            <p:nvPr/>
          </p:nvSpPr>
          <p:spPr bwMode="auto">
            <a:xfrm>
              <a:off x="2013554" y="3554922"/>
              <a:ext cx="906749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假定当丢包事件发生时，窗口大小为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W</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，吞吐量为</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W/RTT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31" name="组合 30">
            <a:extLst>
              <a:ext uri="{FF2B5EF4-FFF2-40B4-BE49-F238E27FC236}">
                <a16:creationId xmlns:a16="http://schemas.microsoft.com/office/drawing/2014/main" id="{F6AD9A98-5D2A-4AD5-A8CD-67F7510837CD}"/>
              </a:ext>
            </a:extLst>
          </p:cNvPr>
          <p:cNvGrpSpPr/>
          <p:nvPr/>
        </p:nvGrpSpPr>
        <p:grpSpPr>
          <a:xfrm>
            <a:off x="551225" y="3811359"/>
            <a:ext cx="11089550" cy="875432"/>
            <a:chOff x="1403750" y="3554922"/>
            <a:chExt cx="11089550" cy="875432"/>
          </a:xfrm>
        </p:grpSpPr>
        <p:grpSp>
          <p:nvGrpSpPr>
            <p:cNvPr id="32" name="组合 31">
              <a:extLst>
                <a:ext uri="{FF2B5EF4-FFF2-40B4-BE49-F238E27FC236}">
                  <a16:creationId xmlns:a16="http://schemas.microsoft.com/office/drawing/2014/main" id="{B1BA3E32-BB1F-4AC6-AE7D-BDECF7F345E1}"/>
                </a:ext>
              </a:extLst>
            </p:cNvPr>
            <p:cNvGrpSpPr/>
            <p:nvPr/>
          </p:nvGrpSpPr>
          <p:grpSpPr>
            <a:xfrm>
              <a:off x="1403750" y="3593123"/>
              <a:ext cx="490436" cy="476221"/>
              <a:chOff x="1403750" y="3593123"/>
              <a:chExt cx="808892" cy="785446"/>
            </a:xfrm>
          </p:grpSpPr>
          <p:sp>
            <p:nvSpPr>
              <p:cNvPr id="34" name="对话气泡: 椭圆形 33">
                <a:extLst>
                  <a:ext uri="{FF2B5EF4-FFF2-40B4-BE49-F238E27FC236}">
                    <a16:creationId xmlns:a16="http://schemas.microsoft.com/office/drawing/2014/main" id="{73462F8D-1A65-463D-860B-143DB1E6AC8A}"/>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ound-web-cam_17861">
                <a:extLst>
                  <a:ext uri="{FF2B5EF4-FFF2-40B4-BE49-F238E27FC236}">
                    <a16:creationId xmlns:a16="http://schemas.microsoft.com/office/drawing/2014/main" id="{38D14A08-BC20-4C1F-9180-32F8F575404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3" name="Text Box 79">
              <a:extLst>
                <a:ext uri="{FF2B5EF4-FFF2-40B4-BE49-F238E27FC236}">
                  <a16:creationId xmlns:a16="http://schemas.microsoft.com/office/drawing/2014/main" id="{9E7C1787-52E3-4C8F-ADA5-9BE12AF77D3C}"/>
                </a:ext>
              </a:extLst>
            </p:cNvPr>
            <p:cNvSpPr txBox="1">
              <a:spLocks noChangeArrowheads="1"/>
            </p:cNvSpPr>
            <p:nvPr/>
          </p:nvSpPr>
          <p:spPr bwMode="auto">
            <a:xfrm>
              <a:off x="2013554" y="3554922"/>
              <a:ext cx="10479746"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丢包事件发生后，窗口大小减为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W/2,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吞吐量为</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W/2RTT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p>
            <a:p>
              <a:pPr>
                <a:lnSpc>
                  <a:spcPct val="110000"/>
                </a:lnSpc>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6" name="组合 35">
            <a:extLst>
              <a:ext uri="{FF2B5EF4-FFF2-40B4-BE49-F238E27FC236}">
                <a16:creationId xmlns:a16="http://schemas.microsoft.com/office/drawing/2014/main" id="{E13E45D9-EDD1-485B-B597-B883313D928D}"/>
              </a:ext>
            </a:extLst>
          </p:cNvPr>
          <p:cNvGrpSpPr/>
          <p:nvPr/>
        </p:nvGrpSpPr>
        <p:grpSpPr>
          <a:xfrm>
            <a:off x="551225" y="4738383"/>
            <a:ext cx="7919719" cy="514422"/>
            <a:chOff x="1403750" y="3554922"/>
            <a:chExt cx="7919719" cy="514422"/>
          </a:xfrm>
        </p:grpSpPr>
        <p:grpSp>
          <p:nvGrpSpPr>
            <p:cNvPr id="37" name="组合 36">
              <a:extLst>
                <a:ext uri="{FF2B5EF4-FFF2-40B4-BE49-F238E27FC236}">
                  <a16:creationId xmlns:a16="http://schemas.microsoft.com/office/drawing/2014/main" id="{25712DC2-EAD8-4E6B-8A9A-DD9A54153491}"/>
                </a:ext>
              </a:extLst>
            </p:cNvPr>
            <p:cNvGrpSpPr/>
            <p:nvPr/>
          </p:nvGrpSpPr>
          <p:grpSpPr>
            <a:xfrm>
              <a:off x="1403750" y="3593123"/>
              <a:ext cx="490436" cy="476221"/>
              <a:chOff x="1403750" y="3593123"/>
              <a:chExt cx="808892" cy="785446"/>
            </a:xfrm>
          </p:grpSpPr>
          <p:sp>
            <p:nvSpPr>
              <p:cNvPr id="39" name="对话气泡: 椭圆形 38">
                <a:extLst>
                  <a:ext uri="{FF2B5EF4-FFF2-40B4-BE49-F238E27FC236}">
                    <a16:creationId xmlns:a16="http://schemas.microsoft.com/office/drawing/2014/main" id="{B61438AA-219F-4886-9705-18679DA0516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round-web-cam_17861">
                <a:extLst>
                  <a:ext uri="{FF2B5EF4-FFF2-40B4-BE49-F238E27FC236}">
                    <a16:creationId xmlns:a16="http://schemas.microsoft.com/office/drawing/2014/main" id="{3C2702B7-8D3C-4A56-B946-C994DE7ACF8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8" name="Text Box 79">
              <a:extLst>
                <a:ext uri="{FF2B5EF4-FFF2-40B4-BE49-F238E27FC236}">
                  <a16:creationId xmlns:a16="http://schemas.microsoft.com/office/drawing/2014/main" id="{238778B5-4227-420E-9027-FF041054931E}"/>
                </a:ext>
              </a:extLst>
            </p:cNvPr>
            <p:cNvSpPr txBox="1">
              <a:spLocks noChangeArrowheads="1"/>
            </p:cNvSpPr>
            <p:nvPr/>
          </p:nvSpPr>
          <p:spPr bwMode="auto">
            <a:xfrm>
              <a:off x="2013554" y="3554922"/>
              <a:ext cx="7309915"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因此平均吞吐量为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0.75 W/RTT</a:t>
              </a:r>
            </a:p>
          </p:txBody>
        </p:sp>
      </p:grpSp>
      <p:sp>
        <p:nvSpPr>
          <p:cNvPr id="2" name="灯片编号占位符 1">
            <a:extLst>
              <a:ext uri="{FF2B5EF4-FFF2-40B4-BE49-F238E27FC236}">
                <a16:creationId xmlns:a16="http://schemas.microsoft.com/office/drawing/2014/main" id="{7D75B4AD-C228-475C-A6D8-06DF3F570836}"/>
              </a:ext>
            </a:extLst>
          </p:cNvPr>
          <p:cNvSpPr>
            <a:spLocks noGrp="1"/>
          </p:cNvSpPr>
          <p:nvPr>
            <p:ph type="sldNum" sz="quarter" idx="12"/>
          </p:nvPr>
        </p:nvSpPr>
        <p:spPr/>
        <p:txBody>
          <a:bodyPr/>
          <a:lstStyle/>
          <a:p>
            <a:fld id="{91F2D4EF-46D4-4764-B373-FC59CD1D281E}" type="slidenum">
              <a:rPr lang="zh-CN" altLang="en-US" smtClean="0"/>
              <a:t>169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left)">
                                      <p:cBhvr>
                                        <p:cTn id="2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7231669-A8D1-435D-AAA6-CD3EF158D9D7}"/>
              </a:ext>
            </a:extLst>
          </p:cNvPr>
          <p:cNvGrpSpPr/>
          <p:nvPr/>
        </p:nvGrpSpPr>
        <p:grpSpPr>
          <a:xfrm>
            <a:off x="430213" y="0"/>
            <a:ext cx="7039098" cy="1428589"/>
            <a:chOff x="551030" y="-368704"/>
            <a:chExt cx="7039098" cy="1428589"/>
          </a:xfrm>
        </p:grpSpPr>
        <p:grpSp>
          <p:nvGrpSpPr>
            <p:cNvPr id="3" name="组合 2">
              <a:extLst>
                <a:ext uri="{FF2B5EF4-FFF2-40B4-BE49-F238E27FC236}">
                  <a16:creationId xmlns:a16="http://schemas.microsoft.com/office/drawing/2014/main" id="{C8293B5D-4D84-4DD0-9BAD-2C9964DCF4F5}"/>
                </a:ext>
              </a:extLst>
            </p:cNvPr>
            <p:cNvGrpSpPr/>
            <p:nvPr/>
          </p:nvGrpSpPr>
          <p:grpSpPr>
            <a:xfrm>
              <a:off x="1201631" y="303925"/>
              <a:ext cx="6388497" cy="686826"/>
              <a:chOff x="1839058" y="967769"/>
              <a:chExt cx="6388497" cy="686826"/>
            </a:xfrm>
          </p:grpSpPr>
          <p:sp>
            <p:nvSpPr>
              <p:cNvPr id="5" name="矩形: 圆角 4">
                <a:extLst>
                  <a:ext uri="{FF2B5EF4-FFF2-40B4-BE49-F238E27FC236}">
                    <a16:creationId xmlns:a16="http://schemas.microsoft.com/office/drawing/2014/main" id="{2AEC566A-2335-484C-9CD3-0682A65C2444}"/>
                  </a:ext>
                </a:extLst>
              </p:cNvPr>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13E4D379-BA6A-4871-9B0D-4BD45A5BBCB5}"/>
                  </a:ext>
                </a:extLst>
              </p:cNvPr>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p>
            </p:txBody>
          </p:sp>
        </p:grpSp>
        <p:pic>
          <p:nvPicPr>
            <p:cNvPr id="4" name="图片 3">
              <a:extLst>
                <a:ext uri="{FF2B5EF4-FFF2-40B4-BE49-F238E27FC236}">
                  <a16:creationId xmlns:a16="http://schemas.microsoft.com/office/drawing/2014/main" id="{48DD70E4-62F7-4F65-B0A1-E67C728079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a:extLst>
              <a:ext uri="{FF2B5EF4-FFF2-40B4-BE49-F238E27FC236}">
                <a16:creationId xmlns:a16="http://schemas.microsoft.com/office/drawing/2014/main" id="{7426C679-F8A1-4BDF-85CF-3358244AFBFC}"/>
              </a:ext>
            </a:extLst>
          </p:cNvPr>
          <p:cNvGrpSpPr/>
          <p:nvPr/>
        </p:nvGrpSpPr>
        <p:grpSpPr>
          <a:xfrm>
            <a:off x="515938" y="1725803"/>
            <a:ext cx="4159773" cy="526730"/>
            <a:chOff x="722008" y="1303131"/>
            <a:chExt cx="5011674" cy="502938"/>
          </a:xfrm>
        </p:grpSpPr>
        <p:grpSp>
          <p:nvGrpSpPr>
            <p:cNvPr id="9" name="组合 8">
              <a:extLst>
                <a:ext uri="{FF2B5EF4-FFF2-40B4-BE49-F238E27FC236}">
                  <a16:creationId xmlns:a16="http://schemas.microsoft.com/office/drawing/2014/main" id="{5EB65E94-99AC-4247-92FF-2D1008767FBE}"/>
                </a:ext>
              </a:extLst>
            </p:cNvPr>
            <p:cNvGrpSpPr/>
            <p:nvPr/>
          </p:nvGrpSpPr>
          <p:grpSpPr>
            <a:xfrm>
              <a:off x="722008" y="1303131"/>
              <a:ext cx="546594" cy="475865"/>
              <a:chOff x="708742" y="1296102"/>
              <a:chExt cx="454744" cy="283828"/>
            </a:xfrm>
          </p:grpSpPr>
          <p:sp>
            <p:nvSpPr>
              <p:cNvPr id="12" name="平行四边形 11">
                <a:extLst>
                  <a:ext uri="{FF2B5EF4-FFF2-40B4-BE49-F238E27FC236}">
                    <a16:creationId xmlns:a16="http://schemas.microsoft.com/office/drawing/2014/main" id="{9B24B349-4ED0-457C-A6B2-FC1DD87B817A}"/>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3" name="平行四边形 12">
                <a:extLst>
                  <a:ext uri="{FF2B5EF4-FFF2-40B4-BE49-F238E27FC236}">
                    <a16:creationId xmlns:a16="http://schemas.microsoft.com/office/drawing/2014/main" id="{10BBDE4B-4916-4BE8-9861-DFBF7F98DFF5}"/>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0" name="流程图: 手动输入 6">
              <a:extLst>
                <a:ext uri="{FF2B5EF4-FFF2-40B4-BE49-F238E27FC236}">
                  <a16:creationId xmlns:a16="http://schemas.microsoft.com/office/drawing/2014/main" id="{CF65FAA2-AD6B-471C-903F-0C1F8A56A5D0}"/>
                </a:ext>
              </a:extLst>
            </p:cNvPr>
            <p:cNvSpPr/>
            <p:nvPr/>
          </p:nvSpPr>
          <p:spPr>
            <a:xfrm rot="5400000" flipV="1">
              <a:off x="3095651" y="-857055"/>
              <a:ext cx="475861" cy="48002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sp>
          <p:nvSpPr>
            <p:cNvPr id="11" name="Text Box 79">
              <a:extLst>
                <a:ext uri="{FF2B5EF4-FFF2-40B4-BE49-F238E27FC236}">
                  <a16:creationId xmlns:a16="http://schemas.microsoft.com/office/drawing/2014/main" id="{EFD247F6-8984-4430-A3BE-BDEA7ED6413F}"/>
                </a:ext>
              </a:extLst>
            </p:cNvPr>
            <p:cNvSpPr txBox="1">
              <a:spLocks noChangeArrowheads="1"/>
            </p:cNvSpPr>
            <p:nvPr/>
          </p:nvSpPr>
          <p:spPr bwMode="auto">
            <a:xfrm>
              <a:off x="1351236" y="1335869"/>
              <a:ext cx="4382441"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面向连接的复用和分用</a:t>
              </a:r>
            </a:p>
          </p:txBody>
        </p:sp>
      </p:grpSp>
      <p:grpSp>
        <p:nvGrpSpPr>
          <p:cNvPr id="14" name="组合 13">
            <a:extLst>
              <a:ext uri="{FF2B5EF4-FFF2-40B4-BE49-F238E27FC236}">
                <a16:creationId xmlns:a16="http://schemas.microsoft.com/office/drawing/2014/main" id="{3AA0170D-0999-4FAE-8513-0759D6496005}"/>
              </a:ext>
            </a:extLst>
          </p:cNvPr>
          <p:cNvGrpSpPr/>
          <p:nvPr/>
        </p:nvGrpSpPr>
        <p:grpSpPr>
          <a:xfrm>
            <a:off x="969620" y="2507244"/>
            <a:ext cx="7775219" cy="1569660"/>
            <a:chOff x="1403750" y="3593123"/>
            <a:chExt cx="7775219" cy="1569660"/>
          </a:xfrm>
        </p:grpSpPr>
        <p:grpSp>
          <p:nvGrpSpPr>
            <p:cNvPr id="15" name="组合 14">
              <a:extLst>
                <a:ext uri="{FF2B5EF4-FFF2-40B4-BE49-F238E27FC236}">
                  <a16:creationId xmlns:a16="http://schemas.microsoft.com/office/drawing/2014/main" id="{1F8B4063-063A-4D04-A8E2-82BC650421A5}"/>
                </a:ext>
              </a:extLst>
            </p:cNvPr>
            <p:cNvGrpSpPr/>
            <p:nvPr/>
          </p:nvGrpSpPr>
          <p:grpSpPr>
            <a:xfrm>
              <a:off x="1403750" y="3593123"/>
              <a:ext cx="490436" cy="476221"/>
              <a:chOff x="1403750" y="3593123"/>
              <a:chExt cx="808892" cy="785446"/>
            </a:xfrm>
          </p:grpSpPr>
          <p:sp>
            <p:nvSpPr>
              <p:cNvPr id="17" name="对话气泡: 椭圆形 16">
                <a:extLst>
                  <a:ext uri="{FF2B5EF4-FFF2-40B4-BE49-F238E27FC236}">
                    <a16:creationId xmlns:a16="http://schemas.microsoft.com/office/drawing/2014/main" id="{05AC810A-8784-4914-919F-452379F707F7}"/>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ound-web-cam_17861">
                <a:extLst>
                  <a:ext uri="{FF2B5EF4-FFF2-40B4-BE49-F238E27FC236}">
                    <a16:creationId xmlns:a16="http://schemas.microsoft.com/office/drawing/2014/main" id="{C95E38B7-C6C3-46B4-92F3-FE38DF93A18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 name="Text Box 79">
              <a:extLst>
                <a:ext uri="{FF2B5EF4-FFF2-40B4-BE49-F238E27FC236}">
                  <a16:creationId xmlns:a16="http://schemas.microsoft.com/office/drawing/2014/main" id="{7911596B-4C92-4376-AE43-4509351EDD0E}"/>
                </a:ext>
              </a:extLst>
            </p:cNvPr>
            <p:cNvSpPr txBox="1">
              <a:spLocks noChangeArrowheads="1"/>
            </p:cNvSpPr>
            <p:nvPr/>
          </p:nvSpPr>
          <p:spPr bwMode="auto">
            <a:xfrm>
              <a:off x="1531551" y="3593123"/>
              <a:ext cx="764741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lang="en-US" altLang="zh-CN" sz="2400" dirty="0">
                  <a:ea typeface="楷体" panose="02010609060101010101" pitchFamily="49" charset="-122"/>
                  <a:cs typeface="Arial" panose="020B0604020202020204" pitchFamily="34" charset="0"/>
                </a:rPr>
                <a:t>TCP </a:t>
              </a:r>
              <a:r>
                <a:rPr lang="zh-CN" altLang="en-US" sz="2400" dirty="0">
                  <a:ea typeface="楷体" panose="02010609060101010101" pitchFamily="49" charset="-122"/>
                  <a:cs typeface="Arial" panose="020B0604020202020204" pitchFamily="34" charset="0"/>
                </a:rPr>
                <a:t>套接字由一个四元组来标识</a:t>
              </a:r>
              <a:endParaRPr lang="en-US" altLang="zh-CN" sz="2400" dirty="0">
                <a:ea typeface="楷体" panose="02010609060101010101" pitchFamily="49" charset="-122"/>
                <a:cs typeface="Arial" panose="020B0604020202020204" pitchFamily="34" charset="0"/>
              </a:endParaRPr>
            </a:p>
            <a:p>
              <a:pPr lvl="1"/>
              <a:r>
                <a:rPr lang="zh-CN" altLang="en-US" sz="2400" dirty="0">
                  <a:solidFill>
                    <a:srgbClr val="FF0000"/>
                  </a:solidFill>
                  <a:ea typeface="楷体" panose="02010609060101010101" pitchFamily="49" charset="-122"/>
                  <a:cs typeface="Arial" panose="020B0604020202020204" pitchFamily="34" charset="0"/>
                </a:rPr>
                <a:t>   </a:t>
              </a:r>
              <a:r>
                <a:rPr lang="zh-CN" altLang="en-US" sz="2000" dirty="0">
                  <a:solidFill>
                    <a:srgbClr val="FF0000"/>
                  </a:solidFill>
                  <a:ea typeface="楷体" panose="02010609060101010101" pitchFamily="49" charset="-122"/>
                  <a:cs typeface="Arial" panose="020B0604020202020204" pitchFamily="34" charset="0"/>
                </a:rPr>
                <a:t>（源</a:t>
              </a:r>
              <a:r>
                <a:rPr lang="en-US" altLang="zh-CN" sz="2000" dirty="0">
                  <a:solidFill>
                    <a:srgbClr val="FF0000"/>
                  </a:solidFill>
                  <a:ea typeface="楷体" panose="02010609060101010101" pitchFamily="49" charset="-122"/>
                  <a:cs typeface="Arial" panose="020B0604020202020204" pitchFamily="34" charset="0"/>
                </a:rPr>
                <a:t>IP</a:t>
              </a:r>
              <a:r>
                <a:rPr lang="zh-CN" altLang="en-US" sz="2000" dirty="0">
                  <a:solidFill>
                    <a:srgbClr val="FF0000"/>
                  </a:solidFill>
                  <a:ea typeface="楷体" panose="02010609060101010101" pitchFamily="49" charset="-122"/>
                  <a:cs typeface="Arial" panose="020B0604020202020204" pitchFamily="34" charset="0"/>
                </a:rPr>
                <a:t>地址，源端口号，目的</a:t>
              </a:r>
              <a:r>
                <a:rPr lang="en-US" altLang="zh-CN" sz="2000" dirty="0">
                  <a:solidFill>
                    <a:srgbClr val="FF0000"/>
                  </a:solidFill>
                  <a:ea typeface="楷体" panose="02010609060101010101" pitchFamily="49" charset="-122"/>
                  <a:cs typeface="Arial" panose="020B0604020202020204" pitchFamily="34" charset="0"/>
                </a:rPr>
                <a:t>IP</a:t>
              </a:r>
              <a:r>
                <a:rPr lang="zh-CN" altLang="en-US" sz="2000" dirty="0">
                  <a:solidFill>
                    <a:srgbClr val="FF0000"/>
                  </a:solidFill>
                  <a:ea typeface="楷体" panose="02010609060101010101" pitchFamily="49" charset="-122"/>
                  <a:cs typeface="Arial" panose="020B0604020202020204" pitchFamily="34" charset="0"/>
                </a:rPr>
                <a:t>地址，目的端口号）</a:t>
              </a:r>
            </a:p>
            <a:p>
              <a:pPr lvl="1"/>
              <a:endParaRPr lang="en-US" altLang="zh-CN" sz="2400" dirty="0">
                <a:ea typeface="楷体" panose="02010609060101010101" pitchFamily="49" charset="-122"/>
                <a:cs typeface="Arial" panose="020B0604020202020204" pitchFamily="34" charset="0"/>
              </a:endParaRPr>
            </a:p>
            <a:p>
              <a:pPr lvl="1"/>
              <a:r>
                <a:rPr lang="zh-CN" altLang="en-US" sz="2400" dirty="0">
                  <a:ea typeface="楷体" panose="02010609060101010101" pitchFamily="49" charset="-122"/>
                  <a:cs typeface="Arial" panose="020B0604020202020204" pitchFamily="34" charset="0"/>
                </a:rPr>
                <a:t> </a:t>
              </a:r>
            </a:p>
          </p:txBody>
        </p:sp>
      </p:grpSp>
      <p:grpSp>
        <p:nvGrpSpPr>
          <p:cNvPr id="19" name="组合 18">
            <a:extLst>
              <a:ext uri="{FF2B5EF4-FFF2-40B4-BE49-F238E27FC236}">
                <a16:creationId xmlns:a16="http://schemas.microsoft.com/office/drawing/2014/main" id="{0D623A65-294B-4F66-9D7C-028C1E5FD8D4}"/>
              </a:ext>
            </a:extLst>
          </p:cNvPr>
          <p:cNvGrpSpPr/>
          <p:nvPr/>
        </p:nvGrpSpPr>
        <p:grpSpPr>
          <a:xfrm>
            <a:off x="968688" y="3519927"/>
            <a:ext cx="8149746" cy="483973"/>
            <a:chOff x="1403750" y="3593123"/>
            <a:chExt cx="8149746" cy="483973"/>
          </a:xfrm>
        </p:grpSpPr>
        <p:grpSp>
          <p:nvGrpSpPr>
            <p:cNvPr id="20" name="组合 19">
              <a:extLst>
                <a:ext uri="{FF2B5EF4-FFF2-40B4-BE49-F238E27FC236}">
                  <a16:creationId xmlns:a16="http://schemas.microsoft.com/office/drawing/2014/main" id="{FBEFAB09-5894-43CC-AFCC-8B14542C3D77}"/>
                </a:ext>
              </a:extLst>
            </p:cNvPr>
            <p:cNvGrpSpPr/>
            <p:nvPr/>
          </p:nvGrpSpPr>
          <p:grpSpPr>
            <a:xfrm>
              <a:off x="1403750" y="3593123"/>
              <a:ext cx="490436" cy="476221"/>
              <a:chOff x="1403750" y="3593123"/>
              <a:chExt cx="808892" cy="785446"/>
            </a:xfrm>
          </p:grpSpPr>
          <p:sp>
            <p:nvSpPr>
              <p:cNvPr id="22" name="对话气泡: 椭圆形 21">
                <a:extLst>
                  <a:ext uri="{FF2B5EF4-FFF2-40B4-BE49-F238E27FC236}">
                    <a16:creationId xmlns:a16="http://schemas.microsoft.com/office/drawing/2014/main" id="{6C2071FC-E7FB-4E49-B32F-31D2EB7E013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web-cam_17861">
                <a:extLst>
                  <a:ext uri="{FF2B5EF4-FFF2-40B4-BE49-F238E27FC236}">
                    <a16:creationId xmlns:a16="http://schemas.microsoft.com/office/drawing/2014/main" id="{B9AC7BD4-FD50-4519-945A-98AC4F30570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 name="Text Box 79">
              <a:extLst>
                <a:ext uri="{FF2B5EF4-FFF2-40B4-BE49-F238E27FC236}">
                  <a16:creationId xmlns:a16="http://schemas.microsoft.com/office/drawing/2014/main" id="{EF1D5741-429E-4860-8F01-890920EC8ECC}"/>
                </a:ext>
              </a:extLst>
            </p:cNvPr>
            <p:cNvSpPr txBox="1">
              <a:spLocks noChangeArrowheads="1"/>
            </p:cNvSpPr>
            <p:nvPr/>
          </p:nvSpPr>
          <p:spPr bwMode="auto">
            <a:xfrm>
              <a:off x="1503193" y="3615431"/>
              <a:ext cx="8050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lang="zh-CN" altLang="en-US" sz="2400" dirty="0">
                  <a:ea typeface="楷体" panose="02010609060101010101" pitchFamily="49" charset="-122"/>
                  <a:cs typeface="Arial" panose="020B0604020202020204" pitchFamily="34" charset="0"/>
                </a:rPr>
                <a:t>接收方主机根据这四个值将报文段定向到相应的套接字</a:t>
              </a:r>
            </a:p>
          </p:txBody>
        </p:sp>
      </p:grpSp>
      <p:grpSp>
        <p:nvGrpSpPr>
          <p:cNvPr id="24" name="组合 23">
            <a:extLst>
              <a:ext uri="{FF2B5EF4-FFF2-40B4-BE49-F238E27FC236}">
                <a16:creationId xmlns:a16="http://schemas.microsoft.com/office/drawing/2014/main" id="{E12172B1-EA89-462F-A3FF-2F6AA7724E47}"/>
              </a:ext>
            </a:extLst>
          </p:cNvPr>
          <p:cNvGrpSpPr/>
          <p:nvPr/>
        </p:nvGrpSpPr>
        <p:grpSpPr>
          <a:xfrm>
            <a:off x="968688" y="4244820"/>
            <a:ext cx="8149746" cy="1591968"/>
            <a:chOff x="1403750" y="3593123"/>
            <a:chExt cx="8149746" cy="1591968"/>
          </a:xfrm>
        </p:grpSpPr>
        <p:grpSp>
          <p:nvGrpSpPr>
            <p:cNvPr id="25" name="组合 24">
              <a:extLst>
                <a:ext uri="{FF2B5EF4-FFF2-40B4-BE49-F238E27FC236}">
                  <a16:creationId xmlns:a16="http://schemas.microsoft.com/office/drawing/2014/main" id="{3151CB86-5AD6-4D5E-8E08-1A9B6225C924}"/>
                </a:ext>
              </a:extLst>
            </p:cNvPr>
            <p:cNvGrpSpPr/>
            <p:nvPr/>
          </p:nvGrpSpPr>
          <p:grpSpPr>
            <a:xfrm>
              <a:off x="1403750" y="3593123"/>
              <a:ext cx="490436" cy="476221"/>
              <a:chOff x="1403750" y="3593123"/>
              <a:chExt cx="808892" cy="785446"/>
            </a:xfrm>
          </p:grpSpPr>
          <p:sp>
            <p:nvSpPr>
              <p:cNvPr id="27" name="对话气泡: 椭圆形 26">
                <a:extLst>
                  <a:ext uri="{FF2B5EF4-FFF2-40B4-BE49-F238E27FC236}">
                    <a16:creationId xmlns:a16="http://schemas.microsoft.com/office/drawing/2014/main" id="{2B556A36-260B-49F8-BA81-0C3AA0B19B8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ound-web-cam_17861">
                <a:extLst>
                  <a:ext uri="{FF2B5EF4-FFF2-40B4-BE49-F238E27FC236}">
                    <a16:creationId xmlns:a16="http://schemas.microsoft.com/office/drawing/2014/main" id="{B2C77508-EA33-44CD-B973-34220C77869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6" name="Text Box 79">
              <a:extLst>
                <a:ext uri="{FF2B5EF4-FFF2-40B4-BE49-F238E27FC236}">
                  <a16:creationId xmlns:a16="http://schemas.microsoft.com/office/drawing/2014/main" id="{E43E24E0-0DD6-4307-8110-B9366911CA05}"/>
                </a:ext>
              </a:extLst>
            </p:cNvPr>
            <p:cNvSpPr txBox="1">
              <a:spLocks noChangeArrowheads="1"/>
            </p:cNvSpPr>
            <p:nvPr/>
          </p:nvSpPr>
          <p:spPr bwMode="auto">
            <a:xfrm>
              <a:off x="1503193" y="3615431"/>
              <a:ext cx="805030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lang="zh-CN" altLang="en-US" sz="2400" dirty="0">
                  <a:ea typeface="楷体" panose="02010609060101010101" pitchFamily="49" charset="-122"/>
                  <a:cs typeface="Arial" panose="020B0604020202020204" pitchFamily="34" charset="0"/>
                </a:rPr>
                <a:t>服务器主机同时支持多个并发的</a:t>
              </a:r>
              <a:r>
                <a:rPr lang="en-US" altLang="zh-CN" sz="2400" dirty="0">
                  <a:ea typeface="楷体" panose="02010609060101010101" pitchFamily="49" charset="-122"/>
                  <a:cs typeface="Arial" panose="020B0604020202020204" pitchFamily="34" charset="0"/>
                </a:rPr>
                <a:t>TCP</a:t>
              </a:r>
              <a:r>
                <a:rPr lang="zh-CN" altLang="en-US" sz="2400" dirty="0">
                  <a:ea typeface="楷体" panose="02010609060101010101" pitchFamily="49" charset="-122"/>
                  <a:cs typeface="Arial" panose="020B0604020202020204" pitchFamily="34" charset="0"/>
                </a:rPr>
                <a:t>套接字</a:t>
              </a:r>
              <a:r>
                <a:rPr lang="en-US" altLang="zh-CN" sz="2400" dirty="0">
                  <a:ea typeface="楷体" panose="02010609060101010101" pitchFamily="49" charset="-122"/>
                  <a:cs typeface="Arial" panose="020B0604020202020204" pitchFamily="34" charset="0"/>
                </a:rPr>
                <a:t>:</a:t>
              </a:r>
            </a:p>
            <a:p>
              <a:pPr lvl="1"/>
              <a:r>
                <a:rPr lang="zh-CN" altLang="en-US" sz="2400" dirty="0">
                  <a:ea typeface="楷体" panose="02010609060101010101" pitchFamily="49" charset="-122"/>
                  <a:cs typeface="Arial" panose="020B0604020202020204" pitchFamily="34" charset="0"/>
                </a:rPr>
                <a:t>       </a:t>
              </a:r>
              <a:r>
                <a:rPr lang="zh-CN" altLang="en-US" sz="2000" dirty="0">
                  <a:ea typeface="楷体" panose="02010609060101010101" pitchFamily="49" charset="-122"/>
                  <a:cs typeface="Arial" panose="020B0604020202020204" pitchFamily="34" charset="0"/>
                </a:rPr>
                <a:t>每一个套接字都由其四元组来标识</a:t>
              </a:r>
            </a:p>
            <a:p>
              <a:pPr lvl="1"/>
              <a:endParaRPr lang="en-US" altLang="zh-CN" sz="2400" dirty="0">
                <a:ea typeface="楷体" panose="02010609060101010101" pitchFamily="49" charset="-122"/>
                <a:cs typeface="Arial" panose="020B0604020202020204" pitchFamily="34" charset="0"/>
              </a:endParaRPr>
            </a:p>
            <a:p>
              <a:pPr lvl="1"/>
              <a:endParaRPr lang="en-US" altLang="zh-CN" sz="2400" dirty="0">
                <a:ea typeface="楷体" panose="02010609060101010101" pitchFamily="49" charset="-122"/>
                <a:cs typeface="Arial" panose="020B0604020202020204" pitchFamily="34" charset="0"/>
              </a:endParaRPr>
            </a:p>
          </p:txBody>
        </p:sp>
      </p:grpSp>
      <p:grpSp>
        <p:nvGrpSpPr>
          <p:cNvPr id="34" name="组合 33">
            <a:extLst>
              <a:ext uri="{FF2B5EF4-FFF2-40B4-BE49-F238E27FC236}">
                <a16:creationId xmlns:a16="http://schemas.microsoft.com/office/drawing/2014/main" id="{CB2BA2C7-AA0B-4B82-89D9-F3D184B12BD7}"/>
              </a:ext>
            </a:extLst>
          </p:cNvPr>
          <p:cNvGrpSpPr/>
          <p:nvPr/>
        </p:nvGrpSpPr>
        <p:grpSpPr>
          <a:xfrm>
            <a:off x="968688" y="5192512"/>
            <a:ext cx="8149746" cy="1591968"/>
            <a:chOff x="1403750" y="3593123"/>
            <a:chExt cx="8149746" cy="1591968"/>
          </a:xfrm>
        </p:grpSpPr>
        <p:grpSp>
          <p:nvGrpSpPr>
            <p:cNvPr id="35" name="组合 34">
              <a:extLst>
                <a:ext uri="{FF2B5EF4-FFF2-40B4-BE49-F238E27FC236}">
                  <a16:creationId xmlns:a16="http://schemas.microsoft.com/office/drawing/2014/main" id="{61B7B45D-FFB2-4315-97BB-68157C261893}"/>
                </a:ext>
              </a:extLst>
            </p:cNvPr>
            <p:cNvGrpSpPr/>
            <p:nvPr/>
          </p:nvGrpSpPr>
          <p:grpSpPr>
            <a:xfrm>
              <a:off x="1403750" y="3593123"/>
              <a:ext cx="490436" cy="476221"/>
              <a:chOff x="1403750" y="3593123"/>
              <a:chExt cx="808892" cy="785446"/>
            </a:xfrm>
          </p:grpSpPr>
          <p:sp>
            <p:nvSpPr>
              <p:cNvPr id="37" name="对话气泡: 椭圆形 36">
                <a:extLst>
                  <a:ext uri="{FF2B5EF4-FFF2-40B4-BE49-F238E27FC236}">
                    <a16:creationId xmlns:a16="http://schemas.microsoft.com/office/drawing/2014/main" id="{FAC14EF7-A031-49DF-B89A-620480D5F9D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round-web-cam_17861">
                <a:extLst>
                  <a:ext uri="{FF2B5EF4-FFF2-40B4-BE49-F238E27FC236}">
                    <a16:creationId xmlns:a16="http://schemas.microsoft.com/office/drawing/2014/main" id="{14A3EE75-5D5A-4EA3-A1EC-7045AF6AA15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6" name="Text Box 79">
              <a:extLst>
                <a:ext uri="{FF2B5EF4-FFF2-40B4-BE49-F238E27FC236}">
                  <a16:creationId xmlns:a16="http://schemas.microsoft.com/office/drawing/2014/main" id="{767220C0-2CFD-4F6A-AFE4-F6F3F2BD1333}"/>
                </a:ext>
              </a:extLst>
            </p:cNvPr>
            <p:cNvSpPr txBox="1">
              <a:spLocks noChangeArrowheads="1"/>
            </p:cNvSpPr>
            <p:nvPr/>
          </p:nvSpPr>
          <p:spPr bwMode="auto">
            <a:xfrm>
              <a:off x="1503193" y="3615431"/>
              <a:ext cx="805030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lang="en-US" altLang="zh-CN" sz="2400" dirty="0">
                  <a:ea typeface="楷体" panose="02010609060101010101" pitchFamily="49" charset="-122"/>
                  <a:cs typeface="Arial" panose="020B0604020202020204" pitchFamily="34" charset="0"/>
                </a:rPr>
                <a:t>Web</a:t>
              </a:r>
              <a:r>
                <a:rPr lang="zh-CN" altLang="en-US" sz="2400" dirty="0">
                  <a:ea typeface="楷体" panose="02010609060101010101" pitchFamily="49" charset="-122"/>
                  <a:cs typeface="Arial" panose="020B0604020202020204" pitchFamily="34" charset="0"/>
                </a:rPr>
                <a:t>服务器为每一个客户连接都产生不同的套接字</a:t>
              </a:r>
            </a:p>
            <a:p>
              <a:pPr lvl="1"/>
              <a:r>
                <a:rPr lang="zh-CN" altLang="en-US" sz="2400" dirty="0">
                  <a:ea typeface="楷体" panose="02010609060101010101" pitchFamily="49" charset="-122"/>
                  <a:cs typeface="Arial" panose="020B0604020202020204" pitchFamily="34" charset="0"/>
                </a:rPr>
                <a:t>     </a:t>
              </a:r>
              <a:r>
                <a:rPr lang="zh-CN" altLang="en-US" sz="2000" dirty="0">
                  <a:ea typeface="楷体" panose="02010609060101010101" pitchFamily="49" charset="-122"/>
                  <a:cs typeface="Arial" panose="020B0604020202020204" pitchFamily="34" charset="0"/>
                </a:rPr>
                <a:t>非持久</a:t>
              </a:r>
              <a:r>
                <a:rPr lang="en-US" altLang="zh-CN" sz="2000" dirty="0">
                  <a:ea typeface="楷体" panose="02010609060101010101" pitchFamily="49" charset="-122"/>
                  <a:cs typeface="Arial" panose="020B0604020202020204" pitchFamily="34" charset="0"/>
                </a:rPr>
                <a:t>HTTP</a:t>
              </a:r>
              <a:r>
                <a:rPr lang="zh-CN" altLang="en-US" sz="2000" dirty="0">
                  <a:ea typeface="楷体" panose="02010609060101010101" pitchFamily="49" charset="-122"/>
                  <a:cs typeface="Arial" panose="020B0604020202020204" pitchFamily="34" charset="0"/>
                </a:rPr>
                <a:t>对每一个请求都建立不同的套接字（会影响性能）</a:t>
              </a:r>
            </a:p>
            <a:p>
              <a:pPr lvl="1"/>
              <a:endParaRPr lang="en-US" altLang="zh-CN" sz="2400" dirty="0">
                <a:ea typeface="楷体" panose="02010609060101010101" pitchFamily="49" charset="-122"/>
                <a:cs typeface="Arial" panose="020B0604020202020204" pitchFamily="34" charset="0"/>
              </a:endParaRPr>
            </a:p>
            <a:p>
              <a:pPr lvl="1"/>
              <a:endParaRPr lang="en-US" altLang="zh-CN" sz="2400" dirty="0">
                <a:ea typeface="楷体" panose="02010609060101010101" pitchFamily="49" charset="-122"/>
                <a:cs typeface="Arial" panose="020B0604020202020204" pitchFamily="34" charset="0"/>
              </a:endParaRPr>
            </a:p>
          </p:txBody>
        </p:sp>
      </p:grpSp>
      <p:sp>
        <p:nvSpPr>
          <p:cNvPr id="7" name="灯片编号占位符 6">
            <a:extLst>
              <a:ext uri="{FF2B5EF4-FFF2-40B4-BE49-F238E27FC236}">
                <a16:creationId xmlns:a16="http://schemas.microsoft.com/office/drawing/2014/main" id="{4DF608C9-D3A9-4A5A-803B-889DA853BDA9}"/>
              </a:ext>
            </a:extLst>
          </p:cNvPr>
          <p:cNvSpPr>
            <a:spLocks noGrp="1"/>
          </p:cNvSpPr>
          <p:nvPr>
            <p:ph type="sldNum" sz="quarter" idx="12"/>
          </p:nvPr>
        </p:nvSpPr>
        <p:spPr/>
        <p:txBody>
          <a:bodyPr/>
          <a:lstStyle/>
          <a:p>
            <a:fld id="{91F2D4EF-46D4-4764-B373-FC59CD1D281E}" type="slidenum">
              <a:rPr lang="zh-CN" altLang="en-US" smtClean="0"/>
              <a:t>17</a:t>
            </a:fld>
            <a:endParaRPr lang="zh-CN" altLang="en-US"/>
          </a:p>
        </p:txBody>
      </p:sp>
    </p:spTree>
    <p:extLst>
      <p:ext uri="{BB962C8B-B14F-4D97-AF65-F5344CB8AC3E}">
        <p14:creationId xmlns:p14="http://schemas.microsoft.com/office/powerpoint/2010/main" val="54942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1" y="303925"/>
              <a:ext cx="6805886" cy="675640"/>
              <a:chOff x="1839058" y="967769"/>
              <a:chExt cx="6805886" cy="675640"/>
            </a:xfrm>
          </p:grpSpPr>
          <p:sp>
            <p:nvSpPr>
              <p:cNvPr id="22" name="矩形: 圆角 21"/>
              <p:cNvSpPr/>
              <p:nvPr/>
            </p:nvSpPr>
            <p:spPr>
              <a:xfrm>
                <a:off x="1839058" y="967769"/>
                <a:ext cx="5681935"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CUBIC</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9" name="组合 8">
            <a:extLst>
              <a:ext uri="{FF2B5EF4-FFF2-40B4-BE49-F238E27FC236}">
                <a16:creationId xmlns:a16="http://schemas.microsoft.com/office/drawing/2014/main" id="{1FE47FEF-1568-4B0D-9714-5ACCCB5DE443}"/>
              </a:ext>
            </a:extLst>
          </p:cNvPr>
          <p:cNvGrpSpPr/>
          <p:nvPr/>
        </p:nvGrpSpPr>
        <p:grpSpPr>
          <a:xfrm>
            <a:off x="683025" y="1531299"/>
            <a:ext cx="3789825" cy="546155"/>
            <a:chOff x="430213" y="1601271"/>
            <a:chExt cx="3789825" cy="546155"/>
          </a:xfrm>
        </p:grpSpPr>
        <p:sp>
          <p:nvSpPr>
            <p:cNvPr id="10" name="流程图: 手动输入 6">
              <a:extLst>
                <a:ext uri="{FF2B5EF4-FFF2-40B4-BE49-F238E27FC236}">
                  <a16:creationId xmlns:a16="http://schemas.microsoft.com/office/drawing/2014/main" id="{FF5B6469-722D-4158-8971-15E8B4D59FF9}"/>
                </a:ext>
              </a:extLst>
            </p:cNvPr>
            <p:cNvSpPr/>
            <p:nvPr/>
          </p:nvSpPr>
          <p:spPr>
            <a:xfrm rot="5400000" flipV="1">
              <a:off x="2595751" y="496637"/>
              <a:ext cx="498372" cy="27502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1" name="组合 10">
              <a:extLst>
                <a:ext uri="{FF2B5EF4-FFF2-40B4-BE49-F238E27FC236}">
                  <a16:creationId xmlns:a16="http://schemas.microsoft.com/office/drawing/2014/main" id="{32A39815-19E4-453B-BF4B-C2C6E1F4F12D}"/>
                </a:ext>
              </a:extLst>
            </p:cNvPr>
            <p:cNvGrpSpPr/>
            <p:nvPr/>
          </p:nvGrpSpPr>
          <p:grpSpPr>
            <a:xfrm>
              <a:off x="430213" y="1601271"/>
              <a:ext cx="3789823" cy="546155"/>
              <a:chOff x="722008" y="1303131"/>
              <a:chExt cx="3618634" cy="521485"/>
            </a:xfrm>
          </p:grpSpPr>
          <p:sp>
            <p:nvSpPr>
              <p:cNvPr id="12" name="流程图: 手动输入 6">
                <a:extLst>
                  <a:ext uri="{FF2B5EF4-FFF2-40B4-BE49-F238E27FC236}">
                    <a16:creationId xmlns:a16="http://schemas.microsoft.com/office/drawing/2014/main" id="{11769B22-C161-4CBE-93D9-9F47F9D4511F}"/>
                  </a:ext>
                </a:extLst>
              </p:cNvPr>
              <p:cNvSpPr/>
              <p:nvPr/>
            </p:nvSpPr>
            <p:spPr>
              <a:xfrm rot="5400000" flipV="1">
                <a:off x="2004068" y="291067"/>
                <a:ext cx="475861" cy="25068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3" name="组合 12">
                <a:extLst>
                  <a:ext uri="{FF2B5EF4-FFF2-40B4-BE49-F238E27FC236}">
                    <a16:creationId xmlns:a16="http://schemas.microsoft.com/office/drawing/2014/main" id="{EA4EE1B0-C739-4251-809B-C26B01361926}"/>
                  </a:ext>
                </a:extLst>
              </p:cNvPr>
              <p:cNvGrpSpPr/>
              <p:nvPr/>
            </p:nvGrpSpPr>
            <p:grpSpPr>
              <a:xfrm>
                <a:off x="722008" y="1303131"/>
                <a:ext cx="546594" cy="475865"/>
                <a:chOff x="708742" y="1296102"/>
                <a:chExt cx="454744" cy="283828"/>
              </a:xfrm>
            </p:grpSpPr>
            <p:sp>
              <p:nvSpPr>
                <p:cNvPr id="15" name="平行四边形 14">
                  <a:extLst>
                    <a:ext uri="{FF2B5EF4-FFF2-40B4-BE49-F238E27FC236}">
                      <a16:creationId xmlns:a16="http://schemas.microsoft.com/office/drawing/2014/main" id="{D7EDA7CC-81DF-4F6A-A48F-7B43CC4A85BB}"/>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6" name="平行四边形 15">
                  <a:extLst>
                    <a:ext uri="{FF2B5EF4-FFF2-40B4-BE49-F238E27FC236}">
                      <a16:creationId xmlns:a16="http://schemas.microsoft.com/office/drawing/2014/main" id="{192BA74D-604A-4604-B1E5-5C1C13A5426F}"/>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4" name="Text Box 79">
                <a:extLst>
                  <a:ext uri="{FF2B5EF4-FFF2-40B4-BE49-F238E27FC236}">
                    <a16:creationId xmlns:a16="http://schemas.microsoft.com/office/drawing/2014/main" id="{B7F3B01D-56BC-4BC0-9580-82FCBFA62C85}"/>
                  </a:ext>
                </a:extLst>
              </p:cNvPr>
              <p:cNvSpPr txBox="1">
                <a:spLocks noChangeArrowheads="1"/>
              </p:cNvSpPr>
              <p:nvPr/>
            </p:nvSpPr>
            <p:spPr bwMode="auto">
              <a:xfrm>
                <a:off x="1172745" y="1354417"/>
                <a:ext cx="3167897"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ea typeface="思源黑体 CN Medium" panose="020B0600000000000000" pitchFamily="34" charset="-122"/>
                  </a:rPr>
                  <a:t>Reno</a:t>
                </a:r>
                <a:r>
                  <a:rPr kumimoji="1" lang="zh-CN" altLang="en-US" sz="2600" dirty="0">
                    <a:solidFill>
                      <a:schemeClr val="tx1">
                        <a:lumMod val="85000"/>
                        <a:lumOff val="15000"/>
                      </a:schemeClr>
                    </a:solidFill>
                    <a:ea typeface="思源黑体 CN Medium" panose="020B0600000000000000" pitchFamily="34" charset="-122"/>
                  </a:rPr>
                  <a:t>算法的一个问题</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grpSp>
        <p:nvGrpSpPr>
          <p:cNvPr id="17" name="组合 16">
            <a:extLst>
              <a:ext uri="{FF2B5EF4-FFF2-40B4-BE49-F238E27FC236}">
                <a16:creationId xmlns:a16="http://schemas.microsoft.com/office/drawing/2014/main" id="{D6571A85-330F-4370-9F10-C4DED6000DDD}"/>
              </a:ext>
            </a:extLst>
          </p:cNvPr>
          <p:cNvGrpSpPr/>
          <p:nvPr/>
        </p:nvGrpSpPr>
        <p:grpSpPr>
          <a:xfrm>
            <a:off x="683025" y="2246732"/>
            <a:ext cx="9403950" cy="514422"/>
            <a:chOff x="1403750" y="3554922"/>
            <a:chExt cx="9403950" cy="514422"/>
          </a:xfrm>
        </p:grpSpPr>
        <p:grpSp>
          <p:nvGrpSpPr>
            <p:cNvPr id="18" name="组合 17">
              <a:extLst>
                <a:ext uri="{FF2B5EF4-FFF2-40B4-BE49-F238E27FC236}">
                  <a16:creationId xmlns:a16="http://schemas.microsoft.com/office/drawing/2014/main" id="{EFB5517F-9FF7-4207-8169-18E5C574E6B2}"/>
                </a:ext>
              </a:extLst>
            </p:cNvPr>
            <p:cNvGrpSpPr/>
            <p:nvPr/>
          </p:nvGrpSpPr>
          <p:grpSpPr>
            <a:xfrm>
              <a:off x="1403750" y="3593123"/>
              <a:ext cx="490436" cy="476221"/>
              <a:chOff x="1403750" y="3593123"/>
              <a:chExt cx="808892" cy="785446"/>
            </a:xfrm>
          </p:grpSpPr>
          <p:sp>
            <p:nvSpPr>
              <p:cNvPr id="25" name="对话气泡: 椭圆形 24">
                <a:extLst>
                  <a:ext uri="{FF2B5EF4-FFF2-40B4-BE49-F238E27FC236}">
                    <a16:creationId xmlns:a16="http://schemas.microsoft.com/office/drawing/2014/main" id="{0072C795-2D26-42D1-8D84-4A9871435EF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a:extLst>
                  <a:ext uri="{FF2B5EF4-FFF2-40B4-BE49-F238E27FC236}">
                    <a16:creationId xmlns:a16="http://schemas.microsoft.com/office/drawing/2014/main" id="{361DDCFA-D978-4424-9E0F-AF164778881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4" name="Text Box 79">
              <a:extLst>
                <a:ext uri="{FF2B5EF4-FFF2-40B4-BE49-F238E27FC236}">
                  <a16:creationId xmlns:a16="http://schemas.microsoft.com/office/drawing/2014/main" id="{0F8A9225-2258-41FF-9885-839788E861DE}"/>
                </a:ext>
              </a:extLst>
            </p:cNvPr>
            <p:cNvSpPr txBox="1">
              <a:spLocks noChangeArrowheads="1"/>
            </p:cNvSpPr>
            <p:nvPr/>
          </p:nvSpPr>
          <p:spPr bwMode="auto">
            <a:xfrm>
              <a:off x="2013554" y="3554922"/>
              <a:ext cx="8794146"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将拥塞窗口值减半甚至减到</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1MSS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，无法充分的利用链路带宽</a:t>
              </a:r>
            </a:p>
          </p:txBody>
        </p:sp>
      </p:grpSp>
      <p:grpSp>
        <p:nvGrpSpPr>
          <p:cNvPr id="27" name="组合 26">
            <a:extLst>
              <a:ext uri="{FF2B5EF4-FFF2-40B4-BE49-F238E27FC236}">
                <a16:creationId xmlns:a16="http://schemas.microsoft.com/office/drawing/2014/main" id="{48AB6FFC-CEF2-4E5F-81F4-ACB024443D75}"/>
              </a:ext>
            </a:extLst>
          </p:cNvPr>
          <p:cNvGrpSpPr/>
          <p:nvPr/>
        </p:nvGrpSpPr>
        <p:grpSpPr>
          <a:xfrm>
            <a:off x="683025" y="3614855"/>
            <a:ext cx="11217276" cy="514422"/>
            <a:chOff x="1403750" y="3554922"/>
            <a:chExt cx="11217276" cy="514422"/>
          </a:xfrm>
        </p:grpSpPr>
        <p:grpSp>
          <p:nvGrpSpPr>
            <p:cNvPr id="28" name="组合 27">
              <a:extLst>
                <a:ext uri="{FF2B5EF4-FFF2-40B4-BE49-F238E27FC236}">
                  <a16:creationId xmlns:a16="http://schemas.microsoft.com/office/drawing/2014/main" id="{0AB1C089-47E7-45C8-A6CC-4ACDD21946F2}"/>
                </a:ext>
              </a:extLst>
            </p:cNvPr>
            <p:cNvGrpSpPr/>
            <p:nvPr/>
          </p:nvGrpSpPr>
          <p:grpSpPr>
            <a:xfrm>
              <a:off x="1403750" y="3593123"/>
              <a:ext cx="490436" cy="476221"/>
              <a:chOff x="1403750" y="3593123"/>
              <a:chExt cx="808892" cy="785446"/>
            </a:xfrm>
          </p:grpSpPr>
          <p:sp>
            <p:nvSpPr>
              <p:cNvPr id="30" name="对话气泡: 椭圆形 29">
                <a:extLst>
                  <a:ext uri="{FF2B5EF4-FFF2-40B4-BE49-F238E27FC236}">
                    <a16:creationId xmlns:a16="http://schemas.microsoft.com/office/drawing/2014/main" id="{7CAD4E85-036C-4339-8A9C-91FF4EED2DF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ound-web-cam_17861">
                <a:extLst>
                  <a:ext uri="{FF2B5EF4-FFF2-40B4-BE49-F238E27FC236}">
                    <a16:creationId xmlns:a16="http://schemas.microsoft.com/office/drawing/2014/main" id="{86C6AD73-113F-4D7F-9966-D42EFDA212E8}"/>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9" name="Text Box 79">
              <a:extLst>
                <a:ext uri="{FF2B5EF4-FFF2-40B4-BE49-F238E27FC236}">
                  <a16:creationId xmlns:a16="http://schemas.microsoft.com/office/drawing/2014/main" id="{C726FCB2-1521-4F9E-A3B3-9E17E6BF7B85}"/>
                </a:ext>
              </a:extLst>
            </p:cNvPr>
            <p:cNvSpPr txBox="1">
              <a:spLocks noChangeArrowheads="1"/>
            </p:cNvSpPr>
            <p:nvPr/>
          </p:nvSpPr>
          <p:spPr bwMode="auto">
            <a:xfrm>
              <a:off x="2013554" y="3554922"/>
              <a:ext cx="10607472"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不调整慢启动和快速回复，仅优化拥塞避免阶段</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32" name="Text Box 79">
                <a:extLst>
                  <a:ext uri="{FF2B5EF4-FFF2-40B4-BE49-F238E27FC236}">
                    <a16:creationId xmlns:a16="http://schemas.microsoft.com/office/drawing/2014/main" id="{25CCF131-1895-4371-AED2-DDDD6EB67E1F}"/>
                  </a:ext>
                </a:extLst>
              </p:cNvPr>
              <p:cNvSpPr txBox="1">
                <a:spLocks noChangeArrowheads="1"/>
              </p:cNvSpPr>
              <p:nvPr/>
            </p:nvSpPr>
            <p:spPr bwMode="auto">
              <a:xfrm>
                <a:off x="1114419" y="4016073"/>
                <a:ext cx="9150965" cy="168828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W</a:t>
                </a:r>
                <a:r>
                  <a:rPr kumimoji="1" lang="en-US" altLang="zh-CN" sz="2400" baseline="-25000" dirty="0">
                    <a:latin typeface="Times New Roman" panose="02020603050405020304" pitchFamily="18" charset="0"/>
                    <a:ea typeface="思源黑体 CN Normal" panose="020B0400000000000000" pitchFamily="34" charset="-122"/>
                    <a:cs typeface="Times New Roman" panose="02020603050405020304" pitchFamily="18" charset="0"/>
                  </a:rPr>
                  <a:t>max</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：最后检测到丢包时</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拥塞窗口的大小</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：无丢包情况下，拥塞窗口再次达到</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W</a:t>
                </a:r>
                <a:r>
                  <a:rPr kumimoji="1" lang="en-US" altLang="zh-CN" sz="2400" baseline="-25000" dirty="0" err="1">
                    <a:latin typeface="Times New Roman" panose="02020603050405020304" pitchFamily="18" charset="0"/>
                    <a:ea typeface="思源黑体 CN Normal" panose="020B0400000000000000" pitchFamily="34" charset="-122"/>
                    <a:cs typeface="Times New Roman" panose="02020603050405020304" pitchFamily="18" charset="0"/>
                  </a:rPr>
                  <a:t>max</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的未来时间点</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拥塞窗口增加量</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14:m>
                  <m:oMath xmlns:m="http://schemas.openxmlformats.org/officeDocument/2006/math">
                    <m:r>
                      <a:rPr kumimoji="1" lang="en-US" altLang="zh-CN" sz="2400" b="0" i="1" smtClean="0">
                        <a:latin typeface="Cambria Math" panose="02040503050406030204" pitchFamily="18" charset="0"/>
                        <a:ea typeface="思源黑体 CN Normal" panose="020B0400000000000000" pitchFamily="34" charset="-122"/>
                        <a:cs typeface="Times New Roman" panose="02020603050405020304" pitchFamily="18" charset="0"/>
                      </a:rPr>
                      <m:t>𝑓</m:t>
                    </m:r>
                    <m:r>
                      <a:rPr kumimoji="1" lang="en-US" altLang="zh-CN" sz="2400" b="0" i="1" smtClean="0">
                        <a:latin typeface="Cambria Math" panose="02040503050406030204" pitchFamily="18" charset="0"/>
                        <a:ea typeface="思源黑体 CN Normal" panose="020B0400000000000000" pitchFamily="34" charset="-122"/>
                        <a:cs typeface="Times New Roman" panose="02020603050405020304" pitchFamily="18" charset="0"/>
                      </a:rPr>
                      <m:t>(</m:t>
                    </m:r>
                    <m:sSup>
                      <m:sSupPr>
                        <m:ctrlPr>
                          <a:rPr kumimoji="1" lang="en-US" altLang="zh-CN" sz="2400" b="0" i="1" smtClean="0">
                            <a:latin typeface="Cambria Math" panose="02040503050406030204" pitchFamily="18" charset="0"/>
                            <a:ea typeface="思源黑体 CN Normal" panose="020B0400000000000000" pitchFamily="34" charset="-122"/>
                            <a:cs typeface="Times New Roman" panose="02020603050405020304" pitchFamily="18" charset="0"/>
                          </a:rPr>
                        </m:ctrlPr>
                      </m:sSupPr>
                      <m:e>
                        <m:r>
                          <a:rPr kumimoji="1" lang="en-US" altLang="zh-CN" sz="2400" i="1">
                            <a:latin typeface="Cambria Math" panose="02040503050406030204" pitchFamily="18" charset="0"/>
                            <a:ea typeface="思源黑体 CN Normal" panose="020B0400000000000000" pitchFamily="34" charset="-122"/>
                            <a:cs typeface="Times New Roman" panose="02020603050405020304" pitchFamily="18" charset="0"/>
                          </a:rPr>
                          <m:t>|</m:t>
                        </m:r>
                        <m:r>
                          <a:rPr kumimoji="1" lang="en-US" altLang="zh-CN" sz="2400" i="1">
                            <a:latin typeface="Cambria Math" panose="02040503050406030204" pitchFamily="18" charset="0"/>
                            <a:ea typeface="思源黑体 CN Normal" panose="020B0400000000000000" pitchFamily="34" charset="-122"/>
                            <a:cs typeface="Times New Roman" panose="02020603050405020304" pitchFamily="18" charset="0"/>
                          </a:rPr>
                          <m:t>𝑡</m:t>
                        </m:r>
                        <m:r>
                          <a:rPr kumimoji="1" lang="en-US" altLang="zh-CN" sz="2400" i="1">
                            <a:latin typeface="Cambria Math" panose="02040503050406030204" pitchFamily="18" charset="0"/>
                            <a:ea typeface="思源黑体 CN Normal" panose="020B0400000000000000" pitchFamily="34" charset="-122"/>
                            <a:cs typeface="Times New Roman" panose="02020603050405020304" pitchFamily="18" charset="0"/>
                          </a:rPr>
                          <m:t>−</m:t>
                        </m:r>
                        <m:r>
                          <a:rPr kumimoji="1" lang="en-US" altLang="zh-CN" sz="2400" i="1">
                            <a:latin typeface="Cambria Math" panose="02040503050406030204" pitchFamily="18" charset="0"/>
                            <a:ea typeface="思源黑体 CN Normal" panose="020B0400000000000000" pitchFamily="34" charset="-122"/>
                            <a:cs typeface="Times New Roman" panose="02020603050405020304" pitchFamily="18" charset="0"/>
                          </a:rPr>
                          <m:t>𝐾</m:t>
                        </m:r>
                        <m:r>
                          <a:rPr kumimoji="1" lang="en-US" altLang="zh-CN" sz="2400" i="1">
                            <a:latin typeface="Cambria Math" panose="02040503050406030204" pitchFamily="18" charset="0"/>
                            <a:ea typeface="思源黑体 CN Normal" panose="020B0400000000000000" pitchFamily="34" charset="-122"/>
                            <a:cs typeface="Times New Roman" panose="02020603050405020304" pitchFamily="18" charset="0"/>
                          </a:rPr>
                          <m:t>|</m:t>
                        </m:r>
                      </m:e>
                      <m:sup>
                        <m:r>
                          <a:rPr kumimoji="1" lang="en-US" altLang="zh-CN" sz="2400" b="0" i="1" smtClean="0">
                            <a:latin typeface="Cambria Math" panose="02040503050406030204" pitchFamily="18" charset="0"/>
                            <a:ea typeface="思源黑体 CN Normal" panose="020B0400000000000000" pitchFamily="34" charset="-122"/>
                            <a:cs typeface="Times New Roman" panose="02020603050405020304" pitchFamily="18" charset="0"/>
                          </a:rPr>
                          <m:t>3</m:t>
                        </m:r>
                      </m:sup>
                    </m:sSup>
                    <m:r>
                      <a:rPr kumimoji="1" lang="en-US" altLang="zh-CN" sz="2400" b="0" i="1" smtClean="0">
                        <a:latin typeface="Cambria Math" panose="02040503050406030204" pitchFamily="18" charset="0"/>
                        <a:ea typeface="思源黑体 CN Normal" panose="020B0400000000000000" pitchFamily="34" charset="-122"/>
                        <a:cs typeface="Times New Roman" panose="02020603050405020304" pitchFamily="18" charset="0"/>
                      </a:rPr>
                      <m:t>)</m:t>
                    </m:r>
                  </m:oMath>
                </a14:m>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xmlns="">
          <p:sp>
            <p:nvSpPr>
              <p:cNvPr id="32" name="Text Box 79">
                <a:extLst>
                  <a:ext uri="{FF2B5EF4-FFF2-40B4-BE49-F238E27FC236}">
                    <a16:creationId xmlns:a16="http://schemas.microsoft.com/office/drawing/2014/main" id="{25CCF131-1895-4371-AED2-DDDD6EB67E1F}"/>
                  </a:ext>
                </a:extLst>
              </p:cNvPr>
              <p:cNvSpPr txBox="1">
                <a:spLocks noRot="1" noChangeAspect="1" noMove="1" noResize="1" noEditPoints="1" noAdjustHandles="1" noChangeArrowheads="1" noChangeShapeType="1" noTextEdit="1"/>
              </p:cNvSpPr>
              <p:nvPr/>
            </p:nvSpPr>
            <p:spPr bwMode="auto">
              <a:xfrm>
                <a:off x="1114419" y="4016073"/>
                <a:ext cx="9150965" cy="1688283"/>
              </a:xfrm>
              <a:prstGeom prst="rect">
                <a:avLst/>
              </a:prstGeom>
              <a:blipFill>
                <a:blip r:embed="rId3"/>
                <a:stretch>
                  <a:fillRect l="-933" b="-758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B3086C4F-D2E6-41C5-B34A-2378582E42F3}"/>
              </a:ext>
            </a:extLst>
          </p:cNvPr>
          <p:cNvGrpSpPr/>
          <p:nvPr/>
        </p:nvGrpSpPr>
        <p:grpSpPr>
          <a:xfrm>
            <a:off x="683025" y="2965926"/>
            <a:ext cx="2967337" cy="546155"/>
            <a:chOff x="430213" y="1601271"/>
            <a:chExt cx="2967337" cy="546155"/>
          </a:xfrm>
        </p:grpSpPr>
        <p:sp>
          <p:nvSpPr>
            <p:cNvPr id="35" name="流程图: 手动输入 6">
              <a:extLst>
                <a:ext uri="{FF2B5EF4-FFF2-40B4-BE49-F238E27FC236}">
                  <a16:creationId xmlns:a16="http://schemas.microsoft.com/office/drawing/2014/main" id="{90A5B183-ABEE-4A86-90E7-01C04C3BFFA4}"/>
                </a:ext>
              </a:extLst>
            </p:cNvPr>
            <p:cNvSpPr/>
            <p:nvPr/>
          </p:nvSpPr>
          <p:spPr>
            <a:xfrm rot="5400000" flipV="1">
              <a:off x="2088079" y="1004309"/>
              <a:ext cx="498372" cy="173485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6" name="组合 35">
              <a:extLst>
                <a:ext uri="{FF2B5EF4-FFF2-40B4-BE49-F238E27FC236}">
                  <a16:creationId xmlns:a16="http://schemas.microsoft.com/office/drawing/2014/main" id="{FDF82D01-8B63-40DC-94DF-D44FF965CE6A}"/>
                </a:ext>
              </a:extLst>
            </p:cNvPr>
            <p:cNvGrpSpPr/>
            <p:nvPr/>
          </p:nvGrpSpPr>
          <p:grpSpPr>
            <a:xfrm>
              <a:off x="430213" y="1601271"/>
              <a:ext cx="2967337" cy="546155"/>
              <a:chOff x="722008" y="1303131"/>
              <a:chExt cx="2833300" cy="521485"/>
            </a:xfrm>
          </p:grpSpPr>
          <p:sp>
            <p:nvSpPr>
              <p:cNvPr id="37" name="流程图: 手动输入 6">
                <a:extLst>
                  <a:ext uri="{FF2B5EF4-FFF2-40B4-BE49-F238E27FC236}">
                    <a16:creationId xmlns:a16="http://schemas.microsoft.com/office/drawing/2014/main" id="{B977E191-1EB4-4C2F-9647-876E4F3543BD}"/>
                  </a:ext>
                </a:extLst>
              </p:cNvPr>
              <p:cNvSpPr/>
              <p:nvPr/>
            </p:nvSpPr>
            <p:spPr>
              <a:xfrm rot="5400000" flipV="1">
                <a:off x="1941948" y="353189"/>
                <a:ext cx="475861" cy="238256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8" name="组合 37">
                <a:extLst>
                  <a:ext uri="{FF2B5EF4-FFF2-40B4-BE49-F238E27FC236}">
                    <a16:creationId xmlns:a16="http://schemas.microsoft.com/office/drawing/2014/main" id="{E1FB6D10-BFFC-4FF8-8674-A2E00D4F0F5C}"/>
                  </a:ext>
                </a:extLst>
              </p:cNvPr>
              <p:cNvGrpSpPr/>
              <p:nvPr/>
            </p:nvGrpSpPr>
            <p:grpSpPr>
              <a:xfrm>
                <a:off x="722008" y="1303131"/>
                <a:ext cx="546594" cy="475865"/>
                <a:chOff x="708742" y="1296102"/>
                <a:chExt cx="454744" cy="283828"/>
              </a:xfrm>
            </p:grpSpPr>
            <p:sp>
              <p:nvSpPr>
                <p:cNvPr id="40" name="平行四边形 39">
                  <a:extLst>
                    <a:ext uri="{FF2B5EF4-FFF2-40B4-BE49-F238E27FC236}">
                      <a16:creationId xmlns:a16="http://schemas.microsoft.com/office/drawing/2014/main" id="{50F87B62-DD3E-4723-8A3D-F983865B17BE}"/>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41" name="平行四边形 40">
                  <a:extLst>
                    <a:ext uri="{FF2B5EF4-FFF2-40B4-BE49-F238E27FC236}">
                      <a16:creationId xmlns:a16="http://schemas.microsoft.com/office/drawing/2014/main" id="{3EB8819C-8399-4455-8719-9673017679D2}"/>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9" name="Text Box 79">
                <a:extLst>
                  <a:ext uri="{FF2B5EF4-FFF2-40B4-BE49-F238E27FC236}">
                    <a16:creationId xmlns:a16="http://schemas.microsoft.com/office/drawing/2014/main" id="{57A708D7-263D-482F-94AB-F7EDB24059B0}"/>
                  </a:ext>
                </a:extLst>
              </p:cNvPr>
              <p:cNvSpPr txBox="1">
                <a:spLocks noChangeArrowheads="1"/>
              </p:cNvSpPr>
              <p:nvPr/>
            </p:nvSpPr>
            <p:spPr bwMode="auto">
              <a:xfrm>
                <a:off x="1172745" y="1354417"/>
                <a:ext cx="2382563"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ea typeface="思源黑体 CN Medium" panose="020B0600000000000000" pitchFamily="34" charset="-122"/>
                  </a:rPr>
                  <a:t>CUBIC</a:t>
                </a:r>
                <a:r>
                  <a:rPr kumimoji="1" lang="zh-CN" altLang="en-US" sz="2600" dirty="0">
                    <a:solidFill>
                      <a:schemeClr val="tx1">
                        <a:lumMod val="85000"/>
                        <a:lumOff val="15000"/>
                      </a:schemeClr>
                    </a:solidFill>
                    <a:ea typeface="思源黑体 CN Medium" panose="020B0600000000000000" pitchFamily="34" charset="-122"/>
                  </a:rPr>
                  <a:t>的方案</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grpSp>
        <p:nvGrpSpPr>
          <p:cNvPr id="103" name="Group 4">
            <a:extLst>
              <a:ext uri="{FF2B5EF4-FFF2-40B4-BE49-F238E27FC236}">
                <a16:creationId xmlns:a16="http://schemas.microsoft.com/office/drawing/2014/main" id="{875C3229-7754-4AFF-873A-C13D9CEE2BCA}"/>
              </a:ext>
            </a:extLst>
          </p:cNvPr>
          <p:cNvGrpSpPr/>
          <p:nvPr/>
        </p:nvGrpSpPr>
        <p:grpSpPr>
          <a:xfrm>
            <a:off x="5689901" y="3037834"/>
            <a:ext cx="5714572" cy="3644759"/>
            <a:chOff x="5030365" y="2893914"/>
            <a:chExt cx="5714572" cy="3644759"/>
          </a:xfrm>
        </p:grpSpPr>
        <p:sp>
          <p:nvSpPr>
            <p:cNvPr id="104" name="TextBox 73">
              <a:extLst>
                <a:ext uri="{FF2B5EF4-FFF2-40B4-BE49-F238E27FC236}">
                  <a16:creationId xmlns:a16="http://schemas.microsoft.com/office/drawing/2014/main" id="{54FF17F6-E777-4A7F-BE33-FFA12E8F95D9}"/>
                </a:ext>
              </a:extLst>
            </p:cNvPr>
            <p:cNvSpPr txBox="1"/>
            <p:nvPr/>
          </p:nvSpPr>
          <p:spPr>
            <a:xfrm>
              <a:off x="5030365" y="5185258"/>
              <a:ext cx="808134" cy="887935"/>
            </a:xfrm>
            <a:prstGeom prst="rect">
              <a:avLst/>
            </a:prstGeom>
            <a:noFill/>
          </p:spPr>
          <p:txBody>
            <a:bodyPr wrap="non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TCP</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sending </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5" name="Straight Connector 36">
              <a:extLst>
                <a:ext uri="{FF2B5EF4-FFF2-40B4-BE49-F238E27FC236}">
                  <a16:creationId xmlns:a16="http://schemas.microsoft.com/office/drawing/2014/main" id="{DC5A5F50-86EA-44EF-823F-3A07DF8E8D3A}"/>
                </a:ext>
              </a:extLst>
            </p:cNvPr>
            <p:cNvCxnSpPr/>
            <p:nvPr/>
          </p:nvCxnSpPr>
          <p:spPr>
            <a:xfrm>
              <a:off x="5801903" y="6262085"/>
              <a:ext cx="4597974" cy="0"/>
            </a:xfrm>
            <a:prstGeom prst="line">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Connector 37">
              <a:extLst>
                <a:ext uri="{FF2B5EF4-FFF2-40B4-BE49-F238E27FC236}">
                  <a16:creationId xmlns:a16="http://schemas.microsoft.com/office/drawing/2014/main" id="{06AC9720-91BB-4B12-A635-1BCFCA732689}"/>
                </a:ext>
              </a:extLst>
            </p:cNvPr>
            <p:cNvCxnSpPr>
              <a:cxnSpLocks/>
            </p:cNvCxnSpPr>
            <p:nvPr/>
          </p:nvCxnSpPr>
          <p:spPr>
            <a:xfrm flipV="1">
              <a:off x="5801904" y="4039871"/>
              <a:ext cx="0" cy="2222517"/>
            </a:xfrm>
            <a:prstGeom prst="line">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7" name="Freeform 38">
              <a:extLst>
                <a:ext uri="{FF2B5EF4-FFF2-40B4-BE49-F238E27FC236}">
                  <a16:creationId xmlns:a16="http://schemas.microsoft.com/office/drawing/2014/main" id="{F90D2E0B-4D7E-461C-AA55-975E15009213}"/>
                </a:ext>
              </a:extLst>
            </p:cNvPr>
            <p:cNvSpPr/>
            <p:nvPr/>
          </p:nvSpPr>
          <p:spPr>
            <a:xfrm>
              <a:off x="5815989" y="4445300"/>
              <a:ext cx="480875" cy="1811260"/>
            </a:xfrm>
            <a:custGeom>
              <a:avLst/>
              <a:gdLst>
                <a:gd name="connsiteX0" fmla="*/ 860489 w 860489"/>
                <a:gd name="connsiteY0" fmla="*/ 0 h 3186525"/>
                <a:gd name="connsiteX1" fmla="*/ 777551 w 860489"/>
                <a:gd name="connsiteY1" fmla="*/ 2384490 h 3186525"/>
                <a:gd name="connsiteX2" fmla="*/ 632408 w 860489"/>
                <a:gd name="connsiteY2" fmla="*/ 3084286 h 3186525"/>
                <a:gd name="connsiteX3" fmla="*/ 440612 w 860489"/>
                <a:gd name="connsiteY3" fmla="*/ 3177592 h 3186525"/>
                <a:gd name="connsiteX4" fmla="*/ 0 w 860489"/>
                <a:gd name="connsiteY4" fmla="*/ 3182776 h 3186525"/>
                <a:gd name="connsiteX0" fmla="*/ 860489 w 860489"/>
                <a:gd name="connsiteY0" fmla="*/ 0 h 3186525"/>
                <a:gd name="connsiteX1" fmla="*/ 777551 w 860489"/>
                <a:gd name="connsiteY1" fmla="*/ 2384490 h 3186525"/>
                <a:gd name="connsiteX2" fmla="*/ 632408 w 860489"/>
                <a:gd name="connsiteY2" fmla="*/ 3084286 h 3186525"/>
                <a:gd name="connsiteX3" fmla="*/ 440612 w 860489"/>
                <a:gd name="connsiteY3" fmla="*/ 3177592 h 3186525"/>
                <a:gd name="connsiteX4" fmla="*/ 0 w 860489"/>
                <a:gd name="connsiteY4" fmla="*/ 3182776 h 3186525"/>
                <a:gd name="connsiteX0" fmla="*/ 860489 w 860489"/>
                <a:gd name="connsiteY0" fmla="*/ 0 h 3182776"/>
                <a:gd name="connsiteX1" fmla="*/ 777551 w 860489"/>
                <a:gd name="connsiteY1" fmla="*/ 2384490 h 3182776"/>
                <a:gd name="connsiteX2" fmla="*/ 632408 w 860489"/>
                <a:gd name="connsiteY2" fmla="*/ 3084286 h 3182776"/>
                <a:gd name="connsiteX3" fmla="*/ 0 w 860489"/>
                <a:gd name="connsiteY3" fmla="*/ 3182776 h 3182776"/>
                <a:gd name="connsiteX0" fmla="*/ 860489 w 860489"/>
                <a:gd name="connsiteY0" fmla="*/ 0 h 3183334"/>
                <a:gd name="connsiteX1" fmla="*/ 777551 w 860489"/>
                <a:gd name="connsiteY1" fmla="*/ 2384490 h 3183334"/>
                <a:gd name="connsiteX2" fmla="*/ 632408 w 860489"/>
                <a:gd name="connsiteY2" fmla="*/ 3084286 h 3183334"/>
                <a:gd name="connsiteX3" fmla="*/ 0 w 860489"/>
                <a:gd name="connsiteY3" fmla="*/ 3182776 h 3183334"/>
                <a:gd name="connsiteX0" fmla="*/ 860489 w 860489"/>
                <a:gd name="connsiteY0" fmla="*/ 0 h 3185488"/>
                <a:gd name="connsiteX1" fmla="*/ 777551 w 860489"/>
                <a:gd name="connsiteY1" fmla="*/ 2384490 h 3185488"/>
                <a:gd name="connsiteX2" fmla="*/ 632408 w 860489"/>
                <a:gd name="connsiteY2" fmla="*/ 3084286 h 3185488"/>
                <a:gd name="connsiteX3" fmla="*/ 0 w 860489"/>
                <a:gd name="connsiteY3" fmla="*/ 3182776 h 3185488"/>
                <a:gd name="connsiteX0" fmla="*/ 860489 w 860489"/>
                <a:gd name="connsiteY0" fmla="*/ 0 h 3182776"/>
                <a:gd name="connsiteX1" fmla="*/ 777551 w 860489"/>
                <a:gd name="connsiteY1" fmla="*/ 2384490 h 3182776"/>
                <a:gd name="connsiteX2" fmla="*/ 664158 w 860489"/>
                <a:gd name="connsiteY2" fmla="*/ 3043011 h 3182776"/>
                <a:gd name="connsiteX3" fmla="*/ 0 w 860489"/>
                <a:gd name="connsiteY3" fmla="*/ 3182776 h 3182776"/>
                <a:gd name="connsiteX0" fmla="*/ 860489 w 860489"/>
                <a:gd name="connsiteY0" fmla="*/ 0 h 3184087"/>
                <a:gd name="connsiteX1" fmla="*/ 777551 w 860489"/>
                <a:gd name="connsiteY1" fmla="*/ 2384490 h 3184087"/>
                <a:gd name="connsiteX2" fmla="*/ 664158 w 860489"/>
                <a:gd name="connsiteY2" fmla="*/ 3043011 h 3184087"/>
                <a:gd name="connsiteX3" fmla="*/ 0 w 860489"/>
                <a:gd name="connsiteY3" fmla="*/ 3182776 h 3184087"/>
                <a:gd name="connsiteX0" fmla="*/ 860489 w 860489"/>
                <a:gd name="connsiteY0" fmla="*/ 0 h 3182776"/>
                <a:gd name="connsiteX1" fmla="*/ 793426 w 860489"/>
                <a:gd name="connsiteY1" fmla="*/ 2378140 h 3182776"/>
                <a:gd name="connsiteX2" fmla="*/ 664158 w 860489"/>
                <a:gd name="connsiteY2" fmla="*/ 3043011 h 3182776"/>
                <a:gd name="connsiteX3" fmla="*/ 0 w 860489"/>
                <a:gd name="connsiteY3" fmla="*/ 3182776 h 3182776"/>
                <a:gd name="connsiteX0" fmla="*/ 860489 w 860489"/>
                <a:gd name="connsiteY0" fmla="*/ 0 h 3182776"/>
                <a:gd name="connsiteX1" fmla="*/ 793426 w 860489"/>
                <a:gd name="connsiteY1" fmla="*/ 2378140 h 3182776"/>
                <a:gd name="connsiteX2" fmla="*/ 664158 w 860489"/>
                <a:gd name="connsiteY2" fmla="*/ 3043011 h 3182776"/>
                <a:gd name="connsiteX3" fmla="*/ 0 w 860489"/>
                <a:gd name="connsiteY3" fmla="*/ 3182776 h 3182776"/>
                <a:gd name="connsiteX0" fmla="*/ 860489 w 860489"/>
                <a:gd name="connsiteY0" fmla="*/ 0 h 3182776"/>
                <a:gd name="connsiteX1" fmla="*/ 793426 w 860489"/>
                <a:gd name="connsiteY1" fmla="*/ 2378140 h 3182776"/>
                <a:gd name="connsiteX2" fmla="*/ 664158 w 860489"/>
                <a:gd name="connsiteY2" fmla="*/ 3043011 h 3182776"/>
                <a:gd name="connsiteX3" fmla="*/ 0 w 860489"/>
                <a:gd name="connsiteY3" fmla="*/ 3182776 h 3182776"/>
                <a:gd name="connsiteX0" fmla="*/ 860489 w 860489"/>
                <a:gd name="connsiteY0" fmla="*/ 0 h 3182776"/>
                <a:gd name="connsiteX1" fmla="*/ 793426 w 860489"/>
                <a:gd name="connsiteY1" fmla="*/ 2378140 h 3182776"/>
                <a:gd name="connsiteX2" fmla="*/ 664158 w 860489"/>
                <a:gd name="connsiteY2" fmla="*/ 3043011 h 3182776"/>
                <a:gd name="connsiteX3" fmla="*/ 0 w 860489"/>
                <a:gd name="connsiteY3" fmla="*/ 3182776 h 3182776"/>
                <a:gd name="connsiteX0" fmla="*/ 860489 w 860489"/>
                <a:gd name="connsiteY0" fmla="*/ 0 h 3186401"/>
                <a:gd name="connsiteX1" fmla="*/ 793426 w 860489"/>
                <a:gd name="connsiteY1" fmla="*/ 2378140 h 3186401"/>
                <a:gd name="connsiteX2" fmla="*/ 664158 w 860489"/>
                <a:gd name="connsiteY2" fmla="*/ 3043011 h 3186401"/>
                <a:gd name="connsiteX3" fmla="*/ 0 w 860489"/>
                <a:gd name="connsiteY3" fmla="*/ 3182776 h 3186401"/>
                <a:gd name="connsiteX0" fmla="*/ 860489 w 860489"/>
                <a:gd name="connsiteY0" fmla="*/ 0 h 3188070"/>
                <a:gd name="connsiteX1" fmla="*/ 793426 w 860489"/>
                <a:gd name="connsiteY1" fmla="*/ 2378140 h 3188070"/>
                <a:gd name="connsiteX2" fmla="*/ 664158 w 860489"/>
                <a:gd name="connsiteY2" fmla="*/ 3043011 h 3188070"/>
                <a:gd name="connsiteX3" fmla="*/ 0 w 860489"/>
                <a:gd name="connsiteY3" fmla="*/ 3182776 h 3188070"/>
                <a:gd name="connsiteX0" fmla="*/ 860489 w 860489"/>
                <a:gd name="connsiteY0" fmla="*/ 0 h 3182776"/>
                <a:gd name="connsiteX1" fmla="*/ 793426 w 860489"/>
                <a:gd name="connsiteY1" fmla="*/ 2378140 h 3182776"/>
                <a:gd name="connsiteX2" fmla="*/ 676858 w 860489"/>
                <a:gd name="connsiteY2" fmla="*/ 2998561 h 3182776"/>
                <a:gd name="connsiteX3" fmla="*/ 0 w 860489"/>
                <a:gd name="connsiteY3" fmla="*/ 3182776 h 3182776"/>
                <a:gd name="connsiteX0" fmla="*/ 860489 w 860489"/>
                <a:gd name="connsiteY0" fmla="*/ 0 h 3192503"/>
                <a:gd name="connsiteX1" fmla="*/ 793426 w 860489"/>
                <a:gd name="connsiteY1" fmla="*/ 2378140 h 3192503"/>
                <a:gd name="connsiteX2" fmla="*/ 676858 w 860489"/>
                <a:gd name="connsiteY2" fmla="*/ 2998561 h 3192503"/>
                <a:gd name="connsiteX3" fmla="*/ 0 w 860489"/>
                <a:gd name="connsiteY3" fmla="*/ 3182776 h 3192503"/>
                <a:gd name="connsiteX0" fmla="*/ 860489 w 860489"/>
                <a:gd name="connsiteY0" fmla="*/ 0 h 3182981"/>
                <a:gd name="connsiteX1" fmla="*/ 793426 w 860489"/>
                <a:gd name="connsiteY1" fmla="*/ 2378140 h 3182981"/>
                <a:gd name="connsiteX2" fmla="*/ 676858 w 860489"/>
                <a:gd name="connsiteY2" fmla="*/ 2998561 h 3182981"/>
                <a:gd name="connsiteX3" fmla="*/ 0 w 860489"/>
                <a:gd name="connsiteY3" fmla="*/ 3182776 h 3182981"/>
                <a:gd name="connsiteX0" fmla="*/ 860489 w 860489"/>
                <a:gd name="connsiteY0" fmla="*/ 0 h 3182981"/>
                <a:gd name="connsiteX1" fmla="*/ 793426 w 860489"/>
                <a:gd name="connsiteY1" fmla="*/ 2378140 h 3182981"/>
                <a:gd name="connsiteX2" fmla="*/ 676858 w 860489"/>
                <a:gd name="connsiteY2" fmla="*/ 2998561 h 3182981"/>
                <a:gd name="connsiteX3" fmla="*/ 0 w 860489"/>
                <a:gd name="connsiteY3" fmla="*/ 3182776 h 3182981"/>
                <a:gd name="connsiteX0" fmla="*/ 892239 w 892239"/>
                <a:gd name="connsiteY0" fmla="*/ 0 h 3160756"/>
                <a:gd name="connsiteX1" fmla="*/ 793426 w 892239"/>
                <a:gd name="connsiteY1" fmla="*/ 2355915 h 3160756"/>
                <a:gd name="connsiteX2" fmla="*/ 676858 w 892239"/>
                <a:gd name="connsiteY2" fmla="*/ 2976336 h 3160756"/>
                <a:gd name="connsiteX3" fmla="*/ 0 w 892239"/>
                <a:gd name="connsiteY3" fmla="*/ 3160551 h 3160756"/>
                <a:gd name="connsiteX0" fmla="*/ 892239 w 892239"/>
                <a:gd name="connsiteY0" fmla="*/ 0 h 3160756"/>
                <a:gd name="connsiteX1" fmla="*/ 793426 w 892239"/>
                <a:gd name="connsiteY1" fmla="*/ 2355915 h 3160756"/>
                <a:gd name="connsiteX2" fmla="*/ 676858 w 892239"/>
                <a:gd name="connsiteY2" fmla="*/ 2976336 h 3160756"/>
                <a:gd name="connsiteX3" fmla="*/ 0 w 892239"/>
                <a:gd name="connsiteY3" fmla="*/ 3160551 h 3160756"/>
              </a:gdLst>
              <a:ahLst/>
              <a:cxnLst>
                <a:cxn ang="0">
                  <a:pos x="connsiteX0" y="connsiteY0"/>
                </a:cxn>
                <a:cxn ang="0">
                  <a:pos x="connsiteX1" y="connsiteY1"/>
                </a:cxn>
                <a:cxn ang="0">
                  <a:pos x="connsiteX2" y="connsiteY2"/>
                </a:cxn>
                <a:cxn ang="0">
                  <a:pos x="connsiteX3" y="connsiteY3"/>
                </a:cxn>
              </a:cxnLst>
              <a:rect l="l" t="t" r="r" b="b"/>
              <a:pathLst>
                <a:path w="892239" h="3160756">
                  <a:moveTo>
                    <a:pt x="892239" y="0"/>
                  </a:moveTo>
                  <a:cubicBezTo>
                    <a:pt x="857076" y="951096"/>
                    <a:pt x="829323" y="1859859"/>
                    <a:pt x="793426" y="2355915"/>
                  </a:cubicBezTo>
                  <a:cubicBezTo>
                    <a:pt x="757529" y="2851971"/>
                    <a:pt x="751946" y="2746980"/>
                    <a:pt x="676858" y="2976336"/>
                  </a:cubicBezTo>
                  <a:cubicBezTo>
                    <a:pt x="601770" y="3205692"/>
                    <a:pt x="160327" y="3152732"/>
                    <a:pt x="0" y="3160551"/>
                  </a:cubicBezTo>
                </a:path>
              </a:pathLst>
            </a:custGeom>
            <a:ln>
              <a:solidFill>
                <a:schemeClr val="accent3">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08" name="Straight Connector 39">
              <a:extLst>
                <a:ext uri="{FF2B5EF4-FFF2-40B4-BE49-F238E27FC236}">
                  <a16:creationId xmlns:a16="http://schemas.microsoft.com/office/drawing/2014/main" id="{90DADE74-0F54-4D26-8774-6F13DB44BCCC}"/>
                </a:ext>
              </a:extLst>
            </p:cNvPr>
            <p:cNvCxnSpPr/>
            <p:nvPr/>
          </p:nvCxnSpPr>
          <p:spPr>
            <a:xfrm>
              <a:off x="6296864" y="4404648"/>
              <a:ext cx="2774587" cy="0"/>
            </a:xfrm>
            <a:prstGeom prst="line">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09" name="Group 52">
              <a:extLst>
                <a:ext uri="{FF2B5EF4-FFF2-40B4-BE49-F238E27FC236}">
                  <a16:creationId xmlns:a16="http://schemas.microsoft.com/office/drawing/2014/main" id="{8A0F19AA-E73E-4B55-8F45-3CA9ACC16558}"/>
                </a:ext>
              </a:extLst>
            </p:cNvPr>
            <p:cNvGrpSpPr/>
            <p:nvPr/>
          </p:nvGrpSpPr>
          <p:grpSpPr>
            <a:xfrm>
              <a:off x="6350326" y="4445306"/>
              <a:ext cx="795772" cy="900465"/>
              <a:chOff x="1257299" y="2448186"/>
              <a:chExt cx="919846" cy="1571364"/>
            </a:xfrm>
          </p:grpSpPr>
          <p:cxnSp>
            <p:nvCxnSpPr>
              <p:cNvPr id="131" name="Straight Connector 54">
                <a:extLst>
                  <a:ext uri="{FF2B5EF4-FFF2-40B4-BE49-F238E27FC236}">
                    <a16:creationId xmlns:a16="http://schemas.microsoft.com/office/drawing/2014/main" id="{E7C38993-C5A4-496F-8991-962D55D6A21D}"/>
                  </a:ext>
                </a:extLst>
              </p:cNvPr>
              <p:cNvCxnSpPr/>
              <p:nvPr/>
            </p:nvCxnSpPr>
            <p:spPr>
              <a:xfrm flipH="1">
                <a:off x="1294561" y="2448186"/>
                <a:ext cx="882584" cy="1571364"/>
              </a:xfrm>
              <a:prstGeom prst="line">
                <a:avLst/>
              </a:prstGeom>
              <a:ln w="254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132" name="Freeform 55">
                <a:extLst>
                  <a:ext uri="{FF2B5EF4-FFF2-40B4-BE49-F238E27FC236}">
                    <a16:creationId xmlns:a16="http://schemas.microsoft.com/office/drawing/2014/main" id="{996EEE60-B297-47B3-90E5-CD82C0F4B9F4}"/>
                  </a:ext>
                </a:extLst>
              </p:cNvPr>
              <p:cNvSpPr/>
              <p:nvPr/>
            </p:nvSpPr>
            <p:spPr>
              <a:xfrm>
                <a:off x="1257299" y="2450273"/>
                <a:ext cx="854076" cy="1562928"/>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8197" y="56892"/>
                      <a:pt x="50361" y="547727"/>
                      <a:pt x="0" y="2103931"/>
                    </a:cubicBezTo>
                  </a:path>
                </a:pathLst>
              </a:custGeom>
              <a:ln w="25400">
                <a:solidFill>
                  <a:srgbClr val="0000A3"/>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0" name="Group 56">
              <a:extLst>
                <a:ext uri="{FF2B5EF4-FFF2-40B4-BE49-F238E27FC236}">
                  <a16:creationId xmlns:a16="http://schemas.microsoft.com/office/drawing/2014/main" id="{4D55E13B-1C3A-4383-AE70-116AD23E1C4A}"/>
                </a:ext>
              </a:extLst>
            </p:cNvPr>
            <p:cNvGrpSpPr/>
            <p:nvPr/>
          </p:nvGrpSpPr>
          <p:grpSpPr>
            <a:xfrm>
              <a:off x="7112500" y="4441667"/>
              <a:ext cx="795772" cy="900465"/>
              <a:chOff x="1257299" y="2448186"/>
              <a:chExt cx="919846" cy="1571364"/>
            </a:xfrm>
          </p:grpSpPr>
          <p:cxnSp>
            <p:nvCxnSpPr>
              <p:cNvPr id="129" name="Straight Connector 57">
                <a:extLst>
                  <a:ext uri="{FF2B5EF4-FFF2-40B4-BE49-F238E27FC236}">
                    <a16:creationId xmlns:a16="http://schemas.microsoft.com/office/drawing/2014/main" id="{5420C965-D772-41AF-BB84-BD383350F935}"/>
                  </a:ext>
                </a:extLst>
              </p:cNvPr>
              <p:cNvCxnSpPr/>
              <p:nvPr/>
            </p:nvCxnSpPr>
            <p:spPr>
              <a:xfrm flipH="1">
                <a:off x="1294561" y="2448186"/>
                <a:ext cx="882584" cy="1571364"/>
              </a:xfrm>
              <a:prstGeom prst="line">
                <a:avLst/>
              </a:prstGeom>
              <a:ln w="254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130" name="Freeform 59">
                <a:extLst>
                  <a:ext uri="{FF2B5EF4-FFF2-40B4-BE49-F238E27FC236}">
                    <a16:creationId xmlns:a16="http://schemas.microsoft.com/office/drawing/2014/main" id="{DE6246D6-2300-4223-9224-CBA9B165AEE1}"/>
                  </a:ext>
                </a:extLst>
              </p:cNvPr>
              <p:cNvSpPr/>
              <p:nvPr/>
            </p:nvSpPr>
            <p:spPr>
              <a:xfrm>
                <a:off x="1257299" y="2450273"/>
                <a:ext cx="854076" cy="1562928"/>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8197" y="56892"/>
                      <a:pt x="50361" y="547727"/>
                      <a:pt x="0" y="2103931"/>
                    </a:cubicBezTo>
                  </a:path>
                </a:pathLst>
              </a:custGeom>
              <a:ln w="25400">
                <a:solidFill>
                  <a:srgbClr val="0000A3"/>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1" name="Group 62">
              <a:extLst>
                <a:ext uri="{FF2B5EF4-FFF2-40B4-BE49-F238E27FC236}">
                  <a16:creationId xmlns:a16="http://schemas.microsoft.com/office/drawing/2014/main" id="{894CD4E3-BED0-4F4E-80C2-B06A33036040}"/>
                </a:ext>
              </a:extLst>
            </p:cNvPr>
            <p:cNvGrpSpPr/>
            <p:nvPr/>
          </p:nvGrpSpPr>
          <p:grpSpPr>
            <a:xfrm>
              <a:off x="7915954" y="4439699"/>
              <a:ext cx="795772" cy="900465"/>
              <a:chOff x="1257299" y="2448186"/>
              <a:chExt cx="919846" cy="1571364"/>
            </a:xfrm>
          </p:grpSpPr>
          <p:cxnSp>
            <p:nvCxnSpPr>
              <p:cNvPr id="127" name="Straight Connector 63">
                <a:extLst>
                  <a:ext uri="{FF2B5EF4-FFF2-40B4-BE49-F238E27FC236}">
                    <a16:creationId xmlns:a16="http://schemas.microsoft.com/office/drawing/2014/main" id="{A6829524-A4E5-4F38-A175-38CF5A0D036A}"/>
                  </a:ext>
                </a:extLst>
              </p:cNvPr>
              <p:cNvCxnSpPr/>
              <p:nvPr/>
            </p:nvCxnSpPr>
            <p:spPr>
              <a:xfrm flipH="1">
                <a:off x="1294561" y="2448186"/>
                <a:ext cx="882584" cy="1571364"/>
              </a:xfrm>
              <a:prstGeom prst="line">
                <a:avLst/>
              </a:prstGeom>
              <a:ln w="254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128" name="Freeform 64">
                <a:extLst>
                  <a:ext uri="{FF2B5EF4-FFF2-40B4-BE49-F238E27FC236}">
                    <a16:creationId xmlns:a16="http://schemas.microsoft.com/office/drawing/2014/main" id="{4818523D-92F3-48E8-A820-9DD43CEFFE7D}"/>
                  </a:ext>
                </a:extLst>
              </p:cNvPr>
              <p:cNvSpPr/>
              <p:nvPr/>
            </p:nvSpPr>
            <p:spPr>
              <a:xfrm>
                <a:off x="1257299" y="2450273"/>
                <a:ext cx="854076" cy="1562928"/>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8197" y="56892"/>
                      <a:pt x="50361" y="547727"/>
                      <a:pt x="0" y="2103931"/>
                    </a:cubicBezTo>
                  </a:path>
                </a:pathLst>
              </a:custGeom>
              <a:ln w="25400">
                <a:solidFill>
                  <a:srgbClr val="0000A3"/>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2" name="Group 65">
              <a:extLst>
                <a:ext uri="{FF2B5EF4-FFF2-40B4-BE49-F238E27FC236}">
                  <a16:creationId xmlns:a16="http://schemas.microsoft.com/office/drawing/2014/main" id="{C6D5CCA6-474E-4D49-A570-9F5D28E5B30D}"/>
                </a:ext>
              </a:extLst>
            </p:cNvPr>
            <p:cNvGrpSpPr/>
            <p:nvPr/>
          </p:nvGrpSpPr>
          <p:grpSpPr>
            <a:xfrm>
              <a:off x="8750371" y="4432898"/>
              <a:ext cx="795772" cy="900465"/>
              <a:chOff x="1257299" y="2448186"/>
              <a:chExt cx="919846" cy="1571364"/>
            </a:xfrm>
          </p:grpSpPr>
          <p:cxnSp>
            <p:nvCxnSpPr>
              <p:cNvPr id="125" name="Straight Connector 66">
                <a:extLst>
                  <a:ext uri="{FF2B5EF4-FFF2-40B4-BE49-F238E27FC236}">
                    <a16:creationId xmlns:a16="http://schemas.microsoft.com/office/drawing/2014/main" id="{6C80864D-96D3-4046-B838-A3F4B9ADEE4B}"/>
                  </a:ext>
                </a:extLst>
              </p:cNvPr>
              <p:cNvCxnSpPr/>
              <p:nvPr/>
            </p:nvCxnSpPr>
            <p:spPr>
              <a:xfrm flipH="1">
                <a:off x="1294561" y="2448186"/>
                <a:ext cx="882584" cy="1571364"/>
              </a:xfrm>
              <a:prstGeom prst="line">
                <a:avLst/>
              </a:prstGeom>
              <a:ln w="254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126" name="Freeform 67">
                <a:extLst>
                  <a:ext uri="{FF2B5EF4-FFF2-40B4-BE49-F238E27FC236}">
                    <a16:creationId xmlns:a16="http://schemas.microsoft.com/office/drawing/2014/main" id="{81B93EE2-208D-4043-A213-232CCEDE7FDE}"/>
                  </a:ext>
                </a:extLst>
              </p:cNvPr>
              <p:cNvSpPr/>
              <p:nvPr/>
            </p:nvSpPr>
            <p:spPr>
              <a:xfrm>
                <a:off x="1257299" y="2450273"/>
                <a:ext cx="854076" cy="1562928"/>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8197" y="56892"/>
                      <a:pt x="50361" y="547727"/>
                      <a:pt x="0" y="2103931"/>
                    </a:cubicBezTo>
                  </a:path>
                </a:pathLst>
              </a:custGeom>
              <a:ln w="25400">
                <a:solidFill>
                  <a:srgbClr val="0000A3"/>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3" name="Group 68">
              <a:extLst>
                <a:ext uri="{FF2B5EF4-FFF2-40B4-BE49-F238E27FC236}">
                  <a16:creationId xmlns:a16="http://schemas.microsoft.com/office/drawing/2014/main" id="{FD78D226-5AEF-4BFD-9FE2-56BED0A17196}"/>
                </a:ext>
              </a:extLst>
            </p:cNvPr>
            <p:cNvGrpSpPr/>
            <p:nvPr/>
          </p:nvGrpSpPr>
          <p:grpSpPr>
            <a:xfrm rot="10800000">
              <a:off x="9544542" y="3096950"/>
              <a:ext cx="1128132" cy="1337145"/>
              <a:chOff x="873118" y="2448184"/>
              <a:chExt cx="1304027" cy="2333396"/>
            </a:xfrm>
          </p:grpSpPr>
          <p:cxnSp>
            <p:nvCxnSpPr>
              <p:cNvPr id="123" name="Straight Connector 69">
                <a:extLst>
                  <a:ext uri="{FF2B5EF4-FFF2-40B4-BE49-F238E27FC236}">
                    <a16:creationId xmlns:a16="http://schemas.microsoft.com/office/drawing/2014/main" id="{539BA2D7-121F-461B-BCBC-CBF98B99E0E2}"/>
                  </a:ext>
                </a:extLst>
              </p:cNvPr>
              <p:cNvCxnSpPr/>
              <p:nvPr/>
            </p:nvCxnSpPr>
            <p:spPr>
              <a:xfrm rot="10800000" flipV="1">
                <a:off x="873118" y="2448184"/>
                <a:ext cx="1304027" cy="2333396"/>
              </a:xfrm>
              <a:prstGeom prst="line">
                <a:avLst/>
              </a:prstGeom>
              <a:ln w="254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124" name="Freeform 70">
                <a:extLst>
                  <a:ext uri="{FF2B5EF4-FFF2-40B4-BE49-F238E27FC236}">
                    <a16:creationId xmlns:a16="http://schemas.microsoft.com/office/drawing/2014/main" id="{CB36E92B-98CB-4D33-B5B3-0915938FF049}"/>
                  </a:ext>
                </a:extLst>
              </p:cNvPr>
              <p:cNvSpPr/>
              <p:nvPr/>
            </p:nvSpPr>
            <p:spPr>
              <a:xfrm>
                <a:off x="1252647" y="2450273"/>
                <a:ext cx="858729" cy="1600620"/>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 name="connsiteX0" fmla="*/ 1153813 w 1153813"/>
                  <a:gd name="connsiteY0" fmla="*/ 0 h 2154669"/>
                  <a:gd name="connsiteX1" fmla="*/ 0 w 1153813"/>
                  <a:gd name="connsiteY1" fmla="*/ 2154669 h 2154669"/>
                </a:gdLst>
                <a:ahLst/>
                <a:cxnLst>
                  <a:cxn ang="0">
                    <a:pos x="connsiteX0" y="connsiteY0"/>
                  </a:cxn>
                  <a:cxn ang="0">
                    <a:pos x="connsiteX1" y="connsiteY1"/>
                  </a:cxn>
                </a:cxnLst>
                <a:rect l="l" t="t" r="r" b="b"/>
                <a:pathLst>
                  <a:path w="1153813" h="2154669">
                    <a:moveTo>
                      <a:pt x="1153813" y="0"/>
                    </a:moveTo>
                    <a:cubicBezTo>
                      <a:pt x="-31946" y="56892"/>
                      <a:pt x="50361" y="598465"/>
                      <a:pt x="0" y="2154669"/>
                    </a:cubicBezTo>
                  </a:path>
                </a:pathLst>
              </a:custGeom>
              <a:ln w="25400">
                <a:solidFill>
                  <a:srgbClr val="0000A3"/>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14" name="Straight Connector 71">
              <a:extLst>
                <a:ext uri="{FF2B5EF4-FFF2-40B4-BE49-F238E27FC236}">
                  <a16:creationId xmlns:a16="http://schemas.microsoft.com/office/drawing/2014/main" id="{3574773F-CF13-4B12-BB29-418AEFCF4385}"/>
                </a:ext>
              </a:extLst>
            </p:cNvPr>
            <p:cNvCxnSpPr/>
            <p:nvPr/>
          </p:nvCxnSpPr>
          <p:spPr>
            <a:xfrm flipH="1">
              <a:off x="10340170" y="2893914"/>
              <a:ext cx="30503" cy="717091"/>
            </a:xfrm>
            <a:prstGeom prst="line">
              <a:avLst/>
            </a:prstGeom>
            <a:ln w="25400">
              <a:solidFill>
                <a:srgbClr val="0000A3"/>
              </a:solidFill>
              <a:prstDash val="dash"/>
            </a:ln>
            <a:effectLst/>
          </p:spPr>
          <p:style>
            <a:lnRef idx="2">
              <a:schemeClr val="accent1"/>
            </a:lnRef>
            <a:fillRef idx="0">
              <a:schemeClr val="accent1"/>
            </a:fillRef>
            <a:effectRef idx="1">
              <a:schemeClr val="accent1"/>
            </a:effectRef>
            <a:fontRef idx="minor">
              <a:schemeClr val="tx1"/>
            </a:fontRef>
          </p:style>
        </p:cxnSp>
        <p:sp>
          <p:nvSpPr>
            <p:cNvPr id="115" name="TextBox 72">
              <a:extLst>
                <a:ext uri="{FF2B5EF4-FFF2-40B4-BE49-F238E27FC236}">
                  <a16:creationId xmlns:a16="http://schemas.microsoft.com/office/drawing/2014/main" id="{E5E8F772-8CB5-4AF5-81A7-C190EB3ADE46}"/>
                </a:ext>
              </a:extLst>
            </p:cNvPr>
            <p:cNvSpPr txBox="1"/>
            <p:nvPr/>
          </p:nvSpPr>
          <p:spPr>
            <a:xfrm>
              <a:off x="9881790" y="5941210"/>
              <a:ext cx="5180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time</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6" name="TextBox 74">
              <a:extLst>
                <a:ext uri="{FF2B5EF4-FFF2-40B4-BE49-F238E27FC236}">
                  <a16:creationId xmlns:a16="http://schemas.microsoft.com/office/drawing/2014/main" id="{3CCD2E87-8C02-4421-B6F4-1E8DD05F7128}"/>
                </a:ext>
              </a:extLst>
            </p:cNvPr>
            <p:cNvSpPr txBox="1"/>
            <p:nvPr/>
          </p:nvSpPr>
          <p:spPr>
            <a:xfrm>
              <a:off x="9472281" y="4611687"/>
              <a:ext cx="1272656" cy="938719"/>
            </a:xfrm>
            <a:prstGeom prst="rect">
              <a:avLst/>
            </a:prstGeom>
            <a:noFill/>
          </p:spPr>
          <p:txBody>
            <a:bodyPr wrap="none" rtlCol="0">
              <a:spAutoFit/>
            </a:bodyPr>
            <a:lstStyle/>
            <a:p>
              <a:pPr marL="0" marR="0" lvl="0" indent="0" algn="l" defTabSz="914400" rtl="0" eaLnBrk="1" fontAlgn="auto" latinLnBrk="0" hangingPunct="1">
                <a:lnSpc>
                  <a:spcPct val="85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TCP Reno</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85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0000A3"/>
                  </a:solidFill>
                  <a:effectLst/>
                  <a:uLnTx/>
                  <a:uFillTx/>
                  <a:latin typeface="Calibri" panose="020F0502020204030204"/>
                  <a:ea typeface="+mn-ea"/>
                  <a:cs typeface="+mn-cs"/>
                </a:rPr>
                <a:t>TCP CUBIC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7" name="TextBox 75">
              <a:extLst>
                <a:ext uri="{FF2B5EF4-FFF2-40B4-BE49-F238E27FC236}">
                  <a16:creationId xmlns:a16="http://schemas.microsoft.com/office/drawing/2014/main" id="{169FB713-BDA2-4F8D-A75C-5A22101D2A88}"/>
                </a:ext>
              </a:extLst>
            </p:cNvPr>
            <p:cNvSpPr txBox="1"/>
            <p:nvPr/>
          </p:nvSpPr>
          <p:spPr>
            <a:xfrm>
              <a:off x="5297976" y="4213131"/>
              <a:ext cx="549173" cy="280846"/>
            </a:xfrm>
            <a:prstGeom prst="rect">
              <a:avLst/>
            </a:prstGeom>
            <a:noFill/>
          </p:spPr>
          <p:txBody>
            <a:bodyPr wrap="non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W</a:t>
              </a:r>
              <a:r>
                <a:rPr kumimoji="0" lang="en-US" sz="1400" b="0" i="0" u="none" strike="noStrike" kern="1200" cap="none" spc="0" normalizeH="0" baseline="-25000" noProof="0" dirty="0" err="1">
                  <a:ln>
                    <a:noFill/>
                  </a:ln>
                  <a:solidFill>
                    <a:prstClr val="black"/>
                  </a:solidFill>
                  <a:effectLst/>
                  <a:uLnTx/>
                  <a:uFillTx/>
                  <a:latin typeface="Calibri" panose="020F0502020204030204"/>
                  <a:ea typeface="+mn-ea"/>
                  <a:cs typeface="+mn-cs"/>
                </a:rPr>
                <a:t>max</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118" name="TextBox 76">
              <a:extLst>
                <a:ext uri="{FF2B5EF4-FFF2-40B4-BE49-F238E27FC236}">
                  <a16:creationId xmlns:a16="http://schemas.microsoft.com/office/drawing/2014/main" id="{CA0BC162-1BE5-4AC3-9BE8-59A91EBFA353}"/>
                </a:ext>
              </a:extLst>
            </p:cNvPr>
            <p:cNvSpPr txBox="1"/>
            <p:nvPr/>
          </p:nvSpPr>
          <p:spPr>
            <a:xfrm>
              <a:off x="6180953" y="6255332"/>
              <a:ext cx="312906" cy="280846"/>
            </a:xfrm>
            <a:prstGeom prst="rect">
              <a:avLst/>
            </a:prstGeom>
            <a:noFill/>
          </p:spPr>
          <p:txBody>
            <a:bodyPr wrap="non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a:t>
              </a:r>
              <a:r>
                <a:rPr kumimoji="0" lang="en-US" sz="1400" b="0" i="0" u="none" strike="noStrike" kern="1200" cap="none" spc="0" normalizeH="0" baseline="-25000" noProof="0" dirty="0">
                  <a:ln>
                    <a:noFill/>
                  </a:ln>
                  <a:solidFill>
                    <a:prstClr val="black"/>
                  </a:solidFill>
                  <a:effectLst/>
                  <a:uLnTx/>
                  <a:uFillTx/>
                  <a:latin typeface="Calibri" panose="020F0502020204030204"/>
                  <a:ea typeface="+mn-ea"/>
                  <a:cs typeface="+mn-cs"/>
                </a:rPr>
                <a:t>0</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119" name="TextBox 77">
              <a:extLst>
                <a:ext uri="{FF2B5EF4-FFF2-40B4-BE49-F238E27FC236}">
                  <a16:creationId xmlns:a16="http://schemas.microsoft.com/office/drawing/2014/main" id="{6490980B-ECF6-48E8-9C90-19DA44C4A793}"/>
                </a:ext>
              </a:extLst>
            </p:cNvPr>
            <p:cNvSpPr txBox="1"/>
            <p:nvPr/>
          </p:nvSpPr>
          <p:spPr>
            <a:xfrm>
              <a:off x="6997088" y="6257827"/>
              <a:ext cx="305467" cy="280846"/>
            </a:xfrm>
            <a:prstGeom prst="rect">
              <a:avLst/>
            </a:prstGeom>
            <a:noFill/>
          </p:spPr>
          <p:txBody>
            <a:bodyPr wrap="non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a:t>
              </a:r>
              <a:r>
                <a:rPr kumimoji="0" lang="en-US" sz="1400" b="0" i="0" u="none" strike="noStrike" kern="1200" cap="none" spc="0" normalizeH="0" baseline="-25000" noProof="0" dirty="0">
                  <a:ln>
                    <a:noFill/>
                  </a:ln>
                  <a:solidFill>
                    <a:prstClr val="black"/>
                  </a:solidFill>
                  <a:effectLst/>
                  <a:uLnTx/>
                  <a:uFillTx/>
                  <a:latin typeface="Calibri" panose="020F0502020204030204"/>
                  <a:ea typeface="+mn-ea"/>
                  <a:cs typeface="+mn-cs"/>
                </a:rPr>
                <a:t>1 </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120" name="TextBox 78">
              <a:extLst>
                <a:ext uri="{FF2B5EF4-FFF2-40B4-BE49-F238E27FC236}">
                  <a16:creationId xmlns:a16="http://schemas.microsoft.com/office/drawing/2014/main" id="{0E034B21-2E0D-427C-9C47-BCE8630A19E3}"/>
                </a:ext>
              </a:extLst>
            </p:cNvPr>
            <p:cNvSpPr txBox="1"/>
            <p:nvPr/>
          </p:nvSpPr>
          <p:spPr>
            <a:xfrm>
              <a:off x="7796251" y="6257147"/>
              <a:ext cx="312906" cy="280846"/>
            </a:xfrm>
            <a:prstGeom prst="rect">
              <a:avLst/>
            </a:prstGeom>
            <a:noFill/>
          </p:spPr>
          <p:txBody>
            <a:bodyPr wrap="non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a:t>
              </a:r>
              <a:r>
                <a:rPr kumimoji="0" lang="en-US" sz="1400" b="0" i="0" u="none" strike="noStrike" kern="1200" cap="none" spc="0" normalizeH="0" baseline="-25000" noProof="0" dirty="0">
                  <a:ln>
                    <a:noFill/>
                  </a:ln>
                  <a:solidFill>
                    <a:prstClr val="black"/>
                  </a:solidFill>
                  <a:effectLst/>
                  <a:uLnTx/>
                  <a:uFillTx/>
                  <a:latin typeface="Calibri" panose="020F0502020204030204"/>
                  <a:ea typeface="+mn-ea"/>
                  <a:cs typeface="+mn-cs"/>
                </a:rPr>
                <a:t>2 </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121" name="TextBox 79">
              <a:extLst>
                <a:ext uri="{FF2B5EF4-FFF2-40B4-BE49-F238E27FC236}">
                  <a16:creationId xmlns:a16="http://schemas.microsoft.com/office/drawing/2014/main" id="{98F0DEA7-DADB-444D-9554-98D509B47798}"/>
                </a:ext>
              </a:extLst>
            </p:cNvPr>
            <p:cNvSpPr txBox="1"/>
            <p:nvPr/>
          </p:nvSpPr>
          <p:spPr>
            <a:xfrm>
              <a:off x="8625086" y="6256467"/>
              <a:ext cx="305467" cy="280846"/>
            </a:xfrm>
            <a:prstGeom prst="rect">
              <a:avLst/>
            </a:prstGeom>
            <a:noFill/>
          </p:spPr>
          <p:txBody>
            <a:bodyPr wrap="non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a:t>
              </a:r>
              <a:r>
                <a:rPr kumimoji="0" lang="en-US" sz="1400" b="0" i="0" u="none" strike="noStrike" kern="1200" cap="none" spc="0" normalizeH="0" baseline="-25000" noProof="0" dirty="0">
                  <a:ln>
                    <a:noFill/>
                  </a:ln>
                  <a:solidFill>
                    <a:prstClr val="black"/>
                  </a:solidFill>
                  <a:effectLst/>
                  <a:uLnTx/>
                  <a:uFillTx/>
                  <a:latin typeface="Calibri" panose="020F0502020204030204"/>
                  <a:ea typeface="+mn-ea"/>
                  <a:cs typeface="+mn-cs"/>
                </a:rPr>
                <a:t>3 </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122" name="TextBox 80">
              <a:extLst>
                <a:ext uri="{FF2B5EF4-FFF2-40B4-BE49-F238E27FC236}">
                  <a16:creationId xmlns:a16="http://schemas.microsoft.com/office/drawing/2014/main" id="{7FA96CD3-B206-4022-86E1-D701FD08952B}"/>
                </a:ext>
              </a:extLst>
            </p:cNvPr>
            <p:cNvSpPr txBox="1"/>
            <p:nvPr/>
          </p:nvSpPr>
          <p:spPr>
            <a:xfrm>
              <a:off x="9424249" y="6256467"/>
              <a:ext cx="312906" cy="280846"/>
            </a:xfrm>
            <a:prstGeom prst="rect">
              <a:avLst/>
            </a:prstGeom>
            <a:noFill/>
          </p:spPr>
          <p:txBody>
            <a:bodyPr wrap="non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a:t>
              </a:r>
              <a:r>
                <a:rPr kumimoji="0" lang="en-US" sz="1400" b="0" i="0" u="none" strike="noStrike" kern="1200" cap="none" spc="0" normalizeH="0" baseline="-25000" noProof="0" dirty="0">
                  <a:ln>
                    <a:noFill/>
                  </a:ln>
                  <a:solidFill>
                    <a:prstClr val="black"/>
                  </a:solidFill>
                  <a:effectLst/>
                  <a:uLnTx/>
                  <a:uFillTx/>
                  <a:latin typeface="Calibri" panose="020F0502020204030204"/>
                  <a:ea typeface="+mn-ea"/>
                  <a:cs typeface="+mn-cs"/>
                </a:rPr>
                <a:t>4 </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left)">
                                      <p:cBhvr>
                                        <p:cTn id="16" dur="500"/>
                                        <p:tgtEl>
                                          <p:spTgt spid="34"/>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2">
                                            <p:txEl>
                                              <p:pRg st="0" end="0"/>
                                            </p:txEl>
                                          </p:spTgt>
                                        </p:tgtEl>
                                        <p:attrNameLst>
                                          <p:attrName>style.visibility</p:attrName>
                                        </p:attrNameLst>
                                      </p:cBhvr>
                                      <p:to>
                                        <p:strVal val="visible"/>
                                      </p:to>
                                    </p:set>
                                    <p:animEffect transition="in" filter="wipe(left)">
                                      <p:cBhvr>
                                        <p:cTn id="25" dur="500"/>
                                        <p:tgtEl>
                                          <p:spTgt spid="32">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2">
                                            <p:txEl>
                                              <p:pRg st="1" end="1"/>
                                            </p:txEl>
                                          </p:spTgt>
                                        </p:tgtEl>
                                        <p:attrNameLst>
                                          <p:attrName>style.visibility</p:attrName>
                                        </p:attrNameLst>
                                      </p:cBhvr>
                                      <p:to>
                                        <p:strVal val="visible"/>
                                      </p:to>
                                    </p:set>
                                    <p:animEffect transition="in" filter="wipe(left)">
                                      <p:cBhvr>
                                        <p:cTn id="30" dur="500"/>
                                        <p:tgtEl>
                                          <p:spTgt spid="32">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2">
                                            <p:txEl>
                                              <p:pRg st="2" end="2"/>
                                            </p:txEl>
                                          </p:spTgt>
                                        </p:tgtEl>
                                        <p:attrNameLst>
                                          <p:attrName>style.visibility</p:attrName>
                                        </p:attrNameLst>
                                      </p:cBhvr>
                                      <p:to>
                                        <p:strVal val="visible"/>
                                      </p:to>
                                    </p:set>
                                    <p:animEffect transition="in" filter="wipe(left)">
                                      <p:cBhvr>
                                        <p:cTn id="35" dur="500"/>
                                        <p:tgtEl>
                                          <p:spTgt spid="32">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32">
                                            <p:txEl>
                                              <p:pRg st="0" end="0"/>
                                            </p:txEl>
                                          </p:spTgt>
                                        </p:tgtEl>
                                      </p:cBhvr>
                                    </p:animEffect>
                                    <p:set>
                                      <p:cBhvr>
                                        <p:cTn id="40" dur="1" fill="hold">
                                          <p:stCondLst>
                                            <p:cond delay="499"/>
                                          </p:stCondLst>
                                        </p:cTn>
                                        <p:tgtEl>
                                          <p:spTgt spid="32">
                                            <p:txEl>
                                              <p:pRg st="0" end="0"/>
                                            </p:txEl>
                                          </p:spTgt>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32">
                                            <p:txEl>
                                              <p:pRg st="1" end="1"/>
                                            </p:txEl>
                                          </p:spTgt>
                                        </p:tgtEl>
                                      </p:cBhvr>
                                    </p:animEffect>
                                    <p:set>
                                      <p:cBhvr>
                                        <p:cTn id="43" dur="1" fill="hold">
                                          <p:stCondLst>
                                            <p:cond delay="499"/>
                                          </p:stCondLst>
                                        </p:cTn>
                                        <p:tgtEl>
                                          <p:spTgt spid="32">
                                            <p:txEl>
                                              <p:pRg st="1" end="1"/>
                                            </p:txEl>
                                          </p:spTgt>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32">
                                            <p:txEl>
                                              <p:pRg st="2" end="2"/>
                                            </p:txEl>
                                          </p:spTgt>
                                        </p:tgtEl>
                                      </p:cBhvr>
                                    </p:animEffect>
                                    <p:set>
                                      <p:cBhvr>
                                        <p:cTn id="46" dur="1" fill="hold">
                                          <p:stCondLst>
                                            <p:cond delay="499"/>
                                          </p:stCondLst>
                                        </p:cTn>
                                        <p:tgtEl>
                                          <p:spTgt spid="32">
                                            <p:txEl>
                                              <p:pRg st="2" end="2"/>
                                            </p:txEl>
                                          </p:spTgt>
                                        </p:tgtEl>
                                        <p:attrNameLst>
                                          <p:attrName>style.visibility</p:attrName>
                                        </p:attrNameLst>
                                      </p:cBhvr>
                                      <p:to>
                                        <p:strVal val="hidden"/>
                                      </p:to>
                                    </p:set>
                                  </p:childTnLst>
                                </p:cTn>
                              </p:par>
                            </p:childTnLst>
                          </p:cTn>
                        </p:par>
                        <p:par>
                          <p:cTn id="47" fill="hold">
                            <p:stCondLst>
                              <p:cond delay="500"/>
                            </p:stCondLst>
                            <p:childTnLst>
                              <p:par>
                                <p:cTn id="48" presetID="9" presetClass="entr" presetSubtype="0" fill="hold" nodeType="afterEffect">
                                  <p:stCondLst>
                                    <p:cond delay="0"/>
                                  </p:stCondLst>
                                  <p:childTnLst>
                                    <p:set>
                                      <p:cBhvr>
                                        <p:cTn id="49" dur="1" fill="hold">
                                          <p:stCondLst>
                                            <p:cond delay="0"/>
                                          </p:stCondLst>
                                        </p:cTn>
                                        <p:tgtEl>
                                          <p:spTgt spid="103"/>
                                        </p:tgtEl>
                                        <p:attrNameLst>
                                          <p:attrName>style.visibility</p:attrName>
                                        </p:attrNameLst>
                                      </p:cBhvr>
                                      <p:to>
                                        <p:strVal val="visible"/>
                                      </p:to>
                                    </p:set>
                                    <p:animEffect transition="in" filter="dissolve">
                                      <p:cBhvr>
                                        <p:cTn id="5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p:bldP spid="32" grpId="1" build="allAtOnce"/>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流程图: 手动输入 6">
            <a:extLst>
              <a:ext uri="{FF2B5EF4-FFF2-40B4-BE49-F238E27FC236}">
                <a16:creationId xmlns:a16="http://schemas.microsoft.com/office/drawing/2014/main" id="{02A4A197-0201-4E89-8BDE-FAB4685E3C19}"/>
              </a:ext>
            </a:extLst>
          </p:cNvPr>
          <p:cNvSpPr/>
          <p:nvPr/>
        </p:nvSpPr>
        <p:spPr>
          <a:xfrm rot="5400000" flipV="1">
            <a:off x="3522884" y="-851484"/>
            <a:ext cx="498373" cy="624897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1" y="303925"/>
              <a:ext cx="6805886" cy="675640"/>
              <a:chOff x="1839058" y="967769"/>
              <a:chExt cx="6805886" cy="675640"/>
            </a:xfrm>
          </p:grpSpPr>
          <p:sp>
            <p:nvSpPr>
              <p:cNvPr id="22" name="矩形: 圆角 21"/>
              <p:cNvSpPr/>
              <p:nvPr/>
            </p:nvSpPr>
            <p:spPr>
              <a:xfrm>
                <a:off x="1839058" y="967769"/>
                <a:ext cx="5617441"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拥塞控制方法（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Vegas</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a:extLst>
              <a:ext uri="{FF2B5EF4-FFF2-40B4-BE49-F238E27FC236}">
                <a16:creationId xmlns:a16="http://schemas.microsoft.com/office/drawing/2014/main" id="{092F5B3C-CA50-4514-9B28-08F35DF1DEF3}"/>
              </a:ext>
            </a:extLst>
          </p:cNvPr>
          <p:cNvGrpSpPr/>
          <p:nvPr/>
        </p:nvGrpSpPr>
        <p:grpSpPr>
          <a:xfrm>
            <a:off x="619551" y="1525726"/>
            <a:ext cx="10952900" cy="1346374"/>
            <a:chOff x="430213" y="1601272"/>
            <a:chExt cx="10952900" cy="1346374"/>
          </a:xfrm>
        </p:grpSpPr>
        <p:sp>
          <p:nvSpPr>
            <p:cNvPr id="9" name="流程图: 手动输入 6">
              <a:extLst>
                <a:ext uri="{FF2B5EF4-FFF2-40B4-BE49-F238E27FC236}">
                  <a16:creationId xmlns:a16="http://schemas.microsoft.com/office/drawing/2014/main" id="{56DE0D85-12EB-4FAF-997D-4C61390A44B0}"/>
                </a:ext>
              </a:extLst>
            </p:cNvPr>
            <p:cNvSpPr/>
            <p:nvPr/>
          </p:nvSpPr>
          <p:spPr>
            <a:xfrm rot="5400000" flipV="1">
              <a:off x="2153138" y="939251"/>
              <a:ext cx="498372" cy="186497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0" name="组合 9">
              <a:extLst>
                <a:ext uri="{FF2B5EF4-FFF2-40B4-BE49-F238E27FC236}">
                  <a16:creationId xmlns:a16="http://schemas.microsoft.com/office/drawing/2014/main" id="{D93941F4-F3C0-4124-94E5-0CAD6FA6EDA2}"/>
                </a:ext>
              </a:extLst>
            </p:cNvPr>
            <p:cNvGrpSpPr/>
            <p:nvPr/>
          </p:nvGrpSpPr>
          <p:grpSpPr>
            <a:xfrm>
              <a:off x="430213" y="1601272"/>
              <a:ext cx="10952900" cy="1346374"/>
              <a:chOff x="722008" y="1303131"/>
              <a:chExt cx="10458147" cy="1285557"/>
            </a:xfrm>
          </p:grpSpPr>
          <p:sp>
            <p:nvSpPr>
              <p:cNvPr id="11" name="流程图: 手动输入 6">
                <a:extLst>
                  <a:ext uri="{FF2B5EF4-FFF2-40B4-BE49-F238E27FC236}">
                    <a16:creationId xmlns:a16="http://schemas.microsoft.com/office/drawing/2014/main" id="{BE0A719D-E690-4AEF-9285-5B615ACF3C1C}"/>
                  </a:ext>
                </a:extLst>
              </p:cNvPr>
              <p:cNvSpPr/>
              <p:nvPr/>
            </p:nvSpPr>
            <p:spPr>
              <a:xfrm rot="5400000" flipV="1">
                <a:off x="5846445" y="-3551310"/>
                <a:ext cx="475861" cy="101915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2" name="组合 11">
                <a:extLst>
                  <a:ext uri="{FF2B5EF4-FFF2-40B4-BE49-F238E27FC236}">
                    <a16:creationId xmlns:a16="http://schemas.microsoft.com/office/drawing/2014/main" id="{B2DF23B0-009C-46A9-933B-908279CE4B3B}"/>
                  </a:ext>
                </a:extLst>
              </p:cNvPr>
              <p:cNvGrpSpPr/>
              <p:nvPr/>
            </p:nvGrpSpPr>
            <p:grpSpPr>
              <a:xfrm>
                <a:off x="722008" y="1303131"/>
                <a:ext cx="546594" cy="475865"/>
                <a:chOff x="708742" y="1296102"/>
                <a:chExt cx="454744" cy="283828"/>
              </a:xfrm>
            </p:grpSpPr>
            <p:sp>
              <p:nvSpPr>
                <p:cNvPr id="14" name="平行四边形 13">
                  <a:extLst>
                    <a:ext uri="{FF2B5EF4-FFF2-40B4-BE49-F238E27FC236}">
                      <a16:creationId xmlns:a16="http://schemas.microsoft.com/office/drawing/2014/main" id="{58BB1182-6C86-4D93-8521-6A9D79D86F4E}"/>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5" name="平行四边形 14">
                  <a:extLst>
                    <a:ext uri="{FF2B5EF4-FFF2-40B4-BE49-F238E27FC236}">
                      <a16:creationId xmlns:a16="http://schemas.microsoft.com/office/drawing/2014/main" id="{1357E5EF-5276-42A5-8041-C8638DA63B8A}"/>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3" name="Text Box 79">
                <a:extLst>
                  <a:ext uri="{FF2B5EF4-FFF2-40B4-BE49-F238E27FC236}">
                    <a16:creationId xmlns:a16="http://schemas.microsoft.com/office/drawing/2014/main" id="{91AEBB3A-CF62-4837-B8C7-24167CE8786C}"/>
                  </a:ext>
                </a:extLst>
              </p:cNvPr>
              <p:cNvSpPr txBox="1">
                <a:spLocks noChangeArrowheads="1"/>
              </p:cNvSpPr>
              <p:nvPr/>
            </p:nvSpPr>
            <p:spPr bwMode="auto">
              <a:xfrm>
                <a:off x="1172744" y="1354417"/>
                <a:ext cx="9977698" cy="1234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ea typeface="思源黑体 CN Medium" panose="020B0600000000000000" pitchFamily="34" charset="-122"/>
                  </a:rPr>
                  <a:t>TCP</a:t>
                </a:r>
                <a:r>
                  <a:rPr kumimoji="1" lang="zh-CN" altLang="en-US" sz="2600" dirty="0">
                    <a:solidFill>
                      <a:schemeClr val="tx1">
                        <a:lumMod val="85000"/>
                        <a:lumOff val="15000"/>
                      </a:schemeClr>
                    </a:solidFill>
                    <a:ea typeface="思源黑体 CN Medium" panose="020B0600000000000000" pitchFamily="34" charset="-122"/>
                  </a:rPr>
                  <a:t>（</a:t>
                </a:r>
                <a:r>
                  <a:rPr kumimoji="1" lang="en-US" altLang="zh-CN" sz="2600" dirty="0">
                    <a:solidFill>
                      <a:schemeClr val="tx1">
                        <a:lumMod val="85000"/>
                        <a:lumOff val="15000"/>
                      </a:schemeClr>
                    </a:solidFill>
                    <a:ea typeface="思源黑体 CN Medium" panose="020B0600000000000000" pitchFamily="34" charset="-122"/>
                  </a:rPr>
                  <a:t>Reno</a:t>
                </a:r>
                <a:r>
                  <a:rPr kumimoji="1" lang="zh-CN" altLang="en-US" sz="2600" dirty="0">
                    <a:solidFill>
                      <a:schemeClr val="tx1">
                        <a:lumMod val="85000"/>
                        <a:lumOff val="15000"/>
                      </a:schemeClr>
                    </a:solidFill>
                    <a:ea typeface="思源黑体 CN Medium" panose="020B0600000000000000" pitchFamily="34" charset="-122"/>
                  </a:rPr>
                  <a:t>、</a:t>
                </a:r>
                <a:r>
                  <a:rPr kumimoji="1" lang="en-US" altLang="zh-CN" sz="2600" dirty="0">
                    <a:solidFill>
                      <a:schemeClr val="tx1">
                        <a:lumMod val="85000"/>
                        <a:lumOff val="15000"/>
                      </a:schemeClr>
                    </a:solidFill>
                    <a:ea typeface="思源黑体 CN Medium" panose="020B0600000000000000" pitchFamily="34" charset="-122"/>
                  </a:rPr>
                  <a:t>CUBIC</a:t>
                </a:r>
                <a:r>
                  <a:rPr kumimoji="1" lang="zh-CN" altLang="en-US" sz="2600" dirty="0">
                    <a:solidFill>
                      <a:schemeClr val="tx1">
                        <a:lumMod val="85000"/>
                        <a:lumOff val="15000"/>
                      </a:schemeClr>
                    </a:solidFill>
                    <a:ea typeface="思源黑体 CN Medium" panose="020B0600000000000000" pitchFamily="34" charset="-122"/>
                  </a:rPr>
                  <a:t>）会稳定提高 </a:t>
                </a:r>
                <a:r>
                  <a:rPr kumimoji="1" lang="en-US" altLang="zh-CN" sz="2600" dirty="0">
                    <a:solidFill>
                      <a:schemeClr val="tx1">
                        <a:lumMod val="85000"/>
                        <a:lumOff val="15000"/>
                      </a:schemeClr>
                    </a:solidFill>
                    <a:ea typeface="思源黑体 CN Medium" panose="020B0600000000000000" pitchFamily="34" charset="-122"/>
                  </a:rPr>
                  <a:t>TCP </a:t>
                </a:r>
                <a:r>
                  <a:rPr kumimoji="1" lang="zh-CN" altLang="en-US" sz="2600" dirty="0">
                    <a:solidFill>
                      <a:schemeClr val="tx1">
                        <a:lumMod val="85000"/>
                        <a:lumOff val="15000"/>
                      </a:schemeClr>
                    </a:solidFill>
                    <a:ea typeface="思源黑体 CN Medium" panose="020B0600000000000000" pitchFamily="34" charset="-122"/>
                  </a:rPr>
                  <a:t>发送速率，直到某个路由器的输出端出现数据包丢失为止：</a:t>
                </a:r>
                <a:r>
                  <a:rPr kumimoji="1" lang="zh-CN" altLang="en-US" sz="2600" dirty="0">
                    <a:solidFill>
                      <a:srgbClr val="FF0000"/>
                    </a:solidFill>
                    <a:ea typeface="思源黑体 CN Medium" panose="020B0600000000000000" pitchFamily="34" charset="-122"/>
                  </a:rPr>
                  <a:t>瓶颈链路</a:t>
                </a:r>
                <a:endParaRPr kumimoji="1" lang="en-US" altLang="zh-CN" sz="2600" dirty="0">
                  <a:solidFill>
                    <a:srgbClr val="FF0000"/>
                  </a:solidFill>
                  <a:ea typeface="思源黑体 CN Medium" panose="020B0600000000000000" pitchFamily="34" charset="-122"/>
                </a:endParaRPr>
              </a:p>
              <a:p>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grpSp>
        <p:nvGrpSpPr>
          <p:cNvPr id="41" name="Group 7">
            <a:extLst>
              <a:ext uri="{FF2B5EF4-FFF2-40B4-BE49-F238E27FC236}">
                <a16:creationId xmlns:a16="http://schemas.microsoft.com/office/drawing/2014/main" id="{F5A139D3-EAF5-4214-8DC8-7DAE2AA97986}"/>
              </a:ext>
            </a:extLst>
          </p:cNvPr>
          <p:cNvGrpSpPr/>
          <p:nvPr/>
        </p:nvGrpSpPr>
        <p:grpSpPr>
          <a:xfrm>
            <a:off x="4094463" y="4663823"/>
            <a:ext cx="2885057" cy="1508681"/>
            <a:chOff x="4094463" y="4663823"/>
            <a:chExt cx="2885057" cy="1508681"/>
          </a:xfrm>
        </p:grpSpPr>
        <p:sp>
          <p:nvSpPr>
            <p:cNvPr id="42" name="Freeform 2">
              <a:extLst>
                <a:ext uri="{FF2B5EF4-FFF2-40B4-BE49-F238E27FC236}">
                  <a16:creationId xmlns:a16="http://schemas.microsoft.com/office/drawing/2014/main" id="{A3C7D87A-E493-4F15-98C6-8AB99EF653DB}"/>
                </a:ext>
              </a:extLst>
            </p:cNvPr>
            <p:cNvSpPr>
              <a:spLocks/>
            </p:cNvSpPr>
            <p:nvPr/>
          </p:nvSpPr>
          <p:spPr bwMode="auto">
            <a:xfrm>
              <a:off x="4129957" y="4691367"/>
              <a:ext cx="2849563" cy="1481137"/>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9CDFF9"/>
            </a:solidFill>
            <a:ln>
              <a:noFill/>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3" name="Group 3">
              <a:extLst>
                <a:ext uri="{FF2B5EF4-FFF2-40B4-BE49-F238E27FC236}">
                  <a16:creationId xmlns:a16="http://schemas.microsoft.com/office/drawing/2014/main" id="{C9FF7A51-D85F-4D90-B0EC-F9EA44840578}"/>
                </a:ext>
              </a:extLst>
            </p:cNvPr>
            <p:cNvGrpSpPr/>
            <p:nvPr/>
          </p:nvGrpSpPr>
          <p:grpSpPr>
            <a:xfrm>
              <a:off x="5035264" y="5554092"/>
              <a:ext cx="496248" cy="260542"/>
              <a:chOff x="7141236" y="6068702"/>
              <a:chExt cx="496248" cy="260542"/>
            </a:xfrm>
          </p:grpSpPr>
          <p:sp>
            <p:nvSpPr>
              <p:cNvPr id="94" name="Freeform 356">
                <a:extLst>
                  <a:ext uri="{FF2B5EF4-FFF2-40B4-BE49-F238E27FC236}">
                    <a16:creationId xmlns:a16="http://schemas.microsoft.com/office/drawing/2014/main" id="{51935EE6-26E2-4FFB-86F7-F3B96CEBFC86}"/>
                  </a:ext>
                </a:extLst>
              </p:cNvPr>
              <p:cNvSpPr/>
              <p:nvPr/>
            </p:nvSpPr>
            <p:spPr>
              <a:xfrm>
                <a:off x="7141236" y="6158887"/>
                <a:ext cx="496248" cy="170357"/>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E40000"/>
                  </a:gs>
                  <a:gs pos="21000">
                    <a:schemeClr val="bg1"/>
                  </a:gs>
                  <a:gs pos="51000">
                    <a:srgbClr val="ED356A"/>
                  </a:gs>
                  <a:gs pos="100000">
                    <a:srgbClr val="E40000"/>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5" name="Oval 357">
                <a:extLst>
                  <a:ext uri="{FF2B5EF4-FFF2-40B4-BE49-F238E27FC236}">
                    <a16:creationId xmlns:a16="http://schemas.microsoft.com/office/drawing/2014/main" id="{81411B63-A492-4B50-8DD5-7B8EEF9C72DC}"/>
                  </a:ext>
                </a:extLst>
              </p:cNvPr>
              <p:cNvSpPr/>
              <p:nvPr/>
            </p:nvSpPr>
            <p:spPr>
              <a:xfrm>
                <a:off x="7141522" y="6068702"/>
                <a:ext cx="495647" cy="168664"/>
              </a:xfrm>
              <a:prstGeom prst="ellipse">
                <a:avLst/>
              </a:prstGeom>
              <a:solidFill>
                <a:srgbClr val="FA376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6" name="Group 358">
                <a:extLst>
                  <a:ext uri="{FF2B5EF4-FFF2-40B4-BE49-F238E27FC236}">
                    <a16:creationId xmlns:a16="http://schemas.microsoft.com/office/drawing/2014/main" id="{2C84D367-90E0-488A-9164-9B04BBECD246}"/>
                  </a:ext>
                </a:extLst>
              </p:cNvPr>
              <p:cNvGrpSpPr/>
              <p:nvPr/>
            </p:nvGrpSpPr>
            <p:grpSpPr>
              <a:xfrm>
                <a:off x="7214834" y="6090139"/>
                <a:ext cx="348960" cy="123931"/>
                <a:chOff x="7786941" y="2884917"/>
                <a:chExt cx="897649" cy="353919"/>
              </a:xfrm>
            </p:grpSpPr>
            <p:sp>
              <p:nvSpPr>
                <p:cNvPr id="97" name="Freeform 359">
                  <a:extLst>
                    <a:ext uri="{FF2B5EF4-FFF2-40B4-BE49-F238E27FC236}">
                      <a16:creationId xmlns:a16="http://schemas.microsoft.com/office/drawing/2014/main" id="{D5E51F36-A28B-4E75-B528-D9953DFA216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Freeform 360">
                  <a:extLst>
                    <a:ext uri="{FF2B5EF4-FFF2-40B4-BE49-F238E27FC236}">
                      <a16:creationId xmlns:a16="http://schemas.microsoft.com/office/drawing/2014/main" id="{99E748F2-E61D-497E-9883-A037328DF7F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Freeform 361">
                  <a:extLst>
                    <a:ext uri="{FF2B5EF4-FFF2-40B4-BE49-F238E27FC236}">
                      <a16:creationId xmlns:a16="http://schemas.microsoft.com/office/drawing/2014/main" id="{08AB2F6B-E2D7-4187-9B32-C8AC0A1A0DA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Freeform 362">
                  <a:extLst>
                    <a:ext uri="{FF2B5EF4-FFF2-40B4-BE49-F238E27FC236}">
                      <a16:creationId xmlns:a16="http://schemas.microsoft.com/office/drawing/2014/main" id="{7D2A7D47-DDFE-4931-AF91-B6B68D7C276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4" name="Group 322">
              <a:extLst>
                <a:ext uri="{FF2B5EF4-FFF2-40B4-BE49-F238E27FC236}">
                  <a16:creationId xmlns:a16="http://schemas.microsoft.com/office/drawing/2014/main" id="{2C60FF5A-2587-42AB-836B-615F33CC1184}"/>
                </a:ext>
              </a:extLst>
            </p:cNvPr>
            <p:cNvGrpSpPr/>
            <p:nvPr/>
          </p:nvGrpSpPr>
          <p:grpSpPr>
            <a:xfrm>
              <a:off x="6131364" y="5156690"/>
              <a:ext cx="496248" cy="260542"/>
              <a:chOff x="7493876" y="2774731"/>
              <a:chExt cx="1481958" cy="894622"/>
            </a:xfrm>
          </p:grpSpPr>
          <p:sp>
            <p:nvSpPr>
              <p:cNvPr id="87" name="Freeform 323">
                <a:extLst>
                  <a:ext uri="{FF2B5EF4-FFF2-40B4-BE49-F238E27FC236}">
                    <a16:creationId xmlns:a16="http://schemas.microsoft.com/office/drawing/2014/main" id="{F637E421-A50C-4601-B363-1B7886B0AA5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8" name="Oval 324">
                <a:extLst>
                  <a:ext uri="{FF2B5EF4-FFF2-40B4-BE49-F238E27FC236}">
                    <a16:creationId xmlns:a16="http://schemas.microsoft.com/office/drawing/2014/main" id="{1AD67B56-E1E6-4368-8DC6-63C4C8D40FA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9" name="Group 325">
                <a:extLst>
                  <a:ext uri="{FF2B5EF4-FFF2-40B4-BE49-F238E27FC236}">
                    <a16:creationId xmlns:a16="http://schemas.microsoft.com/office/drawing/2014/main" id="{0C7F7E66-C4F9-421B-9F8D-E7154F2E79E4}"/>
                  </a:ext>
                </a:extLst>
              </p:cNvPr>
              <p:cNvGrpSpPr/>
              <p:nvPr/>
            </p:nvGrpSpPr>
            <p:grpSpPr>
              <a:xfrm>
                <a:off x="7713663" y="2848339"/>
                <a:ext cx="1042107" cy="425543"/>
                <a:chOff x="7786941" y="2884917"/>
                <a:chExt cx="897649" cy="353919"/>
              </a:xfrm>
            </p:grpSpPr>
            <p:sp>
              <p:nvSpPr>
                <p:cNvPr id="90" name="Freeform 326">
                  <a:extLst>
                    <a:ext uri="{FF2B5EF4-FFF2-40B4-BE49-F238E27FC236}">
                      <a16:creationId xmlns:a16="http://schemas.microsoft.com/office/drawing/2014/main" id="{D0E4CFFA-6DA5-4348-B8A4-9BB984833CE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Freeform 327">
                  <a:extLst>
                    <a:ext uri="{FF2B5EF4-FFF2-40B4-BE49-F238E27FC236}">
                      <a16:creationId xmlns:a16="http://schemas.microsoft.com/office/drawing/2014/main" id="{F3FDD610-0901-4EE1-A10A-5E5F975317A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Freeform 328">
                  <a:extLst>
                    <a:ext uri="{FF2B5EF4-FFF2-40B4-BE49-F238E27FC236}">
                      <a16:creationId xmlns:a16="http://schemas.microsoft.com/office/drawing/2014/main" id="{0E387117-7FAF-4A4A-9103-CE7A11EFF45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Freeform 329">
                  <a:extLst>
                    <a:ext uri="{FF2B5EF4-FFF2-40B4-BE49-F238E27FC236}">
                      <a16:creationId xmlns:a16="http://schemas.microsoft.com/office/drawing/2014/main" id="{07A968F1-F983-47F4-A2CB-5853B4490A8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5" name="Group 331">
              <a:extLst>
                <a:ext uri="{FF2B5EF4-FFF2-40B4-BE49-F238E27FC236}">
                  <a16:creationId xmlns:a16="http://schemas.microsoft.com/office/drawing/2014/main" id="{AE1179BD-7631-4592-8C11-103ACD0CB037}"/>
                </a:ext>
              </a:extLst>
            </p:cNvPr>
            <p:cNvGrpSpPr/>
            <p:nvPr/>
          </p:nvGrpSpPr>
          <p:grpSpPr>
            <a:xfrm>
              <a:off x="5122533" y="4861037"/>
              <a:ext cx="496248" cy="260542"/>
              <a:chOff x="7493876" y="2774731"/>
              <a:chExt cx="1481958" cy="894622"/>
            </a:xfrm>
          </p:grpSpPr>
          <p:sp>
            <p:nvSpPr>
              <p:cNvPr id="80" name="Freeform 332">
                <a:extLst>
                  <a:ext uri="{FF2B5EF4-FFF2-40B4-BE49-F238E27FC236}">
                    <a16:creationId xmlns:a16="http://schemas.microsoft.com/office/drawing/2014/main" id="{16CBF952-C74B-4A43-98A9-2A87D7DDEEA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1" name="Oval 333">
                <a:extLst>
                  <a:ext uri="{FF2B5EF4-FFF2-40B4-BE49-F238E27FC236}">
                    <a16:creationId xmlns:a16="http://schemas.microsoft.com/office/drawing/2014/main" id="{C33DCF06-4634-4BCB-841B-CC2BD40F103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2" name="Group 334">
                <a:extLst>
                  <a:ext uri="{FF2B5EF4-FFF2-40B4-BE49-F238E27FC236}">
                    <a16:creationId xmlns:a16="http://schemas.microsoft.com/office/drawing/2014/main" id="{82D9A450-858D-4AB3-BE89-6F017029D5DE}"/>
                  </a:ext>
                </a:extLst>
              </p:cNvPr>
              <p:cNvGrpSpPr/>
              <p:nvPr/>
            </p:nvGrpSpPr>
            <p:grpSpPr>
              <a:xfrm>
                <a:off x="7713663" y="2848339"/>
                <a:ext cx="1042107" cy="425543"/>
                <a:chOff x="7786941" y="2884917"/>
                <a:chExt cx="897649" cy="353919"/>
              </a:xfrm>
            </p:grpSpPr>
            <p:sp>
              <p:nvSpPr>
                <p:cNvPr id="83" name="Freeform 335">
                  <a:extLst>
                    <a:ext uri="{FF2B5EF4-FFF2-40B4-BE49-F238E27FC236}">
                      <a16:creationId xmlns:a16="http://schemas.microsoft.com/office/drawing/2014/main" id="{C7B5CC3A-AA8F-47F4-8368-887DBFBF073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Freeform 336">
                  <a:extLst>
                    <a:ext uri="{FF2B5EF4-FFF2-40B4-BE49-F238E27FC236}">
                      <a16:creationId xmlns:a16="http://schemas.microsoft.com/office/drawing/2014/main" id="{230B3F47-0BC9-42E4-8DFA-104E7E7197A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Freeform 337">
                  <a:extLst>
                    <a:ext uri="{FF2B5EF4-FFF2-40B4-BE49-F238E27FC236}">
                      <a16:creationId xmlns:a16="http://schemas.microsoft.com/office/drawing/2014/main" id="{B1E23202-6AD7-4C40-9B0E-82F1042656A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Freeform 338">
                  <a:extLst>
                    <a:ext uri="{FF2B5EF4-FFF2-40B4-BE49-F238E27FC236}">
                      <a16:creationId xmlns:a16="http://schemas.microsoft.com/office/drawing/2014/main" id="{055791E5-D0E8-44DA-AF09-DD5D528B526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6" name="Group 339">
              <a:extLst>
                <a:ext uri="{FF2B5EF4-FFF2-40B4-BE49-F238E27FC236}">
                  <a16:creationId xmlns:a16="http://schemas.microsoft.com/office/drawing/2014/main" id="{A030FD78-7E8A-45C4-B421-9864CE8ADC69}"/>
                </a:ext>
              </a:extLst>
            </p:cNvPr>
            <p:cNvGrpSpPr/>
            <p:nvPr/>
          </p:nvGrpSpPr>
          <p:grpSpPr>
            <a:xfrm>
              <a:off x="4450588" y="5823254"/>
              <a:ext cx="496248" cy="260542"/>
              <a:chOff x="7493876" y="2774731"/>
              <a:chExt cx="1481958" cy="894622"/>
            </a:xfrm>
          </p:grpSpPr>
          <p:sp>
            <p:nvSpPr>
              <p:cNvPr id="73" name="Freeform 340">
                <a:extLst>
                  <a:ext uri="{FF2B5EF4-FFF2-40B4-BE49-F238E27FC236}">
                    <a16:creationId xmlns:a16="http://schemas.microsoft.com/office/drawing/2014/main" id="{9E122FFC-56E8-4A39-8BC3-6B2DF4346F8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4" name="Oval 341">
                <a:extLst>
                  <a:ext uri="{FF2B5EF4-FFF2-40B4-BE49-F238E27FC236}">
                    <a16:creationId xmlns:a16="http://schemas.microsoft.com/office/drawing/2014/main" id="{366D5A8D-8CB6-46FE-B473-7F9B92DA503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5" name="Group 342">
                <a:extLst>
                  <a:ext uri="{FF2B5EF4-FFF2-40B4-BE49-F238E27FC236}">
                    <a16:creationId xmlns:a16="http://schemas.microsoft.com/office/drawing/2014/main" id="{DD7952BB-E596-4FCF-8236-6E5ADF1C04CD}"/>
                  </a:ext>
                </a:extLst>
              </p:cNvPr>
              <p:cNvGrpSpPr/>
              <p:nvPr/>
            </p:nvGrpSpPr>
            <p:grpSpPr>
              <a:xfrm>
                <a:off x="7713663" y="2848339"/>
                <a:ext cx="1042107" cy="425543"/>
                <a:chOff x="7786941" y="2884917"/>
                <a:chExt cx="897649" cy="353919"/>
              </a:xfrm>
            </p:grpSpPr>
            <p:sp>
              <p:nvSpPr>
                <p:cNvPr id="76" name="Freeform 343">
                  <a:extLst>
                    <a:ext uri="{FF2B5EF4-FFF2-40B4-BE49-F238E27FC236}">
                      <a16:creationId xmlns:a16="http://schemas.microsoft.com/office/drawing/2014/main" id="{CF188514-A2C3-44D1-A833-7E7C62F56D0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Freeform 344">
                  <a:extLst>
                    <a:ext uri="{FF2B5EF4-FFF2-40B4-BE49-F238E27FC236}">
                      <a16:creationId xmlns:a16="http://schemas.microsoft.com/office/drawing/2014/main" id="{AE75E323-6905-4102-A17A-A0660DC2C51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Freeform 345">
                  <a:extLst>
                    <a:ext uri="{FF2B5EF4-FFF2-40B4-BE49-F238E27FC236}">
                      <a16:creationId xmlns:a16="http://schemas.microsoft.com/office/drawing/2014/main" id="{9F40D237-D87F-4066-A321-2691BC0677E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Freeform 346">
                  <a:extLst>
                    <a:ext uri="{FF2B5EF4-FFF2-40B4-BE49-F238E27FC236}">
                      <a16:creationId xmlns:a16="http://schemas.microsoft.com/office/drawing/2014/main" id="{7BFFA371-B836-4E85-984C-AB37211F89C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7" name="Group 347">
              <a:extLst>
                <a:ext uri="{FF2B5EF4-FFF2-40B4-BE49-F238E27FC236}">
                  <a16:creationId xmlns:a16="http://schemas.microsoft.com/office/drawing/2014/main" id="{5A705975-83E9-4D23-80A7-D8604B6B45AA}"/>
                </a:ext>
              </a:extLst>
            </p:cNvPr>
            <p:cNvGrpSpPr/>
            <p:nvPr/>
          </p:nvGrpSpPr>
          <p:grpSpPr>
            <a:xfrm>
              <a:off x="4094463" y="5164346"/>
              <a:ext cx="496248" cy="260542"/>
              <a:chOff x="7493876" y="2774731"/>
              <a:chExt cx="1481958" cy="894622"/>
            </a:xfrm>
          </p:grpSpPr>
          <p:sp>
            <p:nvSpPr>
              <p:cNvPr id="66" name="Freeform 348">
                <a:extLst>
                  <a:ext uri="{FF2B5EF4-FFF2-40B4-BE49-F238E27FC236}">
                    <a16:creationId xmlns:a16="http://schemas.microsoft.com/office/drawing/2014/main" id="{4BDC1AEF-27B9-47F8-B2F8-DF7D5B26DC8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7" name="Oval 349">
                <a:extLst>
                  <a:ext uri="{FF2B5EF4-FFF2-40B4-BE49-F238E27FC236}">
                    <a16:creationId xmlns:a16="http://schemas.microsoft.com/office/drawing/2014/main" id="{7F17E9FC-4912-46DB-86AF-7A9846FCD78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8" name="Group 350">
                <a:extLst>
                  <a:ext uri="{FF2B5EF4-FFF2-40B4-BE49-F238E27FC236}">
                    <a16:creationId xmlns:a16="http://schemas.microsoft.com/office/drawing/2014/main" id="{192A2CAF-6714-451E-AFD3-E91147533C78}"/>
                  </a:ext>
                </a:extLst>
              </p:cNvPr>
              <p:cNvGrpSpPr/>
              <p:nvPr/>
            </p:nvGrpSpPr>
            <p:grpSpPr>
              <a:xfrm>
                <a:off x="7713663" y="2848339"/>
                <a:ext cx="1042107" cy="425543"/>
                <a:chOff x="7786941" y="2884917"/>
                <a:chExt cx="897649" cy="353919"/>
              </a:xfrm>
            </p:grpSpPr>
            <p:sp>
              <p:nvSpPr>
                <p:cNvPr id="69" name="Freeform 351">
                  <a:extLst>
                    <a:ext uri="{FF2B5EF4-FFF2-40B4-BE49-F238E27FC236}">
                      <a16:creationId xmlns:a16="http://schemas.microsoft.com/office/drawing/2014/main" id="{F070E6E9-063D-4538-8B2B-3A74229B151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Freeform 352">
                  <a:extLst>
                    <a:ext uri="{FF2B5EF4-FFF2-40B4-BE49-F238E27FC236}">
                      <a16:creationId xmlns:a16="http://schemas.microsoft.com/office/drawing/2014/main" id="{0550E01B-60D6-4E10-96FA-2E00BEF5658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Freeform 353">
                  <a:extLst>
                    <a:ext uri="{FF2B5EF4-FFF2-40B4-BE49-F238E27FC236}">
                      <a16:creationId xmlns:a16="http://schemas.microsoft.com/office/drawing/2014/main" id="{EDC53679-551D-4287-A4D5-6DFDFD35F49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Freeform 354">
                  <a:extLst>
                    <a:ext uri="{FF2B5EF4-FFF2-40B4-BE49-F238E27FC236}">
                      <a16:creationId xmlns:a16="http://schemas.microsoft.com/office/drawing/2014/main" id="{D355EE1C-6520-4210-8493-299F366F3E3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48" name="Freeform 6">
              <a:extLst>
                <a:ext uri="{FF2B5EF4-FFF2-40B4-BE49-F238E27FC236}">
                  <a16:creationId xmlns:a16="http://schemas.microsoft.com/office/drawing/2014/main" id="{D61CAE4D-60D0-4A59-A720-3A7984AA828A}"/>
                </a:ext>
              </a:extLst>
            </p:cNvPr>
            <p:cNvSpPr>
              <a:spLocks/>
            </p:cNvSpPr>
            <p:nvPr/>
          </p:nvSpPr>
          <p:spPr bwMode="auto">
            <a:xfrm>
              <a:off x="4581324" y="4994579"/>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9" name="Freeform 91">
              <a:extLst>
                <a:ext uri="{FF2B5EF4-FFF2-40B4-BE49-F238E27FC236}">
                  <a16:creationId xmlns:a16="http://schemas.microsoft.com/office/drawing/2014/main" id="{856B0C99-2327-438F-B241-17976C0DC49C}"/>
                </a:ext>
              </a:extLst>
            </p:cNvPr>
            <p:cNvSpPr>
              <a:spLocks/>
            </p:cNvSpPr>
            <p:nvPr/>
          </p:nvSpPr>
          <p:spPr bwMode="auto">
            <a:xfrm>
              <a:off x="5622724" y="4988229"/>
              <a:ext cx="506413"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0" name="Freeform 92">
              <a:extLst>
                <a:ext uri="{FF2B5EF4-FFF2-40B4-BE49-F238E27FC236}">
                  <a16:creationId xmlns:a16="http://schemas.microsoft.com/office/drawing/2014/main" id="{161670BA-FFCE-40F7-A4C4-0DF248513F44}"/>
                </a:ext>
              </a:extLst>
            </p:cNvPr>
            <p:cNvSpPr>
              <a:spLocks/>
            </p:cNvSpPr>
            <p:nvPr/>
          </p:nvSpPr>
          <p:spPr bwMode="auto">
            <a:xfrm>
              <a:off x="4557512" y="5380342"/>
              <a:ext cx="481012"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1" name="Freeform 93">
              <a:extLst>
                <a:ext uri="{FF2B5EF4-FFF2-40B4-BE49-F238E27FC236}">
                  <a16:creationId xmlns:a16="http://schemas.microsoft.com/office/drawing/2014/main" id="{4BA85718-E980-41BB-B9C4-03E4A500F88B}"/>
                </a:ext>
              </a:extLst>
            </p:cNvPr>
            <p:cNvSpPr>
              <a:spLocks/>
            </p:cNvSpPr>
            <p:nvPr/>
          </p:nvSpPr>
          <p:spPr bwMode="auto">
            <a:xfrm>
              <a:off x="5505249" y="5356529"/>
              <a:ext cx="630238"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 name="Freeform 94">
              <a:extLst>
                <a:ext uri="{FF2B5EF4-FFF2-40B4-BE49-F238E27FC236}">
                  <a16:creationId xmlns:a16="http://schemas.microsoft.com/office/drawing/2014/main" id="{CBB14564-4295-4F98-ACB5-90275C89E4AF}"/>
                </a:ext>
              </a:extLst>
            </p:cNvPr>
            <p:cNvSpPr>
              <a:spLocks/>
            </p:cNvSpPr>
            <p:nvPr/>
          </p:nvSpPr>
          <p:spPr bwMode="auto">
            <a:xfrm>
              <a:off x="6173587" y="5410504"/>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 name="Freeform 95">
              <a:extLst>
                <a:ext uri="{FF2B5EF4-FFF2-40B4-BE49-F238E27FC236}">
                  <a16:creationId xmlns:a16="http://schemas.microsoft.com/office/drawing/2014/main" id="{A6CD1CFF-14F3-4F4F-A742-59DFF4F9F296}"/>
                </a:ext>
              </a:extLst>
            </p:cNvPr>
            <p:cNvSpPr>
              <a:spLocks/>
            </p:cNvSpPr>
            <p:nvPr/>
          </p:nvSpPr>
          <p:spPr bwMode="auto">
            <a:xfrm>
              <a:off x="4936923" y="5943904"/>
              <a:ext cx="970395" cy="81756"/>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 name="Freeform 96">
              <a:extLst>
                <a:ext uri="{FF2B5EF4-FFF2-40B4-BE49-F238E27FC236}">
                  <a16:creationId xmlns:a16="http://schemas.microsoft.com/office/drawing/2014/main" id="{EE836F6D-6B8D-42A5-8BFC-515F941D49F6}"/>
                </a:ext>
              </a:extLst>
            </p:cNvPr>
            <p:cNvSpPr>
              <a:spLocks/>
            </p:cNvSpPr>
            <p:nvPr/>
          </p:nvSpPr>
          <p:spPr bwMode="auto">
            <a:xfrm>
              <a:off x="4400349" y="5424888"/>
              <a:ext cx="193675" cy="404716"/>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55" name="Group 314">
              <a:extLst>
                <a:ext uri="{FF2B5EF4-FFF2-40B4-BE49-F238E27FC236}">
                  <a16:creationId xmlns:a16="http://schemas.microsoft.com/office/drawing/2014/main" id="{C0B65DFA-AD59-49BC-8D07-558C3CAE2ABC}"/>
                </a:ext>
              </a:extLst>
            </p:cNvPr>
            <p:cNvGrpSpPr/>
            <p:nvPr/>
          </p:nvGrpSpPr>
          <p:grpSpPr>
            <a:xfrm>
              <a:off x="5868328" y="5862061"/>
              <a:ext cx="496248" cy="260542"/>
              <a:chOff x="7493876" y="2774731"/>
              <a:chExt cx="1481958" cy="894622"/>
            </a:xfrm>
          </p:grpSpPr>
          <p:sp>
            <p:nvSpPr>
              <p:cNvPr id="59" name="Freeform 315">
                <a:extLst>
                  <a:ext uri="{FF2B5EF4-FFF2-40B4-BE49-F238E27FC236}">
                    <a16:creationId xmlns:a16="http://schemas.microsoft.com/office/drawing/2014/main" id="{5E32F987-2FE3-4078-8E7A-0FEA2CD4A6C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0" name="Oval 316">
                <a:extLst>
                  <a:ext uri="{FF2B5EF4-FFF2-40B4-BE49-F238E27FC236}">
                    <a16:creationId xmlns:a16="http://schemas.microsoft.com/office/drawing/2014/main" id="{73B131D6-E5CC-43CA-BA03-8C1FE129014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1" name="Group 317">
                <a:extLst>
                  <a:ext uri="{FF2B5EF4-FFF2-40B4-BE49-F238E27FC236}">
                    <a16:creationId xmlns:a16="http://schemas.microsoft.com/office/drawing/2014/main" id="{3AB18EFA-E6BE-43F0-A564-D715F6AD22C1}"/>
                  </a:ext>
                </a:extLst>
              </p:cNvPr>
              <p:cNvGrpSpPr/>
              <p:nvPr/>
            </p:nvGrpSpPr>
            <p:grpSpPr>
              <a:xfrm>
                <a:off x="7713663" y="2848339"/>
                <a:ext cx="1042107" cy="425543"/>
                <a:chOff x="7786941" y="2884917"/>
                <a:chExt cx="897649" cy="353919"/>
              </a:xfrm>
            </p:grpSpPr>
            <p:sp>
              <p:nvSpPr>
                <p:cNvPr id="62" name="Freeform 318">
                  <a:extLst>
                    <a:ext uri="{FF2B5EF4-FFF2-40B4-BE49-F238E27FC236}">
                      <a16:creationId xmlns:a16="http://schemas.microsoft.com/office/drawing/2014/main" id="{14A61242-99CE-40EA-8160-EA98AE9874E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reeform 319">
                  <a:extLst>
                    <a:ext uri="{FF2B5EF4-FFF2-40B4-BE49-F238E27FC236}">
                      <a16:creationId xmlns:a16="http://schemas.microsoft.com/office/drawing/2014/main" id="{F772309E-3B97-4794-9461-23CB11A66FA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Freeform 320">
                  <a:extLst>
                    <a:ext uri="{FF2B5EF4-FFF2-40B4-BE49-F238E27FC236}">
                      <a16:creationId xmlns:a16="http://schemas.microsoft.com/office/drawing/2014/main" id="{D0CD2305-7992-4CBD-AF49-A11B3A9B250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Freeform 321">
                  <a:extLst>
                    <a:ext uri="{FF2B5EF4-FFF2-40B4-BE49-F238E27FC236}">
                      <a16:creationId xmlns:a16="http://schemas.microsoft.com/office/drawing/2014/main" id="{28F19D76-6238-481D-AD7F-C66CDBF4747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56" name="Freeform 91">
              <a:extLst>
                <a:ext uri="{FF2B5EF4-FFF2-40B4-BE49-F238E27FC236}">
                  <a16:creationId xmlns:a16="http://schemas.microsoft.com/office/drawing/2014/main" id="{898E4A78-F033-4CB7-BCC4-33667BBFE9EE}"/>
                </a:ext>
              </a:extLst>
            </p:cNvPr>
            <p:cNvSpPr>
              <a:spLocks/>
            </p:cNvSpPr>
            <p:nvPr/>
          </p:nvSpPr>
          <p:spPr bwMode="auto">
            <a:xfrm flipV="1">
              <a:off x="4860724" y="5735086"/>
              <a:ext cx="178041" cy="104043"/>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 name="Freeform 91">
              <a:extLst>
                <a:ext uri="{FF2B5EF4-FFF2-40B4-BE49-F238E27FC236}">
                  <a16:creationId xmlns:a16="http://schemas.microsoft.com/office/drawing/2014/main" id="{D2BFF559-15CE-4FEC-8B43-63194A235315}"/>
                </a:ext>
              </a:extLst>
            </p:cNvPr>
            <p:cNvSpPr>
              <a:spLocks/>
            </p:cNvSpPr>
            <p:nvPr/>
          </p:nvSpPr>
          <p:spPr bwMode="auto">
            <a:xfrm flipV="1">
              <a:off x="5445456" y="4663823"/>
              <a:ext cx="45719" cy="202880"/>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8" name="Freeform 92">
              <a:extLst>
                <a:ext uri="{FF2B5EF4-FFF2-40B4-BE49-F238E27FC236}">
                  <a16:creationId xmlns:a16="http://schemas.microsoft.com/office/drawing/2014/main" id="{AE92E438-FE0F-4489-A1B5-A1FA9B8858FF}"/>
                </a:ext>
              </a:extLst>
            </p:cNvPr>
            <p:cNvSpPr>
              <a:spLocks/>
            </p:cNvSpPr>
            <p:nvPr/>
          </p:nvSpPr>
          <p:spPr bwMode="auto">
            <a:xfrm>
              <a:off x="5532311" y="5746564"/>
              <a:ext cx="336683" cy="244860"/>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01" name="Text Box 8">
            <a:extLst>
              <a:ext uri="{FF2B5EF4-FFF2-40B4-BE49-F238E27FC236}">
                <a16:creationId xmlns:a16="http://schemas.microsoft.com/office/drawing/2014/main" id="{07F07E17-22B1-4C02-AC5C-EC65948041E3}"/>
              </a:ext>
            </a:extLst>
          </p:cNvPr>
          <p:cNvSpPr txBox="1">
            <a:spLocks noChangeArrowheads="1"/>
          </p:cNvSpPr>
          <p:nvPr/>
        </p:nvSpPr>
        <p:spPr bwMode="auto">
          <a:xfrm>
            <a:off x="2897971" y="3594045"/>
            <a:ext cx="9541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0" i="1" u="none" strike="noStrike" kern="1200" cap="none" spc="0" normalizeH="0" baseline="0" noProof="0" dirty="0">
                <a:ln>
                  <a:noFill/>
                </a:ln>
                <a:solidFill>
                  <a:srgbClr val="000099"/>
                </a:solidFill>
                <a:effectLst/>
                <a:uLnTx/>
                <a:uFillTx/>
                <a:latin typeface="华文仿宋" panose="02010600040101010101" pitchFamily="2" charset="-122"/>
                <a:ea typeface="华文仿宋" panose="02010600040101010101" pitchFamily="2" charset="-122"/>
              </a:rPr>
              <a:t>源主机</a:t>
            </a:r>
            <a:endParaRPr kumimoji="0" lang="en-US" altLang="en-US" sz="2000" b="0" i="1" u="none" strike="noStrike" kern="1200" cap="none" spc="0" normalizeH="0" baseline="0" noProof="0" dirty="0">
              <a:ln>
                <a:noFill/>
              </a:ln>
              <a:solidFill>
                <a:srgbClr val="000099"/>
              </a:solidFill>
              <a:effectLst/>
              <a:uLnTx/>
              <a:uFillTx/>
              <a:latin typeface="华文仿宋" panose="02010600040101010101" pitchFamily="2" charset="-122"/>
              <a:ea typeface="华文仿宋" panose="02010600040101010101" pitchFamily="2" charset="-122"/>
            </a:endParaRPr>
          </a:p>
        </p:txBody>
      </p:sp>
      <p:sp>
        <p:nvSpPr>
          <p:cNvPr id="102" name="Freeform 10">
            <a:extLst>
              <a:ext uri="{FF2B5EF4-FFF2-40B4-BE49-F238E27FC236}">
                <a16:creationId xmlns:a16="http://schemas.microsoft.com/office/drawing/2014/main" id="{8C646D68-7082-4599-8046-5A8FAC51A878}"/>
              </a:ext>
            </a:extLst>
          </p:cNvPr>
          <p:cNvSpPr>
            <a:spLocks/>
          </p:cNvSpPr>
          <p:nvPr/>
        </p:nvSpPr>
        <p:spPr bwMode="auto">
          <a:xfrm flipH="1">
            <a:off x="2481263" y="3925832"/>
            <a:ext cx="326408" cy="1262816"/>
          </a:xfrm>
          <a:custGeom>
            <a:avLst/>
            <a:gdLst>
              <a:gd name="T0" fmla="*/ 2147483647 w 12213"/>
              <a:gd name="T1" fmla="*/ 2147483647 h 10000"/>
              <a:gd name="T2" fmla="*/ 0 w 12213"/>
              <a:gd name="T3" fmla="*/ 0 h 10000"/>
              <a:gd name="T4" fmla="*/ 0 w 12213"/>
              <a:gd name="T5" fmla="*/ 2147483647 h 10000"/>
              <a:gd name="T6" fmla="*/ 2147483647 w 12213"/>
              <a:gd name="T7" fmla="*/ 2147483647 h 10000"/>
              <a:gd name="T8" fmla="*/ 2147483647 w 12213"/>
              <a:gd name="T9" fmla="*/ 2147483647 h 1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13" h="10000">
                <a:moveTo>
                  <a:pt x="11726" y="4661"/>
                </a:moveTo>
                <a:lnTo>
                  <a:pt x="0" y="0"/>
                </a:lnTo>
                <a:lnTo>
                  <a:pt x="0" y="10000"/>
                </a:lnTo>
                <a:lnTo>
                  <a:pt x="12213" y="6473"/>
                </a:lnTo>
                <a:lnTo>
                  <a:pt x="11726" y="4661"/>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3" name="Rectangle 23">
            <a:extLst>
              <a:ext uri="{FF2B5EF4-FFF2-40B4-BE49-F238E27FC236}">
                <a16:creationId xmlns:a16="http://schemas.microsoft.com/office/drawing/2014/main" id="{1D5247D7-E0A0-497F-B138-88AEF2771199}"/>
              </a:ext>
            </a:extLst>
          </p:cNvPr>
          <p:cNvSpPr>
            <a:spLocks noChangeArrowheads="1"/>
          </p:cNvSpPr>
          <p:nvPr/>
        </p:nvSpPr>
        <p:spPr bwMode="auto">
          <a:xfrm>
            <a:off x="2854326" y="3909956"/>
            <a:ext cx="1062368" cy="129063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4" name="Rectangle 24">
            <a:extLst>
              <a:ext uri="{FF2B5EF4-FFF2-40B4-BE49-F238E27FC236}">
                <a16:creationId xmlns:a16="http://schemas.microsoft.com/office/drawing/2014/main" id="{F5D4619E-EDEC-41AB-B342-9C028BF296E1}"/>
              </a:ext>
            </a:extLst>
          </p:cNvPr>
          <p:cNvSpPr>
            <a:spLocks noChangeArrowheads="1"/>
          </p:cNvSpPr>
          <p:nvPr/>
        </p:nvSpPr>
        <p:spPr bwMode="auto">
          <a:xfrm>
            <a:off x="2814638" y="3949645"/>
            <a:ext cx="1066800" cy="1231900"/>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5" name="Line 25">
            <a:extLst>
              <a:ext uri="{FF2B5EF4-FFF2-40B4-BE49-F238E27FC236}">
                <a16:creationId xmlns:a16="http://schemas.microsoft.com/office/drawing/2014/main" id="{A06F3154-3953-4535-86C4-E252EDC86CBA}"/>
              </a:ext>
            </a:extLst>
          </p:cNvPr>
          <p:cNvSpPr>
            <a:spLocks noChangeShapeType="1"/>
          </p:cNvSpPr>
          <p:nvPr/>
        </p:nvSpPr>
        <p:spPr bwMode="auto">
          <a:xfrm>
            <a:off x="2814638" y="4227457"/>
            <a:ext cx="1058862"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6" name="Text Box 26">
            <a:extLst>
              <a:ext uri="{FF2B5EF4-FFF2-40B4-BE49-F238E27FC236}">
                <a16:creationId xmlns:a16="http://schemas.microsoft.com/office/drawing/2014/main" id="{60598AD3-97EF-4BD1-B64C-BD750796C257}"/>
              </a:ext>
            </a:extLst>
          </p:cNvPr>
          <p:cNvSpPr txBox="1">
            <a:spLocks noChangeArrowheads="1"/>
          </p:cNvSpPr>
          <p:nvPr/>
        </p:nvSpPr>
        <p:spPr bwMode="auto">
          <a:xfrm>
            <a:off x="2773604" y="3957054"/>
            <a:ext cx="1104900" cy="1274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application</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A3"/>
                </a:solidFill>
                <a:effectLst/>
                <a:uLnTx/>
                <a:uFillTx/>
                <a:latin typeface="Arial" charset="0"/>
                <a:ea typeface="ＭＳ Ｐゴシック" charset="0"/>
              </a:rPr>
              <a:t>TCP</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network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link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physical</a:t>
            </a:r>
          </a:p>
        </p:txBody>
      </p:sp>
      <p:grpSp>
        <p:nvGrpSpPr>
          <p:cNvPr id="107" name="Group 190">
            <a:extLst>
              <a:ext uri="{FF2B5EF4-FFF2-40B4-BE49-F238E27FC236}">
                <a16:creationId xmlns:a16="http://schemas.microsoft.com/office/drawing/2014/main" id="{C98AD3CC-22F6-4682-8CD0-0226B52B2998}"/>
              </a:ext>
            </a:extLst>
          </p:cNvPr>
          <p:cNvGrpSpPr>
            <a:grpSpLocks/>
          </p:cNvGrpSpPr>
          <p:nvPr/>
        </p:nvGrpSpPr>
        <p:grpSpPr bwMode="auto">
          <a:xfrm flipH="1">
            <a:off x="2151063" y="4424307"/>
            <a:ext cx="673100" cy="701675"/>
            <a:chOff x="-44" y="1473"/>
            <a:chExt cx="981" cy="1105"/>
          </a:xfrm>
        </p:grpSpPr>
        <p:pic>
          <p:nvPicPr>
            <p:cNvPr id="108" name="Picture 191" descr="desktop_computer_stylized_medium">
              <a:extLst>
                <a:ext uri="{FF2B5EF4-FFF2-40B4-BE49-F238E27FC236}">
                  <a16:creationId xmlns:a16="http://schemas.microsoft.com/office/drawing/2014/main" id="{1074DB45-7BC1-4520-86D1-57A529EDD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Freeform 192">
              <a:extLst>
                <a:ext uri="{FF2B5EF4-FFF2-40B4-BE49-F238E27FC236}">
                  <a16:creationId xmlns:a16="http://schemas.microsoft.com/office/drawing/2014/main" id="{F12C46F9-B9EB-4252-A533-C82A6A838D41}"/>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10" name="Line 25">
            <a:extLst>
              <a:ext uri="{FF2B5EF4-FFF2-40B4-BE49-F238E27FC236}">
                <a16:creationId xmlns:a16="http://schemas.microsoft.com/office/drawing/2014/main" id="{4CD0E380-E21D-4711-9F22-5F8552BD9A0A}"/>
              </a:ext>
            </a:extLst>
          </p:cNvPr>
          <p:cNvSpPr>
            <a:spLocks noChangeShapeType="1"/>
          </p:cNvSpPr>
          <p:nvPr/>
        </p:nvSpPr>
        <p:spPr bwMode="auto">
          <a:xfrm>
            <a:off x="2819400" y="4456057"/>
            <a:ext cx="1058863"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1" name="Line 25">
            <a:extLst>
              <a:ext uri="{FF2B5EF4-FFF2-40B4-BE49-F238E27FC236}">
                <a16:creationId xmlns:a16="http://schemas.microsoft.com/office/drawing/2014/main" id="{EDCCF836-5EC5-43AA-8997-C1FCF7F72E52}"/>
              </a:ext>
            </a:extLst>
          </p:cNvPr>
          <p:cNvSpPr>
            <a:spLocks noChangeShapeType="1"/>
          </p:cNvSpPr>
          <p:nvPr/>
        </p:nvSpPr>
        <p:spPr bwMode="auto">
          <a:xfrm>
            <a:off x="2824163" y="4684657"/>
            <a:ext cx="1058862"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2" name="Line 25">
            <a:extLst>
              <a:ext uri="{FF2B5EF4-FFF2-40B4-BE49-F238E27FC236}">
                <a16:creationId xmlns:a16="http://schemas.microsoft.com/office/drawing/2014/main" id="{8623B42D-1584-42BE-8134-D070F2AD1825}"/>
              </a:ext>
            </a:extLst>
          </p:cNvPr>
          <p:cNvSpPr>
            <a:spLocks noChangeShapeType="1"/>
          </p:cNvSpPr>
          <p:nvPr/>
        </p:nvSpPr>
        <p:spPr bwMode="auto">
          <a:xfrm>
            <a:off x="2827338" y="4924370"/>
            <a:ext cx="1060450"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13" name="Group 3">
            <a:extLst>
              <a:ext uri="{FF2B5EF4-FFF2-40B4-BE49-F238E27FC236}">
                <a16:creationId xmlns:a16="http://schemas.microsoft.com/office/drawing/2014/main" id="{E558AC30-4F15-44DF-BBCB-B6E0BD6FEA3F}"/>
              </a:ext>
            </a:extLst>
          </p:cNvPr>
          <p:cNvGrpSpPr>
            <a:grpSpLocks/>
          </p:cNvGrpSpPr>
          <p:nvPr/>
        </p:nvGrpSpPr>
        <p:grpSpPr bwMode="auto">
          <a:xfrm>
            <a:off x="7802693" y="3673978"/>
            <a:ext cx="2039808" cy="1620287"/>
            <a:chOff x="4890815" y="4007261"/>
            <a:chExt cx="2038753" cy="1619544"/>
          </a:xfrm>
        </p:grpSpPr>
        <p:sp>
          <p:nvSpPr>
            <p:cNvPr id="114" name="Text Box 54">
              <a:extLst>
                <a:ext uri="{FF2B5EF4-FFF2-40B4-BE49-F238E27FC236}">
                  <a16:creationId xmlns:a16="http://schemas.microsoft.com/office/drawing/2014/main" id="{FCB2701E-F16E-42F2-8514-B76CBEDA89EC}"/>
                </a:ext>
              </a:extLst>
            </p:cNvPr>
            <p:cNvSpPr txBox="1">
              <a:spLocks noChangeArrowheads="1"/>
            </p:cNvSpPr>
            <p:nvPr/>
          </p:nvSpPr>
          <p:spPr bwMode="auto">
            <a:xfrm>
              <a:off x="4890815" y="4007261"/>
              <a:ext cx="1209963" cy="39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0" i="1" u="none" strike="noStrike" kern="0" cap="none" spc="0" normalizeH="0" baseline="0" noProof="0" dirty="0">
                  <a:ln>
                    <a:noFill/>
                  </a:ln>
                  <a:solidFill>
                    <a:srgbClr val="000099"/>
                  </a:solidFill>
                  <a:effectLst/>
                  <a:uLnTx/>
                  <a:uFillTx/>
                  <a:latin typeface="华文仿宋" panose="02010600040101010101" pitchFamily="2" charset="-122"/>
                  <a:ea typeface="华文仿宋" panose="02010600040101010101" pitchFamily="2" charset="-122"/>
                </a:rPr>
                <a:t>目标主机</a:t>
              </a:r>
              <a:endParaRPr kumimoji="0" lang="en-US" altLang="en-US" sz="2800" b="0" i="1" u="none" strike="noStrike" kern="0" cap="none" spc="0" normalizeH="0" baseline="0" noProof="0" dirty="0">
                <a:ln>
                  <a:noFill/>
                </a:ln>
                <a:solidFill>
                  <a:srgbClr val="000099"/>
                </a:solidFill>
                <a:effectLst/>
                <a:uLnTx/>
                <a:uFillTx/>
                <a:latin typeface="华文仿宋" panose="02010600040101010101" pitchFamily="2" charset="-122"/>
                <a:ea typeface="华文仿宋" panose="02010600040101010101" pitchFamily="2" charset="-122"/>
              </a:endParaRPr>
            </a:p>
          </p:txBody>
        </p:sp>
        <p:grpSp>
          <p:nvGrpSpPr>
            <p:cNvPr id="115" name="Group 2">
              <a:extLst>
                <a:ext uri="{FF2B5EF4-FFF2-40B4-BE49-F238E27FC236}">
                  <a16:creationId xmlns:a16="http://schemas.microsoft.com/office/drawing/2014/main" id="{E45259E6-8933-409C-81A7-FAA77DB4F772}"/>
                </a:ext>
              </a:extLst>
            </p:cNvPr>
            <p:cNvGrpSpPr>
              <a:grpSpLocks/>
            </p:cNvGrpSpPr>
            <p:nvPr/>
          </p:nvGrpSpPr>
          <p:grpSpPr bwMode="auto">
            <a:xfrm>
              <a:off x="4927179" y="4319856"/>
              <a:ext cx="2002389" cy="1306949"/>
              <a:chOff x="1305623" y="4714561"/>
              <a:chExt cx="2002389" cy="1306949"/>
            </a:xfrm>
          </p:grpSpPr>
          <p:sp>
            <p:nvSpPr>
              <p:cNvPr id="116" name="Freeform 10">
                <a:extLst>
                  <a:ext uri="{FF2B5EF4-FFF2-40B4-BE49-F238E27FC236}">
                    <a16:creationId xmlns:a16="http://schemas.microsoft.com/office/drawing/2014/main" id="{CBB5A761-DF7E-46E9-A95E-2F4121FFC563}"/>
                  </a:ext>
                </a:extLst>
              </p:cNvPr>
              <p:cNvSpPr>
                <a:spLocks/>
              </p:cNvSpPr>
              <p:nvPr/>
            </p:nvSpPr>
            <p:spPr bwMode="auto">
              <a:xfrm>
                <a:off x="2426569" y="4714561"/>
                <a:ext cx="288261" cy="1290044"/>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7" name="Rectangle 23">
                <a:extLst>
                  <a:ext uri="{FF2B5EF4-FFF2-40B4-BE49-F238E27FC236}">
                    <a16:creationId xmlns:a16="http://schemas.microsoft.com/office/drawing/2014/main" id="{D9DB5BF7-EB54-4C1F-AB66-5FF07D66BB20}"/>
                  </a:ext>
                </a:extLst>
              </p:cNvPr>
              <p:cNvSpPr>
                <a:spLocks noChangeArrowheads="1"/>
              </p:cNvSpPr>
              <p:nvPr/>
            </p:nvSpPr>
            <p:spPr bwMode="auto">
              <a:xfrm>
                <a:off x="1398616" y="4722494"/>
                <a:ext cx="1045433" cy="127129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24">
                <a:extLst>
                  <a:ext uri="{FF2B5EF4-FFF2-40B4-BE49-F238E27FC236}">
                    <a16:creationId xmlns:a16="http://schemas.microsoft.com/office/drawing/2014/main" id="{F7370015-4EC3-4E8D-8BA3-31E3375EED1C}"/>
                  </a:ext>
                </a:extLst>
              </p:cNvPr>
              <p:cNvSpPr>
                <a:spLocks noChangeArrowheads="1"/>
              </p:cNvSpPr>
              <p:nvPr/>
            </p:nvSpPr>
            <p:spPr bwMode="auto">
              <a:xfrm>
                <a:off x="1341249" y="4752754"/>
                <a:ext cx="1067215" cy="1231976"/>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9" name="Line 25">
                <a:extLst>
                  <a:ext uri="{FF2B5EF4-FFF2-40B4-BE49-F238E27FC236}">
                    <a16:creationId xmlns:a16="http://schemas.microsoft.com/office/drawing/2014/main" id="{239909D3-2511-4B2F-9F12-5B6E2B81827A}"/>
                  </a:ext>
                </a:extLst>
              </p:cNvPr>
              <p:cNvSpPr>
                <a:spLocks noChangeShapeType="1"/>
              </p:cNvSpPr>
              <p:nvPr/>
            </p:nvSpPr>
            <p:spPr bwMode="auto">
              <a:xfrm>
                <a:off x="1341249" y="50313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Text Box 26">
                <a:extLst>
                  <a:ext uri="{FF2B5EF4-FFF2-40B4-BE49-F238E27FC236}">
                    <a16:creationId xmlns:a16="http://schemas.microsoft.com/office/drawing/2014/main" id="{4CF28F12-3810-4EBA-AB45-80B5116F5965}"/>
                  </a:ext>
                </a:extLst>
              </p:cNvPr>
              <p:cNvSpPr txBox="1">
                <a:spLocks noChangeArrowheads="1"/>
              </p:cNvSpPr>
              <p:nvPr/>
            </p:nvSpPr>
            <p:spPr bwMode="auto">
              <a:xfrm>
                <a:off x="1305623" y="4747333"/>
                <a:ext cx="1104329" cy="12741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application</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A3"/>
                    </a:solidFill>
                    <a:effectLst/>
                    <a:uLnTx/>
                    <a:uFillTx/>
                    <a:latin typeface="Arial" charset="0"/>
                    <a:ea typeface="ＭＳ Ｐゴシック" charset="0"/>
                  </a:rPr>
                  <a:t>TCP</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network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link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physical</a:t>
                </a:r>
              </a:p>
            </p:txBody>
          </p:sp>
          <p:grpSp>
            <p:nvGrpSpPr>
              <p:cNvPr id="121" name="Group 190">
                <a:extLst>
                  <a:ext uri="{FF2B5EF4-FFF2-40B4-BE49-F238E27FC236}">
                    <a16:creationId xmlns:a16="http://schemas.microsoft.com/office/drawing/2014/main" id="{88A524E8-9744-4A66-B660-275DCFB81072}"/>
                  </a:ext>
                </a:extLst>
              </p:cNvPr>
              <p:cNvGrpSpPr>
                <a:grpSpLocks/>
              </p:cNvGrpSpPr>
              <p:nvPr/>
            </p:nvGrpSpPr>
            <p:grpSpPr bwMode="auto">
              <a:xfrm flipH="1">
                <a:off x="2634682" y="5076164"/>
                <a:ext cx="673330" cy="701684"/>
                <a:chOff x="-44" y="1473"/>
                <a:chExt cx="981" cy="1105"/>
              </a:xfrm>
            </p:grpSpPr>
            <p:pic>
              <p:nvPicPr>
                <p:cNvPr id="125" name="Picture 191" descr="desktop_computer_stylized_medium">
                  <a:extLst>
                    <a:ext uri="{FF2B5EF4-FFF2-40B4-BE49-F238E27FC236}">
                      <a16:creationId xmlns:a16="http://schemas.microsoft.com/office/drawing/2014/main" id="{8ED166CF-4317-4903-B830-E3EE2562F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Freeform 192">
                  <a:extLst>
                    <a:ext uri="{FF2B5EF4-FFF2-40B4-BE49-F238E27FC236}">
                      <a16:creationId xmlns:a16="http://schemas.microsoft.com/office/drawing/2014/main" id="{E8068E4F-2CD5-4575-91A0-A096E7F63E12}"/>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22" name="Line 25">
                <a:extLst>
                  <a:ext uri="{FF2B5EF4-FFF2-40B4-BE49-F238E27FC236}">
                    <a16:creationId xmlns:a16="http://schemas.microsoft.com/office/drawing/2014/main" id="{5894443A-BA91-405C-8E6B-880F347ED706}"/>
                  </a:ext>
                </a:extLst>
              </p:cNvPr>
              <p:cNvSpPr>
                <a:spLocks noChangeShapeType="1"/>
              </p:cNvSpPr>
              <p:nvPr/>
            </p:nvSpPr>
            <p:spPr bwMode="auto">
              <a:xfrm>
                <a:off x="1345720" y="52602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3" name="Line 25">
                <a:extLst>
                  <a:ext uri="{FF2B5EF4-FFF2-40B4-BE49-F238E27FC236}">
                    <a16:creationId xmlns:a16="http://schemas.microsoft.com/office/drawing/2014/main" id="{88C5A285-BC3B-46CA-9F89-2D4FDF74C15F}"/>
                  </a:ext>
                </a:extLst>
              </p:cNvPr>
              <p:cNvSpPr>
                <a:spLocks noChangeShapeType="1"/>
              </p:cNvSpPr>
              <p:nvPr/>
            </p:nvSpPr>
            <p:spPr bwMode="auto">
              <a:xfrm>
                <a:off x="1350191" y="54891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4" name="Line 25">
                <a:extLst>
                  <a:ext uri="{FF2B5EF4-FFF2-40B4-BE49-F238E27FC236}">
                    <a16:creationId xmlns:a16="http://schemas.microsoft.com/office/drawing/2014/main" id="{CFC89043-11D7-4A63-982E-A6305A4D406D}"/>
                  </a:ext>
                </a:extLst>
              </p:cNvPr>
              <p:cNvSpPr>
                <a:spLocks noChangeShapeType="1"/>
              </p:cNvSpPr>
              <p:nvPr/>
            </p:nvSpPr>
            <p:spPr bwMode="auto">
              <a:xfrm>
                <a:off x="1354662" y="57282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sp>
        <p:nvSpPr>
          <p:cNvPr id="127" name="Freeform 7">
            <a:extLst>
              <a:ext uri="{FF2B5EF4-FFF2-40B4-BE49-F238E27FC236}">
                <a16:creationId xmlns:a16="http://schemas.microsoft.com/office/drawing/2014/main" id="{3FA7B061-F94B-475A-8CCB-821DD2FC5D8F}"/>
              </a:ext>
            </a:extLst>
          </p:cNvPr>
          <p:cNvSpPr>
            <a:spLocks/>
          </p:cNvSpPr>
          <p:nvPr/>
        </p:nvSpPr>
        <p:spPr bwMode="auto">
          <a:xfrm>
            <a:off x="3329610" y="4423976"/>
            <a:ext cx="5073926" cy="1202035"/>
          </a:xfrm>
          <a:custGeom>
            <a:avLst/>
            <a:gdLst>
              <a:gd name="T0" fmla="*/ 0 w 5156094"/>
              <a:gd name="T1" fmla="*/ 0 h 1509215"/>
              <a:gd name="T2" fmla="*/ 6961 w 5156094"/>
              <a:gd name="T3" fmla="*/ 1168047 h 1509215"/>
              <a:gd name="T4" fmla="*/ 1131015 w 5156094"/>
              <a:gd name="T5" fmla="*/ 1170389 h 1509215"/>
              <a:gd name="T6" fmla="*/ 1755021 w 5156094"/>
              <a:gd name="T7" fmla="*/ 1490285 h 1509215"/>
              <a:gd name="T8" fmla="*/ 2207298 w 5156094"/>
              <a:gd name="T9" fmla="*/ 1510706 h 1509215"/>
              <a:gd name="T10" fmla="*/ 2988945 w 5156094"/>
              <a:gd name="T11" fmla="*/ 1198737 h 1509215"/>
              <a:gd name="T12" fmla="*/ 3391674 w 5156094"/>
              <a:gd name="T13" fmla="*/ 1210330 h 1509215"/>
              <a:gd name="T14" fmla="*/ 5156412 w 5156094"/>
              <a:gd name="T15" fmla="*/ 1199641 h 1509215"/>
              <a:gd name="T16" fmla="*/ 5126696 w 5156094"/>
              <a:gd name="T17" fmla="*/ 64147 h 15092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207163 w 5156094"/>
              <a:gd name="connsiteY4" fmla="*/ 1509215 h 1559667"/>
              <a:gd name="connsiteX5" fmla="*/ 2988762 w 5156094"/>
              <a:gd name="connsiteY5" fmla="*/ 1197554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88762 w 5156094"/>
              <a:gd name="connsiteY5" fmla="*/ 1197554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30257 w 5156094"/>
              <a:gd name="connsiteY5" fmla="*/ 1152811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30257 w 5156094"/>
              <a:gd name="connsiteY5" fmla="*/ 1152811 h 1559667"/>
              <a:gd name="connsiteX6" fmla="*/ 5156094 w 5156094"/>
              <a:gd name="connsiteY6" fmla="*/ 1198456 h 1559667"/>
              <a:gd name="connsiteX7" fmla="*/ 5126381 w 5156094"/>
              <a:gd name="connsiteY7" fmla="*/ 64084 h 1559667"/>
              <a:gd name="connsiteX0" fmla="*/ 0 w 5156094"/>
              <a:gd name="connsiteY0" fmla="*/ 0 h 1559667"/>
              <a:gd name="connsiteX1" fmla="*/ 6961 w 5156094"/>
              <a:gd name="connsiteY1" fmla="*/ 1166894 h 1559667"/>
              <a:gd name="connsiteX2" fmla="*/ 1387547 w 5156094"/>
              <a:gd name="connsiteY2" fmla="*/ 1150854 h 1559667"/>
              <a:gd name="connsiteX3" fmla="*/ 1824854 w 5156094"/>
              <a:gd name="connsiteY3" fmla="*/ 1559667 h 1559667"/>
              <a:gd name="connsiteX4" fmla="*/ 2145216 w 5156094"/>
              <a:gd name="connsiteY4" fmla="*/ 1553959 h 1559667"/>
              <a:gd name="connsiteX5" fmla="*/ 2930257 w 5156094"/>
              <a:gd name="connsiteY5" fmla="*/ 1152811 h 1559667"/>
              <a:gd name="connsiteX6" fmla="*/ 5156094 w 5156094"/>
              <a:gd name="connsiteY6" fmla="*/ 1198456 h 1559667"/>
              <a:gd name="connsiteX7" fmla="*/ 5126381 w 5156094"/>
              <a:gd name="connsiteY7" fmla="*/ 64084 h 1559667"/>
              <a:gd name="connsiteX0" fmla="*/ 0 w 5156094"/>
              <a:gd name="connsiteY0" fmla="*/ 0 h 1553959"/>
              <a:gd name="connsiteX1" fmla="*/ 6961 w 5156094"/>
              <a:gd name="connsiteY1" fmla="*/ 1166894 h 1553959"/>
              <a:gd name="connsiteX2" fmla="*/ 1387547 w 5156094"/>
              <a:gd name="connsiteY2" fmla="*/ 1150854 h 1553959"/>
              <a:gd name="connsiteX3" fmla="*/ 1824854 w 5156094"/>
              <a:gd name="connsiteY3" fmla="*/ 1458577 h 1553959"/>
              <a:gd name="connsiteX4" fmla="*/ 2145216 w 5156094"/>
              <a:gd name="connsiteY4" fmla="*/ 1553959 h 1553959"/>
              <a:gd name="connsiteX5" fmla="*/ 2930257 w 5156094"/>
              <a:gd name="connsiteY5" fmla="*/ 1152811 h 1553959"/>
              <a:gd name="connsiteX6" fmla="*/ 5156094 w 5156094"/>
              <a:gd name="connsiteY6" fmla="*/ 1198456 h 1553959"/>
              <a:gd name="connsiteX7" fmla="*/ 5126381 w 5156094"/>
              <a:gd name="connsiteY7" fmla="*/ 64084 h 1553959"/>
              <a:gd name="connsiteX0" fmla="*/ 0 w 5156094"/>
              <a:gd name="connsiteY0" fmla="*/ 0 h 1458577"/>
              <a:gd name="connsiteX1" fmla="*/ 6961 w 5156094"/>
              <a:gd name="connsiteY1" fmla="*/ 1166894 h 1458577"/>
              <a:gd name="connsiteX2" fmla="*/ 1387547 w 5156094"/>
              <a:gd name="connsiteY2" fmla="*/ 1150854 h 1458577"/>
              <a:gd name="connsiteX3" fmla="*/ 1824854 w 5156094"/>
              <a:gd name="connsiteY3" fmla="*/ 1458577 h 1458577"/>
              <a:gd name="connsiteX4" fmla="*/ 2145216 w 5156094"/>
              <a:gd name="connsiteY4" fmla="*/ 1434487 h 1458577"/>
              <a:gd name="connsiteX5" fmla="*/ 2930257 w 5156094"/>
              <a:gd name="connsiteY5" fmla="*/ 1152811 h 1458577"/>
              <a:gd name="connsiteX6" fmla="*/ 5156094 w 5156094"/>
              <a:gd name="connsiteY6" fmla="*/ 1198456 h 1458577"/>
              <a:gd name="connsiteX7" fmla="*/ 5126381 w 5156094"/>
              <a:gd name="connsiteY7" fmla="*/ 64084 h 1458577"/>
              <a:gd name="connsiteX0" fmla="*/ 0 w 5156094"/>
              <a:gd name="connsiteY0" fmla="*/ 0 h 1458577"/>
              <a:gd name="connsiteX1" fmla="*/ 6961 w 5156094"/>
              <a:gd name="connsiteY1" fmla="*/ 1166894 h 1458577"/>
              <a:gd name="connsiteX2" fmla="*/ 1387547 w 5156094"/>
              <a:gd name="connsiteY2" fmla="*/ 1150854 h 1458577"/>
              <a:gd name="connsiteX3" fmla="*/ 1824854 w 5156094"/>
              <a:gd name="connsiteY3" fmla="*/ 1458577 h 1458577"/>
              <a:gd name="connsiteX4" fmla="*/ 2145216 w 5156094"/>
              <a:gd name="connsiteY4" fmla="*/ 1434487 h 1458577"/>
              <a:gd name="connsiteX5" fmla="*/ 2809732 w 5156094"/>
              <a:gd name="connsiteY5" fmla="*/ 1093074 h 1458577"/>
              <a:gd name="connsiteX6" fmla="*/ 5156094 w 5156094"/>
              <a:gd name="connsiteY6" fmla="*/ 1198456 h 1458577"/>
              <a:gd name="connsiteX7" fmla="*/ 5126381 w 5156094"/>
              <a:gd name="connsiteY7" fmla="*/ 64084 h 1458577"/>
              <a:gd name="connsiteX0" fmla="*/ 0 w 5156094"/>
              <a:gd name="connsiteY0" fmla="*/ 0 h 1458577"/>
              <a:gd name="connsiteX1" fmla="*/ 6961 w 5156094"/>
              <a:gd name="connsiteY1" fmla="*/ 1166894 h 1458577"/>
              <a:gd name="connsiteX2" fmla="*/ 1387547 w 5156094"/>
              <a:gd name="connsiteY2" fmla="*/ 1150854 h 1458577"/>
              <a:gd name="connsiteX3" fmla="*/ 1824854 w 5156094"/>
              <a:gd name="connsiteY3" fmla="*/ 1458577 h 1458577"/>
              <a:gd name="connsiteX4" fmla="*/ 2063570 w 5156094"/>
              <a:gd name="connsiteY4" fmla="*/ 1443677 h 1458577"/>
              <a:gd name="connsiteX5" fmla="*/ 2809732 w 5156094"/>
              <a:gd name="connsiteY5" fmla="*/ 1093074 h 1458577"/>
              <a:gd name="connsiteX6" fmla="*/ 5156094 w 5156094"/>
              <a:gd name="connsiteY6" fmla="*/ 1198456 h 1458577"/>
              <a:gd name="connsiteX7" fmla="*/ 5126381 w 5156094"/>
              <a:gd name="connsiteY7" fmla="*/ 64084 h 1458577"/>
              <a:gd name="connsiteX0" fmla="*/ 0 w 5156094"/>
              <a:gd name="connsiteY0" fmla="*/ 0 h 1443677"/>
              <a:gd name="connsiteX1" fmla="*/ 6961 w 5156094"/>
              <a:gd name="connsiteY1" fmla="*/ 1166894 h 1443677"/>
              <a:gd name="connsiteX2" fmla="*/ 1387547 w 5156094"/>
              <a:gd name="connsiteY2" fmla="*/ 1150854 h 1443677"/>
              <a:gd name="connsiteX3" fmla="*/ 1832629 w 5156094"/>
              <a:gd name="connsiteY3" fmla="*/ 1440196 h 1443677"/>
              <a:gd name="connsiteX4" fmla="*/ 2063570 w 5156094"/>
              <a:gd name="connsiteY4" fmla="*/ 1443677 h 1443677"/>
              <a:gd name="connsiteX5" fmla="*/ 2809732 w 5156094"/>
              <a:gd name="connsiteY5" fmla="*/ 1093074 h 1443677"/>
              <a:gd name="connsiteX6" fmla="*/ 5156094 w 5156094"/>
              <a:gd name="connsiteY6" fmla="*/ 1198456 h 1443677"/>
              <a:gd name="connsiteX7" fmla="*/ 5126381 w 5156094"/>
              <a:gd name="connsiteY7" fmla="*/ 64084 h 144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56094" h="1443677">
                <a:moveTo>
                  <a:pt x="0" y="0"/>
                </a:moveTo>
                <a:cubicBezTo>
                  <a:pt x="2320" y="388965"/>
                  <a:pt x="4641" y="777929"/>
                  <a:pt x="6961" y="1166894"/>
                </a:cubicBezTo>
                <a:lnTo>
                  <a:pt x="1387547" y="1150854"/>
                </a:lnTo>
                <a:lnTo>
                  <a:pt x="1832629" y="1440196"/>
                </a:lnTo>
                <a:lnTo>
                  <a:pt x="2063570" y="1443677"/>
                </a:lnTo>
                <a:lnTo>
                  <a:pt x="2809732" y="1093074"/>
                </a:lnTo>
                <a:lnTo>
                  <a:pt x="5156094" y="1198456"/>
                </a:lnTo>
                <a:lnTo>
                  <a:pt x="5126381" y="64084"/>
                </a:lnTo>
              </a:path>
            </a:pathLst>
          </a:custGeom>
          <a:noFill/>
          <a:ln w="22225">
            <a:solidFill>
              <a:srgbClr val="000090"/>
            </a:solidFill>
            <a:round/>
            <a:headEnd/>
            <a:tailEnd/>
          </a:ln>
          <a:extLst>
            <a:ext uri="{909E8E84-426E-40DD-AFC4-6F175D3DCCD1}">
              <a14:hiddenFill xmlns:a14="http://schemas.microsoft.com/office/drawing/2010/main">
                <a:solidFill>
                  <a:srgbClr val="FFFFFF"/>
                </a:solidFill>
              </a14:hiddenFill>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8" name="TextBox 123">
            <a:extLst>
              <a:ext uri="{FF2B5EF4-FFF2-40B4-BE49-F238E27FC236}">
                <a16:creationId xmlns:a16="http://schemas.microsoft.com/office/drawing/2014/main" id="{A9D86542-72F2-4995-A0D8-79C0B4B180F8}"/>
              </a:ext>
            </a:extLst>
          </p:cNvPr>
          <p:cNvSpPr txBox="1"/>
          <p:nvPr/>
        </p:nvSpPr>
        <p:spPr>
          <a:xfrm>
            <a:off x="4692557" y="6277338"/>
            <a:ext cx="264687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C00000"/>
                </a:solidFill>
                <a:effectLst/>
                <a:uLnTx/>
                <a:uFillTx/>
                <a:latin typeface="华文仿宋" panose="02010600040101010101" pitchFamily="2" charset="-122"/>
                <a:ea typeface="华文仿宋" panose="02010600040101010101" pitchFamily="2" charset="-122"/>
              </a:rPr>
              <a:t>瓶颈链路（几乎总是忙碌）</a:t>
            </a:r>
            <a:endParaRPr kumimoji="0" lang="en-US" sz="1600" b="0" i="0" u="none" strike="noStrike" kern="1200" cap="none" spc="0" normalizeH="0" baseline="0" noProof="0" dirty="0">
              <a:ln>
                <a:noFill/>
              </a:ln>
              <a:solidFill>
                <a:srgbClr val="C00000"/>
              </a:solidFill>
              <a:effectLst/>
              <a:uLnTx/>
              <a:uFillTx/>
              <a:latin typeface="华文仿宋" panose="02010600040101010101" pitchFamily="2" charset="-122"/>
              <a:ea typeface="华文仿宋" panose="02010600040101010101" pitchFamily="2" charset="-122"/>
            </a:endParaRPr>
          </a:p>
        </p:txBody>
      </p:sp>
      <p:cxnSp>
        <p:nvCxnSpPr>
          <p:cNvPr id="129" name="Straight Connector 9">
            <a:extLst>
              <a:ext uri="{FF2B5EF4-FFF2-40B4-BE49-F238E27FC236}">
                <a16:creationId xmlns:a16="http://schemas.microsoft.com/office/drawing/2014/main" id="{D29B857B-B436-488C-804F-EF5210DAB375}"/>
              </a:ext>
            </a:extLst>
          </p:cNvPr>
          <p:cNvCxnSpPr>
            <a:cxnSpLocks/>
          </p:cNvCxnSpPr>
          <p:nvPr/>
        </p:nvCxnSpPr>
        <p:spPr>
          <a:xfrm>
            <a:off x="5609507" y="5767851"/>
            <a:ext cx="0" cy="5662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30" name="Group 19">
            <a:extLst>
              <a:ext uri="{FF2B5EF4-FFF2-40B4-BE49-F238E27FC236}">
                <a16:creationId xmlns:a16="http://schemas.microsoft.com/office/drawing/2014/main" id="{262A2153-408C-490E-8311-56319E513A13}"/>
              </a:ext>
            </a:extLst>
          </p:cNvPr>
          <p:cNvGrpSpPr/>
          <p:nvPr/>
        </p:nvGrpSpPr>
        <p:grpSpPr>
          <a:xfrm>
            <a:off x="861410" y="5272191"/>
            <a:ext cx="4763156" cy="584775"/>
            <a:chOff x="705145" y="5383177"/>
            <a:chExt cx="4763156" cy="584775"/>
          </a:xfrm>
        </p:grpSpPr>
        <p:sp>
          <p:nvSpPr>
            <p:cNvPr id="131" name="TextBox 134">
              <a:extLst>
                <a:ext uri="{FF2B5EF4-FFF2-40B4-BE49-F238E27FC236}">
                  <a16:creationId xmlns:a16="http://schemas.microsoft.com/office/drawing/2014/main" id="{16E189EC-7E90-4362-B9FA-0EA016BCF4ED}"/>
                </a:ext>
              </a:extLst>
            </p:cNvPr>
            <p:cNvSpPr txBox="1"/>
            <p:nvPr/>
          </p:nvSpPr>
          <p:spPr>
            <a:xfrm>
              <a:off x="705145" y="5383177"/>
              <a:ext cx="2330267" cy="58477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C00000"/>
                  </a:solidFill>
                  <a:effectLst/>
                  <a:uLnTx/>
                  <a:uFillTx/>
                  <a:latin typeface="华文仿宋" panose="02010600040101010101" pitchFamily="2" charset="-122"/>
                  <a:ea typeface="华文仿宋" panose="02010600040101010101" pitchFamily="2" charset="-122"/>
                </a:rPr>
                <a:t>输出队列几乎从不为空，有时会丢包</a:t>
              </a:r>
              <a:endParaRPr kumimoji="0" lang="en-US" sz="1600" b="0" i="0" u="none" strike="noStrike" kern="1200" cap="none" spc="0" normalizeH="0" baseline="0" noProof="0" dirty="0">
                <a:ln>
                  <a:noFill/>
                </a:ln>
                <a:solidFill>
                  <a:srgbClr val="C00000"/>
                </a:solidFill>
                <a:effectLst/>
                <a:uLnTx/>
                <a:uFillTx/>
                <a:latin typeface="华文仿宋" panose="02010600040101010101" pitchFamily="2" charset="-122"/>
                <a:ea typeface="华文仿宋" panose="02010600040101010101" pitchFamily="2" charset="-122"/>
              </a:endParaRPr>
            </a:p>
          </p:txBody>
        </p:sp>
        <p:grpSp>
          <p:nvGrpSpPr>
            <p:cNvPr id="132" name="Group 18">
              <a:extLst>
                <a:ext uri="{FF2B5EF4-FFF2-40B4-BE49-F238E27FC236}">
                  <a16:creationId xmlns:a16="http://schemas.microsoft.com/office/drawing/2014/main" id="{13EBBD39-8AC7-489A-92CC-E8B70809612C}"/>
                </a:ext>
              </a:extLst>
            </p:cNvPr>
            <p:cNvGrpSpPr/>
            <p:nvPr/>
          </p:nvGrpSpPr>
          <p:grpSpPr>
            <a:xfrm>
              <a:off x="4921820" y="5505951"/>
              <a:ext cx="546481" cy="386071"/>
              <a:chOff x="4621648" y="3046041"/>
              <a:chExt cx="1120964" cy="769030"/>
            </a:xfrm>
          </p:grpSpPr>
          <p:grpSp>
            <p:nvGrpSpPr>
              <p:cNvPr id="134" name="Group 58">
                <a:extLst>
                  <a:ext uri="{FF2B5EF4-FFF2-40B4-BE49-F238E27FC236}">
                    <a16:creationId xmlns:a16="http://schemas.microsoft.com/office/drawing/2014/main" id="{1A84E972-44A4-45BD-AC05-09E9B0BE7B27}"/>
                  </a:ext>
                </a:extLst>
              </p:cNvPr>
              <p:cNvGrpSpPr>
                <a:grpSpLocks/>
              </p:cNvGrpSpPr>
              <p:nvPr/>
            </p:nvGrpSpPr>
            <p:grpSpPr bwMode="auto">
              <a:xfrm>
                <a:off x="5247312" y="3046041"/>
                <a:ext cx="495300" cy="760413"/>
                <a:chOff x="333961" y="4406169"/>
                <a:chExt cx="1255305" cy="2136353"/>
              </a:xfrm>
            </p:grpSpPr>
            <p:sp>
              <p:nvSpPr>
                <p:cNvPr id="147" name="Freeform 199">
                  <a:extLst>
                    <a:ext uri="{FF2B5EF4-FFF2-40B4-BE49-F238E27FC236}">
                      <a16:creationId xmlns:a16="http://schemas.microsoft.com/office/drawing/2014/main" id="{BE70CE22-5464-4941-AEFE-0538A9A9B9C9}"/>
                    </a:ext>
                  </a:extLst>
                </p:cNvPr>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00000"/>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 lastClr="FFFFFF"/>
                    </a:solidFill>
                    <a:effectLst/>
                    <a:uLnTx/>
                    <a:uFillTx/>
                    <a:latin typeface="华文仿宋" panose="02010600040101010101" pitchFamily="2" charset="-122"/>
                    <a:ea typeface="华文仿宋" panose="02010600040101010101" pitchFamily="2" charset="-122"/>
                  </a:endParaRPr>
                </a:p>
              </p:txBody>
            </p:sp>
            <p:sp>
              <p:nvSpPr>
                <p:cNvPr id="148" name="Freeform 200">
                  <a:extLst>
                    <a:ext uri="{FF2B5EF4-FFF2-40B4-BE49-F238E27FC236}">
                      <a16:creationId xmlns:a16="http://schemas.microsoft.com/office/drawing/2014/main" id="{F0F20190-98D0-4098-AABE-DF5A788062F8}"/>
                    </a:ext>
                  </a:extLst>
                </p:cNvPr>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D356A"/>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 lastClr="FFFFFF"/>
                    </a:solidFill>
                    <a:effectLst/>
                    <a:uLnTx/>
                    <a:uFillTx/>
                    <a:latin typeface="华文仿宋" panose="02010600040101010101" pitchFamily="2" charset="-122"/>
                    <a:ea typeface="华文仿宋" panose="02010600040101010101" pitchFamily="2" charset="-122"/>
                  </a:endParaRPr>
                </a:p>
              </p:txBody>
            </p:sp>
            <p:sp>
              <p:nvSpPr>
                <p:cNvPr id="149" name="Rectangle 68">
                  <a:extLst>
                    <a:ext uri="{FF2B5EF4-FFF2-40B4-BE49-F238E27FC236}">
                      <a16:creationId xmlns:a16="http://schemas.microsoft.com/office/drawing/2014/main" id="{616AE443-0F33-4010-B4AF-B27C6C9956E0}"/>
                    </a:ext>
                  </a:extLst>
                </p:cNvPr>
                <p:cNvSpPr>
                  <a:spLocks noChangeArrowheads="1"/>
                </p:cNvSpPr>
                <p:nvPr/>
              </p:nvSpPr>
              <p:spPr bwMode="auto">
                <a:xfrm>
                  <a:off x="1289719" y="5166823"/>
                  <a:ext cx="289686" cy="1351386"/>
                </a:xfrm>
                <a:prstGeom prst="rect">
                  <a:avLst/>
                </a:prstGeom>
                <a:solidFill>
                  <a:srgbClr val="E4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srgbClr val="FFFFFF"/>
                    </a:solidFill>
                    <a:effectLst/>
                    <a:uLnTx/>
                    <a:uFillTx/>
                    <a:latin typeface="华文仿宋" panose="02010600040101010101" pitchFamily="2" charset="-122"/>
                    <a:ea typeface="华文仿宋" panose="02010600040101010101" pitchFamily="2" charset="-122"/>
                  </a:endParaRPr>
                </a:p>
              </p:txBody>
            </p:sp>
          </p:grpSp>
          <p:grpSp>
            <p:nvGrpSpPr>
              <p:cNvPr id="135" name="Group 58">
                <a:extLst>
                  <a:ext uri="{FF2B5EF4-FFF2-40B4-BE49-F238E27FC236}">
                    <a16:creationId xmlns:a16="http://schemas.microsoft.com/office/drawing/2014/main" id="{87F10ABA-50FC-4307-9596-63745583F3FB}"/>
                  </a:ext>
                </a:extLst>
              </p:cNvPr>
              <p:cNvGrpSpPr>
                <a:grpSpLocks/>
              </p:cNvGrpSpPr>
              <p:nvPr/>
            </p:nvGrpSpPr>
            <p:grpSpPr bwMode="auto">
              <a:xfrm>
                <a:off x="5041006" y="3051076"/>
                <a:ext cx="495300" cy="760413"/>
                <a:chOff x="333961" y="4406169"/>
                <a:chExt cx="1255305" cy="2136353"/>
              </a:xfrm>
            </p:grpSpPr>
            <p:sp>
              <p:nvSpPr>
                <p:cNvPr id="144" name="Freeform 151">
                  <a:extLst>
                    <a:ext uri="{FF2B5EF4-FFF2-40B4-BE49-F238E27FC236}">
                      <a16:creationId xmlns:a16="http://schemas.microsoft.com/office/drawing/2014/main" id="{37EB663F-3B72-4AF7-BE59-C5B9BCDB53E3}"/>
                    </a:ext>
                  </a:extLst>
                </p:cNvPr>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00000"/>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 lastClr="FFFFFF"/>
                    </a:solidFill>
                    <a:effectLst/>
                    <a:uLnTx/>
                    <a:uFillTx/>
                    <a:latin typeface="华文仿宋" panose="02010600040101010101" pitchFamily="2" charset="-122"/>
                    <a:ea typeface="华文仿宋" panose="02010600040101010101" pitchFamily="2" charset="-122"/>
                  </a:endParaRPr>
                </a:p>
              </p:txBody>
            </p:sp>
            <p:sp>
              <p:nvSpPr>
                <p:cNvPr id="145" name="Freeform 152">
                  <a:extLst>
                    <a:ext uri="{FF2B5EF4-FFF2-40B4-BE49-F238E27FC236}">
                      <a16:creationId xmlns:a16="http://schemas.microsoft.com/office/drawing/2014/main" id="{C3218503-5A3D-4D84-9CF3-145EF80AAA55}"/>
                    </a:ext>
                  </a:extLst>
                </p:cNvPr>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D356A"/>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 lastClr="FFFFFF"/>
                    </a:solidFill>
                    <a:effectLst/>
                    <a:uLnTx/>
                    <a:uFillTx/>
                    <a:latin typeface="华文仿宋" panose="02010600040101010101" pitchFamily="2" charset="-122"/>
                    <a:ea typeface="华文仿宋" panose="02010600040101010101" pitchFamily="2" charset="-122"/>
                  </a:endParaRPr>
                </a:p>
              </p:txBody>
            </p:sp>
            <p:sp>
              <p:nvSpPr>
                <p:cNvPr id="146" name="Rectangle 68">
                  <a:extLst>
                    <a:ext uri="{FF2B5EF4-FFF2-40B4-BE49-F238E27FC236}">
                      <a16:creationId xmlns:a16="http://schemas.microsoft.com/office/drawing/2014/main" id="{0AF496CF-356D-4B21-ADEF-66EFB5BBF5CA}"/>
                    </a:ext>
                  </a:extLst>
                </p:cNvPr>
                <p:cNvSpPr>
                  <a:spLocks noChangeArrowheads="1"/>
                </p:cNvSpPr>
                <p:nvPr/>
              </p:nvSpPr>
              <p:spPr bwMode="auto">
                <a:xfrm>
                  <a:off x="1289719" y="5166823"/>
                  <a:ext cx="289686" cy="1351386"/>
                </a:xfrm>
                <a:prstGeom prst="rect">
                  <a:avLst/>
                </a:prstGeom>
                <a:solidFill>
                  <a:srgbClr val="E4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srgbClr val="FFFFFF"/>
                    </a:solidFill>
                    <a:effectLst/>
                    <a:uLnTx/>
                    <a:uFillTx/>
                    <a:latin typeface="华文仿宋" panose="02010600040101010101" pitchFamily="2" charset="-122"/>
                    <a:ea typeface="华文仿宋" panose="02010600040101010101" pitchFamily="2" charset="-122"/>
                  </a:endParaRPr>
                </a:p>
              </p:txBody>
            </p:sp>
          </p:grpSp>
          <p:grpSp>
            <p:nvGrpSpPr>
              <p:cNvPr id="136" name="Group 61">
                <a:extLst>
                  <a:ext uri="{FF2B5EF4-FFF2-40B4-BE49-F238E27FC236}">
                    <a16:creationId xmlns:a16="http://schemas.microsoft.com/office/drawing/2014/main" id="{B53A217C-F52D-47AD-A985-22B1DC1E507D}"/>
                  </a:ext>
                </a:extLst>
              </p:cNvPr>
              <p:cNvGrpSpPr>
                <a:grpSpLocks/>
              </p:cNvGrpSpPr>
              <p:nvPr/>
            </p:nvGrpSpPr>
            <p:grpSpPr bwMode="auto">
              <a:xfrm>
                <a:off x="4816091" y="3049780"/>
                <a:ext cx="494208" cy="761128"/>
                <a:chOff x="335231" y="4405745"/>
                <a:chExt cx="1252537" cy="2138362"/>
              </a:xfrm>
            </p:grpSpPr>
            <p:sp>
              <p:nvSpPr>
                <p:cNvPr id="141" name="Freeform 148">
                  <a:extLst>
                    <a:ext uri="{FF2B5EF4-FFF2-40B4-BE49-F238E27FC236}">
                      <a16:creationId xmlns:a16="http://schemas.microsoft.com/office/drawing/2014/main" id="{6B2D00B1-F0BB-4E5F-8B92-EE8128B17C7A}"/>
                    </a:ext>
                  </a:extLst>
                </p:cNvPr>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00000"/>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 lastClr="FFFFFF"/>
                    </a:solidFill>
                    <a:effectLst/>
                    <a:uLnTx/>
                    <a:uFillTx/>
                    <a:latin typeface="华文仿宋" panose="02010600040101010101" pitchFamily="2" charset="-122"/>
                    <a:ea typeface="华文仿宋" panose="02010600040101010101" pitchFamily="2" charset="-122"/>
                  </a:endParaRPr>
                </a:p>
              </p:txBody>
            </p:sp>
            <p:sp>
              <p:nvSpPr>
                <p:cNvPr id="142" name="Freeform 149">
                  <a:extLst>
                    <a:ext uri="{FF2B5EF4-FFF2-40B4-BE49-F238E27FC236}">
                      <a16:creationId xmlns:a16="http://schemas.microsoft.com/office/drawing/2014/main" id="{3B32B4D6-F4F2-46F4-B5BC-A7DB03CD22A5}"/>
                    </a:ext>
                  </a:extLst>
                </p:cNvPr>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D356A"/>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 lastClr="FFFFFF"/>
                    </a:solidFill>
                    <a:effectLst/>
                    <a:uLnTx/>
                    <a:uFillTx/>
                    <a:latin typeface="华文仿宋" panose="02010600040101010101" pitchFamily="2" charset="-122"/>
                    <a:ea typeface="华文仿宋" panose="02010600040101010101" pitchFamily="2" charset="-122"/>
                  </a:endParaRPr>
                </a:p>
              </p:txBody>
            </p:sp>
            <p:sp>
              <p:nvSpPr>
                <p:cNvPr id="143" name="Rectangle 65">
                  <a:extLst>
                    <a:ext uri="{FF2B5EF4-FFF2-40B4-BE49-F238E27FC236}">
                      <a16:creationId xmlns:a16="http://schemas.microsoft.com/office/drawing/2014/main" id="{F15DF000-F8E1-4E18-963E-685D811FE041}"/>
                    </a:ext>
                  </a:extLst>
                </p:cNvPr>
                <p:cNvSpPr>
                  <a:spLocks noChangeArrowheads="1"/>
                </p:cNvSpPr>
                <p:nvPr/>
              </p:nvSpPr>
              <p:spPr bwMode="auto">
                <a:xfrm>
                  <a:off x="1296825" y="5178575"/>
                  <a:ext cx="289686" cy="1351389"/>
                </a:xfrm>
                <a:prstGeom prst="rect">
                  <a:avLst/>
                </a:prstGeom>
                <a:solidFill>
                  <a:srgbClr val="E4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srgbClr val="FFFFFF"/>
                    </a:solidFill>
                    <a:effectLst/>
                    <a:uLnTx/>
                    <a:uFillTx/>
                    <a:latin typeface="华文仿宋" panose="02010600040101010101" pitchFamily="2" charset="-122"/>
                    <a:ea typeface="华文仿宋" panose="02010600040101010101" pitchFamily="2" charset="-122"/>
                  </a:endParaRPr>
                </a:p>
              </p:txBody>
            </p:sp>
          </p:grpSp>
          <p:grpSp>
            <p:nvGrpSpPr>
              <p:cNvPr id="137" name="Group 61">
                <a:extLst>
                  <a:ext uri="{FF2B5EF4-FFF2-40B4-BE49-F238E27FC236}">
                    <a16:creationId xmlns:a16="http://schemas.microsoft.com/office/drawing/2014/main" id="{01576E99-D856-45DD-BD6B-D3FE891F78A0}"/>
                  </a:ext>
                </a:extLst>
              </p:cNvPr>
              <p:cNvGrpSpPr>
                <a:grpSpLocks/>
              </p:cNvGrpSpPr>
              <p:nvPr/>
            </p:nvGrpSpPr>
            <p:grpSpPr bwMode="auto">
              <a:xfrm>
                <a:off x="4621648" y="3053943"/>
                <a:ext cx="494208" cy="761128"/>
                <a:chOff x="335231" y="4405745"/>
                <a:chExt cx="1252537" cy="2138362"/>
              </a:xfrm>
            </p:grpSpPr>
            <p:sp>
              <p:nvSpPr>
                <p:cNvPr id="138" name="Freeform 203">
                  <a:extLst>
                    <a:ext uri="{FF2B5EF4-FFF2-40B4-BE49-F238E27FC236}">
                      <a16:creationId xmlns:a16="http://schemas.microsoft.com/office/drawing/2014/main" id="{E06719BF-86A6-48E9-B9BD-0E564D670711}"/>
                    </a:ext>
                  </a:extLst>
                </p:cNvPr>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00000"/>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 lastClr="FFFFFF"/>
                    </a:solidFill>
                    <a:effectLst/>
                    <a:uLnTx/>
                    <a:uFillTx/>
                    <a:latin typeface="华文仿宋" panose="02010600040101010101" pitchFamily="2" charset="-122"/>
                    <a:ea typeface="华文仿宋" panose="02010600040101010101" pitchFamily="2" charset="-122"/>
                  </a:endParaRPr>
                </a:p>
              </p:txBody>
            </p:sp>
            <p:sp>
              <p:nvSpPr>
                <p:cNvPr id="139" name="Freeform 204">
                  <a:extLst>
                    <a:ext uri="{FF2B5EF4-FFF2-40B4-BE49-F238E27FC236}">
                      <a16:creationId xmlns:a16="http://schemas.microsoft.com/office/drawing/2014/main" id="{BACB9DAE-DD51-4243-A9A5-629558C59188}"/>
                    </a:ext>
                  </a:extLst>
                </p:cNvPr>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D356A"/>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 lastClr="FFFFFF"/>
                    </a:solidFill>
                    <a:effectLst/>
                    <a:uLnTx/>
                    <a:uFillTx/>
                    <a:latin typeface="华文仿宋" panose="02010600040101010101" pitchFamily="2" charset="-122"/>
                    <a:ea typeface="华文仿宋" panose="02010600040101010101" pitchFamily="2" charset="-122"/>
                  </a:endParaRPr>
                </a:p>
              </p:txBody>
            </p:sp>
            <p:sp>
              <p:nvSpPr>
                <p:cNvPr id="140" name="Rectangle 65">
                  <a:extLst>
                    <a:ext uri="{FF2B5EF4-FFF2-40B4-BE49-F238E27FC236}">
                      <a16:creationId xmlns:a16="http://schemas.microsoft.com/office/drawing/2014/main" id="{986F1B04-A22A-4A7E-8CDB-2249B64BEB0E}"/>
                    </a:ext>
                  </a:extLst>
                </p:cNvPr>
                <p:cNvSpPr>
                  <a:spLocks noChangeArrowheads="1"/>
                </p:cNvSpPr>
                <p:nvPr/>
              </p:nvSpPr>
              <p:spPr bwMode="auto">
                <a:xfrm>
                  <a:off x="1296825" y="5178575"/>
                  <a:ext cx="289686" cy="1351389"/>
                </a:xfrm>
                <a:prstGeom prst="rect">
                  <a:avLst/>
                </a:prstGeom>
                <a:solidFill>
                  <a:srgbClr val="E4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srgbClr val="FFFFFF"/>
                    </a:solidFill>
                    <a:effectLst/>
                    <a:uLnTx/>
                    <a:uFillTx/>
                    <a:latin typeface="华文仿宋" panose="02010600040101010101" pitchFamily="2" charset="-122"/>
                    <a:ea typeface="华文仿宋" panose="02010600040101010101" pitchFamily="2" charset="-122"/>
                  </a:endParaRPr>
                </a:p>
              </p:txBody>
            </p:sp>
          </p:grpSp>
        </p:grpSp>
        <p:cxnSp>
          <p:nvCxnSpPr>
            <p:cNvPr id="133" name="Straight Connector 16">
              <a:extLst>
                <a:ext uri="{FF2B5EF4-FFF2-40B4-BE49-F238E27FC236}">
                  <a16:creationId xmlns:a16="http://schemas.microsoft.com/office/drawing/2014/main" id="{2C1F77B6-81F4-46D4-856F-2FE85ACC235F}"/>
                </a:ext>
              </a:extLst>
            </p:cNvPr>
            <p:cNvCxnSpPr>
              <a:cxnSpLocks/>
            </p:cNvCxnSpPr>
            <p:nvPr/>
          </p:nvCxnSpPr>
          <p:spPr>
            <a:xfrm flipH="1">
              <a:off x="2972773" y="5696183"/>
              <a:ext cx="19316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oup 23">
            <a:extLst>
              <a:ext uri="{FF2B5EF4-FFF2-40B4-BE49-F238E27FC236}">
                <a16:creationId xmlns:a16="http://schemas.microsoft.com/office/drawing/2014/main" id="{CF51322E-35D4-4D8D-AE3E-D6928E039905}"/>
              </a:ext>
            </a:extLst>
          </p:cNvPr>
          <p:cNvGrpSpPr/>
          <p:nvPr/>
        </p:nvGrpSpPr>
        <p:grpSpPr>
          <a:xfrm>
            <a:off x="5397500" y="4063641"/>
            <a:ext cx="609600" cy="628987"/>
            <a:chOff x="5486400" y="4101741"/>
            <a:chExt cx="609600" cy="628987"/>
          </a:xfrm>
        </p:grpSpPr>
        <p:sp>
          <p:nvSpPr>
            <p:cNvPr id="151" name="Freeform 10">
              <a:extLst>
                <a:ext uri="{FF2B5EF4-FFF2-40B4-BE49-F238E27FC236}">
                  <a16:creationId xmlns:a16="http://schemas.microsoft.com/office/drawing/2014/main" id="{4008A869-1181-4B8F-AB30-388CD3CF91E7}"/>
                </a:ext>
              </a:extLst>
            </p:cNvPr>
            <p:cNvSpPr>
              <a:spLocks/>
            </p:cNvSpPr>
            <p:nvPr/>
          </p:nvSpPr>
          <p:spPr bwMode="auto">
            <a:xfrm flipH="1">
              <a:off x="5658360" y="4102100"/>
              <a:ext cx="176916" cy="454025"/>
            </a:xfrm>
            <a:custGeom>
              <a:avLst/>
              <a:gdLst>
                <a:gd name="T0" fmla="*/ 2147483647 w 12213"/>
                <a:gd name="T1" fmla="*/ 2147483647 h 10000"/>
                <a:gd name="T2" fmla="*/ 0 w 12213"/>
                <a:gd name="T3" fmla="*/ 0 h 10000"/>
                <a:gd name="T4" fmla="*/ 0 w 12213"/>
                <a:gd name="T5" fmla="*/ 2147483647 h 10000"/>
                <a:gd name="T6" fmla="*/ 2147483647 w 12213"/>
                <a:gd name="T7" fmla="*/ 2147483647 h 10000"/>
                <a:gd name="T8" fmla="*/ 2147483647 w 12213"/>
                <a:gd name="T9" fmla="*/ 2147483647 h 10000"/>
                <a:gd name="T10" fmla="*/ 0 60000 65536"/>
                <a:gd name="T11" fmla="*/ 0 60000 65536"/>
                <a:gd name="T12" fmla="*/ 0 60000 65536"/>
                <a:gd name="T13" fmla="*/ 0 60000 65536"/>
                <a:gd name="T14" fmla="*/ 0 60000 65536"/>
                <a:gd name="connsiteX0" fmla="*/ 12224 w 12711"/>
                <a:gd name="connsiteY0" fmla="*/ 4661 h 7743"/>
                <a:gd name="connsiteX1" fmla="*/ 498 w 12711"/>
                <a:gd name="connsiteY1" fmla="*/ 0 h 7743"/>
                <a:gd name="connsiteX2" fmla="*/ 0 w 12711"/>
                <a:gd name="connsiteY2" fmla="*/ 7743 h 7743"/>
                <a:gd name="connsiteX3" fmla="*/ 12711 w 12711"/>
                <a:gd name="connsiteY3" fmla="*/ 6473 h 7743"/>
                <a:gd name="connsiteX4" fmla="*/ 12224 w 12711"/>
                <a:gd name="connsiteY4" fmla="*/ 4661 h 7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 h="7743">
                  <a:moveTo>
                    <a:pt x="12224" y="4661"/>
                  </a:moveTo>
                  <a:lnTo>
                    <a:pt x="498" y="0"/>
                  </a:lnTo>
                  <a:lnTo>
                    <a:pt x="0" y="7743"/>
                  </a:lnTo>
                  <a:lnTo>
                    <a:pt x="12711" y="6473"/>
                  </a:lnTo>
                  <a:lnTo>
                    <a:pt x="12224" y="4661"/>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2" name="Group 190">
              <a:extLst>
                <a:ext uri="{FF2B5EF4-FFF2-40B4-BE49-F238E27FC236}">
                  <a16:creationId xmlns:a16="http://schemas.microsoft.com/office/drawing/2014/main" id="{24E241DB-0746-40EF-900D-5572AB6F6810}"/>
                </a:ext>
              </a:extLst>
            </p:cNvPr>
            <p:cNvGrpSpPr>
              <a:grpSpLocks/>
            </p:cNvGrpSpPr>
            <p:nvPr/>
          </p:nvGrpSpPr>
          <p:grpSpPr bwMode="auto">
            <a:xfrm flipH="1">
              <a:off x="5486400" y="4355542"/>
              <a:ext cx="350533" cy="375186"/>
              <a:chOff x="-44" y="1473"/>
              <a:chExt cx="981" cy="1105"/>
            </a:xfrm>
          </p:grpSpPr>
          <p:pic>
            <p:nvPicPr>
              <p:cNvPr id="160" name="Picture 191" descr="desktop_computer_stylized_medium">
                <a:extLst>
                  <a:ext uri="{FF2B5EF4-FFF2-40B4-BE49-F238E27FC236}">
                    <a16:creationId xmlns:a16="http://schemas.microsoft.com/office/drawing/2014/main" id="{CD2E2DD2-D561-4DB2-B2A8-5A4AF0C594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 name="Freeform 192">
                <a:extLst>
                  <a:ext uri="{FF2B5EF4-FFF2-40B4-BE49-F238E27FC236}">
                    <a16:creationId xmlns:a16="http://schemas.microsoft.com/office/drawing/2014/main" id="{C660294A-5110-485A-A36B-EBC6844D87DE}"/>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53" name="Group 22">
              <a:extLst>
                <a:ext uri="{FF2B5EF4-FFF2-40B4-BE49-F238E27FC236}">
                  <a16:creationId xmlns:a16="http://schemas.microsoft.com/office/drawing/2014/main" id="{CF461B4A-AACB-4337-B6CF-D0F048836F27}"/>
                </a:ext>
              </a:extLst>
            </p:cNvPr>
            <p:cNvGrpSpPr/>
            <p:nvPr/>
          </p:nvGrpSpPr>
          <p:grpSpPr>
            <a:xfrm>
              <a:off x="5831973" y="4101741"/>
              <a:ext cx="264027" cy="451210"/>
              <a:chOff x="5831973" y="4101740"/>
              <a:chExt cx="295777" cy="502587"/>
            </a:xfrm>
          </p:grpSpPr>
          <p:sp>
            <p:nvSpPr>
              <p:cNvPr id="154" name="Rectangle 24">
                <a:extLst>
                  <a:ext uri="{FF2B5EF4-FFF2-40B4-BE49-F238E27FC236}">
                    <a16:creationId xmlns:a16="http://schemas.microsoft.com/office/drawing/2014/main" id="{32F09E48-9BAC-4A09-BA2D-B9D5739A73C0}"/>
                  </a:ext>
                </a:extLst>
              </p:cNvPr>
              <p:cNvSpPr>
                <a:spLocks noChangeArrowheads="1"/>
              </p:cNvSpPr>
              <p:nvPr/>
            </p:nvSpPr>
            <p:spPr bwMode="auto">
              <a:xfrm>
                <a:off x="5831973" y="4101740"/>
                <a:ext cx="295777" cy="502587"/>
              </a:xfrm>
              <a:prstGeom prst="rect">
                <a:avLst/>
              </a:prstGeom>
              <a:solidFill>
                <a:srgbClr val="FFFFFF"/>
              </a:solidFill>
              <a:ln w="9525">
                <a:solidFill>
                  <a:srgbClr val="000000"/>
                </a:solidFill>
                <a:miter lim="800000"/>
                <a:headEnd/>
                <a:tailEnd/>
              </a:ln>
              <a:effectLst>
                <a:outerShdw blurRad="50800" dist="38100" dir="2700000" algn="tl" rotWithShape="0">
                  <a:prstClr val="black">
                    <a:alpha val="40000"/>
                  </a:prstClr>
                </a:outerShdw>
              </a:effec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5" name="Group 21">
                <a:extLst>
                  <a:ext uri="{FF2B5EF4-FFF2-40B4-BE49-F238E27FC236}">
                    <a16:creationId xmlns:a16="http://schemas.microsoft.com/office/drawing/2014/main" id="{E3A06D11-A4EF-490C-B0F2-B374DBEDB489}"/>
                  </a:ext>
                </a:extLst>
              </p:cNvPr>
              <p:cNvGrpSpPr/>
              <p:nvPr/>
            </p:nvGrpSpPr>
            <p:grpSpPr>
              <a:xfrm>
                <a:off x="5832475" y="4197350"/>
                <a:ext cx="295275" cy="307975"/>
                <a:chOff x="5832475" y="4197350"/>
                <a:chExt cx="295275" cy="307975"/>
              </a:xfrm>
            </p:grpSpPr>
            <p:cxnSp>
              <p:nvCxnSpPr>
                <p:cNvPr id="156" name="Straight Connector 10">
                  <a:extLst>
                    <a:ext uri="{FF2B5EF4-FFF2-40B4-BE49-F238E27FC236}">
                      <a16:creationId xmlns:a16="http://schemas.microsoft.com/office/drawing/2014/main" id="{BAC7314A-EB2A-475D-9651-35E219117C7F}"/>
                    </a:ext>
                  </a:extLst>
                </p:cNvPr>
                <p:cNvCxnSpPr>
                  <a:cxnSpLocks/>
                </p:cNvCxnSpPr>
                <p:nvPr/>
              </p:nvCxnSpPr>
              <p:spPr>
                <a:xfrm>
                  <a:off x="5835650" y="4305300"/>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32">
                  <a:extLst>
                    <a:ext uri="{FF2B5EF4-FFF2-40B4-BE49-F238E27FC236}">
                      <a16:creationId xmlns:a16="http://schemas.microsoft.com/office/drawing/2014/main" id="{B43F72B8-75F3-4335-83E5-72FFF68ABA50}"/>
                    </a:ext>
                  </a:extLst>
                </p:cNvPr>
                <p:cNvCxnSpPr>
                  <a:cxnSpLocks/>
                </p:cNvCxnSpPr>
                <p:nvPr/>
              </p:nvCxnSpPr>
              <p:spPr>
                <a:xfrm>
                  <a:off x="5835650" y="4197350"/>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33">
                  <a:extLst>
                    <a:ext uri="{FF2B5EF4-FFF2-40B4-BE49-F238E27FC236}">
                      <a16:creationId xmlns:a16="http://schemas.microsoft.com/office/drawing/2014/main" id="{B946E532-155B-416C-838B-56F698E30CF4}"/>
                    </a:ext>
                  </a:extLst>
                </p:cNvPr>
                <p:cNvCxnSpPr>
                  <a:cxnSpLocks/>
                </p:cNvCxnSpPr>
                <p:nvPr/>
              </p:nvCxnSpPr>
              <p:spPr>
                <a:xfrm>
                  <a:off x="5832475" y="4413250"/>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35">
                  <a:extLst>
                    <a:ext uri="{FF2B5EF4-FFF2-40B4-BE49-F238E27FC236}">
                      <a16:creationId xmlns:a16="http://schemas.microsoft.com/office/drawing/2014/main" id="{636204E9-80F9-44C8-AF38-355A4CE0E07F}"/>
                    </a:ext>
                  </a:extLst>
                </p:cNvPr>
                <p:cNvCxnSpPr>
                  <a:cxnSpLocks/>
                </p:cNvCxnSpPr>
                <p:nvPr/>
              </p:nvCxnSpPr>
              <p:spPr>
                <a:xfrm>
                  <a:off x="5832475" y="4505325"/>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162" name="Group 24">
            <a:extLst>
              <a:ext uri="{FF2B5EF4-FFF2-40B4-BE49-F238E27FC236}">
                <a16:creationId xmlns:a16="http://schemas.microsoft.com/office/drawing/2014/main" id="{56303EEF-B236-422F-B047-EA42A3393C06}"/>
              </a:ext>
            </a:extLst>
          </p:cNvPr>
          <p:cNvGrpSpPr/>
          <p:nvPr/>
        </p:nvGrpSpPr>
        <p:grpSpPr>
          <a:xfrm>
            <a:off x="3630569" y="5751891"/>
            <a:ext cx="719335" cy="546078"/>
            <a:chOff x="6454273" y="3133725"/>
            <a:chExt cx="719335" cy="546078"/>
          </a:xfrm>
        </p:grpSpPr>
        <p:sp>
          <p:nvSpPr>
            <p:cNvPr id="163" name="Freeform 10">
              <a:extLst>
                <a:ext uri="{FF2B5EF4-FFF2-40B4-BE49-F238E27FC236}">
                  <a16:creationId xmlns:a16="http://schemas.microsoft.com/office/drawing/2014/main" id="{A99C4658-6062-4DFF-AFEA-4F0830F8EFE2}"/>
                </a:ext>
              </a:extLst>
            </p:cNvPr>
            <p:cNvSpPr>
              <a:spLocks/>
            </p:cNvSpPr>
            <p:nvPr/>
          </p:nvSpPr>
          <p:spPr bwMode="auto">
            <a:xfrm>
              <a:off x="6709285" y="3133725"/>
              <a:ext cx="176916" cy="454025"/>
            </a:xfrm>
            <a:custGeom>
              <a:avLst/>
              <a:gdLst>
                <a:gd name="T0" fmla="*/ 2147483647 w 12213"/>
                <a:gd name="T1" fmla="*/ 2147483647 h 10000"/>
                <a:gd name="T2" fmla="*/ 0 w 12213"/>
                <a:gd name="T3" fmla="*/ 0 h 10000"/>
                <a:gd name="T4" fmla="*/ 0 w 12213"/>
                <a:gd name="T5" fmla="*/ 2147483647 h 10000"/>
                <a:gd name="T6" fmla="*/ 2147483647 w 12213"/>
                <a:gd name="T7" fmla="*/ 2147483647 h 10000"/>
                <a:gd name="T8" fmla="*/ 2147483647 w 12213"/>
                <a:gd name="T9" fmla="*/ 2147483647 h 10000"/>
                <a:gd name="T10" fmla="*/ 0 60000 65536"/>
                <a:gd name="T11" fmla="*/ 0 60000 65536"/>
                <a:gd name="T12" fmla="*/ 0 60000 65536"/>
                <a:gd name="T13" fmla="*/ 0 60000 65536"/>
                <a:gd name="T14" fmla="*/ 0 60000 65536"/>
                <a:gd name="connsiteX0" fmla="*/ 12224 w 12711"/>
                <a:gd name="connsiteY0" fmla="*/ 4661 h 7743"/>
                <a:gd name="connsiteX1" fmla="*/ 498 w 12711"/>
                <a:gd name="connsiteY1" fmla="*/ 0 h 7743"/>
                <a:gd name="connsiteX2" fmla="*/ 0 w 12711"/>
                <a:gd name="connsiteY2" fmla="*/ 7743 h 7743"/>
                <a:gd name="connsiteX3" fmla="*/ 12711 w 12711"/>
                <a:gd name="connsiteY3" fmla="*/ 6473 h 7743"/>
                <a:gd name="connsiteX4" fmla="*/ 12224 w 12711"/>
                <a:gd name="connsiteY4" fmla="*/ 4661 h 7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 h="7743">
                  <a:moveTo>
                    <a:pt x="12224" y="4661"/>
                  </a:moveTo>
                  <a:lnTo>
                    <a:pt x="498" y="0"/>
                  </a:lnTo>
                  <a:lnTo>
                    <a:pt x="0" y="7743"/>
                  </a:lnTo>
                  <a:lnTo>
                    <a:pt x="12711" y="6473"/>
                  </a:lnTo>
                  <a:lnTo>
                    <a:pt x="12224" y="4661"/>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64" name="Group 190">
              <a:extLst>
                <a:ext uri="{FF2B5EF4-FFF2-40B4-BE49-F238E27FC236}">
                  <a16:creationId xmlns:a16="http://schemas.microsoft.com/office/drawing/2014/main" id="{4202201E-97C6-4631-8F4C-6F6ECC33CBB6}"/>
                </a:ext>
              </a:extLst>
            </p:cNvPr>
            <p:cNvGrpSpPr>
              <a:grpSpLocks/>
            </p:cNvGrpSpPr>
            <p:nvPr/>
          </p:nvGrpSpPr>
          <p:grpSpPr bwMode="auto">
            <a:xfrm flipH="1">
              <a:off x="6823075" y="3304617"/>
              <a:ext cx="350533" cy="375186"/>
              <a:chOff x="-44" y="1473"/>
              <a:chExt cx="981" cy="1105"/>
            </a:xfrm>
          </p:grpSpPr>
          <p:pic>
            <p:nvPicPr>
              <p:cNvPr id="172" name="Picture 191" descr="desktop_computer_stylized_medium">
                <a:extLst>
                  <a:ext uri="{FF2B5EF4-FFF2-40B4-BE49-F238E27FC236}">
                    <a16:creationId xmlns:a16="http://schemas.microsoft.com/office/drawing/2014/main" id="{0BAEEF3F-DBEF-4F12-B64C-27DE7D9FBEE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 name="Freeform 192">
                <a:extLst>
                  <a:ext uri="{FF2B5EF4-FFF2-40B4-BE49-F238E27FC236}">
                    <a16:creationId xmlns:a16="http://schemas.microsoft.com/office/drawing/2014/main" id="{2DB56CF7-7CB1-4287-AD6F-149C9C59BF46}"/>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5" name="Group 158">
              <a:extLst>
                <a:ext uri="{FF2B5EF4-FFF2-40B4-BE49-F238E27FC236}">
                  <a16:creationId xmlns:a16="http://schemas.microsoft.com/office/drawing/2014/main" id="{9A5B42E8-CA6D-41CD-ADB2-A157EA2FC1CC}"/>
                </a:ext>
              </a:extLst>
            </p:cNvPr>
            <p:cNvGrpSpPr/>
            <p:nvPr/>
          </p:nvGrpSpPr>
          <p:grpSpPr>
            <a:xfrm>
              <a:off x="6454273" y="3142891"/>
              <a:ext cx="264027" cy="451210"/>
              <a:chOff x="5831973" y="4101740"/>
              <a:chExt cx="295777" cy="502587"/>
            </a:xfrm>
          </p:grpSpPr>
          <p:sp>
            <p:nvSpPr>
              <p:cNvPr id="166" name="Rectangle 24">
                <a:extLst>
                  <a:ext uri="{FF2B5EF4-FFF2-40B4-BE49-F238E27FC236}">
                    <a16:creationId xmlns:a16="http://schemas.microsoft.com/office/drawing/2014/main" id="{62B740A8-CC9D-46E8-BE44-3A5B372D3D60}"/>
                  </a:ext>
                </a:extLst>
              </p:cNvPr>
              <p:cNvSpPr>
                <a:spLocks noChangeArrowheads="1"/>
              </p:cNvSpPr>
              <p:nvPr/>
            </p:nvSpPr>
            <p:spPr bwMode="auto">
              <a:xfrm>
                <a:off x="5831973" y="4101740"/>
                <a:ext cx="295777" cy="502587"/>
              </a:xfrm>
              <a:prstGeom prst="rect">
                <a:avLst/>
              </a:prstGeom>
              <a:solidFill>
                <a:srgbClr val="FFFFFF"/>
              </a:solidFill>
              <a:ln w="9525">
                <a:solidFill>
                  <a:srgbClr val="000000"/>
                </a:solidFill>
                <a:miter lim="800000"/>
                <a:headEnd/>
                <a:tailEnd/>
              </a:ln>
              <a:effectLst>
                <a:outerShdw blurRad="50800" dist="38100" dir="2700000" algn="tl" rotWithShape="0">
                  <a:prstClr val="black">
                    <a:alpha val="40000"/>
                  </a:prstClr>
                </a:outerShdw>
              </a:effec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67" name="Group 160">
                <a:extLst>
                  <a:ext uri="{FF2B5EF4-FFF2-40B4-BE49-F238E27FC236}">
                    <a16:creationId xmlns:a16="http://schemas.microsoft.com/office/drawing/2014/main" id="{C101C064-03CC-497B-8CE9-F09733CC1955}"/>
                  </a:ext>
                </a:extLst>
              </p:cNvPr>
              <p:cNvGrpSpPr/>
              <p:nvPr/>
            </p:nvGrpSpPr>
            <p:grpSpPr>
              <a:xfrm>
                <a:off x="5832475" y="4197350"/>
                <a:ext cx="295275" cy="307975"/>
                <a:chOff x="5832475" y="4197350"/>
                <a:chExt cx="295275" cy="307975"/>
              </a:xfrm>
            </p:grpSpPr>
            <p:cxnSp>
              <p:nvCxnSpPr>
                <p:cNvPr id="168" name="Straight Connector 161">
                  <a:extLst>
                    <a:ext uri="{FF2B5EF4-FFF2-40B4-BE49-F238E27FC236}">
                      <a16:creationId xmlns:a16="http://schemas.microsoft.com/office/drawing/2014/main" id="{DB0807F1-69DE-4B23-9366-2F61C7DC5A33}"/>
                    </a:ext>
                  </a:extLst>
                </p:cNvPr>
                <p:cNvCxnSpPr>
                  <a:cxnSpLocks/>
                </p:cNvCxnSpPr>
                <p:nvPr/>
              </p:nvCxnSpPr>
              <p:spPr>
                <a:xfrm>
                  <a:off x="5835650" y="4305300"/>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90">
                  <a:extLst>
                    <a:ext uri="{FF2B5EF4-FFF2-40B4-BE49-F238E27FC236}">
                      <a16:creationId xmlns:a16="http://schemas.microsoft.com/office/drawing/2014/main" id="{CB9B6397-8209-428B-92BD-F823D7A2351E}"/>
                    </a:ext>
                  </a:extLst>
                </p:cNvPr>
                <p:cNvCxnSpPr>
                  <a:cxnSpLocks/>
                </p:cNvCxnSpPr>
                <p:nvPr/>
              </p:nvCxnSpPr>
              <p:spPr>
                <a:xfrm>
                  <a:off x="5835650" y="4197350"/>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91">
                  <a:extLst>
                    <a:ext uri="{FF2B5EF4-FFF2-40B4-BE49-F238E27FC236}">
                      <a16:creationId xmlns:a16="http://schemas.microsoft.com/office/drawing/2014/main" id="{64377111-B313-4B65-AA98-F25987982138}"/>
                    </a:ext>
                  </a:extLst>
                </p:cNvPr>
                <p:cNvCxnSpPr>
                  <a:cxnSpLocks/>
                </p:cNvCxnSpPr>
                <p:nvPr/>
              </p:nvCxnSpPr>
              <p:spPr>
                <a:xfrm>
                  <a:off x="5832475" y="4413250"/>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92">
                  <a:extLst>
                    <a:ext uri="{FF2B5EF4-FFF2-40B4-BE49-F238E27FC236}">
                      <a16:creationId xmlns:a16="http://schemas.microsoft.com/office/drawing/2014/main" id="{D1FBE8AE-2096-437B-BD88-F9D9EF861446}"/>
                    </a:ext>
                  </a:extLst>
                </p:cNvPr>
                <p:cNvCxnSpPr>
                  <a:cxnSpLocks/>
                </p:cNvCxnSpPr>
                <p:nvPr/>
              </p:nvCxnSpPr>
              <p:spPr>
                <a:xfrm>
                  <a:off x="5832475" y="4505325"/>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174" name="Freeform 26">
            <a:extLst>
              <a:ext uri="{FF2B5EF4-FFF2-40B4-BE49-F238E27FC236}">
                <a16:creationId xmlns:a16="http://schemas.microsoft.com/office/drawing/2014/main" id="{2DB07B74-25D9-411E-A460-E0A2DC762C9B}"/>
              </a:ext>
            </a:extLst>
          </p:cNvPr>
          <p:cNvSpPr/>
          <p:nvPr/>
        </p:nvSpPr>
        <p:spPr>
          <a:xfrm>
            <a:off x="4223838" y="4617911"/>
            <a:ext cx="1958882" cy="1476814"/>
          </a:xfrm>
          <a:custGeom>
            <a:avLst/>
            <a:gdLst>
              <a:gd name="connsiteX0" fmla="*/ 0 w 1809670"/>
              <a:gd name="connsiteY0" fmla="*/ 1560984 h 1560984"/>
              <a:gd name="connsiteX1" fmla="*/ 0 w 1809670"/>
              <a:gd name="connsiteY1" fmla="*/ 1560984 h 1560984"/>
              <a:gd name="connsiteX2" fmla="*/ 765188 w 1809670"/>
              <a:gd name="connsiteY2" fmla="*/ 1059786 h 1560984"/>
              <a:gd name="connsiteX3" fmla="*/ 1086567 w 1809670"/>
              <a:gd name="connsiteY3" fmla="*/ 1055960 h 1560984"/>
              <a:gd name="connsiteX4" fmla="*/ 1798193 w 1809670"/>
              <a:gd name="connsiteY4" fmla="*/ 780492 h 1560984"/>
              <a:gd name="connsiteX5" fmla="*/ 1809670 w 1809670"/>
              <a:gd name="connsiteY5" fmla="*/ 623629 h 1560984"/>
              <a:gd name="connsiteX6" fmla="*/ 1136305 w 1809670"/>
              <a:gd name="connsiteY6" fmla="*/ 218079 h 1560984"/>
              <a:gd name="connsiteX7" fmla="*/ 1178390 w 1809670"/>
              <a:gd name="connsiteY7" fmla="*/ 0 h 1560984"/>
              <a:gd name="connsiteX0" fmla="*/ 3826 w 1813496"/>
              <a:gd name="connsiteY0" fmla="*/ 1560984 h 1560984"/>
              <a:gd name="connsiteX1" fmla="*/ 0 w 1813496"/>
              <a:gd name="connsiteY1" fmla="*/ 1358209 h 1560984"/>
              <a:gd name="connsiteX2" fmla="*/ 769014 w 1813496"/>
              <a:gd name="connsiteY2" fmla="*/ 1059786 h 1560984"/>
              <a:gd name="connsiteX3" fmla="*/ 1090393 w 1813496"/>
              <a:gd name="connsiteY3" fmla="*/ 1055960 h 1560984"/>
              <a:gd name="connsiteX4" fmla="*/ 1802019 w 1813496"/>
              <a:gd name="connsiteY4" fmla="*/ 780492 h 1560984"/>
              <a:gd name="connsiteX5" fmla="*/ 1813496 w 1813496"/>
              <a:gd name="connsiteY5" fmla="*/ 623629 h 1560984"/>
              <a:gd name="connsiteX6" fmla="*/ 1140131 w 1813496"/>
              <a:gd name="connsiteY6" fmla="*/ 218079 h 1560984"/>
              <a:gd name="connsiteX7" fmla="*/ 1182216 w 1813496"/>
              <a:gd name="connsiteY7" fmla="*/ 0 h 1560984"/>
              <a:gd name="connsiteX0" fmla="*/ 57824 w 1867494"/>
              <a:gd name="connsiteY0" fmla="*/ 1560984 h 1560984"/>
              <a:gd name="connsiteX1" fmla="*/ 53998 w 1867494"/>
              <a:gd name="connsiteY1" fmla="*/ 1358209 h 1560984"/>
              <a:gd name="connsiteX2" fmla="*/ 796231 w 1867494"/>
              <a:gd name="connsiteY2" fmla="*/ 1048308 h 1560984"/>
              <a:gd name="connsiteX3" fmla="*/ 1144391 w 1867494"/>
              <a:gd name="connsiteY3" fmla="*/ 1055960 h 1560984"/>
              <a:gd name="connsiteX4" fmla="*/ 1856017 w 1867494"/>
              <a:gd name="connsiteY4" fmla="*/ 780492 h 1560984"/>
              <a:gd name="connsiteX5" fmla="*/ 1867494 w 1867494"/>
              <a:gd name="connsiteY5" fmla="*/ 623629 h 1560984"/>
              <a:gd name="connsiteX6" fmla="*/ 1194129 w 1867494"/>
              <a:gd name="connsiteY6" fmla="*/ 218079 h 1560984"/>
              <a:gd name="connsiteX7" fmla="*/ 1236214 w 1867494"/>
              <a:gd name="connsiteY7" fmla="*/ 0 h 1560984"/>
              <a:gd name="connsiteX0" fmla="*/ 0 w 1809670"/>
              <a:gd name="connsiteY0" fmla="*/ 1560984 h 1560984"/>
              <a:gd name="connsiteX1" fmla="*/ 738407 w 1809670"/>
              <a:gd name="connsiteY1" fmla="*/ 1048308 h 1560984"/>
              <a:gd name="connsiteX2" fmla="*/ 1086567 w 1809670"/>
              <a:gd name="connsiteY2" fmla="*/ 1055960 h 1560984"/>
              <a:gd name="connsiteX3" fmla="*/ 1798193 w 1809670"/>
              <a:gd name="connsiteY3" fmla="*/ 780492 h 1560984"/>
              <a:gd name="connsiteX4" fmla="*/ 1809670 w 1809670"/>
              <a:gd name="connsiteY4" fmla="*/ 623629 h 1560984"/>
              <a:gd name="connsiteX5" fmla="*/ 1136305 w 1809670"/>
              <a:gd name="connsiteY5" fmla="*/ 218079 h 1560984"/>
              <a:gd name="connsiteX6" fmla="*/ 1178390 w 1809670"/>
              <a:gd name="connsiteY6" fmla="*/ 0 h 1560984"/>
              <a:gd name="connsiteX0" fmla="*/ 0 w 1882363"/>
              <a:gd name="connsiteY0" fmla="*/ 1476814 h 1476814"/>
              <a:gd name="connsiteX1" fmla="*/ 811100 w 1882363"/>
              <a:gd name="connsiteY1" fmla="*/ 1048308 h 1476814"/>
              <a:gd name="connsiteX2" fmla="*/ 1159260 w 1882363"/>
              <a:gd name="connsiteY2" fmla="*/ 1055960 h 1476814"/>
              <a:gd name="connsiteX3" fmla="*/ 1870886 w 1882363"/>
              <a:gd name="connsiteY3" fmla="*/ 780492 h 1476814"/>
              <a:gd name="connsiteX4" fmla="*/ 1882363 w 1882363"/>
              <a:gd name="connsiteY4" fmla="*/ 623629 h 1476814"/>
              <a:gd name="connsiteX5" fmla="*/ 1208998 w 1882363"/>
              <a:gd name="connsiteY5" fmla="*/ 218079 h 1476814"/>
              <a:gd name="connsiteX6" fmla="*/ 1251083 w 1882363"/>
              <a:gd name="connsiteY6" fmla="*/ 0 h 1476814"/>
              <a:gd name="connsiteX0" fmla="*/ 0 w 1958882"/>
              <a:gd name="connsiteY0" fmla="*/ 1476814 h 1476814"/>
              <a:gd name="connsiteX1" fmla="*/ 887619 w 1958882"/>
              <a:gd name="connsiteY1" fmla="*/ 1048308 h 1476814"/>
              <a:gd name="connsiteX2" fmla="*/ 1235779 w 1958882"/>
              <a:gd name="connsiteY2" fmla="*/ 1055960 h 1476814"/>
              <a:gd name="connsiteX3" fmla="*/ 1947405 w 1958882"/>
              <a:gd name="connsiteY3" fmla="*/ 780492 h 1476814"/>
              <a:gd name="connsiteX4" fmla="*/ 1958882 w 1958882"/>
              <a:gd name="connsiteY4" fmla="*/ 623629 h 1476814"/>
              <a:gd name="connsiteX5" fmla="*/ 1285517 w 1958882"/>
              <a:gd name="connsiteY5" fmla="*/ 218079 h 1476814"/>
              <a:gd name="connsiteX6" fmla="*/ 1327602 w 1958882"/>
              <a:gd name="connsiteY6" fmla="*/ 0 h 1476814"/>
              <a:gd name="connsiteX0" fmla="*/ 0 w 1958882"/>
              <a:gd name="connsiteY0" fmla="*/ 1476814 h 1476814"/>
              <a:gd name="connsiteX1" fmla="*/ 887619 w 1958882"/>
              <a:gd name="connsiteY1" fmla="*/ 1048308 h 1476814"/>
              <a:gd name="connsiteX2" fmla="*/ 1235779 w 1958882"/>
              <a:gd name="connsiteY2" fmla="*/ 1055960 h 1476814"/>
              <a:gd name="connsiteX3" fmla="*/ 1947405 w 1958882"/>
              <a:gd name="connsiteY3" fmla="*/ 780492 h 1476814"/>
              <a:gd name="connsiteX4" fmla="*/ 1958882 w 1958882"/>
              <a:gd name="connsiteY4" fmla="*/ 623629 h 1476814"/>
              <a:gd name="connsiteX5" fmla="*/ 1285517 w 1958882"/>
              <a:gd name="connsiteY5" fmla="*/ 218079 h 1476814"/>
              <a:gd name="connsiteX6" fmla="*/ 1327602 w 1958882"/>
              <a:gd name="connsiteY6" fmla="*/ 0 h 14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882" h="1476814">
                <a:moveTo>
                  <a:pt x="0" y="1476814"/>
                </a:moveTo>
                <a:cubicBezTo>
                  <a:pt x="192094" y="1377658"/>
                  <a:pt x="706525" y="1132479"/>
                  <a:pt x="887619" y="1048308"/>
                </a:cubicBezTo>
                <a:lnTo>
                  <a:pt x="1235779" y="1055960"/>
                </a:lnTo>
                <a:lnTo>
                  <a:pt x="1947405" y="780492"/>
                </a:lnTo>
                <a:lnTo>
                  <a:pt x="1958882" y="623629"/>
                </a:lnTo>
                <a:lnTo>
                  <a:pt x="1285517" y="218079"/>
                </a:lnTo>
                <a:lnTo>
                  <a:pt x="132760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5" name="Oval 27">
            <a:extLst>
              <a:ext uri="{FF2B5EF4-FFF2-40B4-BE49-F238E27FC236}">
                <a16:creationId xmlns:a16="http://schemas.microsoft.com/office/drawing/2014/main" id="{928B3F34-0F3D-4BAE-87E1-0E90FA750907}"/>
              </a:ext>
            </a:extLst>
          </p:cNvPr>
          <p:cNvSpPr/>
          <p:nvPr/>
        </p:nvSpPr>
        <p:spPr>
          <a:xfrm>
            <a:off x="5543550" y="5391150"/>
            <a:ext cx="133350" cy="371475"/>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77059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0"/>
                                        </p:tgtEl>
                                        <p:attrNameLst>
                                          <p:attrName>style.visibility</p:attrName>
                                        </p:attrNameLst>
                                      </p:cBhvr>
                                      <p:to>
                                        <p:strVal val="visible"/>
                                      </p:to>
                                    </p:set>
                                    <p:animEffect transition="in" filter="dissolve">
                                      <p:cBhvr>
                                        <p:cTn id="12"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流程图: 手动输入 6">
            <a:extLst>
              <a:ext uri="{FF2B5EF4-FFF2-40B4-BE49-F238E27FC236}">
                <a16:creationId xmlns:a16="http://schemas.microsoft.com/office/drawing/2014/main" id="{50E9E7B8-CD61-4A08-A9B0-98C5037CE761}"/>
              </a:ext>
            </a:extLst>
          </p:cNvPr>
          <p:cNvSpPr/>
          <p:nvPr/>
        </p:nvSpPr>
        <p:spPr>
          <a:xfrm rot="5400000" flipV="1">
            <a:off x="3516128" y="-890727"/>
            <a:ext cx="498373" cy="621842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1" y="303925"/>
              <a:ext cx="6805886" cy="675640"/>
              <a:chOff x="1839058" y="967769"/>
              <a:chExt cx="6805886" cy="675640"/>
            </a:xfrm>
          </p:grpSpPr>
          <p:sp>
            <p:nvSpPr>
              <p:cNvPr id="22" name="矩形: 圆角 21"/>
              <p:cNvSpPr/>
              <p:nvPr/>
            </p:nvSpPr>
            <p:spPr>
              <a:xfrm>
                <a:off x="1839058" y="967769"/>
                <a:ext cx="5617441"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拥塞控制方法（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Vegas</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a:extLst>
              <a:ext uri="{FF2B5EF4-FFF2-40B4-BE49-F238E27FC236}">
                <a16:creationId xmlns:a16="http://schemas.microsoft.com/office/drawing/2014/main" id="{092F5B3C-CA50-4514-9B28-08F35DF1DEF3}"/>
              </a:ext>
            </a:extLst>
          </p:cNvPr>
          <p:cNvGrpSpPr/>
          <p:nvPr/>
        </p:nvGrpSpPr>
        <p:grpSpPr>
          <a:xfrm>
            <a:off x="619551" y="1525726"/>
            <a:ext cx="10921783" cy="1346374"/>
            <a:chOff x="430213" y="1601272"/>
            <a:chExt cx="10921783" cy="1346374"/>
          </a:xfrm>
        </p:grpSpPr>
        <p:sp>
          <p:nvSpPr>
            <p:cNvPr id="9" name="流程图: 手动输入 6">
              <a:extLst>
                <a:ext uri="{FF2B5EF4-FFF2-40B4-BE49-F238E27FC236}">
                  <a16:creationId xmlns:a16="http://schemas.microsoft.com/office/drawing/2014/main" id="{56DE0D85-12EB-4FAF-997D-4C61390A44B0}"/>
                </a:ext>
              </a:extLst>
            </p:cNvPr>
            <p:cNvSpPr/>
            <p:nvPr/>
          </p:nvSpPr>
          <p:spPr>
            <a:xfrm rot="5400000" flipV="1">
              <a:off x="2153138" y="939251"/>
              <a:ext cx="498372" cy="186497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0" name="组合 9">
              <a:extLst>
                <a:ext uri="{FF2B5EF4-FFF2-40B4-BE49-F238E27FC236}">
                  <a16:creationId xmlns:a16="http://schemas.microsoft.com/office/drawing/2014/main" id="{D93941F4-F3C0-4124-94E5-0CAD6FA6EDA2}"/>
                </a:ext>
              </a:extLst>
            </p:cNvPr>
            <p:cNvGrpSpPr/>
            <p:nvPr/>
          </p:nvGrpSpPr>
          <p:grpSpPr>
            <a:xfrm>
              <a:off x="430213" y="1601272"/>
              <a:ext cx="10921783" cy="1346374"/>
              <a:chOff x="722008" y="1303131"/>
              <a:chExt cx="10428436" cy="1285557"/>
            </a:xfrm>
          </p:grpSpPr>
          <p:sp>
            <p:nvSpPr>
              <p:cNvPr id="11" name="流程图: 手动输入 6">
                <a:extLst>
                  <a:ext uri="{FF2B5EF4-FFF2-40B4-BE49-F238E27FC236}">
                    <a16:creationId xmlns:a16="http://schemas.microsoft.com/office/drawing/2014/main" id="{BE0A719D-E690-4AEF-9285-5B615ACF3C1C}"/>
                  </a:ext>
                </a:extLst>
              </p:cNvPr>
              <p:cNvSpPr/>
              <p:nvPr/>
            </p:nvSpPr>
            <p:spPr>
              <a:xfrm rot="5400000" flipV="1">
                <a:off x="5831590" y="-3536454"/>
                <a:ext cx="475861" cy="1016184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2" name="组合 11">
                <a:extLst>
                  <a:ext uri="{FF2B5EF4-FFF2-40B4-BE49-F238E27FC236}">
                    <a16:creationId xmlns:a16="http://schemas.microsoft.com/office/drawing/2014/main" id="{B2DF23B0-009C-46A9-933B-908279CE4B3B}"/>
                  </a:ext>
                </a:extLst>
              </p:cNvPr>
              <p:cNvGrpSpPr/>
              <p:nvPr/>
            </p:nvGrpSpPr>
            <p:grpSpPr>
              <a:xfrm>
                <a:off x="722008" y="1303131"/>
                <a:ext cx="546594" cy="475865"/>
                <a:chOff x="708742" y="1296102"/>
                <a:chExt cx="454744" cy="283828"/>
              </a:xfrm>
            </p:grpSpPr>
            <p:sp>
              <p:nvSpPr>
                <p:cNvPr id="14" name="平行四边形 13">
                  <a:extLst>
                    <a:ext uri="{FF2B5EF4-FFF2-40B4-BE49-F238E27FC236}">
                      <a16:creationId xmlns:a16="http://schemas.microsoft.com/office/drawing/2014/main" id="{58BB1182-6C86-4D93-8521-6A9D79D86F4E}"/>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5" name="平行四边形 14">
                  <a:extLst>
                    <a:ext uri="{FF2B5EF4-FFF2-40B4-BE49-F238E27FC236}">
                      <a16:creationId xmlns:a16="http://schemas.microsoft.com/office/drawing/2014/main" id="{1357E5EF-5276-42A5-8041-C8638DA63B8A}"/>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3" name="Text Box 79">
                <a:extLst>
                  <a:ext uri="{FF2B5EF4-FFF2-40B4-BE49-F238E27FC236}">
                    <a16:creationId xmlns:a16="http://schemas.microsoft.com/office/drawing/2014/main" id="{91AEBB3A-CF62-4837-B8C7-24167CE8786C}"/>
                  </a:ext>
                </a:extLst>
              </p:cNvPr>
              <p:cNvSpPr txBox="1">
                <a:spLocks noChangeArrowheads="1"/>
              </p:cNvSpPr>
              <p:nvPr/>
            </p:nvSpPr>
            <p:spPr bwMode="auto">
              <a:xfrm>
                <a:off x="1172744" y="1354417"/>
                <a:ext cx="9977698" cy="1234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ea typeface="思源黑体 CN Medium" panose="020B0600000000000000" pitchFamily="34" charset="-122"/>
                  </a:rPr>
                  <a:t>TCP</a:t>
                </a:r>
                <a:r>
                  <a:rPr kumimoji="1" lang="zh-CN" altLang="en-US" sz="2600" dirty="0">
                    <a:solidFill>
                      <a:schemeClr val="tx1">
                        <a:lumMod val="85000"/>
                        <a:lumOff val="15000"/>
                      </a:schemeClr>
                    </a:solidFill>
                    <a:ea typeface="思源黑体 CN Medium" panose="020B0600000000000000" pitchFamily="34" charset="-122"/>
                  </a:rPr>
                  <a:t>（</a:t>
                </a:r>
                <a:r>
                  <a:rPr kumimoji="1" lang="en-US" altLang="zh-CN" sz="2600" dirty="0">
                    <a:solidFill>
                      <a:schemeClr val="tx1">
                        <a:lumMod val="85000"/>
                        <a:lumOff val="15000"/>
                      </a:schemeClr>
                    </a:solidFill>
                    <a:ea typeface="思源黑体 CN Medium" panose="020B0600000000000000" pitchFamily="34" charset="-122"/>
                  </a:rPr>
                  <a:t>Reno</a:t>
                </a:r>
                <a:r>
                  <a:rPr kumimoji="1" lang="zh-CN" altLang="en-US" sz="2600" dirty="0">
                    <a:solidFill>
                      <a:schemeClr val="tx1">
                        <a:lumMod val="85000"/>
                        <a:lumOff val="15000"/>
                      </a:schemeClr>
                    </a:solidFill>
                    <a:ea typeface="思源黑体 CN Medium" panose="020B0600000000000000" pitchFamily="34" charset="-122"/>
                  </a:rPr>
                  <a:t>、</a:t>
                </a:r>
                <a:r>
                  <a:rPr kumimoji="1" lang="en-US" altLang="zh-CN" sz="2600" dirty="0">
                    <a:solidFill>
                      <a:schemeClr val="tx1">
                        <a:lumMod val="85000"/>
                        <a:lumOff val="15000"/>
                      </a:schemeClr>
                    </a:solidFill>
                    <a:ea typeface="思源黑体 CN Medium" panose="020B0600000000000000" pitchFamily="34" charset="-122"/>
                  </a:rPr>
                  <a:t>CUBIC</a:t>
                </a:r>
                <a:r>
                  <a:rPr kumimoji="1" lang="zh-CN" altLang="en-US" sz="2600" dirty="0">
                    <a:solidFill>
                      <a:schemeClr val="tx1">
                        <a:lumMod val="85000"/>
                        <a:lumOff val="15000"/>
                      </a:schemeClr>
                    </a:solidFill>
                    <a:ea typeface="思源黑体 CN Medium" panose="020B0600000000000000" pitchFamily="34" charset="-122"/>
                  </a:rPr>
                  <a:t>）会稳定提高 </a:t>
                </a:r>
                <a:r>
                  <a:rPr kumimoji="1" lang="en-US" altLang="zh-CN" sz="2600" dirty="0">
                    <a:solidFill>
                      <a:schemeClr val="tx1">
                        <a:lumMod val="85000"/>
                        <a:lumOff val="15000"/>
                      </a:schemeClr>
                    </a:solidFill>
                    <a:ea typeface="思源黑体 CN Medium" panose="020B0600000000000000" pitchFamily="34" charset="-122"/>
                  </a:rPr>
                  <a:t>TCP </a:t>
                </a:r>
                <a:r>
                  <a:rPr kumimoji="1" lang="zh-CN" altLang="en-US" sz="2600" dirty="0">
                    <a:solidFill>
                      <a:schemeClr val="tx1">
                        <a:lumMod val="85000"/>
                        <a:lumOff val="15000"/>
                      </a:schemeClr>
                    </a:solidFill>
                    <a:ea typeface="思源黑体 CN Medium" panose="020B0600000000000000" pitchFamily="34" charset="-122"/>
                  </a:rPr>
                  <a:t>发送速率，直到某个路由器的输出端出现数据包丢失为止：</a:t>
                </a:r>
                <a:r>
                  <a:rPr kumimoji="1" lang="zh-CN" altLang="en-US" sz="2600" dirty="0">
                    <a:solidFill>
                      <a:srgbClr val="FF0000"/>
                    </a:solidFill>
                    <a:ea typeface="思源黑体 CN Medium" panose="020B0600000000000000" pitchFamily="34" charset="-122"/>
                  </a:rPr>
                  <a:t>瓶颈链路</a:t>
                </a:r>
                <a:endParaRPr kumimoji="1" lang="en-US" altLang="zh-CN" sz="2600" dirty="0">
                  <a:solidFill>
                    <a:srgbClr val="FF0000"/>
                  </a:solidFill>
                  <a:ea typeface="思源黑体 CN Medium" panose="020B0600000000000000" pitchFamily="34" charset="-122"/>
                </a:endParaRPr>
              </a:p>
              <a:p>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grpSp>
        <p:nvGrpSpPr>
          <p:cNvPr id="176" name="组合 175">
            <a:extLst>
              <a:ext uri="{FF2B5EF4-FFF2-40B4-BE49-F238E27FC236}">
                <a16:creationId xmlns:a16="http://schemas.microsoft.com/office/drawing/2014/main" id="{F9271ED8-7A89-42DD-B413-6BBE7F6CCEA0}"/>
              </a:ext>
            </a:extLst>
          </p:cNvPr>
          <p:cNvGrpSpPr/>
          <p:nvPr/>
        </p:nvGrpSpPr>
        <p:grpSpPr>
          <a:xfrm>
            <a:off x="619551" y="2593370"/>
            <a:ext cx="10921781" cy="946265"/>
            <a:chOff x="430213" y="1601272"/>
            <a:chExt cx="10921781" cy="946265"/>
          </a:xfrm>
        </p:grpSpPr>
        <p:sp>
          <p:nvSpPr>
            <p:cNvPr id="177" name="流程图: 手动输入 6">
              <a:extLst>
                <a:ext uri="{FF2B5EF4-FFF2-40B4-BE49-F238E27FC236}">
                  <a16:creationId xmlns:a16="http://schemas.microsoft.com/office/drawing/2014/main" id="{5B110BF1-3296-411E-9ABE-263E71647535}"/>
                </a:ext>
              </a:extLst>
            </p:cNvPr>
            <p:cNvSpPr/>
            <p:nvPr/>
          </p:nvSpPr>
          <p:spPr>
            <a:xfrm rot="5400000" flipV="1">
              <a:off x="2153138" y="939251"/>
              <a:ext cx="498372" cy="186497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78" name="组合 177">
              <a:extLst>
                <a:ext uri="{FF2B5EF4-FFF2-40B4-BE49-F238E27FC236}">
                  <a16:creationId xmlns:a16="http://schemas.microsoft.com/office/drawing/2014/main" id="{E0F11216-E02F-4592-A3FB-0BF7140E25AC}"/>
                </a:ext>
              </a:extLst>
            </p:cNvPr>
            <p:cNvGrpSpPr/>
            <p:nvPr/>
          </p:nvGrpSpPr>
          <p:grpSpPr>
            <a:xfrm>
              <a:off x="430213" y="1601272"/>
              <a:ext cx="10921781" cy="946265"/>
              <a:chOff x="722008" y="1303131"/>
              <a:chExt cx="10428434" cy="903521"/>
            </a:xfrm>
          </p:grpSpPr>
          <p:sp>
            <p:nvSpPr>
              <p:cNvPr id="179" name="流程图: 手动输入 6">
                <a:extLst>
                  <a:ext uri="{FF2B5EF4-FFF2-40B4-BE49-F238E27FC236}">
                    <a16:creationId xmlns:a16="http://schemas.microsoft.com/office/drawing/2014/main" id="{AF27F0E7-8750-462C-B4A3-46BD2C1887D7}"/>
                  </a:ext>
                </a:extLst>
              </p:cNvPr>
              <p:cNvSpPr/>
              <p:nvPr/>
            </p:nvSpPr>
            <p:spPr>
              <a:xfrm rot="5400000" flipV="1">
                <a:off x="3903386" y="-1608251"/>
                <a:ext cx="475861" cy="630544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80" name="组合 179">
                <a:extLst>
                  <a:ext uri="{FF2B5EF4-FFF2-40B4-BE49-F238E27FC236}">
                    <a16:creationId xmlns:a16="http://schemas.microsoft.com/office/drawing/2014/main" id="{C6B7F975-82C5-4727-9D47-F791910DECDE}"/>
                  </a:ext>
                </a:extLst>
              </p:cNvPr>
              <p:cNvGrpSpPr/>
              <p:nvPr/>
            </p:nvGrpSpPr>
            <p:grpSpPr>
              <a:xfrm>
                <a:off x="722008" y="1303131"/>
                <a:ext cx="546594" cy="475865"/>
                <a:chOff x="708742" y="1296102"/>
                <a:chExt cx="454744" cy="283828"/>
              </a:xfrm>
            </p:grpSpPr>
            <p:sp>
              <p:nvSpPr>
                <p:cNvPr id="182" name="平行四边形 181">
                  <a:extLst>
                    <a:ext uri="{FF2B5EF4-FFF2-40B4-BE49-F238E27FC236}">
                      <a16:creationId xmlns:a16="http://schemas.microsoft.com/office/drawing/2014/main" id="{C5C71227-5B54-47F7-BDD1-3536943788E2}"/>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83" name="平行四边形 182">
                  <a:extLst>
                    <a:ext uri="{FF2B5EF4-FFF2-40B4-BE49-F238E27FC236}">
                      <a16:creationId xmlns:a16="http://schemas.microsoft.com/office/drawing/2014/main" id="{B03FF5FF-A39F-4058-A764-482B6F552AF1}"/>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81" name="Text Box 79">
                <a:extLst>
                  <a:ext uri="{FF2B5EF4-FFF2-40B4-BE49-F238E27FC236}">
                    <a16:creationId xmlns:a16="http://schemas.microsoft.com/office/drawing/2014/main" id="{841D4B94-E248-49D8-BA02-A0F43AEFB536}"/>
                  </a:ext>
                </a:extLst>
              </p:cNvPr>
              <p:cNvSpPr txBox="1">
                <a:spLocks noChangeArrowheads="1"/>
              </p:cNvSpPr>
              <p:nvPr/>
            </p:nvSpPr>
            <p:spPr bwMode="auto">
              <a:xfrm>
                <a:off x="1172744" y="1354417"/>
                <a:ext cx="9977698" cy="852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ea typeface="思源黑体 CN Medium" panose="020B0600000000000000" pitchFamily="34" charset="-122"/>
                  </a:rPr>
                  <a:t>关注瓶颈链路对于了解拥塞状况是有价值的</a:t>
                </a:r>
                <a:endParaRPr kumimoji="1" lang="en-US" altLang="zh-CN" sz="2600" dirty="0">
                  <a:solidFill>
                    <a:srgbClr val="FF0000"/>
                  </a:solidFill>
                  <a:ea typeface="思源黑体 CN Medium" panose="020B0600000000000000" pitchFamily="34" charset="-122"/>
                </a:endParaRPr>
              </a:p>
              <a:p>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grpSp>
        <p:nvGrpSpPr>
          <p:cNvPr id="184" name="Group 6">
            <a:extLst>
              <a:ext uri="{FF2B5EF4-FFF2-40B4-BE49-F238E27FC236}">
                <a16:creationId xmlns:a16="http://schemas.microsoft.com/office/drawing/2014/main" id="{855F25C4-6BE3-472D-8137-033ADCD1C069}"/>
              </a:ext>
            </a:extLst>
          </p:cNvPr>
          <p:cNvGrpSpPr/>
          <p:nvPr/>
        </p:nvGrpSpPr>
        <p:grpSpPr>
          <a:xfrm>
            <a:off x="4094463" y="4691367"/>
            <a:ext cx="2885057" cy="1481137"/>
            <a:chOff x="4094463" y="4691367"/>
            <a:chExt cx="2885057" cy="1481137"/>
          </a:xfrm>
        </p:grpSpPr>
        <p:sp>
          <p:nvSpPr>
            <p:cNvPr id="185" name="Freeform 2">
              <a:extLst>
                <a:ext uri="{FF2B5EF4-FFF2-40B4-BE49-F238E27FC236}">
                  <a16:creationId xmlns:a16="http://schemas.microsoft.com/office/drawing/2014/main" id="{FF7EAD9B-27AC-4051-A633-21DF35CE0EB9}"/>
                </a:ext>
              </a:extLst>
            </p:cNvPr>
            <p:cNvSpPr>
              <a:spLocks/>
            </p:cNvSpPr>
            <p:nvPr/>
          </p:nvSpPr>
          <p:spPr bwMode="auto">
            <a:xfrm>
              <a:off x="4129957" y="4691367"/>
              <a:ext cx="2849563" cy="1481137"/>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9CDFF9"/>
            </a:solidFill>
            <a:ln>
              <a:noFill/>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6" name="Group 3">
              <a:extLst>
                <a:ext uri="{FF2B5EF4-FFF2-40B4-BE49-F238E27FC236}">
                  <a16:creationId xmlns:a16="http://schemas.microsoft.com/office/drawing/2014/main" id="{E443F139-E039-46EC-94EB-019C777CD9E6}"/>
                </a:ext>
              </a:extLst>
            </p:cNvPr>
            <p:cNvGrpSpPr/>
            <p:nvPr/>
          </p:nvGrpSpPr>
          <p:grpSpPr>
            <a:xfrm>
              <a:off x="5035264" y="5554092"/>
              <a:ext cx="496248" cy="260542"/>
              <a:chOff x="7141236" y="6068702"/>
              <a:chExt cx="496248" cy="260542"/>
            </a:xfrm>
          </p:grpSpPr>
          <p:sp>
            <p:nvSpPr>
              <p:cNvPr id="234" name="Freeform 356">
                <a:extLst>
                  <a:ext uri="{FF2B5EF4-FFF2-40B4-BE49-F238E27FC236}">
                    <a16:creationId xmlns:a16="http://schemas.microsoft.com/office/drawing/2014/main" id="{A3F09D04-B889-45FE-806E-C23EFD3BDBAE}"/>
                  </a:ext>
                </a:extLst>
              </p:cNvPr>
              <p:cNvSpPr/>
              <p:nvPr/>
            </p:nvSpPr>
            <p:spPr>
              <a:xfrm>
                <a:off x="7141236" y="6158887"/>
                <a:ext cx="496248" cy="170357"/>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E40000"/>
                  </a:gs>
                  <a:gs pos="21000">
                    <a:schemeClr val="bg1"/>
                  </a:gs>
                  <a:gs pos="51000">
                    <a:srgbClr val="ED356A"/>
                  </a:gs>
                  <a:gs pos="100000">
                    <a:srgbClr val="E40000"/>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5" name="Oval 357">
                <a:extLst>
                  <a:ext uri="{FF2B5EF4-FFF2-40B4-BE49-F238E27FC236}">
                    <a16:creationId xmlns:a16="http://schemas.microsoft.com/office/drawing/2014/main" id="{93FAF4CD-8055-45A0-82DD-DCBD0E642837}"/>
                  </a:ext>
                </a:extLst>
              </p:cNvPr>
              <p:cNvSpPr/>
              <p:nvPr/>
            </p:nvSpPr>
            <p:spPr>
              <a:xfrm>
                <a:off x="7141522" y="6068702"/>
                <a:ext cx="495647" cy="168664"/>
              </a:xfrm>
              <a:prstGeom prst="ellipse">
                <a:avLst/>
              </a:prstGeom>
              <a:solidFill>
                <a:srgbClr val="FA376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36" name="Group 358">
                <a:extLst>
                  <a:ext uri="{FF2B5EF4-FFF2-40B4-BE49-F238E27FC236}">
                    <a16:creationId xmlns:a16="http://schemas.microsoft.com/office/drawing/2014/main" id="{944AE502-EEE1-4768-BAB3-C3EB88DCC6F5}"/>
                  </a:ext>
                </a:extLst>
              </p:cNvPr>
              <p:cNvGrpSpPr/>
              <p:nvPr/>
            </p:nvGrpSpPr>
            <p:grpSpPr>
              <a:xfrm>
                <a:off x="7214834" y="6090139"/>
                <a:ext cx="348960" cy="123931"/>
                <a:chOff x="7786941" y="2884917"/>
                <a:chExt cx="897649" cy="353919"/>
              </a:xfrm>
            </p:grpSpPr>
            <p:sp>
              <p:nvSpPr>
                <p:cNvPr id="237" name="Freeform 359">
                  <a:extLst>
                    <a:ext uri="{FF2B5EF4-FFF2-40B4-BE49-F238E27FC236}">
                      <a16:creationId xmlns:a16="http://schemas.microsoft.com/office/drawing/2014/main" id="{22AA482E-CAA6-4C9E-A2F5-F2917241042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Freeform 360">
                  <a:extLst>
                    <a:ext uri="{FF2B5EF4-FFF2-40B4-BE49-F238E27FC236}">
                      <a16:creationId xmlns:a16="http://schemas.microsoft.com/office/drawing/2014/main" id="{73B40C86-0B8B-4B46-BE4E-C5B1490F867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Freeform 361">
                  <a:extLst>
                    <a:ext uri="{FF2B5EF4-FFF2-40B4-BE49-F238E27FC236}">
                      <a16:creationId xmlns:a16="http://schemas.microsoft.com/office/drawing/2014/main" id="{0C274E03-0F2D-4287-BFAE-C2965004D83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Freeform 362">
                  <a:extLst>
                    <a:ext uri="{FF2B5EF4-FFF2-40B4-BE49-F238E27FC236}">
                      <a16:creationId xmlns:a16="http://schemas.microsoft.com/office/drawing/2014/main" id="{9BA294E0-CE46-42D8-BE8B-B960C60976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87" name="Group 322">
              <a:extLst>
                <a:ext uri="{FF2B5EF4-FFF2-40B4-BE49-F238E27FC236}">
                  <a16:creationId xmlns:a16="http://schemas.microsoft.com/office/drawing/2014/main" id="{06DAFE91-3E0B-4CDF-AD30-412755E2FD06}"/>
                </a:ext>
              </a:extLst>
            </p:cNvPr>
            <p:cNvGrpSpPr/>
            <p:nvPr/>
          </p:nvGrpSpPr>
          <p:grpSpPr>
            <a:xfrm>
              <a:off x="6131364" y="5156690"/>
              <a:ext cx="496248" cy="260542"/>
              <a:chOff x="7493876" y="2774731"/>
              <a:chExt cx="1481958" cy="894622"/>
            </a:xfrm>
          </p:grpSpPr>
          <p:sp>
            <p:nvSpPr>
              <p:cNvPr id="227" name="Freeform 323">
                <a:extLst>
                  <a:ext uri="{FF2B5EF4-FFF2-40B4-BE49-F238E27FC236}">
                    <a16:creationId xmlns:a16="http://schemas.microsoft.com/office/drawing/2014/main" id="{E72A411A-A5E0-4BA7-B8F4-1D1725D5A0D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8" name="Oval 324">
                <a:extLst>
                  <a:ext uri="{FF2B5EF4-FFF2-40B4-BE49-F238E27FC236}">
                    <a16:creationId xmlns:a16="http://schemas.microsoft.com/office/drawing/2014/main" id="{5159D1E9-8BFE-4719-86E5-8075E6433E0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9" name="Group 325">
                <a:extLst>
                  <a:ext uri="{FF2B5EF4-FFF2-40B4-BE49-F238E27FC236}">
                    <a16:creationId xmlns:a16="http://schemas.microsoft.com/office/drawing/2014/main" id="{73A80FF0-909E-4BFA-9F2D-74AC8C1B6E25}"/>
                  </a:ext>
                </a:extLst>
              </p:cNvPr>
              <p:cNvGrpSpPr/>
              <p:nvPr/>
            </p:nvGrpSpPr>
            <p:grpSpPr>
              <a:xfrm>
                <a:off x="7713663" y="2848339"/>
                <a:ext cx="1042107" cy="425543"/>
                <a:chOff x="7786941" y="2884917"/>
                <a:chExt cx="897649" cy="353919"/>
              </a:xfrm>
            </p:grpSpPr>
            <p:sp>
              <p:nvSpPr>
                <p:cNvPr id="230" name="Freeform 326">
                  <a:extLst>
                    <a:ext uri="{FF2B5EF4-FFF2-40B4-BE49-F238E27FC236}">
                      <a16:creationId xmlns:a16="http://schemas.microsoft.com/office/drawing/2014/main" id="{EC1FDCF1-00A8-4B05-B6F0-B7ADA1A41BE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Freeform 327">
                  <a:extLst>
                    <a:ext uri="{FF2B5EF4-FFF2-40B4-BE49-F238E27FC236}">
                      <a16:creationId xmlns:a16="http://schemas.microsoft.com/office/drawing/2014/main" id="{6D16D35B-FA6D-4A86-B7F0-76B17E0CF52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Freeform 328">
                  <a:extLst>
                    <a:ext uri="{FF2B5EF4-FFF2-40B4-BE49-F238E27FC236}">
                      <a16:creationId xmlns:a16="http://schemas.microsoft.com/office/drawing/2014/main" id="{CAF2955A-D179-486D-B719-E1A8A8FC8F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Freeform 329">
                  <a:extLst>
                    <a:ext uri="{FF2B5EF4-FFF2-40B4-BE49-F238E27FC236}">
                      <a16:creationId xmlns:a16="http://schemas.microsoft.com/office/drawing/2014/main" id="{3CA51C1D-F149-4CE8-B92B-EA9ACE66D82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88" name="Group 331">
              <a:extLst>
                <a:ext uri="{FF2B5EF4-FFF2-40B4-BE49-F238E27FC236}">
                  <a16:creationId xmlns:a16="http://schemas.microsoft.com/office/drawing/2014/main" id="{897A6490-36BB-4C64-987D-4AA174F25229}"/>
                </a:ext>
              </a:extLst>
            </p:cNvPr>
            <p:cNvGrpSpPr/>
            <p:nvPr/>
          </p:nvGrpSpPr>
          <p:grpSpPr>
            <a:xfrm>
              <a:off x="5122533" y="4861037"/>
              <a:ext cx="496248" cy="260542"/>
              <a:chOff x="7493876" y="2774731"/>
              <a:chExt cx="1481958" cy="894622"/>
            </a:xfrm>
          </p:grpSpPr>
          <p:sp>
            <p:nvSpPr>
              <p:cNvPr id="220" name="Freeform 332">
                <a:extLst>
                  <a:ext uri="{FF2B5EF4-FFF2-40B4-BE49-F238E27FC236}">
                    <a16:creationId xmlns:a16="http://schemas.microsoft.com/office/drawing/2014/main" id="{885F2C91-3487-4E7B-86A7-AE0B76D6A3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1" name="Oval 333">
                <a:extLst>
                  <a:ext uri="{FF2B5EF4-FFF2-40B4-BE49-F238E27FC236}">
                    <a16:creationId xmlns:a16="http://schemas.microsoft.com/office/drawing/2014/main" id="{BA2DE84E-14A5-4144-96C7-FE4968A0C0B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2" name="Group 334">
                <a:extLst>
                  <a:ext uri="{FF2B5EF4-FFF2-40B4-BE49-F238E27FC236}">
                    <a16:creationId xmlns:a16="http://schemas.microsoft.com/office/drawing/2014/main" id="{BC2A3159-B24C-486A-AEED-C365B5D5F8AB}"/>
                  </a:ext>
                </a:extLst>
              </p:cNvPr>
              <p:cNvGrpSpPr/>
              <p:nvPr/>
            </p:nvGrpSpPr>
            <p:grpSpPr>
              <a:xfrm>
                <a:off x="7713663" y="2848339"/>
                <a:ext cx="1042107" cy="425543"/>
                <a:chOff x="7786941" y="2884917"/>
                <a:chExt cx="897649" cy="353919"/>
              </a:xfrm>
            </p:grpSpPr>
            <p:sp>
              <p:nvSpPr>
                <p:cNvPr id="223" name="Freeform 335">
                  <a:extLst>
                    <a:ext uri="{FF2B5EF4-FFF2-40B4-BE49-F238E27FC236}">
                      <a16:creationId xmlns:a16="http://schemas.microsoft.com/office/drawing/2014/main" id="{3FBA0A21-01A5-4BC7-AE81-5979AB917B9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Freeform 336">
                  <a:extLst>
                    <a:ext uri="{FF2B5EF4-FFF2-40B4-BE49-F238E27FC236}">
                      <a16:creationId xmlns:a16="http://schemas.microsoft.com/office/drawing/2014/main" id="{CC78262C-40FD-4672-A03F-741E75EA212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Freeform 337">
                  <a:extLst>
                    <a:ext uri="{FF2B5EF4-FFF2-40B4-BE49-F238E27FC236}">
                      <a16:creationId xmlns:a16="http://schemas.microsoft.com/office/drawing/2014/main" id="{71098AD7-0434-42A5-AEAC-06244E68EC3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6" name="Freeform 338">
                  <a:extLst>
                    <a:ext uri="{FF2B5EF4-FFF2-40B4-BE49-F238E27FC236}">
                      <a16:creationId xmlns:a16="http://schemas.microsoft.com/office/drawing/2014/main" id="{EAAC90D7-D376-494F-8BFC-6EFA6895EE6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89" name="Group 339">
              <a:extLst>
                <a:ext uri="{FF2B5EF4-FFF2-40B4-BE49-F238E27FC236}">
                  <a16:creationId xmlns:a16="http://schemas.microsoft.com/office/drawing/2014/main" id="{7C8E0C8C-86FB-4519-95CF-44A4F9CEC0C4}"/>
                </a:ext>
              </a:extLst>
            </p:cNvPr>
            <p:cNvGrpSpPr/>
            <p:nvPr/>
          </p:nvGrpSpPr>
          <p:grpSpPr>
            <a:xfrm>
              <a:off x="4450588" y="5823254"/>
              <a:ext cx="496248" cy="260542"/>
              <a:chOff x="7493876" y="2774731"/>
              <a:chExt cx="1481958" cy="894622"/>
            </a:xfrm>
          </p:grpSpPr>
          <p:sp>
            <p:nvSpPr>
              <p:cNvPr id="213" name="Freeform 340">
                <a:extLst>
                  <a:ext uri="{FF2B5EF4-FFF2-40B4-BE49-F238E27FC236}">
                    <a16:creationId xmlns:a16="http://schemas.microsoft.com/office/drawing/2014/main" id="{3F16BC23-9A83-4FDD-A2CC-1FEA5A54421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4" name="Oval 341">
                <a:extLst>
                  <a:ext uri="{FF2B5EF4-FFF2-40B4-BE49-F238E27FC236}">
                    <a16:creationId xmlns:a16="http://schemas.microsoft.com/office/drawing/2014/main" id="{3D69B1F4-075C-42B0-859F-B397A2D26AB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5" name="Group 342">
                <a:extLst>
                  <a:ext uri="{FF2B5EF4-FFF2-40B4-BE49-F238E27FC236}">
                    <a16:creationId xmlns:a16="http://schemas.microsoft.com/office/drawing/2014/main" id="{4F837B7B-B62D-4FD1-9C27-01A4858B5C46}"/>
                  </a:ext>
                </a:extLst>
              </p:cNvPr>
              <p:cNvGrpSpPr/>
              <p:nvPr/>
            </p:nvGrpSpPr>
            <p:grpSpPr>
              <a:xfrm>
                <a:off x="7713663" y="2848339"/>
                <a:ext cx="1042107" cy="425543"/>
                <a:chOff x="7786941" y="2884917"/>
                <a:chExt cx="897649" cy="353919"/>
              </a:xfrm>
            </p:grpSpPr>
            <p:sp>
              <p:nvSpPr>
                <p:cNvPr id="216" name="Freeform 343">
                  <a:extLst>
                    <a:ext uri="{FF2B5EF4-FFF2-40B4-BE49-F238E27FC236}">
                      <a16:creationId xmlns:a16="http://schemas.microsoft.com/office/drawing/2014/main" id="{DE21E6C4-CC95-4002-A4B0-6B3A4DD8066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Freeform 344">
                  <a:extLst>
                    <a:ext uri="{FF2B5EF4-FFF2-40B4-BE49-F238E27FC236}">
                      <a16:creationId xmlns:a16="http://schemas.microsoft.com/office/drawing/2014/main" id="{B4F415BA-934B-4E81-8C08-A2C290B0754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8" name="Freeform 345">
                  <a:extLst>
                    <a:ext uri="{FF2B5EF4-FFF2-40B4-BE49-F238E27FC236}">
                      <a16:creationId xmlns:a16="http://schemas.microsoft.com/office/drawing/2014/main" id="{6CB53DEA-E20F-4F34-878A-C28E1A9C074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Freeform 346">
                  <a:extLst>
                    <a:ext uri="{FF2B5EF4-FFF2-40B4-BE49-F238E27FC236}">
                      <a16:creationId xmlns:a16="http://schemas.microsoft.com/office/drawing/2014/main" id="{FB971579-1344-4640-9EE9-259CFFFD38A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90" name="Group 347">
              <a:extLst>
                <a:ext uri="{FF2B5EF4-FFF2-40B4-BE49-F238E27FC236}">
                  <a16:creationId xmlns:a16="http://schemas.microsoft.com/office/drawing/2014/main" id="{C9603793-4644-431C-893F-2C3E1D773FF5}"/>
                </a:ext>
              </a:extLst>
            </p:cNvPr>
            <p:cNvGrpSpPr/>
            <p:nvPr/>
          </p:nvGrpSpPr>
          <p:grpSpPr>
            <a:xfrm>
              <a:off x="4094463" y="5164346"/>
              <a:ext cx="496248" cy="260542"/>
              <a:chOff x="7493876" y="2774731"/>
              <a:chExt cx="1481958" cy="894622"/>
            </a:xfrm>
          </p:grpSpPr>
          <p:sp>
            <p:nvSpPr>
              <p:cNvPr id="206" name="Freeform 348">
                <a:extLst>
                  <a:ext uri="{FF2B5EF4-FFF2-40B4-BE49-F238E27FC236}">
                    <a16:creationId xmlns:a16="http://schemas.microsoft.com/office/drawing/2014/main" id="{0C9D5489-3D47-49FF-832C-CB7E923E57A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7" name="Oval 349">
                <a:extLst>
                  <a:ext uri="{FF2B5EF4-FFF2-40B4-BE49-F238E27FC236}">
                    <a16:creationId xmlns:a16="http://schemas.microsoft.com/office/drawing/2014/main" id="{CFFC760A-6455-47F0-835D-0EEF00E79CF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8" name="Group 350">
                <a:extLst>
                  <a:ext uri="{FF2B5EF4-FFF2-40B4-BE49-F238E27FC236}">
                    <a16:creationId xmlns:a16="http://schemas.microsoft.com/office/drawing/2014/main" id="{E6A54B37-7878-4109-8314-FEF16327E115}"/>
                  </a:ext>
                </a:extLst>
              </p:cNvPr>
              <p:cNvGrpSpPr/>
              <p:nvPr/>
            </p:nvGrpSpPr>
            <p:grpSpPr>
              <a:xfrm>
                <a:off x="7713663" y="2848339"/>
                <a:ext cx="1042107" cy="425543"/>
                <a:chOff x="7786941" y="2884917"/>
                <a:chExt cx="897649" cy="353919"/>
              </a:xfrm>
            </p:grpSpPr>
            <p:sp>
              <p:nvSpPr>
                <p:cNvPr id="209" name="Freeform 351">
                  <a:extLst>
                    <a:ext uri="{FF2B5EF4-FFF2-40B4-BE49-F238E27FC236}">
                      <a16:creationId xmlns:a16="http://schemas.microsoft.com/office/drawing/2014/main" id="{D3D03BBF-FE74-42FA-9DC5-C3B15E9251F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0" name="Freeform 352">
                  <a:extLst>
                    <a:ext uri="{FF2B5EF4-FFF2-40B4-BE49-F238E27FC236}">
                      <a16:creationId xmlns:a16="http://schemas.microsoft.com/office/drawing/2014/main" id="{B5F8C901-9AA5-427E-91F2-D110DCD992C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1" name="Freeform 353">
                  <a:extLst>
                    <a:ext uri="{FF2B5EF4-FFF2-40B4-BE49-F238E27FC236}">
                      <a16:creationId xmlns:a16="http://schemas.microsoft.com/office/drawing/2014/main" id="{95D36809-AFC7-4171-AE41-C2AE1B13933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Freeform 354">
                  <a:extLst>
                    <a:ext uri="{FF2B5EF4-FFF2-40B4-BE49-F238E27FC236}">
                      <a16:creationId xmlns:a16="http://schemas.microsoft.com/office/drawing/2014/main" id="{8FFBBA27-3858-4C31-9B91-62F214629CA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91" name="Freeform 6">
              <a:extLst>
                <a:ext uri="{FF2B5EF4-FFF2-40B4-BE49-F238E27FC236}">
                  <a16:creationId xmlns:a16="http://schemas.microsoft.com/office/drawing/2014/main" id="{ED16FA0B-89BB-4390-9D27-CE925D274F8B}"/>
                </a:ext>
              </a:extLst>
            </p:cNvPr>
            <p:cNvSpPr>
              <a:spLocks/>
            </p:cNvSpPr>
            <p:nvPr/>
          </p:nvSpPr>
          <p:spPr bwMode="auto">
            <a:xfrm>
              <a:off x="4581324" y="4994579"/>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2" name="Freeform 91">
              <a:extLst>
                <a:ext uri="{FF2B5EF4-FFF2-40B4-BE49-F238E27FC236}">
                  <a16:creationId xmlns:a16="http://schemas.microsoft.com/office/drawing/2014/main" id="{D36F501C-13C7-4459-AB3B-CD9A6BE5986B}"/>
                </a:ext>
              </a:extLst>
            </p:cNvPr>
            <p:cNvSpPr>
              <a:spLocks/>
            </p:cNvSpPr>
            <p:nvPr/>
          </p:nvSpPr>
          <p:spPr bwMode="auto">
            <a:xfrm>
              <a:off x="5622724" y="4988229"/>
              <a:ext cx="506413"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3" name="Freeform 92">
              <a:extLst>
                <a:ext uri="{FF2B5EF4-FFF2-40B4-BE49-F238E27FC236}">
                  <a16:creationId xmlns:a16="http://schemas.microsoft.com/office/drawing/2014/main" id="{FC51995A-5160-4488-94B9-4AE39FF185D8}"/>
                </a:ext>
              </a:extLst>
            </p:cNvPr>
            <p:cNvSpPr>
              <a:spLocks/>
            </p:cNvSpPr>
            <p:nvPr/>
          </p:nvSpPr>
          <p:spPr bwMode="auto">
            <a:xfrm>
              <a:off x="4557512" y="5380342"/>
              <a:ext cx="481012"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4" name="Freeform 93">
              <a:extLst>
                <a:ext uri="{FF2B5EF4-FFF2-40B4-BE49-F238E27FC236}">
                  <a16:creationId xmlns:a16="http://schemas.microsoft.com/office/drawing/2014/main" id="{F2A35544-25C6-4080-A13F-B76DC0B81273}"/>
                </a:ext>
              </a:extLst>
            </p:cNvPr>
            <p:cNvSpPr>
              <a:spLocks/>
            </p:cNvSpPr>
            <p:nvPr/>
          </p:nvSpPr>
          <p:spPr bwMode="auto">
            <a:xfrm>
              <a:off x="5505249" y="5356529"/>
              <a:ext cx="630238"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5" name="Freeform 94">
              <a:extLst>
                <a:ext uri="{FF2B5EF4-FFF2-40B4-BE49-F238E27FC236}">
                  <a16:creationId xmlns:a16="http://schemas.microsoft.com/office/drawing/2014/main" id="{C424DB46-E680-4CB3-B0EF-3582D9EBB21F}"/>
                </a:ext>
              </a:extLst>
            </p:cNvPr>
            <p:cNvSpPr>
              <a:spLocks/>
            </p:cNvSpPr>
            <p:nvPr/>
          </p:nvSpPr>
          <p:spPr bwMode="auto">
            <a:xfrm>
              <a:off x="6173587" y="5410504"/>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6" name="Freeform 95">
              <a:extLst>
                <a:ext uri="{FF2B5EF4-FFF2-40B4-BE49-F238E27FC236}">
                  <a16:creationId xmlns:a16="http://schemas.microsoft.com/office/drawing/2014/main" id="{70026A42-C62C-44B2-B292-08DA07FC4035}"/>
                </a:ext>
              </a:extLst>
            </p:cNvPr>
            <p:cNvSpPr>
              <a:spLocks/>
            </p:cNvSpPr>
            <p:nvPr/>
          </p:nvSpPr>
          <p:spPr bwMode="auto">
            <a:xfrm>
              <a:off x="4936923" y="5943904"/>
              <a:ext cx="970395" cy="81756"/>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7" name="Freeform 96">
              <a:extLst>
                <a:ext uri="{FF2B5EF4-FFF2-40B4-BE49-F238E27FC236}">
                  <a16:creationId xmlns:a16="http://schemas.microsoft.com/office/drawing/2014/main" id="{1E8B0505-9A16-4A9E-9591-7736343EDA93}"/>
                </a:ext>
              </a:extLst>
            </p:cNvPr>
            <p:cNvSpPr>
              <a:spLocks/>
            </p:cNvSpPr>
            <p:nvPr/>
          </p:nvSpPr>
          <p:spPr bwMode="auto">
            <a:xfrm>
              <a:off x="4400349" y="5424888"/>
              <a:ext cx="193675" cy="404716"/>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98" name="Group 314">
              <a:extLst>
                <a:ext uri="{FF2B5EF4-FFF2-40B4-BE49-F238E27FC236}">
                  <a16:creationId xmlns:a16="http://schemas.microsoft.com/office/drawing/2014/main" id="{28B627E6-CDB4-4FC2-8E32-6129084A46BB}"/>
                </a:ext>
              </a:extLst>
            </p:cNvPr>
            <p:cNvGrpSpPr/>
            <p:nvPr/>
          </p:nvGrpSpPr>
          <p:grpSpPr>
            <a:xfrm>
              <a:off x="5868328" y="5862061"/>
              <a:ext cx="496248" cy="260542"/>
              <a:chOff x="7493876" y="2774731"/>
              <a:chExt cx="1481958" cy="894622"/>
            </a:xfrm>
          </p:grpSpPr>
          <p:sp>
            <p:nvSpPr>
              <p:cNvPr id="199" name="Freeform 315">
                <a:extLst>
                  <a:ext uri="{FF2B5EF4-FFF2-40B4-BE49-F238E27FC236}">
                    <a16:creationId xmlns:a16="http://schemas.microsoft.com/office/drawing/2014/main" id="{C5175C7C-59C8-499B-ABF3-D6F4E6024D4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0" name="Oval 316">
                <a:extLst>
                  <a:ext uri="{FF2B5EF4-FFF2-40B4-BE49-F238E27FC236}">
                    <a16:creationId xmlns:a16="http://schemas.microsoft.com/office/drawing/2014/main" id="{ABF1F64C-B3D3-4A7D-B91E-9D22D8F27D3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1" name="Group 317">
                <a:extLst>
                  <a:ext uri="{FF2B5EF4-FFF2-40B4-BE49-F238E27FC236}">
                    <a16:creationId xmlns:a16="http://schemas.microsoft.com/office/drawing/2014/main" id="{B912766F-C822-4470-821E-175D62584B4F}"/>
                  </a:ext>
                </a:extLst>
              </p:cNvPr>
              <p:cNvGrpSpPr/>
              <p:nvPr/>
            </p:nvGrpSpPr>
            <p:grpSpPr>
              <a:xfrm>
                <a:off x="7713663" y="2848339"/>
                <a:ext cx="1042107" cy="425543"/>
                <a:chOff x="7786941" y="2884917"/>
                <a:chExt cx="897649" cy="353919"/>
              </a:xfrm>
            </p:grpSpPr>
            <p:sp>
              <p:nvSpPr>
                <p:cNvPr id="202" name="Freeform 318">
                  <a:extLst>
                    <a:ext uri="{FF2B5EF4-FFF2-40B4-BE49-F238E27FC236}">
                      <a16:creationId xmlns:a16="http://schemas.microsoft.com/office/drawing/2014/main" id="{C901058D-8AFC-4CC3-8CEF-9AA05BA26F2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3" name="Freeform 319">
                  <a:extLst>
                    <a:ext uri="{FF2B5EF4-FFF2-40B4-BE49-F238E27FC236}">
                      <a16:creationId xmlns:a16="http://schemas.microsoft.com/office/drawing/2014/main" id="{EF4249BD-6901-4DA6-9F4C-0E6C7887C6D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Freeform 320">
                  <a:extLst>
                    <a:ext uri="{FF2B5EF4-FFF2-40B4-BE49-F238E27FC236}">
                      <a16:creationId xmlns:a16="http://schemas.microsoft.com/office/drawing/2014/main" id="{0BFD04FC-6B30-4933-8A13-9C8D7F9B958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 name="Freeform 321">
                  <a:extLst>
                    <a:ext uri="{FF2B5EF4-FFF2-40B4-BE49-F238E27FC236}">
                      <a16:creationId xmlns:a16="http://schemas.microsoft.com/office/drawing/2014/main" id="{F10A818E-E047-40D6-BA0A-8F3254672EC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241" name="Text Box 8">
            <a:extLst>
              <a:ext uri="{FF2B5EF4-FFF2-40B4-BE49-F238E27FC236}">
                <a16:creationId xmlns:a16="http://schemas.microsoft.com/office/drawing/2014/main" id="{594FAAAD-92B3-44B7-B2E5-E91F29C5E032}"/>
              </a:ext>
            </a:extLst>
          </p:cNvPr>
          <p:cNvSpPr txBox="1">
            <a:spLocks noChangeArrowheads="1"/>
          </p:cNvSpPr>
          <p:nvPr/>
        </p:nvSpPr>
        <p:spPr bwMode="auto">
          <a:xfrm>
            <a:off x="2897972" y="3594045"/>
            <a:ext cx="9541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0" i="1" u="none" strike="noStrike" kern="1200" cap="none" spc="0" normalizeH="0" baseline="0" noProof="0" dirty="0">
                <a:ln>
                  <a:noFill/>
                </a:ln>
                <a:solidFill>
                  <a:srgbClr val="000099"/>
                </a:solidFill>
                <a:effectLst/>
                <a:uLnTx/>
                <a:uFillTx/>
                <a:latin typeface="华文仿宋" panose="02010600040101010101" pitchFamily="2" charset="-122"/>
                <a:ea typeface="华文仿宋" panose="02010600040101010101" pitchFamily="2" charset="-122"/>
              </a:rPr>
              <a:t>源主机</a:t>
            </a:r>
            <a:endParaRPr kumimoji="0" lang="en-US" altLang="en-US" sz="2800" b="0" i="1" u="none" strike="noStrike" kern="1200" cap="none" spc="0" normalizeH="0" baseline="0" noProof="0" dirty="0">
              <a:ln>
                <a:noFill/>
              </a:ln>
              <a:solidFill>
                <a:srgbClr val="000099"/>
              </a:solidFill>
              <a:effectLst/>
              <a:uLnTx/>
              <a:uFillTx/>
              <a:latin typeface="华文仿宋" panose="02010600040101010101" pitchFamily="2" charset="-122"/>
              <a:ea typeface="华文仿宋" panose="02010600040101010101" pitchFamily="2" charset="-122"/>
            </a:endParaRPr>
          </a:p>
        </p:txBody>
      </p:sp>
      <p:sp>
        <p:nvSpPr>
          <p:cNvPr id="242" name="Freeform 10">
            <a:extLst>
              <a:ext uri="{FF2B5EF4-FFF2-40B4-BE49-F238E27FC236}">
                <a16:creationId xmlns:a16="http://schemas.microsoft.com/office/drawing/2014/main" id="{67376243-3D05-43FC-8E8F-DA3D7807DBCC}"/>
              </a:ext>
            </a:extLst>
          </p:cNvPr>
          <p:cNvSpPr>
            <a:spLocks/>
          </p:cNvSpPr>
          <p:nvPr/>
        </p:nvSpPr>
        <p:spPr bwMode="auto">
          <a:xfrm flipH="1">
            <a:off x="2481263" y="3925832"/>
            <a:ext cx="326408" cy="1262816"/>
          </a:xfrm>
          <a:custGeom>
            <a:avLst/>
            <a:gdLst>
              <a:gd name="T0" fmla="*/ 2147483647 w 12213"/>
              <a:gd name="T1" fmla="*/ 2147483647 h 10000"/>
              <a:gd name="T2" fmla="*/ 0 w 12213"/>
              <a:gd name="T3" fmla="*/ 0 h 10000"/>
              <a:gd name="T4" fmla="*/ 0 w 12213"/>
              <a:gd name="T5" fmla="*/ 2147483647 h 10000"/>
              <a:gd name="T6" fmla="*/ 2147483647 w 12213"/>
              <a:gd name="T7" fmla="*/ 2147483647 h 10000"/>
              <a:gd name="T8" fmla="*/ 2147483647 w 12213"/>
              <a:gd name="T9" fmla="*/ 2147483647 h 1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13" h="10000">
                <a:moveTo>
                  <a:pt x="11726" y="4661"/>
                </a:moveTo>
                <a:lnTo>
                  <a:pt x="0" y="0"/>
                </a:lnTo>
                <a:lnTo>
                  <a:pt x="0" y="10000"/>
                </a:lnTo>
                <a:lnTo>
                  <a:pt x="12213" y="6473"/>
                </a:lnTo>
                <a:lnTo>
                  <a:pt x="11726" y="4661"/>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3" name="Rectangle 23">
            <a:extLst>
              <a:ext uri="{FF2B5EF4-FFF2-40B4-BE49-F238E27FC236}">
                <a16:creationId xmlns:a16="http://schemas.microsoft.com/office/drawing/2014/main" id="{180DB7D6-E23A-4F1D-8824-1F919E0D70BC}"/>
              </a:ext>
            </a:extLst>
          </p:cNvPr>
          <p:cNvSpPr>
            <a:spLocks noChangeArrowheads="1"/>
          </p:cNvSpPr>
          <p:nvPr/>
        </p:nvSpPr>
        <p:spPr bwMode="auto">
          <a:xfrm>
            <a:off x="2854326" y="3909956"/>
            <a:ext cx="1062368" cy="129063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4" name="Rectangle 24">
            <a:extLst>
              <a:ext uri="{FF2B5EF4-FFF2-40B4-BE49-F238E27FC236}">
                <a16:creationId xmlns:a16="http://schemas.microsoft.com/office/drawing/2014/main" id="{A00A916E-AC67-42FE-974B-171A93FFB0D5}"/>
              </a:ext>
            </a:extLst>
          </p:cNvPr>
          <p:cNvSpPr>
            <a:spLocks noChangeArrowheads="1"/>
          </p:cNvSpPr>
          <p:nvPr/>
        </p:nvSpPr>
        <p:spPr bwMode="auto">
          <a:xfrm>
            <a:off x="2814638" y="3949645"/>
            <a:ext cx="1066800" cy="1231900"/>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5" name="Line 25">
            <a:extLst>
              <a:ext uri="{FF2B5EF4-FFF2-40B4-BE49-F238E27FC236}">
                <a16:creationId xmlns:a16="http://schemas.microsoft.com/office/drawing/2014/main" id="{3B4FC865-E2E8-43B1-8466-2D241F4DB55E}"/>
              </a:ext>
            </a:extLst>
          </p:cNvPr>
          <p:cNvSpPr>
            <a:spLocks noChangeShapeType="1"/>
          </p:cNvSpPr>
          <p:nvPr/>
        </p:nvSpPr>
        <p:spPr bwMode="auto">
          <a:xfrm>
            <a:off x="2814638" y="4227457"/>
            <a:ext cx="1058862"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6" name="Text Box 26">
            <a:extLst>
              <a:ext uri="{FF2B5EF4-FFF2-40B4-BE49-F238E27FC236}">
                <a16:creationId xmlns:a16="http://schemas.microsoft.com/office/drawing/2014/main" id="{E8119DC2-7AC2-4E21-93ED-1D21DD817E1E}"/>
              </a:ext>
            </a:extLst>
          </p:cNvPr>
          <p:cNvSpPr txBox="1">
            <a:spLocks noChangeArrowheads="1"/>
          </p:cNvSpPr>
          <p:nvPr/>
        </p:nvSpPr>
        <p:spPr bwMode="auto">
          <a:xfrm>
            <a:off x="2773604" y="3957054"/>
            <a:ext cx="1104900" cy="1274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application</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A3"/>
                </a:solidFill>
                <a:effectLst/>
                <a:uLnTx/>
                <a:uFillTx/>
                <a:latin typeface="Arial" charset="0"/>
                <a:ea typeface="ＭＳ Ｐゴシック" charset="0"/>
              </a:rPr>
              <a:t>TCP</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network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link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physical</a:t>
            </a:r>
          </a:p>
        </p:txBody>
      </p:sp>
      <p:grpSp>
        <p:nvGrpSpPr>
          <p:cNvPr id="247" name="Group 190">
            <a:extLst>
              <a:ext uri="{FF2B5EF4-FFF2-40B4-BE49-F238E27FC236}">
                <a16:creationId xmlns:a16="http://schemas.microsoft.com/office/drawing/2014/main" id="{B8D49918-8918-4679-8B6C-77C10B363950}"/>
              </a:ext>
            </a:extLst>
          </p:cNvPr>
          <p:cNvGrpSpPr>
            <a:grpSpLocks/>
          </p:cNvGrpSpPr>
          <p:nvPr/>
        </p:nvGrpSpPr>
        <p:grpSpPr bwMode="auto">
          <a:xfrm flipH="1">
            <a:off x="2151063" y="4424307"/>
            <a:ext cx="673100" cy="701675"/>
            <a:chOff x="-44" y="1473"/>
            <a:chExt cx="981" cy="1105"/>
          </a:xfrm>
        </p:grpSpPr>
        <p:pic>
          <p:nvPicPr>
            <p:cNvPr id="248" name="Picture 191" descr="desktop_computer_stylized_medium">
              <a:extLst>
                <a:ext uri="{FF2B5EF4-FFF2-40B4-BE49-F238E27FC236}">
                  <a16:creationId xmlns:a16="http://schemas.microsoft.com/office/drawing/2014/main" id="{EF46BE7C-E19B-4E0D-BD57-ABF040BD29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9" name="Freeform 192">
              <a:extLst>
                <a:ext uri="{FF2B5EF4-FFF2-40B4-BE49-F238E27FC236}">
                  <a16:creationId xmlns:a16="http://schemas.microsoft.com/office/drawing/2014/main" id="{C7910EFA-FE77-44F4-907E-37253BAB146A}"/>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250" name="Line 25">
            <a:extLst>
              <a:ext uri="{FF2B5EF4-FFF2-40B4-BE49-F238E27FC236}">
                <a16:creationId xmlns:a16="http://schemas.microsoft.com/office/drawing/2014/main" id="{F09F08CC-521F-457D-9A92-ACA1C2CB1C53}"/>
              </a:ext>
            </a:extLst>
          </p:cNvPr>
          <p:cNvSpPr>
            <a:spLocks noChangeShapeType="1"/>
          </p:cNvSpPr>
          <p:nvPr/>
        </p:nvSpPr>
        <p:spPr bwMode="auto">
          <a:xfrm>
            <a:off x="2819400" y="4456057"/>
            <a:ext cx="1058863"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1" name="Line 25">
            <a:extLst>
              <a:ext uri="{FF2B5EF4-FFF2-40B4-BE49-F238E27FC236}">
                <a16:creationId xmlns:a16="http://schemas.microsoft.com/office/drawing/2014/main" id="{DAC42416-5912-4A95-9F4F-50F55186EF5F}"/>
              </a:ext>
            </a:extLst>
          </p:cNvPr>
          <p:cNvSpPr>
            <a:spLocks noChangeShapeType="1"/>
          </p:cNvSpPr>
          <p:nvPr/>
        </p:nvSpPr>
        <p:spPr bwMode="auto">
          <a:xfrm>
            <a:off x="2824163" y="4684657"/>
            <a:ext cx="1058862"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2" name="Line 25">
            <a:extLst>
              <a:ext uri="{FF2B5EF4-FFF2-40B4-BE49-F238E27FC236}">
                <a16:creationId xmlns:a16="http://schemas.microsoft.com/office/drawing/2014/main" id="{B3307399-174B-435A-BCF0-E4CD547508E2}"/>
              </a:ext>
            </a:extLst>
          </p:cNvPr>
          <p:cNvSpPr>
            <a:spLocks noChangeShapeType="1"/>
          </p:cNvSpPr>
          <p:nvPr/>
        </p:nvSpPr>
        <p:spPr bwMode="auto">
          <a:xfrm>
            <a:off x="2827338" y="4924370"/>
            <a:ext cx="1060450"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53" name="Group 3">
            <a:extLst>
              <a:ext uri="{FF2B5EF4-FFF2-40B4-BE49-F238E27FC236}">
                <a16:creationId xmlns:a16="http://schemas.microsoft.com/office/drawing/2014/main" id="{158B033C-05A3-425E-8C20-4AE656F3BE04}"/>
              </a:ext>
            </a:extLst>
          </p:cNvPr>
          <p:cNvGrpSpPr>
            <a:grpSpLocks/>
          </p:cNvGrpSpPr>
          <p:nvPr/>
        </p:nvGrpSpPr>
        <p:grpSpPr bwMode="auto">
          <a:xfrm>
            <a:off x="7802693" y="3673978"/>
            <a:ext cx="2039808" cy="1620287"/>
            <a:chOff x="4890815" y="4007261"/>
            <a:chExt cx="2038753" cy="1619544"/>
          </a:xfrm>
        </p:grpSpPr>
        <p:sp>
          <p:nvSpPr>
            <p:cNvPr id="254" name="Text Box 54">
              <a:extLst>
                <a:ext uri="{FF2B5EF4-FFF2-40B4-BE49-F238E27FC236}">
                  <a16:creationId xmlns:a16="http://schemas.microsoft.com/office/drawing/2014/main" id="{BC3CC815-1558-4FA7-945D-E3E425F8018A}"/>
                </a:ext>
              </a:extLst>
            </p:cNvPr>
            <p:cNvSpPr txBox="1">
              <a:spLocks noChangeArrowheads="1"/>
            </p:cNvSpPr>
            <p:nvPr/>
          </p:nvSpPr>
          <p:spPr bwMode="auto">
            <a:xfrm>
              <a:off x="4890815" y="4007261"/>
              <a:ext cx="1209963" cy="39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0" i="1" u="none" strike="noStrike" kern="0" cap="none" spc="0" normalizeH="0" baseline="0" noProof="0" dirty="0">
                  <a:ln>
                    <a:noFill/>
                  </a:ln>
                  <a:solidFill>
                    <a:srgbClr val="000099"/>
                  </a:solidFill>
                  <a:effectLst/>
                  <a:uLnTx/>
                  <a:uFillTx/>
                  <a:latin typeface="华文仿宋" panose="02010600040101010101" pitchFamily="2" charset="-122"/>
                  <a:ea typeface="华文仿宋" panose="02010600040101010101" pitchFamily="2" charset="-122"/>
                </a:rPr>
                <a:t>目标主机</a:t>
              </a:r>
              <a:endParaRPr kumimoji="0" lang="en-US" altLang="en-US" sz="2800" b="0" i="1" u="none" strike="noStrike" kern="0" cap="none" spc="0" normalizeH="0" baseline="0" noProof="0" dirty="0">
                <a:ln>
                  <a:noFill/>
                </a:ln>
                <a:solidFill>
                  <a:srgbClr val="000099"/>
                </a:solidFill>
                <a:effectLst/>
                <a:uLnTx/>
                <a:uFillTx/>
                <a:latin typeface="华文仿宋" panose="02010600040101010101" pitchFamily="2" charset="-122"/>
                <a:ea typeface="华文仿宋" panose="02010600040101010101" pitchFamily="2" charset="-122"/>
              </a:endParaRPr>
            </a:p>
          </p:txBody>
        </p:sp>
        <p:grpSp>
          <p:nvGrpSpPr>
            <p:cNvPr id="255" name="Group 2">
              <a:extLst>
                <a:ext uri="{FF2B5EF4-FFF2-40B4-BE49-F238E27FC236}">
                  <a16:creationId xmlns:a16="http://schemas.microsoft.com/office/drawing/2014/main" id="{39345646-53B1-4D13-9BE6-28A5BE3D3375}"/>
                </a:ext>
              </a:extLst>
            </p:cNvPr>
            <p:cNvGrpSpPr>
              <a:grpSpLocks/>
            </p:cNvGrpSpPr>
            <p:nvPr/>
          </p:nvGrpSpPr>
          <p:grpSpPr bwMode="auto">
            <a:xfrm>
              <a:off x="4927179" y="4319856"/>
              <a:ext cx="2002389" cy="1306949"/>
              <a:chOff x="1305623" y="4714561"/>
              <a:chExt cx="2002389" cy="1306949"/>
            </a:xfrm>
          </p:grpSpPr>
          <p:sp>
            <p:nvSpPr>
              <p:cNvPr id="256" name="Freeform 10">
                <a:extLst>
                  <a:ext uri="{FF2B5EF4-FFF2-40B4-BE49-F238E27FC236}">
                    <a16:creationId xmlns:a16="http://schemas.microsoft.com/office/drawing/2014/main" id="{70AEBE38-5432-40A1-9E9B-64EAF3ADCF85}"/>
                  </a:ext>
                </a:extLst>
              </p:cNvPr>
              <p:cNvSpPr>
                <a:spLocks/>
              </p:cNvSpPr>
              <p:nvPr/>
            </p:nvSpPr>
            <p:spPr bwMode="auto">
              <a:xfrm>
                <a:off x="2426569" y="4714561"/>
                <a:ext cx="288261" cy="1290044"/>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7" name="Rectangle 23">
                <a:extLst>
                  <a:ext uri="{FF2B5EF4-FFF2-40B4-BE49-F238E27FC236}">
                    <a16:creationId xmlns:a16="http://schemas.microsoft.com/office/drawing/2014/main" id="{D623461B-9321-4DF8-B1A4-ED5A57B97997}"/>
                  </a:ext>
                </a:extLst>
              </p:cNvPr>
              <p:cNvSpPr>
                <a:spLocks noChangeArrowheads="1"/>
              </p:cNvSpPr>
              <p:nvPr/>
            </p:nvSpPr>
            <p:spPr bwMode="auto">
              <a:xfrm>
                <a:off x="1398616" y="4722494"/>
                <a:ext cx="1045433" cy="127129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8" name="Rectangle 24">
                <a:extLst>
                  <a:ext uri="{FF2B5EF4-FFF2-40B4-BE49-F238E27FC236}">
                    <a16:creationId xmlns:a16="http://schemas.microsoft.com/office/drawing/2014/main" id="{C155A63A-0617-451E-9BA5-457DA7C446AF}"/>
                  </a:ext>
                </a:extLst>
              </p:cNvPr>
              <p:cNvSpPr>
                <a:spLocks noChangeArrowheads="1"/>
              </p:cNvSpPr>
              <p:nvPr/>
            </p:nvSpPr>
            <p:spPr bwMode="auto">
              <a:xfrm>
                <a:off x="1341249" y="4752754"/>
                <a:ext cx="1067215" cy="1231976"/>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9" name="Line 25">
                <a:extLst>
                  <a:ext uri="{FF2B5EF4-FFF2-40B4-BE49-F238E27FC236}">
                    <a16:creationId xmlns:a16="http://schemas.microsoft.com/office/drawing/2014/main" id="{E061E7CA-0ECB-43D0-8EB9-44DF7E5D9296}"/>
                  </a:ext>
                </a:extLst>
              </p:cNvPr>
              <p:cNvSpPr>
                <a:spLocks noChangeShapeType="1"/>
              </p:cNvSpPr>
              <p:nvPr/>
            </p:nvSpPr>
            <p:spPr bwMode="auto">
              <a:xfrm>
                <a:off x="1341249" y="50313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0" name="Text Box 26">
                <a:extLst>
                  <a:ext uri="{FF2B5EF4-FFF2-40B4-BE49-F238E27FC236}">
                    <a16:creationId xmlns:a16="http://schemas.microsoft.com/office/drawing/2014/main" id="{C55A32C3-6B28-4FA0-B120-66671ED29104}"/>
                  </a:ext>
                </a:extLst>
              </p:cNvPr>
              <p:cNvSpPr txBox="1">
                <a:spLocks noChangeArrowheads="1"/>
              </p:cNvSpPr>
              <p:nvPr/>
            </p:nvSpPr>
            <p:spPr bwMode="auto">
              <a:xfrm>
                <a:off x="1305623" y="4747333"/>
                <a:ext cx="1104329" cy="12741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application</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A3"/>
                    </a:solidFill>
                    <a:effectLst/>
                    <a:uLnTx/>
                    <a:uFillTx/>
                    <a:latin typeface="Arial" charset="0"/>
                    <a:ea typeface="ＭＳ Ｐゴシック" charset="0"/>
                  </a:rPr>
                  <a:t>TCP</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network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link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physical</a:t>
                </a:r>
              </a:p>
            </p:txBody>
          </p:sp>
          <p:grpSp>
            <p:nvGrpSpPr>
              <p:cNvPr id="261" name="Group 190">
                <a:extLst>
                  <a:ext uri="{FF2B5EF4-FFF2-40B4-BE49-F238E27FC236}">
                    <a16:creationId xmlns:a16="http://schemas.microsoft.com/office/drawing/2014/main" id="{7180E102-06B7-4C66-977B-229DF1DEAE2E}"/>
                  </a:ext>
                </a:extLst>
              </p:cNvPr>
              <p:cNvGrpSpPr>
                <a:grpSpLocks/>
              </p:cNvGrpSpPr>
              <p:nvPr/>
            </p:nvGrpSpPr>
            <p:grpSpPr bwMode="auto">
              <a:xfrm flipH="1">
                <a:off x="2634682" y="5076164"/>
                <a:ext cx="673330" cy="701684"/>
                <a:chOff x="-44" y="1473"/>
                <a:chExt cx="981" cy="1105"/>
              </a:xfrm>
            </p:grpSpPr>
            <p:pic>
              <p:nvPicPr>
                <p:cNvPr id="265" name="Picture 191" descr="desktop_computer_stylized_medium">
                  <a:extLst>
                    <a:ext uri="{FF2B5EF4-FFF2-40B4-BE49-F238E27FC236}">
                      <a16:creationId xmlns:a16="http://schemas.microsoft.com/office/drawing/2014/main" id="{6398F4AC-6D5D-4134-BFEB-9FDFC3287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 name="Freeform 192">
                  <a:extLst>
                    <a:ext uri="{FF2B5EF4-FFF2-40B4-BE49-F238E27FC236}">
                      <a16:creationId xmlns:a16="http://schemas.microsoft.com/office/drawing/2014/main" id="{5C090D74-FB5C-4B20-9DF1-A036E93DD788}"/>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262" name="Line 25">
                <a:extLst>
                  <a:ext uri="{FF2B5EF4-FFF2-40B4-BE49-F238E27FC236}">
                    <a16:creationId xmlns:a16="http://schemas.microsoft.com/office/drawing/2014/main" id="{F24907CC-7EFB-4179-BF62-707A7BD890F2}"/>
                  </a:ext>
                </a:extLst>
              </p:cNvPr>
              <p:cNvSpPr>
                <a:spLocks noChangeShapeType="1"/>
              </p:cNvSpPr>
              <p:nvPr/>
            </p:nvSpPr>
            <p:spPr bwMode="auto">
              <a:xfrm>
                <a:off x="1345720" y="52602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3" name="Line 25">
                <a:extLst>
                  <a:ext uri="{FF2B5EF4-FFF2-40B4-BE49-F238E27FC236}">
                    <a16:creationId xmlns:a16="http://schemas.microsoft.com/office/drawing/2014/main" id="{96F1D5FF-01DE-432B-B796-F03DA4B2B086}"/>
                  </a:ext>
                </a:extLst>
              </p:cNvPr>
              <p:cNvSpPr>
                <a:spLocks noChangeShapeType="1"/>
              </p:cNvSpPr>
              <p:nvPr/>
            </p:nvSpPr>
            <p:spPr bwMode="auto">
              <a:xfrm>
                <a:off x="1350191" y="54891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4" name="Line 25">
                <a:extLst>
                  <a:ext uri="{FF2B5EF4-FFF2-40B4-BE49-F238E27FC236}">
                    <a16:creationId xmlns:a16="http://schemas.microsoft.com/office/drawing/2014/main" id="{4583BF52-75D5-4021-99C1-F5024BFEE9E2}"/>
                  </a:ext>
                </a:extLst>
              </p:cNvPr>
              <p:cNvSpPr>
                <a:spLocks noChangeShapeType="1"/>
              </p:cNvSpPr>
              <p:nvPr/>
            </p:nvSpPr>
            <p:spPr bwMode="auto">
              <a:xfrm>
                <a:off x="1354662" y="57282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sp>
        <p:nvSpPr>
          <p:cNvPr id="267" name="Freeform 7">
            <a:extLst>
              <a:ext uri="{FF2B5EF4-FFF2-40B4-BE49-F238E27FC236}">
                <a16:creationId xmlns:a16="http://schemas.microsoft.com/office/drawing/2014/main" id="{2D73578A-CCBC-454B-A26A-78DA772ACD57}"/>
              </a:ext>
            </a:extLst>
          </p:cNvPr>
          <p:cNvSpPr>
            <a:spLocks/>
          </p:cNvSpPr>
          <p:nvPr/>
        </p:nvSpPr>
        <p:spPr bwMode="auto">
          <a:xfrm>
            <a:off x="3329610" y="4423977"/>
            <a:ext cx="5073926" cy="1298611"/>
          </a:xfrm>
          <a:custGeom>
            <a:avLst/>
            <a:gdLst>
              <a:gd name="T0" fmla="*/ 0 w 5156094"/>
              <a:gd name="T1" fmla="*/ 0 h 1509215"/>
              <a:gd name="T2" fmla="*/ 6961 w 5156094"/>
              <a:gd name="T3" fmla="*/ 1168047 h 1509215"/>
              <a:gd name="T4" fmla="*/ 1131015 w 5156094"/>
              <a:gd name="T5" fmla="*/ 1170389 h 1509215"/>
              <a:gd name="T6" fmla="*/ 1755021 w 5156094"/>
              <a:gd name="T7" fmla="*/ 1490285 h 1509215"/>
              <a:gd name="T8" fmla="*/ 2207298 w 5156094"/>
              <a:gd name="T9" fmla="*/ 1510706 h 1509215"/>
              <a:gd name="T10" fmla="*/ 2988945 w 5156094"/>
              <a:gd name="T11" fmla="*/ 1198737 h 1509215"/>
              <a:gd name="T12" fmla="*/ 3391674 w 5156094"/>
              <a:gd name="T13" fmla="*/ 1210330 h 1509215"/>
              <a:gd name="T14" fmla="*/ 5156412 w 5156094"/>
              <a:gd name="T15" fmla="*/ 1199641 h 1509215"/>
              <a:gd name="T16" fmla="*/ 5126696 w 5156094"/>
              <a:gd name="T17" fmla="*/ 64147 h 15092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207163 w 5156094"/>
              <a:gd name="connsiteY4" fmla="*/ 1509215 h 1559667"/>
              <a:gd name="connsiteX5" fmla="*/ 2988762 w 5156094"/>
              <a:gd name="connsiteY5" fmla="*/ 1197554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88762 w 5156094"/>
              <a:gd name="connsiteY5" fmla="*/ 1197554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30257 w 5156094"/>
              <a:gd name="connsiteY5" fmla="*/ 1152811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30257 w 5156094"/>
              <a:gd name="connsiteY5" fmla="*/ 1152811 h 1559667"/>
              <a:gd name="connsiteX6" fmla="*/ 5156094 w 5156094"/>
              <a:gd name="connsiteY6" fmla="*/ 1198456 h 1559667"/>
              <a:gd name="connsiteX7" fmla="*/ 5126381 w 5156094"/>
              <a:gd name="connsiteY7" fmla="*/ 64084 h 155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56094" h="1559667">
                <a:moveTo>
                  <a:pt x="0" y="0"/>
                </a:moveTo>
                <a:cubicBezTo>
                  <a:pt x="2320" y="388965"/>
                  <a:pt x="4641" y="777929"/>
                  <a:pt x="6961" y="1166894"/>
                </a:cubicBezTo>
                <a:lnTo>
                  <a:pt x="1130946" y="1169234"/>
                </a:lnTo>
                <a:lnTo>
                  <a:pt x="1824854" y="1559667"/>
                </a:lnTo>
                <a:lnTo>
                  <a:pt x="2145216" y="1553959"/>
                </a:lnTo>
                <a:lnTo>
                  <a:pt x="2930257" y="1152811"/>
                </a:lnTo>
                <a:lnTo>
                  <a:pt x="5156094" y="1198456"/>
                </a:lnTo>
                <a:lnTo>
                  <a:pt x="5126381" y="64084"/>
                </a:lnTo>
              </a:path>
            </a:pathLst>
          </a:custGeom>
          <a:noFill/>
          <a:ln w="22225">
            <a:solidFill>
              <a:srgbClr val="000090"/>
            </a:solidFill>
            <a:round/>
            <a:headEnd/>
            <a:tailEnd/>
          </a:ln>
          <a:extLst>
            <a:ext uri="{909E8E84-426E-40DD-AFC4-6F175D3DCCD1}">
              <a14:hiddenFill xmlns:a14="http://schemas.microsoft.com/office/drawing/2010/main">
                <a:solidFill>
                  <a:srgbClr val="FFFFFF"/>
                </a:solidFill>
              </a14:hiddenFill>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68" name="Group 15">
            <a:extLst>
              <a:ext uri="{FF2B5EF4-FFF2-40B4-BE49-F238E27FC236}">
                <a16:creationId xmlns:a16="http://schemas.microsoft.com/office/drawing/2014/main" id="{98FEAF51-74E4-4385-9850-44DDF169FDBC}"/>
              </a:ext>
            </a:extLst>
          </p:cNvPr>
          <p:cNvGrpSpPr/>
          <p:nvPr/>
        </p:nvGrpSpPr>
        <p:grpSpPr>
          <a:xfrm>
            <a:off x="4839045" y="5517878"/>
            <a:ext cx="876995" cy="403711"/>
            <a:chOff x="5033182" y="4091488"/>
            <a:chExt cx="876995" cy="403711"/>
          </a:xfrm>
        </p:grpSpPr>
        <p:cxnSp>
          <p:nvCxnSpPr>
            <p:cNvPr id="269" name="Straight Connector 14">
              <a:extLst>
                <a:ext uri="{FF2B5EF4-FFF2-40B4-BE49-F238E27FC236}">
                  <a16:creationId xmlns:a16="http://schemas.microsoft.com/office/drawing/2014/main" id="{7A973605-010C-460D-B7CB-2262B0F487E0}"/>
                </a:ext>
              </a:extLst>
            </p:cNvPr>
            <p:cNvCxnSpPr/>
            <p:nvPr/>
          </p:nvCxnSpPr>
          <p:spPr>
            <a:xfrm>
              <a:off x="5518407" y="4289261"/>
              <a:ext cx="869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0" name="Rectangle 7">
              <a:extLst>
                <a:ext uri="{FF2B5EF4-FFF2-40B4-BE49-F238E27FC236}">
                  <a16:creationId xmlns:a16="http://schemas.microsoft.com/office/drawing/2014/main" id="{2363AA1B-B9DC-44C9-9EDA-F82915C3DD54}"/>
                </a:ext>
              </a:extLst>
            </p:cNvPr>
            <p:cNvSpPr/>
            <p:nvPr/>
          </p:nvSpPr>
          <p:spPr>
            <a:xfrm>
              <a:off x="5150875" y="4091488"/>
              <a:ext cx="382771" cy="403711"/>
            </a:xfrm>
            <a:prstGeom prst="rect">
              <a:avLst/>
            </a:prstGeom>
            <a:solidFill>
              <a:srgbClr val="E4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Oval 8">
              <a:extLst>
                <a:ext uri="{FF2B5EF4-FFF2-40B4-BE49-F238E27FC236}">
                  <a16:creationId xmlns:a16="http://schemas.microsoft.com/office/drawing/2014/main" id="{53ABD560-EB88-4FC0-9CD5-4639A3BAFA93}"/>
                </a:ext>
              </a:extLst>
            </p:cNvPr>
            <p:cNvSpPr/>
            <p:nvPr/>
          </p:nvSpPr>
          <p:spPr>
            <a:xfrm>
              <a:off x="5565439" y="4115310"/>
              <a:ext cx="344738" cy="344738"/>
            </a:xfrm>
            <a:prstGeom prst="ellipse">
              <a:avLst/>
            </a:prstGeom>
            <a:solidFill>
              <a:srgbClr val="E4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2" name="Straight Connector 12">
              <a:extLst>
                <a:ext uri="{FF2B5EF4-FFF2-40B4-BE49-F238E27FC236}">
                  <a16:creationId xmlns:a16="http://schemas.microsoft.com/office/drawing/2014/main" id="{D4A3037E-D68B-46F8-AA1A-AB54F31D834E}"/>
                </a:ext>
              </a:extLst>
            </p:cNvPr>
            <p:cNvCxnSpPr/>
            <p:nvPr/>
          </p:nvCxnSpPr>
          <p:spPr>
            <a:xfrm>
              <a:off x="5427947" y="4125482"/>
              <a:ext cx="0" cy="3285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96">
              <a:extLst>
                <a:ext uri="{FF2B5EF4-FFF2-40B4-BE49-F238E27FC236}">
                  <a16:creationId xmlns:a16="http://schemas.microsoft.com/office/drawing/2014/main" id="{2C2F9479-11EC-4812-8631-3F9131A84C10}"/>
                </a:ext>
              </a:extLst>
            </p:cNvPr>
            <p:cNvCxnSpPr/>
            <p:nvPr/>
          </p:nvCxnSpPr>
          <p:spPr>
            <a:xfrm>
              <a:off x="5330094" y="4125482"/>
              <a:ext cx="0" cy="3285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97">
              <a:extLst>
                <a:ext uri="{FF2B5EF4-FFF2-40B4-BE49-F238E27FC236}">
                  <a16:creationId xmlns:a16="http://schemas.microsoft.com/office/drawing/2014/main" id="{D765911F-D530-497E-8B1A-22CDB1DE4DF7}"/>
                </a:ext>
              </a:extLst>
            </p:cNvPr>
            <p:cNvCxnSpPr/>
            <p:nvPr/>
          </p:nvCxnSpPr>
          <p:spPr>
            <a:xfrm>
              <a:off x="5238591" y="4125482"/>
              <a:ext cx="0" cy="3285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75" name="Rectangle 98">
              <a:extLst>
                <a:ext uri="{FF2B5EF4-FFF2-40B4-BE49-F238E27FC236}">
                  <a16:creationId xmlns:a16="http://schemas.microsoft.com/office/drawing/2014/main" id="{ED426750-344E-48B0-ACA4-A005A7AE5F3A}"/>
                </a:ext>
              </a:extLst>
            </p:cNvPr>
            <p:cNvSpPr/>
            <p:nvPr/>
          </p:nvSpPr>
          <p:spPr>
            <a:xfrm>
              <a:off x="5033182" y="4091488"/>
              <a:ext cx="112907" cy="4037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6" name="Group 21">
            <a:extLst>
              <a:ext uri="{FF2B5EF4-FFF2-40B4-BE49-F238E27FC236}">
                <a16:creationId xmlns:a16="http://schemas.microsoft.com/office/drawing/2014/main" id="{8528229D-34B7-4BD4-B02D-B3426828CF80}"/>
              </a:ext>
            </a:extLst>
          </p:cNvPr>
          <p:cNvGrpSpPr/>
          <p:nvPr/>
        </p:nvGrpSpPr>
        <p:grpSpPr>
          <a:xfrm>
            <a:off x="3613959" y="3330565"/>
            <a:ext cx="4208491" cy="1038257"/>
            <a:chOff x="3613959" y="3330565"/>
            <a:chExt cx="4208491" cy="1038257"/>
          </a:xfrm>
        </p:grpSpPr>
        <p:sp>
          <p:nvSpPr>
            <p:cNvPr id="277" name="TextBox 17">
              <a:extLst>
                <a:ext uri="{FF2B5EF4-FFF2-40B4-BE49-F238E27FC236}">
                  <a16:creationId xmlns:a16="http://schemas.microsoft.com/office/drawing/2014/main" id="{E13DC98C-B317-41A5-8D19-A75A5C41FB6D}"/>
                </a:ext>
              </a:extLst>
            </p:cNvPr>
            <p:cNvSpPr txBox="1"/>
            <p:nvPr/>
          </p:nvSpPr>
          <p:spPr>
            <a:xfrm>
              <a:off x="3932558" y="3330565"/>
              <a:ext cx="3889892" cy="592919"/>
            </a:xfrm>
            <a:prstGeom prst="rect">
              <a:avLst/>
            </a:prstGeom>
            <a:noFill/>
          </p:spPr>
          <p:txBody>
            <a:bodyPr wrap="square" rtlCol="0">
              <a:spAutoFit/>
            </a:bodyPr>
            <a:lstStyle/>
            <a:p>
              <a:pPr marL="460375" marR="0" lvl="0" indent="-460375" algn="l" defTabSz="914400" rtl="0" eaLnBrk="1" fontAlgn="auto" latinLnBrk="0" hangingPunct="1">
                <a:lnSpc>
                  <a:spcPct val="9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A3"/>
                  </a:solidFill>
                  <a:effectLst/>
                  <a:uLnTx/>
                  <a:uFillTx/>
                  <a:latin typeface="华文仿宋" panose="02010600040101010101" pitchFamily="2" charset="-122"/>
                  <a:ea typeface="华文仿宋" panose="02010600040101010101" pitchFamily="2" charset="-122"/>
                </a:rPr>
                <a:t>启示：</a:t>
              </a:r>
              <a:r>
                <a:rPr kumimoji="0" lang="zh-CN" altLang="en-US" sz="1800" i="0" u="none" strike="noStrike" kern="1200" cap="none" spc="0" normalizeH="0" baseline="0" noProof="0" dirty="0">
                  <a:ln>
                    <a:noFill/>
                  </a:ln>
                  <a:effectLst/>
                  <a:uLnTx/>
                  <a:uFillTx/>
                  <a:latin typeface="华文仿宋" panose="02010600040101010101" pitchFamily="2" charset="-122"/>
                  <a:ea typeface="华文仿宋" panose="02010600040101010101" pitchFamily="2" charset="-122"/>
                </a:rPr>
                <a:t>提高 </a:t>
              </a:r>
              <a:r>
                <a:rPr kumimoji="0" lang="en-US" altLang="zh-CN" sz="1800" i="0" u="none" strike="noStrike" kern="1200" cap="none" spc="0" normalizeH="0" baseline="0" noProof="0" dirty="0">
                  <a:ln>
                    <a:noFill/>
                  </a:ln>
                  <a:effectLst/>
                  <a:uLnTx/>
                  <a:uFillTx/>
                  <a:latin typeface="华文仿宋" panose="02010600040101010101" pitchFamily="2" charset="-122"/>
                  <a:ea typeface="华文仿宋" panose="02010600040101010101" pitchFamily="2" charset="-122"/>
                </a:rPr>
                <a:t>TCP </a:t>
              </a:r>
              <a:r>
                <a:rPr kumimoji="0" lang="zh-CN" altLang="en-US" sz="1800" i="0" u="none" strike="noStrike" kern="1200" cap="none" spc="0" normalizeH="0" baseline="0" noProof="0" dirty="0">
                  <a:ln>
                    <a:noFill/>
                  </a:ln>
                  <a:effectLst/>
                  <a:uLnTx/>
                  <a:uFillTx/>
                  <a:latin typeface="华文仿宋" panose="02010600040101010101" pitchFamily="2" charset="-122"/>
                  <a:ea typeface="华文仿宋" panose="02010600040101010101" pitchFamily="2" charset="-122"/>
                </a:rPr>
                <a:t>发送速率并不会增加存在拥塞瓶颈的端到端吞吐量</a:t>
              </a:r>
              <a:endParaRPr kumimoji="0" lang="en-US" sz="1800" i="0" u="none" strike="noStrike" kern="1200" cap="none" spc="0" normalizeH="0" baseline="0" noProof="0" dirty="0">
                <a:ln>
                  <a:noFill/>
                </a:ln>
                <a:effectLst/>
                <a:uLnTx/>
                <a:uFillTx/>
                <a:latin typeface="华文仿宋" panose="02010600040101010101" pitchFamily="2" charset="-122"/>
                <a:ea typeface="华文仿宋" panose="02010600040101010101" pitchFamily="2" charset="-122"/>
              </a:endParaRPr>
            </a:p>
          </p:txBody>
        </p:sp>
        <p:cxnSp>
          <p:nvCxnSpPr>
            <p:cNvPr id="278" name="Straight Connector 19">
              <a:extLst>
                <a:ext uri="{FF2B5EF4-FFF2-40B4-BE49-F238E27FC236}">
                  <a16:creationId xmlns:a16="http://schemas.microsoft.com/office/drawing/2014/main" id="{ADA1505C-1FA0-48C8-BDC6-FCB6DA351D3D}"/>
                </a:ext>
              </a:extLst>
            </p:cNvPr>
            <p:cNvCxnSpPr>
              <a:cxnSpLocks/>
            </p:cNvCxnSpPr>
            <p:nvPr/>
          </p:nvCxnSpPr>
          <p:spPr>
            <a:xfrm flipH="1">
              <a:off x="3613959" y="3751185"/>
              <a:ext cx="738967" cy="617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9" name="Group 25">
            <a:extLst>
              <a:ext uri="{FF2B5EF4-FFF2-40B4-BE49-F238E27FC236}">
                <a16:creationId xmlns:a16="http://schemas.microsoft.com/office/drawing/2014/main" id="{ADB27EDD-3C1C-4086-9C33-0B61B27CCA6E}"/>
              </a:ext>
            </a:extLst>
          </p:cNvPr>
          <p:cNvGrpSpPr/>
          <p:nvPr/>
        </p:nvGrpSpPr>
        <p:grpSpPr>
          <a:xfrm>
            <a:off x="312946" y="5329279"/>
            <a:ext cx="4408183" cy="842218"/>
            <a:chOff x="749051" y="5329279"/>
            <a:chExt cx="3972078" cy="842218"/>
          </a:xfrm>
        </p:grpSpPr>
        <p:sp>
          <p:nvSpPr>
            <p:cNvPr id="280" name="TextBox 109">
              <a:extLst>
                <a:ext uri="{FF2B5EF4-FFF2-40B4-BE49-F238E27FC236}">
                  <a16:creationId xmlns:a16="http://schemas.microsoft.com/office/drawing/2014/main" id="{744302C3-1E8A-4F5D-B750-30BD879B41B2}"/>
                </a:ext>
              </a:extLst>
            </p:cNvPr>
            <p:cNvSpPr txBox="1"/>
            <p:nvPr/>
          </p:nvSpPr>
          <p:spPr>
            <a:xfrm>
              <a:off x="749051" y="5329279"/>
              <a:ext cx="2546800" cy="842218"/>
            </a:xfrm>
            <a:prstGeom prst="rect">
              <a:avLst/>
            </a:prstGeom>
            <a:noFill/>
          </p:spPr>
          <p:txBody>
            <a:bodyPr wrap="square" rtlCol="0">
              <a:spAutoFit/>
            </a:bodyPr>
            <a:lstStyle/>
            <a:p>
              <a:pPr marL="460375" marR="0" lvl="0" indent="-460375" algn="r" defTabSz="914400" rtl="0" eaLnBrk="1" fontAlgn="auto" latinLnBrk="0" hangingPunct="1">
                <a:lnSpc>
                  <a:spcPct val="9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0000A3"/>
                  </a:solidFill>
                  <a:effectLst/>
                  <a:uLnTx/>
                  <a:uFillTx/>
                  <a:latin typeface="华文仿宋" panose="02010600040101010101" pitchFamily="2" charset="-122"/>
                  <a:ea typeface="华文仿宋" panose="02010600040101010101" pitchFamily="2" charset="-122"/>
                </a:rPr>
                <a:t>启示：</a:t>
              </a:r>
              <a:r>
                <a:rPr kumimoji="0" lang="zh-CN" altLang="en-US" i="0" u="none" strike="noStrike" kern="1200" cap="none" spc="0" normalizeH="0" baseline="0" noProof="0" dirty="0">
                  <a:ln>
                    <a:noFill/>
                  </a:ln>
                  <a:effectLst/>
                  <a:uLnTx/>
                  <a:uFillTx/>
                  <a:latin typeface="华文仿宋" panose="02010600040101010101" pitchFamily="2" charset="-122"/>
                  <a:ea typeface="华文仿宋" panose="02010600040101010101" pitchFamily="2" charset="-122"/>
                </a:rPr>
                <a:t>提高 </a:t>
              </a:r>
              <a:r>
                <a:rPr kumimoji="0" lang="en-US" altLang="zh-CN" i="0" u="none" strike="noStrike" kern="1200" cap="none" spc="0" normalizeH="0" baseline="0" noProof="0" dirty="0">
                  <a:ln>
                    <a:noFill/>
                  </a:ln>
                  <a:effectLst/>
                  <a:uLnTx/>
                  <a:uFillTx/>
                  <a:latin typeface="华文仿宋" panose="02010600040101010101" pitchFamily="2" charset="-122"/>
                  <a:ea typeface="华文仿宋" panose="02010600040101010101" pitchFamily="2" charset="-122"/>
                </a:rPr>
                <a:t>TCP </a:t>
              </a:r>
              <a:r>
                <a:rPr kumimoji="0" lang="zh-CN" altLang="en-US" i="0" u="none" strike="noStrike" kern="1200" cap="none" spc="0" normalizeH="0" baseline="0" noProof="0" dirty="0">
                  <a:ln>
                    <a:noFill/>
                  </a:ln>
                  <a:effectLst/>
                  <a:uLnTx/>
                  <a:uFillTx/>
                  <a:latin typeface="华文仿宋" panose="02010600040101010101" pitchFamily="2" charset="-122"/>
                  <a:ea typeface="华文仿宋" panose="02010600040101010101" pitchFamily="2" charset="-122"/>
                </a:rPr>
                <a:t>发送速率会增加测得的 </a:t>
              </a:r>
              <a:r>
                <a:rPr kumimoji="0" lang="en-US" altLang="zh-CN" i="0" u="none" strike="noStrike" kern="1200" cap="none" spc="0" normalizeH="0" baseline="0" noProof="0" dirty="0">
                  <a:ln>
                    <a:noFill/>
                  </a:ln>
                  <a:effectLst/>
                  <a:uLnTx/>
                  <a:uFillTx/>
                  <a:latin typeface="华文仿宋" panose="02010600040101010101" pitchFamily="2" charset="-122"/>
                  <a:ea typeface="华文仿宋" panose="02010600040101010101" pitchFamily="2" charset="-122"/>
                </a:rPr>
                <a:t>RTT</a:t>
              </a:r>
              <a:endParaRPr kumimoji="0" lang="en-US" i="0" u="none" strike="noStrike" kern="1200" cap="none" spc="0" normalizeH="0" baseline="0" noProof="0" dirty="0">
                <a:ln>
                  <a:noFill/>
                </a:ln>
                <a:effectLst/>
                <a:uLnTx/>
                <a:uFillTx/>
                <a:latin typeface="华文仿宋" panose="02010600040101010101" pitchFamily="2" charset="-122"/>
                <a:ea typeface="华文仿宋" panose="02010600040101010101" pitchFamily="2" charset="-122"/>
              </a:endParaRPr>
            </a:p>
          </p:txBody>
        </p:sp>
        <p:cxnSp>
          <p:nvCxnSpPr>
            <p:cNvPr id="281" name="Straight Connector 24">
              <a:extLst>
                <a:ext uri="{FF2B5EF4-FFF2-40B4-BE49-F238E27FC236}">
                  <a16:creationId xmlns:a16="http://schemas.microsoft.com/office/drawing/2014/main" id="{81EB42A9-6556-4FDD-A5ED-19443455EB8A}"/>
                </a:ext>
              </a:extLst>
            </p:cNvPr>
            <p:cNvCxnSpPr/>
            <p:nvPr/>
          </p:nvCxnSpPr>
          <p:spPr>
            <a:xfrm>
              <a:off x="3375025" y="5714069"/>
              <a:ext cx="13461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2" name="Straight Connector 27">
            <a:extLst>
              <a:ext uri="{FF2B5EF4-FFF2-40B4-BE49-F238E27FC236}">
                <a16:creationId xmlns:a16="http://schemas.microsoft.com/office/drawing/2014/main" id="{7AA4F960-5C3F-4862-9FB3-9F203B49DB2C}"/>
              </a:ext>
            </a:extLst>
          </p:cNvPr>
          <p:cNvCxnSpPr/>
          <p:nvPr/>
        </p:nvCxnSpPr>
        <p:spPr>
          <a:xfrm>
            <a:off x="3375025" y="6443089"/>
            <a:ext cx="5028511" cy="0"/>
          </a:xfrm>
          <a:prstGeom prst="line">
            <a:avLst/>
          </a:prstGeom>
          <a:ln w="15875">
            <a:solidFill>
              <a:schemeClr val="tx1"/>
            </a:solidFill>
            <a:headEnd type="triangle"/>
            <a:tailEnd type="triangle" w="lg" len="med"/>
          </a:ln>
        </p:spPr>
        <p:style>
          <a:lnRef idx="1">
            <a:schemeClr val="accent1"/>
          </a:lnRef>
          <a:fillRef idx="0">
            <a:schemeClr val="accent1"/>
          </a:fillRef>
          <a:effectRef idx="0">
            <a:schemeClr val="accent1"/>
          </a:effectRef>
          <a:fontRef idx="minor">
            <a:schemeClr val="tx1"/>
          </a:fontRef>
        </p:style>
      </p:cxnSp>
      <p:sp>
        <p:nvSpPr>
          <p:cNvPr id="283" name="TextBox 28">
            <a:extLst>
              <a:ext uri="{FF2B5EF4-FFF2-40B4-BE49-F238E27FC236}">
                <a16:creationId xmlns:a16="http://schemas.microsoft.com/office/drawing/2014/main" id="{F0778928-25BE-48F0-A8AE-7D40B9531EFF}"/>
              </a:ext>
            </a:extLst>
          </p:cNvPr>
          <p:cNvSpPr txBox="1"/>
          <p:nvPr/>
        </p:nvSpPr>
        <p:spPr>
          <a:xfrm>
            <a:off x="4970635" y="6269341"/>
            <a:ext cx="535018"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RTT</a:t>
            </a:r>
          </a:p>
        </p:txBody>
      </p:sp>
      <p:sp>
        <p:nvSpPr>
          <p:cNvPr id="284" name="TextBox 30">
            <a:extLst>
              <a:ext uri="{FF2B5EF4-FFF2-40B4-BE49-F238E27FC236}">
                <a16:creationId xmlns:a16="http://schemas.microsoft.com/office/drawing/2014/main" id="{47E352FE-7C2D-4D12-9579-2672A4666B62}"/>
              </a:ext>
            </a:extLst>
          </p:cNvPr>
          <p:cNvSpPr txBox="1"/>
          <p:nvPr/>
        </p:nvSpPr>
        <p:spPr>
          <a:xfrm>
            <a:off x="5618467" y="5874964"/>
            <a:ext cx="5640772" cy="399468"/>
          </a:xfrm>
          <a:prstGeom prst="rect">
            <a:avLst/>
          </a:prstGeom>
          <a:noFill/>
        </p:spPr>
        <p:txBody>
          <a:bodyPr wrap="square" rtlCol="0">
            <a:spAutoFit/>
          </a:bodyPr>
          <a:lstStyle/>
          <a:p>
            <a:pPr marL="587375" marR="0" lvl="0" indent="-587375" algn="l" defTabSz="914400" rtl="0" eaLnBrk="1" fontAlgn="auto" latinLnBrk="0" hangingPunct="1">
              <a:lnSpc>
                <a:spcPct val="90000"/>
              </a:lnSpc>
              <a:spcBef>
                <a:spcPts val="0"/>
              </a:spcBef>
              <a:spcAft>
                <a:spcPts val="0"/>
              </a:spcAft>
              <a:buClrTx/>
              <a:buSzTx/>
              <a:buFontTx/>
              <a:buNone/>
              <a:tabLst/>
              <a:defRPr/>
            </a:pPr>
            <a:r>
              <a:rPr kumimoji="0" lang="zh-CN" altLang="en-US" sz="2200" b="1" i="1" u="none" strike="noStrike" kern="1200" cap="none" spc="0" normalizeH="0" baseline="0" noProof="0" dirty="0">
                <a:ln>
                  <a:noFill/>
                </a:ln>
                <a:solidFill>
                  <a:srgbClr val="0000A3"/>
                </a:solidFill>
                <a:effectLst/>
                <a:uLnTx/>
                <a:uFillTx/>
                <a:latin typeface="华文仿宋" panose="02010600040101010101" pitchFamily="2" charset="-122"/>
                <a:ea typeface="华文仿宋" panose="02010600040101010101" pitchFamily="2" charset="-122"/>
              </a:rPr>
              <a:t>目标</a:t>
            </a:r>
            <a:r>
              <a:rPr kumimoji="0" lang="en-US" sz="2200" b="1" i="1" u="none" strike="noStrike" kern="1200" cap="none" spc="0" normalizeH="0" baseline="0" noProof="0" dirty="0">
                <a:ln>
                  <a:noFill/>
                </a:ln>
                <a:solidFill>
                  <a:srgbClr val="0000A3"/>
                </a:solidFill>
                <a:effectLst/>
                <a:uLnTx/>
                <a:uFillTx/>
                <a:latin typeface="华文仿宋" panose="02010600040101010101" pitchFamily="2" charset="-122"/>
                <a:ea typeface="华文仿宋" panose="02010600040101010101" pitchFamily="2" charset="-122"/>
              </a:rPr>
              <a:t>: </a:t>
            </a:r>
            <a:r>
              <a:rPr kumimoji="0" lang="en-US" sz="2200" b="0" i="1"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a:t>
            </a:r>
            <a:r>
              <a:rPr kumimoji="0" lang="zh-CN" altLang="en-US" sz="2200" b="0" i="1"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保持管道刚好充满，而不可以更满</a:t>
            </a:r>
            <a:r>
              <a:rPr kumimoji="0" lang="en-US" sz="2200" b="0" i="1"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a:t>
            </a:r>
          </a:p>
        </p:txBody>
      </p:sp>
    </p:spTree>
    <p:extLst>
      <p:ext uri="{BB962C8B-B14F-4D97-AF65-F5344CB8AC3E}">
        <p14:creationId xmlns:p14="http://schemas.microsoft.com/office/powerpoint/2010/main" val="330803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6"/>
                                        </p:tgtEl>
                                        <p:attrNameLst>
                                          <p:attrName>style.visibility</p:attrName>
                                        </p:attrNameLst>
                                      </p:cBhvr>
                                      <p:to>
                                        <p:strVal val="visible"/>
                                      </p:to>
                                    </p:set>
                                    <p:animEffect transition="in" filter="wipe(left)">
                                      <p:cBhvr>
                                        <p:cTn id="11" dur="500"/>
                                        <p:tgtEl>
                                          <p:spTgt spid="176"/>
                                        </p:tgtEl>
                                      </p:cBhvr>
                                    </p:animEffect>
                                  </p:childTnLst>
                                </p:cTn>
                              </p:par>
                              <p:par>
                                <p:cTn id="12" presetID="9" presetClass="exit" presetSubtype="0" fill="hold" nodeType="withEffect">
                                  <p:stCondLst>
                                    <p:cond delay="0"/>
                                  </p:stCondLst>
                                  <p:childTnLst>
                                    <p:animEffect transition="out" filter="dissolve">
                                      <p:cBhvr>
                                        <p:cTn id="13" dur="500"/>
                                        <p:tgtEl>
                                          <p:spTgt spid="184"/>
                                        </p:tgtEl>
                                      </p:cBhvr>
                                    </p:animEffect>
                                    <p:set>
                                      <p:cBhvr>
                                        <p:cTn id="14" dur="1" fill="hold">
                                          <p:stCondLst>
                                            <p:cond delay="499"/>
                                          </p:stCondLst>
                                        </p:cTn>
                                        <p:tgtEl>
                                          <p:spTgt spid="18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276"/>
                                        </p:tgtEl>
                                        <p:attrNameLst>
                                          <p:attrName>style.visibility</p:attrName>
                                        </p:attrNameLst>
                                      </p:cBhvr>
                                      <p:to>
                                        <p:strVal val="visible"/>
                                      </p:to>
                                    </p:set>
                                    <p:animEffect transition="in" filter="dissolve">
                                      <p:cBhvr>
                                        <p:cTn id="19" dur="500"/>
                                        <p:tgtEl>
                                          <p:spTgt spid="276"/>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279"/>
                                        </p:tgtEl>
                                        <p:attrNameLst>
                                          <p:attrName>style.visibility</p:attrName>
                                        </p:attrNameLst>
                                      </p:cBhvr>
                                      <p:to>
                                        <p:strVal val="visible"/>
                                      </p:to>
                                    </p:set>
                                    <p:animEffect transition="in" filter="dissolve">
                                      <p:cBhvr>
                                        <p:cTn id="24" dur="500"/>
                                        <p:tgtEl>
                                          <p:spTgt spid="279"/>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84"/>
                                        </p:tgtEl>
                                        <p:attrNameLst>
                                          <p:attrName>style.visibility</p:attrName>
                                        </p:attrNameLst>
                                      </p:cBhvr>
                                      <p:to>
                                        <p:strVal val="visible"/>
                                      </p:to>
                                    </p:set>
                                    <p:animEffect transition="in" filter="dissolve">
                                      <p:cBhvr>
                                        <p:cTn id="29"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流程图: 手动输入 6">
            <a:extLst>
              <a:ext uri="{FF2B5EF4-FFF2-40B4-BE49-F238E27FC236}">
                <a16:creationId xmlns:a16="http://schemas.microsoft.com/office/drawing/2014/main" id="{DBFD130A-46AF-47AD-B743-D08E9CA43A62}"/>
              </a:ext>
            </a:extLst>
          </p:cNvPr>
          <p:cNvSpPr/>
          <p:nvPr/>
        </p:nvSpPr>
        <p:spPr>
          <a:xfrm rot="5400000" flipV="1">
            <a:off x="2172207" y="737525"/>
            <a:ext cx="498374" cy="304529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1" y="303925"/>
              <a:ext cx="6805886" cy="675640"/>
              <a:chOff x="1839058" y="967769"/>
              <a:chExt cx="6805886" cy="675640"/>
            </a:xfrm>
          </p:grpSpPr>
          <p:sp>
            <p:nvSpPr>
              <p:cNvPr id="22" name="矩形: 圆角 21"/>
              <p:cNvSpPr/>
              <p:nvPr/>
            </p:nvSpPr>
            <p:spPr>
              <a:xfrm>
                <a:off x="1839058" y="967769"/>
                <a:ext cx="5617441"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拥塞控制方法（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Vegas</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a:extLst>
              <a:ext uri="{FF2B5EF4-FFF2-40B4-BE49-F238E27FC236}">
                <a16:creationId xmlns:a16="http://schemas.microsoft.com/office/drawing/2014/main" id="{092F5B3C-CA50-4514-9B28-08F35DF1DEF3}"/>
              </a:ext>
            </a:extLst>
          </p:cNvPr>
          <p:cNvGrpSpPr/>
          <p:nvPr/>
        </p:nvGrpSpPr>
        <p:grpSpPr>
          <a:xfrm>
            <a:off x="619551" y="1525726"/>
            <a:ext cx="10921783" cy="946265"/>
            <a:chOff x="430213" y="1601272"/>
            <a:chExt cx="10921783" cy="946265"/>
          </a:xfrm>
        </p:grpSpPr>
        <p:sp>
          <p:nvSpPr>
            <p:cNvPr id="9" name="流程图: 手动输入 6">
              <a:extLst>
                <a:ext uri="{FF2B5EF4-FFF2-40B4-BE49-F238E27FC236}">
                  <a16:creationId xmlns:a16="http://schemas.microsoft.com/office/drawing/2014/main" id="{56DE0D85-12EB-4FAF-997D-4C61390A44B0}"/>
                </a:ext>
              </a:extLst>
            </p:cNvPr>
            <p:cNvSpPr/>
            <p:nvPr/>
          </p:nvSpPr>
          <p:spPr>
            <a:xfrm rot="5400000" flipV="1">
              <a:off x="2153138" y="939251"/>
              <a:ext cx="498372" cy="186497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0" name="组合 9">
              <a:extLst>
                <a:ext uri="{FF2B5EF4-FFF2-40B4-BE49-F238E27FC236}">
                  <a16:creationId xmlns:a16="http://schemas.microsoft.com/office/drawing/2014/main" id="{D93941F4-F3C0-4124-94E5-0CAD6FA6EDA2}"/>
                </a:ext>
              </a:extLst>
            </p:cNvPr>
            <p:cNvGrpSpPr/>
            <p:nvPr/>
          </p:nvGrpSpPr>
          <p:grpSpPr>
            <a:xfrm>
              <a:off x="430213" y="1601272"/>
              <a:ext cx="10921783" cy="946265"/>
              <a:chOff x="722008" y="1303131"/>
              <a:chExt cx="10428436" cy="903521"/>
            </a:xfrm>
          </p:grpSpPr>
          <p:sp>
            <p:nvSpPr>
              <p:cNvPr id="11" name="流程图: 手动输入 6">
                <a:extLst>
                  <a:ext uri="{FF2B5EF4-FFF2-40B4-BE49-F238E27FC236}">
                    <a16:creationId xmlns:a16="http://schemas.microsoft.com/office/drawing/2014/main" id="{BE0A719D-E690-4AEF-9285-5B615ACF3C1C}"/>
                  </a:ext>
                </a:extLst>
              </p:cNvPr>
              <p:cNvSpPr/>
              <p:nvPr/>
            </p:nvSpPr>
            <p:spPr>
              <a:xfrm rot="5400000" flipV="1">
                <a:off x="5831589" y="-3536454"/>
                <a:ext cx="475861" cy="1016184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2" name="组合 11">
                <a:extLst>
                  <a:ext uri="{FF2B5EF4-FFF2-40B4-BE49-F238E27FC236}">
                    <a16:creationId xmlns:a16="http://schemas.microsoft.com/office/drawing/2014/main" id="{B2DF23B0-009C-46A9-933B-908279CE4B3B}"/>
                  </a:ext>
                </a:extLst>
              </p:cNvPr>
              <p:cNvGrpSpPr/>
              <p:nvPr/>
            </p:nvGrpSpPr>
            <p:grpSpPr>
              <a:xfrm>
                <a:off x="722008" y="1303131"/>
                <a:ext cx="546594" cy="475865"/>
                <a:chOff x="708742" y="1296102"/>
                <a:chExt cx="454744" cy="283828"/>
              </a:xfrm>
            </p:grpSpPr>
            <p:sp>
              <p:nvSpPr>
                <p:cNvPr id="14" name="平行四边形 13">
                  <a:extLst>
                    <a:ext uri="{FF2B5EF4-FFF2-40B4-BE49-F238E27FC236}">
                      <a16:creationId xmlns:a16="http://schemas.microsoft.com/office/drawing/2014/main" id="{58BB1182-6C86-4D93-8521-6A9D79D86F4E}"/>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5" name="平行四边形 14">
                  <a:extLst>
                    <a:ext uri="{FF2B5EF4-FFF2-40B4-BE49-F238E27FC236}">
                      <a16:creationId xmlns:a16="http://schemas.microsoft.com/office/drawing/2014/main" id="{1357E5EF-5276-42A5-8041-C8638DA63B8A}"/>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3" name="Text Box 79">
                <a:extLst>
                  <a:ext uri="{FF2B5EF4-FFF2-40B4-BE49-F238E27FC236}">
                    <a16:creationId xmlns:a16="http://schemas.microsoft.com/office/drawing/2014/main" id="{91AEBB3A-CF62-4837-B8C7-24167CE8786C}"/>
                  </a:ext>
                </a:extLst>
              </p:cNvPr>
              <p:cNvSpPr txBox="1">
                <a:spLocks noChangeArrowheads="1"/>
              </p:cNvSpPr>
              <p:nvPr/>
            </p:nvSpPr>
            <p:spPr bwMode="auto">
              <a:xfrm>
                <a:off x="1172744" y="1354417"/>
                <a:ext cx="9977698" cy="852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ea typeface="思源黑体 CN Medium" panose="020B0600000000000000" pitchFamily="34" charset="-122"/>
                  </a:rPr>
                  <a:t>保持发送端到接收端管道 </a:t>
                </a:r>
                <a:r>
                  <a:rPr kumimoji="1" lang="en-US" altLang="zh-CN" sz="2600" dirty="0">
                    <a:solidFill>
                      <a:schemeClr val="tx1">
                        <a:lumMod val="85000"/>
                        <a:lumOff val="15000"/>
                      </a:schemeClr>
                    </a:solidFill>
                    <a:ea typeface="思源黑体 CN Medium" panose="020B0600000000000000" pitchFamily="34" charset="-122"/>
                  </a:rPr>
                  <a:t>"</a:t>
                </a:r>
                <a:r>
                  <a:rPr kumimoji="1" lang="zh-CN" altLang="en-US" sz="2600" dirty="0">
                    <a:solidFill>
                      <a:schemeClr val="tx1">
                        <a:lumMod val="85000"/>
                        <a:lumOff val="15000"/>
                      </a:schemeClr>
                    </a:solidFill>
                    <a:ea typeface="思源黑体 CN Medium" panose="020B0600000000000000" pitchFamily="34" charset="-122"/>
                  </a:rPr>
                  <a:t>刚好满，但不能更满</a:t>
                </a:r>
                <a:r>
                  <a:rPr kumimoji="1" lang="en-US" altLang="zh-CN" sz="2600" dirty="0">
                    <a:solidFill>
                      <a:schemeClr val="tx1">
                        <a:lumMod val="85000"/>
                        <a:lumOff val="15000"/>
                      </a:schemeClr>
                    </a:solidFill>
                    <a:ea typeface="思源黑体 CN Medium" panose="020B0600000000000000" pitchFamily="34" charset="-122"/>
                  </a:rPr>
                  <a:t>"</a:t>
                </a:r>
                <a:r>
                  <a:rPr kumimoji="1" lang="zh-CN" altLang="en-US" sz="2600" dirty="0">
                    <a:solidFill>
                      <a:schemeClr val="tx1">
                        <a:lumMod val="85000"/>
                        <a:lumOff val="15000"/>
                      </a:schemeClr>
                    </a:solidFill>
                    <a:ea typeface="思源黑体 CN Medium" panose="020B0600000000000000" pitchFamily="34" charset="-122"/>
                  </a:rPr>
                  <a:t>：让瓶颈链路忙于传输，但避免高延迟</a:t>
                </a:r>
                <a:r>
                  <a:rPr kumimoji="1" lang="en-US" altLang="zh-CN" sz="2600" dirty="0">
                    <a:solidFill>
                      <a:schemeClr val="tx1">
                        <a:lumMod val="85000"/>
                        <a:lumOff val="15000"/>
                      </a:schemeClr>
                    </a:solidFill>
                    <a:ea typeface="思源黑体 CN Medium" panose="020B0600000000000000" pitchFamily="34" charset="-122"/>
                  </a:rPr>
                  <a:t>/</a:t>
                </a:r>
                <a:r>
                  <a:rPr kumimoji="1" lang="zh-CN" altLang="en-US" sz="2600" dirty="0">
                    <a:solidFill>
                      <a:schemeClr val="tx1">
                        <a:lumMod val="85000"/>
                        <a:lumOff val="15000"/>
                      </a:schemeClr>
                    </a:solidFill>
                    <a:ea typeface="思源黑体 CN Medium" panose="020B0600000000000000" pitchFamily="34" charset="-122"/>
                  </a:rPr>
                  <a:t>缓冲</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grpSp>
        <p:nvGrpSpPr>
          <p:cNvPr id="176" name="组合 175">
            <a:extLst>
              <a:ext uri="{FF2B5EF4-FFF2-40B4-BE49-F238E27FC236}">
                <a16:creationId xmlns:a16="http://schemas.microsoft.com/office/drawing/2014/main" id="{F9271ED8-7A89-42DD-B413-6BBE7F6CCEA0}"/>
              </a:ext>
            </a:extLst>
          </p:cNvPr>
          <p:cNvGrpSpPr/>
          <p:nvPr/>
        </p:nvGrpSpPr>
        <p:grpSpPr>
          <a:xfrm>
            <a:off x="619551" y="3555534"/>
            <a:ext cx="3183796" cy="546156"/>
            <a:chOff x="430213" y="1601273"/>
            <a:chExt cx="3183796" cy="546156"/>
          </a:xfrm>
        </p:grpSpPr>
        <p:sp>
          <p:nvSpPr>
            <p:cNvPr id="177" name="流程图: 手动输入 6">
              <a:extLst>
                <a:ext uri="{FF2B5EF4-FFF2-40B4-BE49-F238E27FC236}">
                  <a16:creationId xmlns:a16="http://schemas.microsoft.com/office/drawing/2014/main" id="{5B110BF1-3296-411E-9ABE-263E71647535}"/>
                </a:ext>
              </a:extLst>
            </p:cNvPr>
            <p:cNvSpPr/>
            <p:nvPr/>
          </p:nvSpPr>
          <p:spPr>
            <a:xfrm rot="5400000" flipV="1">
              <a:off x="2153138" y="939251"/>
              <a:ext cx="498372" cy="186497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78" name="组合 177">
              <a:extLst>
                <a:ext uri="{FF2B5EF4-FFF2-40B4-BE49-F238E27FC236}">
                  <a16:creationId xmlns:a16="http://schemas.microsoft.com/office/drawing/2014/main" id="{E0F11216-E02F-4592-A3FB-0BF7140E25AC}"/>
                </a:ext>
              </a:extLst>
            </p:cNvPr>
            <p:cNvGrpSpPr/>
            <p:nvPr/>
          </p:nvGrpSpPr>
          <p:grpSpPr>
            <a:xfrm>
              <a:off x="430213" y="1601273"/>
              <a:ext cx="3183796" cy="546156"/>
              <a:chOff x="722008" y="1303131"/>
              <a:chExt cx="3039981" cy="521485"/>
            </a:xfrm>
          </p:grpSpPr>
          <p:sp>
            <p:nvSpPr>
              <p:cNvPr id="179" name="流程图: 手动输入 6">
                <a:extLst>
                  <a:ext uri="{FF2B5EF4-FFF2-40B4-BE49-F238E27FC236}">
                    <a16:creationId xmlns:a16="http://schemas.microsoft.com/office/drawing/2014/main" id="{AF27F0E7-8750-462C-B4A3-46BD2C1887D7}"/>
                  </a:ext>
                </a:extLst>
              </p:cNvPr>
              <p:cNvSpPr/>
              <p:nvPr/>
            </p:nvSpPr>
            <p:spPr>
              <a:xfrm rot="5400000" flipV="1">
                <a:off x="2004068" y="291067"/>
                <a:ext cx="475861" cy="25068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80" name="组合 179">
                <a:extLst>
                  <a:ext uri="{FF2B5EF4-FFF2-40B4-BE49-F238E27FC236}">
                    <a16:creationId xmlns:a16="http://schemas.microsoft.com/office/drawing/2014/main" id="{C6B7F975-82C5-4727-9D47-F791910DECDE}"/>
                  </a:ext>
                </a:extLst>
              </p:cNvPr>
              <p:cNvGrpSpPr/>
              <p:nvPr/>
            </p:nvGrpSpPr>
            <p:grpSpPr>
              <a:xfrm>
                <a:off x="722008" y="1303131"/>
                <a:ext cx="546594" cy="475865"/>
                <a:chOff x="708742" y="1296102"/>
                <a:chExt cx="454744" cy="283828"/>
              </a:xfrm>
            </p:grpSpPr>
            <p:sp>
              <p:nvSpPr>
                <p:cNvPr id="182" name="平行四边形 181">
                  <a:extLst>
                    <a:ext uri="{FF2B5EF4-FFF2-40B4-BE49-F238E27FC236}">
                      <a16:creationId xmlns:a16="http://schemas.microsoft.com/office/drawing/2014/main" id="{C5C71227-5B54-47F7-BDD1-3536943788E2}"/>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83" name="平行四边形 182">
                  <a:extLst>
                    <a:ext uri="{FF2B5EF4-FFF2-40B4-BE49-F238E27FC236}">
                      <a16:creationId xmlns:a16="http://schemas.microsoft.com/office/drawing/2014/main" id="{B03FF5FF-A39F-4058-A764-482B6F552AF1}"/>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81" name="Text Box 79">
                <a:extLst>
                  <a:ext uri="{FF2B5EF4-FFF2-40B4-BE49-F238E27FC236}">
                    <a16:creationId xmlns:a16="http://schemas.microsoft.com/office/drawing/2014/main" id="{841D4B94-E248-49D8-BA02-A0F43AEFB536}"/>
                  </a:ext>
                </a:extLst>
              </p:cNvPr>
              <p:cNvSpPr txBox="1">
                <a:spLocks noChangeArrowheads="1"/>
              </p:cNvSpPr>
              <p:nvPr/>
            </p:nvSpPr>
            <p:spPr bwMode="auto">
              <a:xfrm>
                <a:off x="1172744" y="1354417"/>
                <a:ext cx="2589245"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ea typeface="思源黑体 CN Medium" panose="020B0600000000000000" pitchFamily="34" charset="-122"/>
                  </a:rPr>
                  <a:t>基于时延的方法</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grpSp>
        <p:nvGrpSpPr>
          <p:cNvPr id="124" name="Group 22">
            <a:extLst>
              <a:ext uri="{FF2B5EF4-FFF2-40B4-BE49-F238E27FC236}">
                <a16:creationId xmlns:a16="http://schemas.microsoft.com/office/drawing/2014/main" id="{80DEA73E-DA27-4671-BB52-939EBF802AE2}"/>
              </a:ext>
            </a:extLst>
          </p:cNvPr>
          <p:cNvGrpSpPr/>
          <p:nvPr/>
        </p:nvGrpSpPr>
        <p:grpSpPr>
          <a:xfrm>
            <a:off x="1216626" y="2508955"/>
            <a:ext cx="5802008" cy="918937"/>
            <a:chOff x="2365663" y="2430127"/>
            <a:chExt cx="5802008" cy="918937"/>
          </a:xfrm>
        </p:grpSpPr>
        <p:grpSp>
          <p:nvGrpSpPr>
            <p:cNvPr id="125" name="Group 190">
              <a:extLst>
                <a:ext uri="{FF2B5EF4-FFF2-40B4-BE49-F238E27FC236}">
                  <a16:creationId xmlns:a16="http://schemas.microsoft.com/office/drawing/2014/main" id="{A4279FDC-F6F2-4224-BCEF-1046444A61D3}"/>
                </a:ext>
              </a:extLst>
            </p:cNvPr>
            <p:cNvGrpSpPr>
              <a:grpSpLocks/>
            </p:cNvGrpSpPr>
            <p:nvPr/>
          </p:nvGrpSpPr>
          <p:grpSpPr bwMode="auto">
            <a:xfrm flipH="1">
              <a:off x="2365663" y="2430127"/>
              <a:ext cx="673100" cy="701675"/>
              <a:chOff x="-44" y="1473"/>
              <a:chExt cx="981" cy="1105"/>
            </a:xfrm>
          </p:grpSpPr>
          <p:pic>
            <p:nvPicPr>
              <p:cNvPr id="142" name="Picture 191" descr="desktop_computer_stylized_medium">
                <a:extLst>
                  <a:ext uri="{FF2B5EF4-FFF2-40B4-BE49-F238E27FC236}">
                    <a16:creationId xmlns:a16="http://schemas.microsoft.com/office/drawing/2014/main" id="{D158B039-EC0D-4D0E-B6D4-88EC9F162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Freeform 192">
                <a:extLst>
                  <a:ext uri="{FF2B5EF4-FFF2-40B4-BE49-F238E27FC236}">
                    <a16:creationId xmlns:a16="http://schemas.microsoft.com/office/drawing/2014/main" id="{552EAECB-D77F-4058-B1EC-E49D05BACBFE}"/>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26" name="Group 190">
              <a:extLst>
                <a:ext uri="{FF2B5EF4-FFF2-40B4-BE49-F238E27FC236}">
                  <a16:creationId xmlns:a16="http://schemas.microsoft.com/office/drawing/2014/main" id="{DBFCF101-FE2A-41F7-BA57-451BFB0BF82E}"/>
                </a:ext>
              </a:extLst>
            </p:cNvPr>
            <p:cNvGrpSpPr>
              <a:grpSpLocks/>
            </p:cNvGrpSpPr>
            <p:nvPr/>
          </p:nvGrpSpPr>
          <p:grpSpPr bwMode="auto">
            <a:xfrm flipH="1">
              <a:off x="7493993" y="2467744"/>
              <a:ext cx="673678" cy="702006"/>
              <a:chOff x="-44" y="1473"/>
              <a:chExt cx="981" cy="1105"/>
            </a:xfrm>
          </p:grpSpPr>
          <p:pic>
            <p:nvPicPr>
              <p:cNvPr id="140" name="Picture 191" descr="desktop_computer_stylized_medium">
                <a:extLst>
                  <a:ext uri="{FF2B5EF4-FFF2-40B4-BE49-F238E27FC236}">
                    <a16:creationId xmlns:a16="http://schemas.microsoft.com/office/drawing/2014/main" id="{B78423F2-1E6F-4486-8BE9-6F2EFC8910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 name="Freeform 192">
                <a:extLst>
                  <a:ext uri="{FF2B5EF4-FFF2-40B4-BE49-F238E27FC236}">
                    <a16:creationId xmlns:a16="http://schemas.microsoft.com/office/drawing/2014/main" id="{51355F4F-D906-4A26-A16F-7D58A6056118}"/>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27" name="Group 232">
              <a:extLst>
                <a:ext uri="{FF2B5EF4-FFF2-40B4-BE49-F238E27FC236}">
                  <a16:creationId xmlns:a16="http://schemas.microsoft.com/office/drawing/2014/main" id="{DCF4E499-B8F5-43EA-93C9-5A29D5846DE1}"/>
                </a:ext>
              </a:extLst>
            </p:cNvPr>
            <p:cNvGrpSpPr/>
            <p:nvPr/>
          </p:nvGrpSpPr>
          <p:grpSpPr>
            <a:xfrm>
              <a:off x="5227521" y="2574515"/>
              <a:ext cx="876995" cy="403711"/>
              <a:chOff x="5033182" y="4091488"/>
              <a:chExt cx="876995" cy="403711"/>
            </a:xfrm>
          </p:grpSpPr>
          <p:cxnSp>
            <p:nvCxnSpPr>
              <p:cNvPr id="133" name="Straight Connector 233">
                <a:extLst>
                  <a:ext uri="{FF2B5EF4-FFF2-40B4-BE49-F238E27FC236}">
                    <a16:creationId xmlns:a16="http://schemas.microsoft.com/office/drawing/2014/main" id="{D92B910F-5ECC-480E-A68A-105CB73F6B47}"/>
                  </a:ext>
                </a:extLst>
              </p:cNvPr>
              <p:cNvCxnSpPr/>
              <p:nvPr/>
            </p:nvCxnSpPr>
            <p:spPr>
              <a:xfrm>
                <a:off x="5518407" y="4289261"/>
                <a:ext cx="869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Rectangle 234">
                <a:extLst>
                  <a:ext uri="{FF2B5EF4-FFF2-40B4-BE49-F238E27FC236}">
                    <a16:creationId xmlns:a16="http://schemas.microsoft.com/office/drawing/2014/main" id="{284D7182-4225-47B9-AE17-510563B2BEDD}"/>
                  </a:ext>
                </a:extLst>
              </p:cNvPr>
              <p:cNvSpPr/>
              <p:nvPr/>
            </p:nvSpPr>
            <p:spPr>
              <a:xfrm>
                <a:off x="5150875" y="4091488"/>
                <a:ext cx="382771" cy="403711"/>
              </a:xfrm>
              <a:prstGeom prst="rect">
                <a:avLst/>
              </a:prstGeom>
              <a:solidFill>
                <a:srgbClr val="E4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Oval 235">
                <a:extLst>
                  <a:ext uri="{FF2B5EF4-FFF2-40B4-BE49-F238E27FC236}">
                    <a16:creationId xmlns:a16="http://schemas.microsoft.com/office/drawing/2014/main" id="{9FE9D497-C639-4573-A8F0-F67ECF3DDC2A}"/>
                  </a:ext>
                </a:extLst>
              </p:cNvPr>
              <p:cNvSpPr/>
              <p:nvPr/>
            </p:nvSpPr>
            <p:spPr>
              <a:xfrm>
                <a:off x="5565439" y="4115310"/>
                <a:ext cx="344738" cy="344738"/>
              </a:xfrm>
              <a:prstGeom prst="ellipse">
                <a:avLst/>
              </a:prstGeom>
              <a:solidFill>
                <a:srgbClr val="E4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6" name="Straight Connector 236">
                <a:extLst>
                  <a:ext uri="{FF2B5EF4-FFF2-40B4-BE49-F238E27FC236}">
                    <a16:creationId xmlns:a16="http://schemas.microsoft.com/office/drawing/2014/main" id="{31B2593D-AAC1-4CE6-81CF-82F164A86B54}"/>
                  </a:ext>
                </a:extLst>
              </p:cNvPr>
              <p:cNvCxnSpPr/>
              <p:nvPr/>
            </p:nvCxnSpPr>
            <p:spPr>
              <a:xfrm>
                <a:off x="5427947" y="4125482"/>
                <a:ext cx="0" cy="3285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237">
                <a:extLst>
                  <a:ext uri="{FF2B5EF4-FFF2-40B4-BE49-F238E27FC236}">
                    <a16:creationId xmlns:a16="http://schemas.microsoft.com/office/drawing/2014/main" id="{D7D0C95C-CA2B-40F8-A7B2-B26B90901C42}"/>
                  </a:ext>
                </a:extLst>
              </p:cNvPr>
              <p:cNvCxnSpPr/>
              <p:nvPr/>
            </p:nvCxnSpPr>
            <p:spPr>
              <a:xfrm>
                <a:off x="5330094" y="4125482"/>
                <a:ext cx="0" cy="3285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238">
                <a:extLst>
                  <a:ext uri="{FF2B5EF4-FFF2-40B4-BE49-F238E27FC236}">
                    <a16:creationId xmlns:a16="http://schemas.microsoft.com/office/drawing/2014/main" id="{9576EC15-74CD-403D-BFBE-591DDBE95743}"/>
                  </a:ext>
                </a:extLst>
              </p:cNvPr>
              <p:cNvCxnSpPr/>
              <p:nvPr/>
            </p:nvCxnSpPr>
            <p:spPr>
              <a:xfrm>
                <a:off x="5238591" y="4125482"/>
                <a:ext cx="0" cy="3285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Rectangle 239">
                <a:extLst>
                  <a:ext uri="{FF2B5EF4-FFF2-40B4-BE49-F238E27FC236}">
                    <a16:creationId xmlns:a16="http://schemas.microsoft.com/office/drawing/2014/main" id="{F147D620-F534-409C-A6C3-C3BC5E687C23}"/>
                  </a:ext>
                </a:extLst>
              </p:cNvPr>
              <p:cNvSpPr/>
              <p:nvPr/>
            </p:nvSpPr>
            <p:spPr>
              <a:xfrm>
                <a:off x="5033182" y="4091488"/>
                <a:ext cx="112907" cy="4037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28" name="Group 11">
              <a:extLst>
                <a:ext uri="{FF2B5EF4-FFF2-40B4-BE49-F238E27FC236}">
                  <a16:creationId xmlns:a16="http://schemas.microsoft.com/office/drawing/2014/main" id="{1A702D35-3BED-430C-ACF7-A85AB07618E8}"/>
                </a:ext>
              </a:extLst>
            </p:cNvPr>
            <p:cNvGrpSpPr/>
            <p:nvPr/>
          </p:nvGrpSpPr>
          <p:grpSpPr>
            <a:xfrm>
              <a:off x="3067072" y="2776371"/>
              <a:ext cx="4456450" cy="344905"/>
              <a:chOff x="3391522" y="3946678"/>
              <a:chExt cx="4456450" cy="344905"/>
            </a:xfrm>
          </p:grpSpPr>
          <p:cxnSp>
            <p:nvCxnSpPr>
              <p:cNvPr id="130" name="Straight Connector 246">
                <a:extLst>
                  <a:ext uri="{FF2B5EF4-FFF2-40B4-BE49-F238E27FC236}">
                    <a16:creationId xmlns:a16="http://schemas.microsoft.com/office/drawing/2014/main" id="{2A5E686C-1665-4642-AD17-0397C7A10C07}"/>
                  </a:ext>
                </a:extLst>
              </p:cNvPr>
              <p:cNvCxnSpPr>
                <a:cxnSpLocks/>
              </p:cNvCxnSpPr>
              <p:nvPr/>
            </p:nvCxnSpPr>
            <p:spPr>
              <a:xfrm>
                <a:off x="3391522" y="3946678"/>
                <a:ext cx="4456450" cy="0"/>
              </a:xfrm>
              <a:prstGeom prst="line">
                <a:avLst/>
              </a:prstGeom>
              <a:ln w="15875">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31" name="Straight Connector 247">
                <a:extLst>
                  <a:ext uri="{FF2B5EF4-FFF2-40B4-BE49-F238E27FC236}">
                    <a16:creationId xmlns:a16="http://schemas.microsoft.com/office/drawing/2014/main" id="{27546184-CC1E-4590-B132-57061A508D7B}"/>
                  </a:ext>
                </a:extLst>
              </p:cNvPr>
              <p:cNvCxnSpPr>
                <a:cxnSpLocks/>
              </p:cNvCxnSpPr>
              <p:nvPr/>
            </p:nvCxnSpPr>
            <p:spPr>
              <a:xfrm>
                <a:off x="3391522" y="4291583"/>
                <a:ext cx="4456450" cy="0"/>
              </a:xfrm>
              <a:prstGeom prst="line">
                <a:avLst/>
              </a:prstGeom>
              <a:ln w="15875">
                <a:solidFill>
                  <a:schemeClr val="tx1"/>
                </a:solidFill>
                <a:headEnd type="triangle"/>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9">
                <a:extLst>
                  <a:ext uri="{FF2B5EF4-FFF2-40B4-BE49-F238E27FC236}">
                    <a16:creationId xmlns:a16="http://schemas.microsoft.com/office/drawing/2014/main" id="{60687EF6-E035-4598-ADB8-DCE901EEB6C5}"/>
                  </a:ext>
                </a:extLst>
              </p:cNvPr>
              <p:cNvCxnSpPr>
                <a:cxnSpLocks/>
              </p:cNvCxnSpPr>
              <p:nvPr/>
            </p:nvCxnSpPr>
            <p:spPr>
              <a:xfrm>
                <a:off x="7847972" y="3946678"/>
                <a:ext cx="0" cy="34490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9" name="TextBox 12">
              <a:extLst>
                <a:ext uri="{FF2B5EF4-FFF2-40B4-BE49-F238E27FC236}">
                  <a16:creationId xmlns:a16="http://schemas.microsoft.com/office/drawing/2014/main" id="{54ED75C3-5E98-4CDA-AC86-C158F53BF15B}"/>
                </a:ext>
              </a:extLst>
            </p:cNvPr>
            <p:cNvSpPr txBox="1"/>
            <p:nvPr/>
          </p:nvSpPr>
          <p:spPr>
            <a:xfrm>
              <a:off x="3454066" y="2887399"/>
              <a:ext cx="1064330" cy="4616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RTT</a:t>
              </a:r>
              <a:r>
                <a:rPr kumimoji="0" lang="zh-CN" altLang="en-US" sz="2400" b="0" i="0" u="none" strike="noStrike" kern="1200" cap="none" spc="0" normalizeH="0" baseline="-25000" noProof="0" dirty="0">
                  <a:ln>
                    <a:noFill/>
                  </a:ln>
                  <a:solidFill>
                    <a:prstClr val="black"/>
                  </a:solidFill>
                  <a:effectLst/>
                  <a:uLnTx/>
                  <a:uFillTx/>
                  <a:latin typeface="华文仿宋" panose="02010600040101010101" pitchFamily="2" charset="-122"/>
                  <a:ea typeface="华文仿宋" panose="02010600040101010101" pitchFamily="2" charset="-122"/>
                </a:rPr>
                <a:t>测量</a:t>
              </a:r>
              <a:endParaRPr kumimoji="0" lang="en-US" sz="1800" b="0" i="0" u="none" strike="noStrike" kern="1200" cap="none" spc="0" normalizeH="0" baseline="-25000" noProof="0" dirty="0">
                <a:ln>
                  <a:noFill/>
                </a:ln>
                <a:solidFill>
                  <a:prstClr val="black"/>
                </a:solidFill>
                <a:effectLst/>
                <a:uLnTx/>
                <a:uFillTx/>
                <a:latin typeface="华文仿宋" panose="02010600040101010101" pitchFamily="2" charset="-122"/>
                <a:ea typeface="华文仿宋" panose="02010600040101010101" pitchFamily="2" charset="-122"/>
              </a:endParaRPr>
            </a:p>
          </p:txBody>
        </p:sp>
      </p:grpSp>
      <p:grpSp>
        <p:nvGrpSpPr>
          <p:cNvPr id="144" name="Group 23">
            <a:extLst>
              <a:ext uri="{FF2B5EF4-FFF2-40B4-BE49-F238E27FC236}">
                <a16:creationId xmlns:a16="http://schemas.microsoft.com/office/drawing/2014/main" id="{D7DDC682-DB68-4B23-8F59-FE6C6D5D3C85}"/>
              </a:ext>
            </a:extLst>
          </p:cNvPr>
          <p:cNvGrpSpPr/>
          <p:nvPr/>
        </p:nvGrpSpPr>
        <p:grpSpPr>
          <a:xfrm>
            <a:off x="7448846" y="2543924"/>
            <a:ext cx="3675036" cy="1235335"/>
            <a:chOff x="7562408" y="2305955"/>
            <a:chExt cx="3675036" cy="1235335"/>
          </a:xfrm>
        </p:grpSpPr>
        <p:sp>
          <p:nvSpPr>
            <p:cNvPr id="145" name="TextBox 249">
              <a:extLst>
                <a:ext uri="{FF2B5EF4-FFF2-40B4-BE49-F238E27FC236}">
                  <a16:creationId xmlns:a16="http://schemas.microsoft.com/office/drawing/2014/main" id="{1B94643D-22DA-4A72-AB39-E919A2986270}"/>
                </a:ext>
              </a:extLst>
            </p:cNvPr>
            <p:cNvSpPr txBox="1"/>
            <p:nvPr/>
          </p:nvSpPr>
          <p:spPr>
            <a:xfrm>
              <a:off x="9501507" y="3018070"/>
              <a:ext cx="1208792" cy="52322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RTT</a:t>
              </a:r>
              <a:r>
                <a:rPr kumimoji="0" lang="zh-CN" altLang="en-US" sz="2800" b="0" i="0" u="none" strike="noStrike" kern="1200" cap="none" spc="0" normalizeH="0" baseline="-25000" noProof="0" dirty="0">
                  <a:ln>
                    <a:noFill/>
                  </a:ln>
                  <a:solidFill>
                    <a:prstClr val="black"/>
                  </a:solidFill>
                  <a:effectLst/>
                  <a:uLnTx/>
                  <a:uFillTx/>
                  <a:latin typeface="华文仿宋" panose="02010600040101010101" pitchFamily="2" charset="-122"/>
                  <a:ea typeface="华文仿宋" panose="02010600040101010101" pitchFamily="2" charset="-122"/>
                </a:rPr>
                <a:t>测量</a:t>
              </a:r>
              <a:endParaRPr kumimoji="0" lang="en-US" sz="2000" b="0" i="0" u="none" strike="noStrike" kern="1200" cap="none" spc="0" normalizeH="0" baseline="-25000" noProof="0" dirty="0">
                <a:ln>
                  <a:noFill/>
                </a:ln>
                <a:solidFill>
                  <a:prstClr val="black"/>
                </a:solidFill>
                <a:effectLst/>
                <a:uLnTx/>
                <a:uFillTx/>
                <a:latin typeface="华文仿宋" panose="02010600040101010101" pitchFamily="2" charset="-122"/>
                <a:ea typeface="华文仿宋" panose="02010600040101010101" pitchFamily="2" charset="-122"/>
              </a:endParaRPr>
            </a:p>
          </p:txBody>
        </p:sp>
        <p:grpSp>
          <p:nvGrpSpPr>
            <p:cNvPr id="146" name="Group 21">
              <a:extLst>
                <a:ext uri="{FF2B5EF4-FFF2-40B4-BE49-F238E27FC236}">
                  <a16:creationId xmlns:a16="http://schemas.microsoft.com/office/drawing/2014/main" id="{FA7E51C4-8A2E-47E5-8891-04C8348843D1}"/>
                </a:ext>
              </a:extLst>
            </p:cNvPr>
            <p:cNvGrpSpPr/>
            <p:nvPr/>
          </p:nvGrpSpPr>
          <p:grpSpPr>
            <a:xfrm>
              <a:off x="7562408" y="2305955"/>
              <a:ext cx="3675036" cy="968896"/>
              <a:chOff x="7600182" y="2409071"/>
              <a:chExt cx="3675036" cy="968896"/>
            </a:xfrm>
          </p:grpSpPr>
          <p:sp>
            <p:nvSpPr>
              <p:cNvPr id="147" name="TextBox 14">
                <a:extLst>
                  <a:ext uri="{FF2B5EF4-FFF2-40B4-BE49-F238E27FC236}">
                    <a16:creationId xmlns:a16="http://schemas.microsoft.com/office/drawing/2014/main" id="{EEB2A46E-1CD9-429D-8237-E1CF862438BE}"/>
                  </a:ext>
                </a:extLst>
              </p:cNvPr>
              <p:cNvSpPr txBox="1"/>
              <p:nvPr/>
            </p:nvSpPr>
            <p:spPr>
              <a:xfrm>
                <a:off x="7600182" y="2731636"/>
                <a:ext cx="1291051" cy="646331"/>
              </a:xfrm>
              <a:prstGeom prst="rect">
                <a:avLst/>
              </a:prstGeom>
              <a:noFill/>
            </p:spPr>
            <p:txBody>
              <a:bodyPr wrap="square"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测量得到的吞吐率</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48" name="Straight Connector 19">
                <a:extLst>
                  <a:ext uri="{FF2B5EF4-FFF2-40B4-BE49-F238E27FC236}">
                    <a16:creationId xmlns:a16="http://schemas.microsoft.com/office/drawing/2014/main" id="{D8BC1244-FBB2-43B8-ABAA-E45FF404D045}"/>
                  </a:ext>
                </a:extLst>
              </p:cNvPr>
              <p:cNvCxnSpPr>
                <a:cxnSpLocks/>
              </p:cNvCxnSpPr>
              <p:nvPr/>
            </p:nvCxnSpPr>
            <p:spPr>
              <a:xfrm>
                <a:off x="9284574" y="3075516"/>
                <a:ext cx="1806511" cy="26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49" name="TextBox 250">
                <a:extLst>
                  <a:ext uri="{FF2B5EF4-FFF2-40B4-BE49-F238E27FC236}">
                    <a16:creationId xmlns:a16="http://schemas.microsoft.com/office/drawing/2014/main" id="{F912173A-F771-4B80-898E-264B67665D10}"/>
                  </a:ext>
                </a:extLst>
              </p:cNvPr>
              <p:cNvSpPr txBox="1"/>
              <p:nvPr/>
            </p:nvSpPr>
            <p:spPr>
              <a:xfrm>
                <a:off x="8852626" y="2855966"/>
                <a:ext cx="31290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50" name="TextBox 251">
                <a:extLst>
                  <a:ext uri="{FF2B5EF4-FFF2-40B4-BE49-F238E27FC236}">
                    <a16:creationId xmlns:a16="http://schemas.microsoft.com/office/drawing/2014/main" id="{4D78FBE1-8CF7-494E-BAD7-ABFF7BC77A30}"/>
                  </a:ext>
                </a:extLst>
              </p:cNvPr>
              <p:cNvSpPr txBox="1"/>
              <p:nvPr/>
            </p:nvSpPr>
            <p:spPr>
              <a:xfrm>
                <a:off x="9235734" y="2409071"/>
                <a:ext cx="2039484"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上一个</a:t>
                </a: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mn-ea"/>
                    <a:cs typeface="+mn-cs"/>
                  </a:rPr>
                  <a:t>RTT</a:t>
                </a:r>
                <a:r>
                  <a:rPr kumimoji="0" lang="zh-CN"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周期内发送的字节数</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153" name="组合 152">
            <a:extLst>
              <a:ext uri="{FF2B5EF4-FFF2-40B4-BE49-F238E27FC236}">
                <a16:creationId xmlns:a16="http://schemas.microsoft.com/office/drawing/2014/main" id="{717C5ECC-116D-44EE-9B19-8B51C178421E}"/>
              </a:ext>
            </a:extLst>
          </p:cNvPr>
          <p:cNvGrpSpPr/>
          <p:nvPr/>
        </p:nvGrpSpPr>
        <p:grpSpPr>
          <a:xfrm>
            <a:off x="688180" y="4106841"/>
            <a:ext cx="6891425" cy="476221"/>
            <a:chOff x="1403750" y="3593123"/>
            <a:chExt cx="6891425" cy="476221"/>
          </a:xfrm>
        </p:grpSpPr>
        <p:grpSp>
          <p:nvGrpSpPr>
            <p:cNvPr id="154" name="组合 153">
              <a:extLst>
                <a:ext uri="{FF2B5EF4-FFF2-40B4-BE49-F238E27FC236}">
                  <a16:creationId xmlns:a16="http://schemas.microsoft.com/office/drawing/2014/main" id="{2FFA59C2-5D49-4356-BF6B-B223A06D7AF1}"/>
                </a:ext>
              </a:extLst>
            </p:cNvPr>
            <p:cNvGrpSpPr/>
            <p:nvPr/>
          </p:nvGrpSpPr>
          <p:grpSpPr>
            <a:xfrm>
              <a:off x="1403750" y="3593123"/>
              <a:ext cx="490436" cy="476221"/>
              <a:chOff x="1403750" y="3593123"/>
              <a:chExt cx="808892" cy="785446"/>
            </a:xfrm>
          </p:grpSpPr>
          <p:sp>
            <p:nvSpPr>
              <p:cNvPr id="156" name="对话气泡: 椭圆形 155">
                <a:extLst>
                  <a:ext uri="{FF2B5EF4-FFF2-40B4-BE49-F238E27FC236}">
                    <a16:creationId xmlns:a16="http://schemas.microsoft.com/office/drawing/2014/main" id="{C413E9FA-AE3C-4C84-AFA8-8E6DFB5BC84A}"/>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华文仿宋" panose="02010600040101010101" pitchFamily="2" charset="-122"/>
                  <a:ea typeface="华文仿宋" panose="02010600040101010101" pitchFamily="2" charset="-122"/>
                </a:endParaRPr>
              </a:p>
            </p:txBody>
          </p:sp>
          <p:sp>
            <p:nvSpPr>
              <p:cNvPr id="157" name="round-web-cam_17861">
                <a:extLst>
                  <a:ext uri="{FF2B5EF4-FFF2-40B4-BE49-F238E27FC236}">
                    <a16:creationId xmlns:a16="http://schemas.microsoft.com/office/drawing/2014/main" id="{91FBF27A-1C64-4768-872C-4C9764BBE008}"/>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55" name="Text Box 79">
              <a:extLst>
                <a:ext uri="{FF2B5EF4-FFF2-40B4-BE49-F238E27FC236}">
                  <a16:creationId xmlns:a16="http://schemas.microsoft.com/office/drawing/2014/main" id="{45CA4BFE-A92C-4020-8745-20E4DEE9B685}"/>
                </a:ext>
              </a:extLst>
            </p:cNvPr>
            <p:cNvSpPr txBox="1">
              <a:spLocks noChangeArrowheads="1"/>
            </p:cNvSpPr>
            <p:nvPr/>
          </p:nvSpPr>
          <p:spPr bwMode="auto">
            <a:xfrm>
              <a:off x="1778073" y="3622890"/>
              <a:ext cx="6517102" cy="3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41300" marR="0" lvl="0" algn="l" defTabSz="914400" rtl="0" eaLnBrk="1" fontAlgn="auto" latinLnBrk="0" hangingPunct="1">
                <a:lnSpc>
                  <a:spcPct val="90000"/>
                </a:lnSpc>
                <a:spcBef>
                  <a:spcPts val="1000"/>
                </a:spcBef>
                <a:spcAft>
                  <a:spcPts val="0"/>
                </a:spcAft>
                <a:buClr>
                  <a:srgbClr val="0000A3"/>
                </a:buClr>
                <a:buSzTx/>
                <a:tabLst/>
                <a:defRPr/>
              </a:pPr>
              <a:r>
                <a:rPr kumimoji="0" lang="en-US" altLang="zh-CN" sz="2000" b="0" i="0" u="none" strike="noStrike" kern="1200" cap="none" spc="0" normalizeH="0" baseline="0" noProof="0" dirty="0" err="1">
                  <a:ln>
                    <a:noFill/>
                  </a:ln>
                  <a:solidFill>
                    <a:prstClr val="black"/>
                  </a:solidFill>
                  <a:effectLst/>
                  <a:uLnTx/>
                  <a:uFillTx/>
                  <a:latin typeface="华文仿宋" panose="02010600040101010101" pitchFamily="2" charset="-122"/>
                  <a:ea typeface="华文仿宋" panose="02010600040101010101" pitchFamily="2" charset="-122"/>
                </a:rPr>
                <a:t>RTT</a:t>
              </a:r>
              <a:r>
                <a:rPr kumimoji="0" lang="en-US" altLang="zh-CN" sz="2000" b="0" i="0" u="none" strike="noStrike" kern="1200" cap="none" spc="0" normalizeH="0" baseline="-25000" noProof="0" dirty="0" err="1">
                  <a:ln>
                    <a:noFill/>
                  </a:ln>
                  <a:solidFill>
                    <a:prstClr val="black"/>
                  </a:solidFill>
                  <a:effectLst/>
                  <a:uLnTx/>
                  <a:uFillTx/>
                  <a:latin typeface="华文仿宋" panose="02010600040101010101" pitchFamily="2" charset="-122"/>
                  <a:ea typeface="华文仿宋" panose="02010600040101010101" pitchFamily="2" charset="-122"/>
                </a:rPr>
                <a:t>min</a:t>
              </a:r>
              <a:r>
                <a:rPr kumimoji="0" lang="en-US" altLang="zh-CN"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 </a:t>
              </a:r>
              <a:r>
                <a:rPr kumimoji="0" lang="zh-CN" altLang="en-US"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观察到的最小的</a:t>
              </a:r>
              <a:r>
                <a:rPr kumimoji="0" lang="en-US" altLang="zh-CN"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RTT</a:t>
              </a:r>
              <a:r>
                <a:rPr kumimoji="0" lang="en-US" altLang="zh-CN"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sym typeface="Wingdings" pitchFamily="2" charset="2"/>
                </a:rPr>
                <a:t> </a:t>
              </a:r>
              <a:r>
                <a:rPr kumimoji="0" lang="zh-CN" altLang="en-US"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sym typeface="Wingdings" pitchFamily="2" charset="2"/>
                </a:rPr>
                <a:t>（无拥塞状态）</a:t>
              </a:r>
              <a:endParaRPr kumimoji="0" lang="en-US" altLang="zh-CN"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endParaRPr>
            </a:p>
          </p:txBody>
        </p:sp>
      </p:grpSp>
      <p:grpSp>
        <p:nvGrpSpPr>
          <p:cNvPr id="158" name="组合 157">
            <a:extLst>
              <a:ext uri="{FF2B5EF4-FFF2-40B4-BE49-F238E27FC236}">
                <a16:creationId xmlns:a16="http://schemas.microsoft.com/office/drawing/2014/main" id="{6CA20FDB-67A5-4F41-A13B-049D5328834D}"/>
              </a:ext>
            </a:extLst>
          </p:cNvPr>
          <p:cNvGrpSpPr/>
          <p:nvPr/>
        </p:nvGrpSpPr>
        <p:grpSpPr>
          <a:xfrm>
            <a:off x="688180" y="4732844"/>
            <a:ext cx="6593969" cy="476221"/>
            <a:chOff x="1403750" y="3593123"/>
            <a:chExt cx="6593969" cy="476221"/>
          </a:xfrm>
        </p:grpSpPr>
        <p:grpSp>
          <p:nvGrpSpPr>
            <p:cNvPr id="159" name="组合 158">
              <a:extLst>
                <a:ext uri="{FF2B5EF4-FFF2-40B4-BE49-F238E27FC236}">
                  <a16:creationId xmlns:a16="http://schemas.microsoft.com/office/drawing/2014/main" id="{6FD29953-0C57-4B66-8C16-5C88924EEA33}"/>
                </a:ext>
              </a:extLst>
            </p:cNvPr>
            <p:cNvGrpSpPr/>
            <p:nvPr/>
          </p:nvGrpSpPr>
          <p:grpSpPr>
            <a:xfrm>
              <a:off x="1403750" y="3593123"/>
              <a:ext cx="490436" cy="476221"/>
              <a:chOff x="1403750" y="3593123"/>
              <a:chExt cx="808892" cy="785446"/>
            </a:xfrm>
          </p:grpSpPr>
          <p:sp>
            <p:nvSpPr>
              <p:cNvPr id="161" name="对话气泡: 椭圆形 160">
                <a:extLst>
                  <a:ext uri="{FF2B5EF4-FFF2-40B4-BE49-F238E27FC236}">
                    <a16:creationId xmlns:a16="http://schemas.microsoft.com/office/drawing/2014/main" id="{D1E1DE13-B978-4B7F-A26A-955E47F98F4D}"/>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华文仿宋" panose="02010600040101010101" pitchFamily="2" charset="-122"/>
                  <a:ea typeface="华文仿宋" panose="02010600040101010101" pitchFamily="2" charset="-122"/>
                </a:endParaRPr>
              </a:p>
            </p:txBody>
          </p:sp>
          <p:sp>
            <p:nvSpPr>
              <p:cNvPr id="162" name="round-web-cam_17861">
                <a:extLst>
                  <a:ext uri="{FF2B5EF4-FFF2-40B4-BE49-F238E27FC236}">
                    <a16:creationId xmlns:a16="http://schemas.microsoft.com/office/drawing/2014/main" id="{1A01EA84-46CB-438A-B1C7-7DF4CDD45AF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0" name="Text Box 79">
              <a:extLst>
                <a:ext uri="{FF2B5EF4-FFF2-40B4-BE49-F238E27FC236}">
                  <a16:creationId xmlns:a16="http://schemas.microsoft.com/office/drawing/2014/main" id="{C5A27E2E-7BA9-4DB4-A94C-C17B22C67741}"/>
                </a:ext>
              </a:extLst>
            </p:cNvPr>
            <p:cNvSpPr txBox="1">
              <a:spLocks noChangeArrowheads="1"/>
            </p:cNvSpPr>
            <p:nvPr/>
          </p:nvSpPr>
          <p:spPr bwMode="auto">
            <a:xfrm>
              <a:off x="1778073" y="3622890"/>
              <a:ext cx="6219646" cy="3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41300" marR="0" lvl="0" algn="l" defTabSz="914400" rtl="0" eaLnBrk="1" fontAlgn="auto" latinLnBrk="0" hangingPunct="1">
                <a:lnSpc>
                  <a:spcPct val="90000"/>
                </a:lnSpc>
                <a:spcBef>
                  <a:spcPts val="1000"/>
                </a:spcBef>
                <a:spcAft>
                  <a:spcPts val="0"/>
                </a:spcAft>
                <a:buClr>
                  <a:srgbClr val="0000A3"/>
                </a:buClr>
                <a:buSzTx/>
                <a:tabLst/>
                <a:defRPr/>
              </a:pPr>
              <a:r>
                <a:rPr lang="zh-CN" altLang="en-US" sz="2000" dirty="0">
                  <a:solidFill>
                    <a:prstClr val="black"/>
                  </a:solidFill>
                  <a:latin typeface="华文仿宋" panose="02010600040101010101" pitchFamily="2" charset="-122"/>
                  <a:ea typeface="华文仿宋" panose="02010600040101010101" pitchFamily="2" charset="-122"/>
                </a:rPr>
                <a:t>无拥塞状态的吞吐率 </a:t>
              </a:r>
              <a:r>
                <a:rPr lang="en-US" altLang="zh-CN" sz="2000" dirty="0">
                  <a:solidFill>
                    <a:prstClr val="black"/>
                  </a:solidFill>
                  <a:latin typeface="华文仿宋" panose="02010600040101010101" pitchFamily="2" charset="-122"/>
                  <a:ea typeface="华文仿宋" panose="02010600040101010101" pitchFamily="2" charset="-122"/>
                </a:rPr>
                <a:t>= </a:t>
              </a:r>
              <a:r>
                <a:rPr kumimoji="0" lang="en-US" altLang="zh-CN"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a:t>
              </a:r>
              <a:r>
                <a:rPr kumimoji="0" lang="en-US" altLang="zh-CN" sz="2000" b="0" i="0" u="none" strike="noStrike" kern="1200" cap="none" spc="0" normalizeH="0" baseline="0" noProof="0" dirty="0" err="1">
                  <a:ln>
                    <a:noFill/>
                  </a:ln>
                  <a:solidFill>
                    <a:prstClr val="black"/>
                  </a:solidFill>
                  <a:effectLst/>
                  <a:uLnTx/>
                  <a:uFillTx/>
                  <a:latin typeface="华文仿宋" panose="02010600040101010101" pitchFamily="2" charset="-122"/>
                  <a:ea typeface="华文仿宋" panose="02010600040101010101" pitchFamily="2" charset="-122"/>
                </a:rPr>
                <a:t>cwnd</a:t>
              </a:r>
              <a:r>
                <a:rPr kumimoji="0" lang="en-US" altLang="zh-CN"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a:t>
              </a:r>
              <a:r>
                <a:rPr kumimoji="0" lang="en-US" altLang="zh-CN" sz="2000" b="0" i="0" u="none" strike="noStrike" kern="1200" cap="none" spc="0" normalizeH="0" baseline="0" noProof="0" dirty="0" err="1">
                  <a:ln>
                    <a:noFill/>
                  </a:ln>
                  <a:solidFill>
                    <a:prstClr val="black"/>
                  </a:solidFill>
                  <a:effectLst/>
                  <a:uLnTx/>
                  <a:uFillTx/>
                  <a:latin typeface="华文仿宋" panose="02010600040101010101" pitchFamily="2" charset="-122"/>
                  <a:ea typeface="华文仿宋" panose="02010600040101010101" pitchFamily="2" charset="-122"/>
                </a:rPr>
                <a:t>RTT</a:t>
              </a:r>
              <a:r>
                <a:rPr kumimoji="0" lang="en-US" altLang="zh-CN" sz="2000" b="0" i="0" u="none" strike="noStrike" kern="1200" cap="none" spc="0" normalizeH="0" baseline="-25000" noProof="0" dirty="0" err="1">
                  <a:ln>
                    <a:noFill/>
                  </a:ln>
                  <a:solidFill>
                    <a:prstClr val="black"/>
                  </a:solidFill>
                  <a:effectLst/>
                  <a:uLnTx/>
                  <a:uFillTx/>
                  <a:latin typeface="华文仿宋" panose="02010600040101010101" pitchFamily="2" charset="-122"/>
                  <a:ea typeface="华文仿宋" panose="02010600040101010101" pitchFamily="2" charset="-122"/>
                </a:rPr>
                <a:t>min</a:t>
              </a:r>
              <a:endParaRPr kumimoji="0" lang="en-US" altLang="zh-CN" sz="2000" b="0" i="0" u="none" strike="noStrike" kern="1200" cap="none" spc="0" normalizeH="0" baseline="-25000" noProof="0" dirty="0">
                <a:ln>
                  <a:noFill/>
                </a:ln>
                <a:solidFill>
                  <a:prstClr val="black"/>
                </a:solidFill>
                <a:effectLst/>
                <a:uLnTx/>
                <a:uFillTx/>
                <a:latin typeface="华文仿宋" panose="02010600040101010101" pitchFamily="2" charset="-122"/>
                <a:ea typeface="华文仿宋" panose="02010600040101010101" pitchFamily="2" charset="-122"/>
              </a:endParaRPr>
            </a:p>
          </p:txBody>
        </p:sp>
      </p:grpSp>
      <p:sp>
        <p:nvSpPr>
          <p:cNvPr id="163" name="TextBox 20">
            <a:extLst>
              <a:ext uri="{FF2B5EF4-FFF2-40B4-BE49-F238E27FC236}">
                <a16:creationId xmlns:a16="http://schemas.microsoft.com/office/drawing/2014/main" id="{1FDF0029-8FF3-4B65-B790-95C5B8558FE7}"/>
              </a:ext>
            </a:extLst>
          </p:cNvPr>
          <p:cNvSpPr txBox="1"/>
          <p:nvPr/>
        </p:nvSpPr>
        <p:spPr>
          <a:xfrm>
            <a:off x="2211449" y="5268186"/>
            <a:ext cx="7555832" cy="1600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if </a:t>
            </a:r>
            <a:r>
              <a:rPr kumimoji="0" lang="zh-CN" altLang="en-US"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测得吞吐率</a:t>
            </a:r>
            <a:r>
              <a:rPr kumimoji="0" lang="en-US"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a:t>
            </a:r>
            <a:r>
              <a:rPr kumimoji="0" lang="zh-CN" altLang="en-US"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非常接近</a:t>
            </a:r>
            <a:r>
              <a:rPr kumimoji="0" lang="en-US"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a:t>
            </a:r>
            <a:r>
              <a:rPr kumimoji="0" lang="zh-CN" altLang="en-US"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无拥塞状态的吞吐率</a:t>
            </a:r>
            <a:endParaRPr kumimoji="0" lang="en-US"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a:t>
            </a:r>
            <a:r>
              <a:rPr kumimoji="0" lang="zh-CN" altLang="en-US"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线性增加</a:t>
            </a:r>
            <a:r>
              <a:rPr kumimoji="0" lang="en-US" sz="2000" b="0" i="0" u="none" strike="noStrike" kern="1200" cap="none" spc="0" normalizeH="0" baseline="0" noProof="0" dirty="0" err="1">
                <a:ln>
                  <a:noFill/>
                </a:ln>
                <a:solidFill>
                  <a:prstClr val="black"/>
                </a:solidFill>
                <a:effectLst/>
                <a:uLnTx/>
                <a:uFillTx/>
                <a:latin typeface="华文仿宋" panose="02010600040101010101" pitchFamily="2" charset="-122"/>
                <a:ea typeface="华文仿宋" panose="02010600040101010101" pitchFamily="2" charset="-122"/>
              </a:rPr>
              <a:t>cwnd</a:t>
            </a:r>
            <a:r>
              <a:rPr kumimoji="0" lang="en-US"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 </a:t>
            </a:r>
            <a:r>
              <a:rPr kumimoji="0" lang="zh-CN" altLang="en-US"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因为路径上无拥塞 </a:t>
            </a:r>
            <a:r>
              <a:rPr kumimoji="0" lang="en-US"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a:t>
            </a:r>
          </a:p>
          <a:p>
            <a:pPr lvl="0">
              <a:defRPr/>
            </a:pPr>
            <a:r>
              <a:rPr kumimoji="0" lang="en-US"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else if </a:t>
            </a:r>
            <a:r>
              <a:rPr lang="zh-CN" altLang="en-US" sz="2000" dirty="0">
                <a:solidFill>
                  <a:prstClr val="black"/>
                </a:solidFill>
                <a:latin typeface="华文仿宋" panose="02010600040101010101" pitchFamily="2" charset="-122"/>
                <a:ea typeface="华文仿宋" panose="02010600040101010101" pitchFamily="2" charset="-122"/>
              </a:rPr>
              <a:t>测得吞吐率</a:t>
            </a:r>
            <a:r>
              <a:rPr lang="en-US" altLang="zh-CN" sz="2000" dirty="0">
                <a:solidFill>
                  <a:prstClr val="black"/>
                </a:solidFill>
                <a:latin typeface="华文仿宋" panose="02010600040101010101" pitchFamily="2" charset="-122"/>
                <a:ea typeface="华文仿宋" panose="02010600040101010101" pitchFamily="2" charset="-122"/>
              </a:rPr>
              <a:t>“</a:t>
            </a:r>
            <a:r>
              <a:rPr lang="zh-CN" altLang="en-US" sz="2000" dirty="0">
                <a:solidFill>
                  <a:prstClr val="black"/>
                </a:solidFill>
                <a:latin typeface="华文仿宋" panose="02010600040101010101" pitchFamily="2" charset="-122"/>
                <a:ea typeface="华文仿宋" panose="02010600040101010101" pitchFamily="2" charset="-122"/>
              </a:rPr>
              <a:t>远小于</a:t>
            </a:r>
            <a:r>
              <a:rPr lang="en-US" altLang="zh-CN" sz="2000" dirty="0">
                <a:solidFill>
                  <a:prstClr val="black"/>
                </a:solidFill>
                <a:latin typeface="华文仿宋" panose="02010600040101010101" pitchFamily="2" charset="-122"/>
                <a:ea typeface="华文仿宋" panose="02010600040101010101" pitchFamily="2" charset="-122"/>
              </a:rPr>
              <a:t>”</a:t>
            </a:r>
            <a:r>
              <a:rPr lang="zh-CN" altLang="en-US" sz="2000" dirty="0">
                <a:solidFill>
                  <a:prstClr val="black"/>
                </a:solidFill>
                <a:latin typeface="华文仿宋" panose="02010600040101010101" pitchFamily="2" charset="-122"/>
                <a:ea typeface="华文仿宋" panose="02010600040101010101" pitchFamily="2" charset="-122"/>
              </a:rPr>
              <a:t>无拥塞状态的吞吐率</a:t>
            </a:r>
            <a:endParaRPr kumimoji="0" lang="en-US"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endParaRPr>
          </a:p>
          <a:p>
            <a:pPr lvl="0">
              <a:defRPr/>
            </a:pPr>
            <a:r>
              <a:rPr kumimoji="0" lang="en-US"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a:t>
            </a:r>
            <a:r>
              <a:rPr kumimoji="0" lang="zh-CN" altLang="en-US"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线性减小</a:t>
            </a:r>
            <a:r>
              <a:rPr kumimoji="0" lang="en-US" sz="2000" b="0" i="0" u="none" strike="noStrike" kern="1200" cap="none" spc="0" normalizeH="0" baseline="0" noProof="0" dirty="0" err="1">
                <a:ln>
                  <a:noFill/>
                </a:ln>
                <a:solidFill>
                  <a:prstClr val="black"/>
                </a:solidFill>
                <a:effectLst/>
                <a:uLnTx/>
                <a:uFillTx/>
                <a:latin typeface="华文仿宋" panose="02010600040101010101" pitchFamily="2" charset="-122"/>
                <a:ea typeface="华文仿宋" panose="02010600040101010101" pitchFamily="2" charset="-122"/>
              </a:rPr>
              <a:t>cwnd</a:t>
            </a:r>
            <a:r>
              <a:rPr kumimoji="0" lang="en-US"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 </a:t>
            </a:r>
            <a:r>
              <a:rPr lang="en-US" altLang="zh-CN" sz="2000" dirty="0">
                <a:solidFill>
                  <a:prstClr val="black"/>
                </a:solidFill>
                <a:latin typeface="华文仿宋" panose="02010600040101010101" pitchFamily="2" charset="-122"/>
                <a:ea typeface="华文仿宋" panose="02010600040101010101" pitchFamily="2" charset="-122"/>
              </a:rPr>
              <a:t> </a:t>
            </a:r>
            <a:r>
              <a:rPr lang="zh-CN" altLang="en-US" sz="2000" dirty="0">
                <a:solidFill>
                  <a:prstClr val="black"/>
                </a:solidFill>
                <a:latin typeface="华文仿宋" panose="02010600040101010101" pitchFamily="2" charset="-122"/>
                <a:ea typeface="华文仿宋" panose="02010600040101010101" pitchFamily="2" charset="-122"/>
              </a:rPr>
              <a:t>因为路径上有拥塞 </a:t>
            </a:r>
            <a:r>
              <a:rPr kumimoji="0" lang="en-US"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89289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6"/>
                                        </p:tgtEl>
                                        <p:attrNameLst>
                                          <p:attrName>style.visibility</p:attrName>
                                        </p:attrNameLst>
                                      </p:cBhvr>
                                      <p:to>
                                        <p:strVal val="visible"/>
                                      </p:to>
                                    </p:set>
                                    <p:animEffect transition="in" filter="wipe(left)">
                                      <p:cBhvr>
                                        <p:cTn id="12" dur="500"/>
                                        <p:tgtEl>
                                          <p:spTgt spid="176"/>
                                        </p:tgtEl>
                                      </p:cBhvr>
                                    </p:animEffect>
                                  </p:childTnLst>
                                </p:cTn>
                              </p:par>
                              <p:par>
                                <p:cTn id="13" presetID="22" presetClass="entr" presetSubtype="8" fill="hold" nodeType="withEffect">
                                  <p:stCondLst>
                                    <p:cond delay="0"/>
                                  </p:stCondLst>
                                  <p:childTnLst>
                                    <p:set>
                                      <p:cBhvr>
                                        <p:cTn id="14" dur="1" fill="hold">
                                          <p:stCondLst>
                                            <p:cond delay="0"/>
                                          </p:stCondLst>
                                        </p:cTn>
                                        <p:tgtEl>
                                          <p:spTgt spid="153"/>
                                        </p:tgtEl>
                                        <p:attrNameLst>
                                          <p:attrName>style.visibility</p:attrName>
                                        </p:attrNameLst>
                                      </p:cBhvr>
                                      <p:to>
                                        <p:strVal val="visible"/>
                                      </p:to>
                                    </p:set>
                                    <p:animEffect transition="in" filter="wipe(left)">
                                      <p:cBhvr>
                                        <p:cTn id="15" dur="500"/>
                                        <p:tgtEl>
                                          <p:spTgt spid="153"/>
                                        </p:tgtEl>
                                      </p:cBhvr>
                                    </p:animEffect>
                                  </p:childTnLst>
                                </p:cTn>
                              </p:par>
                              <p:par>
                                <p:cTn id="16" presetID="22" presetClass="entr" presetSubtype="8" fill="hold" nodeType="withEffect">
                                  <p:stCondLst>
                                    <p:cond delay="0"/>
                                  </p:stCondLst>
                                  <p:childTnLst>
                                    <p:set>
                                      <p:cBhvr>
                                        <p:cTn id="17" dur="1" fill="hold">
                                          <p:stCondLst>
                                            <p:cond delay="0"/>
                                          </p:stCondLst>
                                        </p:cTn>
                                        <p:tgtEl>
                                          <p:spTgt spid="158"/>
                                        </p:tgtEl>
                                        <p:attrNameLst>
                                          <p:attrName>style.visibility</p:attrName>
                                        </p:attrNameLst>
                                      </p:cBhvr>
                                      <p:to>
                                        <p:strVal val="visible"/>
                                      </p:to>
                                    </p:set>
                                    <p:animEffect transition="in" filter="wipe(left)">
                                      <p:cBhvr>
                                        <p:cTn id="18" dur="500"/>
                                        <p:tgtEl>
                                          <p:spTgt spid="15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44"/>
                                        </p:tgtEl>
                                        <p:attrNameLst>
                                          <p:attrName>style.visibility</p:attrName>
                                        </p:attrNameLst>
                                      </p:cBhvr>
                                      <p:to>
                                        <p:strVal val="visible"/>
                                      </p:to>
                                    </p:set>
                                    <p:animEffect transition="in" filter="dissolve">
                                      <p:cBhvr>
                                        <p:cTn id="23" dur="500"/>
                                        <p:tgtEl>
                                          <p:spTgt spid="14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63"/>
                                        </p:tgtEl>
                                        <p:attrNameLst>
                                          <p:attrName>style.visibility</p:attrName>
                                        </p:attrNameLst>
                                      </p:cBhvr>
                                      <p:to>
                                        <p:strVal val="visible"/>
                                      </p:to>
                                    </p:set>
                                    <p:animEffect transition="in" filter="dissolve">
                                      <p:cBhvr>
                                        <p:cTn id="28"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1" y="303925"/>
              <a:ext cx="6805886" cy="675640"/>
              <a:chOff x="1839058" y="967769"/>
              <a:chExt cx="6805886" cy="675640"/>
            </a:xfrm>
          </p:grpSpPr>
          <p:sp>
            <p:nvSpPr>
              <p:cNvPr id="22" name="矩形: 圆角 21"/>
              <p:cNvSpPr/>
              <p:nvPr/>
            </p:nvSpPr>
            <p:spPr>
              <a:xfrm>
                <a:off x="1839058" y="967769"/>
                <a:ext cx="5617441"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拥塞控制方法（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Vegas</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33" name="组合 132">
            <a:extLst>
              <a:ext uri="{FF2B5EF4-FFF2-40B4-BE49-F238E27FC236}">
                <a16:creationId xmlns:a16="http://schemas.microsoft.com/office/drawing/2014/main" id="{312B72D0-8A35-4656-BC33-CD1A8C62D66A}"/>
              </a:ext>
            </a:extLst>
          </p:cNvPr>
          <p:cNvGrpSpPr/>
          <p:nvPr/>
        </p:nvGrpSpPr>
        <p:grpSpPr>
          <a:xfrm>
            <a:off x="749051" y="1747177"/>
            <a:ext cx="9403950" cy="523220"/>
            <a:chOff x="1403750" y="3554922"/>
            <a:chExt cx="9403950" cy="523220"/>
          </a:xfrm>
        </p:grpSpPr>
        <p:grpSp>
          <p:nvGrpSpPr>
            <p:cNvPr id="134" name="组合 133">
              <a:extLst>
                <a:ext uri="{FF2B5EF4-FFF2-40B4-BE49-F238E27FC236}">
                  <a16:creationId xmlns:a16="http://schemas.microsoft.com/office/drawing/2014/main" id="{87395DEA-A5BE-4C3B-8F69-DE310F5974D8}"/>
                </a:ext>
              </a:extLst>
            </p:cNvPr>
            <p:cNvGrpSpPr/>
            <p:nvPr/>
          </p:nvGrpSpPr>
          <p:grpSpPr>
            <a:xfrm>
              <a:off x="1403750" y="3593123"/>
              <a:ext cx="490436" cy="476221"/>
              <a:chOff x="1403750" y="3593123"/>
              <a:chExt cx="808892" cy="785446"/>
            </a:xfrm>
          </p:grpSpPr>
          <p:sp>
            <p:nvSpPr>
              <p:cNvPr id="136" name="对话气泡: 椭圆形 135">
                <a:extLst>
                  <a:ext uri="{FF2B5EF4-FFF2-40B4-BE49-F238E27FC236}">
                    <a16:creationId xmlns:a16="http://schemas.microsoft.com/office/drawing/2014/main" id="{FDA60725-5AF2-4EFA-BCA1-E7E1B034A08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37" name="round-web-cam_17861">
                <a:extLst>
                  <a:ext uri="{FF2B5EF4-FFF2-40B4-BE49-F238E27FC236}">
                    <a16:creationId xmlns:a16="http://schemas.microsoft.com/office/drawing/2014/main" id="{728065D5-E870-45F2-BD47-D681421F5B3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35" name="Text Box 79">
              <a:extLst>
                <a:ext uri="{FF2B5EF4-FFF2-40B4-BE49-F238E27FC236}">
                  <a16:creationId xmlns:a16="http://schemas.microsoft.com/office/drawing/2014/main" id="{38780BA3-C67C-4050-87F8-BC86DBC2D455}"/>
                </a:ext>
              </a:extLst>
            </p:cNvPr>
            <p:cNvSpPr txBox="1">
              <a:spLocks noChangeArrowheads="1"/>
            </p:cNvSpPr>
            <p:nvPr/>
          </p:nvSpPr>
          <p:spPr bwMode="auto">
            <a:xfrm>
              <a:off x="2013554" y="3554922"/>
              <a:ext cx="87941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dirty="0">
                  <a:solidFill>
                    <a:schemeClr val="tx1">
                      <a:lumMod val="85000"/>
                      <a:lumOff val="15000"/>
                    </a:schemeClr>
                  </a:solidFill>
                  <a:ea typeface="思源黑体 CN Medium" panose="020B0600000000000000" pitchFamily="34" charset="-122"/>
                </a:rPr>
                <a:t>拥塞控制过程中不存在诱导</a:t>
              </a:r>
              <a:r>
                <a:rPr kumimoji="1" lang="en-US" altLang="zh-CN" sz="2800" dirty="0">
                  <a:solidFill>
                    <a:schemeClr val="tx1">
                      <a:lumMod val="85000"/>
                      <a:lumOff val="15000"/>
                    </a:schemeClr>
                  </a:solidFill>
                  <a:ea typeface="思源黑体 CN Medium" panose="020B0600000000000000" pitchFamily="34" charset="-122"/>
                </a:rPr>
                <a:t>/</a:t>
              </a:r>
              <a:r>
                <a:rPr kumimoji="1" lang="zh-CN" altLang="en-US" sz="2800" dirty="0">
                  <a:solidFill>
                    <a:schemeClr val="tx1">
                      <a:lumMod val="85000"/>
                      <a:lumOff val="15000"/>
                    </a:schemeClr>
                  </a:solidFill>
                  <a:ea typeface="思源黑体 CN Medium" panose="020B0600000000000000" pitchFamily="34" charset="-122"/>
                </a:rPr>
                <a:t>强制性能损失</a:t>
              </a:r>
              <a:endParaRPr kumimoji="1" lang="zh-CN" altLang="en-US" sz="28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nvGrpSpPr>
          <p:cNvPr id="138" name="组合 137">
            <a:extLst>
              <a:ext uri="{FF2B5EF4-FFF2-40B4-BE49-F238E27FC236}">
                <a16:creationId xmlns:a16="http://schemas.microsoft.com/office/drawing/2014/main" id="{85C1E821-1091-43F2-850A-EC189B012E87}"/>
              </a:ext>
            </a:extLst>
          </p:cNvPr>
          <p:cNvGrpSpPr/>
          <p:nvPr/>
        </p:nvGrpSpPr>
        <p:grpSpPr>
          <a:xfrm>
            <a:off x="749051" y="2716868"/>
            <a:ext cx="11231830" cy="954107"/>
            <a:chOff x="1403750" y="3554922"/>
            <a:chExt cx="11231830" cy="954107"/>
          </a:xfrm>
        </p:grpSpPr>
        <p:grpSp>
          <p:nvGrpSpPr>
            <p:cNvPr id="139" name="组合 138">
              <a:extLst>
                <a:ext uri="{FF2B5EF4-FFF2-40B4-BE49-F238E27FC236}">
                  <a16:creationId xmlns:a16="http://schemas.microsoft.com/office/drawing/2014/main" id="{CE66D342-BA20-45B7-B2ED-73FB12F9B0C0}"/>
                </a:ext>
              </a:extLst>
            </p:cNvPr>
            <p:cNvGrpSpPr/>
            <p:nvPr/>
          </p:nvGrpSpPr>
          <p:grpSpPr>
            <a:xfrm>
              <a:off x="1403750" y="3593123"/>
              <a:ext cx="490436" cy="476221"/>
              <a:chOff x="1403750" y="3593123"/>
              <a:chExt cx="808892" cy="785446"/>
            </a:xfrm>
          </p:grpSpPr>
          <p:sp>
            <p:nvSpPr>
              <p:cNvPr id="141" name="对话气泡: 椭圆形 140">
                <a:extLst>
                  <a:ext uri="{FF2B5EF4-FFF2-40B4-BE49-F238E27FC236}">
                    <a16:creationId xmlns:a16="http://schemas.microsoft.com/office/drawing/2014/main" id="{A4DE8A78-573B-42D6-ACE1-2E4C8A6DBFA2}"/>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42" name="round-web-cam_17861">
                <a:extLst>
                  <a:ext uri="{FF2B5EF4-FFF2-40B4-BE49-F238E27FC236}">
                    <a16:creationId xmlns:a16="http://schemas.microsoft.com/office/drawing/2014/main" id="{6F215195-6A66-4CCD-A6A3-659CA57AE68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0" name="Text Box 79">
              <a:extLst>
                <a:ext uri="{FF2B5EF4-FFF2-40B4-BE49-F238E27FC236}">
                  <a16:creationId xmlns:a16="http://schemas.microsoft.com/office/drawing/2014/main" id="{4B2DBA63-63A0-42CC-BA49-6873B2ED6590}"/>
                </a:ext>
              </a:extLst>
            </p:cNvPr>
            <p:cNvSpPr txBox="1">
              <a:spLocks noChangeArrowheads="1"/>
            </p:cNvSpPr>
            <p:nvPr/>
          </p:nvSpPr>
          <p:spPr bwMode="auto">
            <a:xfrm>
              <a:off x="2013554" y="3554922"/>
              <a:ext cx="1062202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dirty="0">
                  <a:solidFill>
                    <a:schemeClr val="tx1">
                      <a:lumMod val="85000"/>
                      <a:lumOff val="15000"/>
                    </a:schemeClr>
                  </a:solidFill>
                  <a:ea typeface="思源黑体 CN Medium" panose="020B0600000000000000" pitchFamily="34" charset="-122"/>
                </a:rPr>
                <a:t>在保持低时延（</a:t>
              </a:r>
              <a:r>
                <a:rPr kumimoji="1" lang="en-US" altLang="zh-CN" sz="2800" dirty="0">
                  <a:solidFill>
                    <a:schemeClr val="tx1">
                      <a:lumMod val="85000"/>
                      <a:lumOff val="15000"/>
                    </a:schemeClr>
                  </a:solidFill>
                  <a:ea typeface="思源黑体 CN Medium" panose="020B0600000000000000" pitchFamily="34" charset="-122"/>
                </a:rPr>
                <a:t>“......</a:t>
              </a:r>
              <a:r>
                <a:rPr kumimoji="1" lang="zh-CN" altLang="en-US" sz="2800" dirty="0">
                  <a:solidFill>
                    <a:schemeClr val="tx1">
                      <a:lumMod val="85000"/>
                      <a:lumOff val="15000"/>
                    </a:schemeClr>
                  </a:solidFill>
                  <a:ea typeface="思源黑体 CN Medium" panose="020B0600000000000000" pitchFamily="34" charset="-122"/>
                </a:rPr>
                <a:t>但不是更满</a:t>
              </a:r>
              <a:r>
                <a:rPr kumimoji="1" lang="en-US" altLang="zh-CN" sz="2800" dirty="0">
                  <a:solidFill>
                    <a:schemeClr val="tx1">
                      <a:lumMod val="85000"/>
                      <a:lumOff val="15000"/>
                    </a:schemeClr>
                  </a:solidFill>
                  <a:ea typeface="思源黑体 CN Medium" panose="020B0600000000000000" pitchFamily="34" charset="-122"/>
                </a:rPr>
                <a:t>”</a:t>
              </a:r>
              <a:r>
                <a:rPr kumimoji="1" lang="zh-CN" altLang="en-US" sz="2800" dirty="0">
                  <a:solidFill>
                    <a:schemeClr val="tx1">
                      <a:lumMod val="85000"/>
                      <a:lumOff val="15000"/>
                    </a:schemeClr>
                  </a:solidFill>
                  <a:ea typeface="思源黑体 CN Medium" panose="020B0600000000000000" pitchFamily="34" charset="-122"/>
                </a:rPr>
                <a:t>）的同时，最大化吞吐率（</a:t>
              </a:r>
              <a:r>
                <a:rPr kumimoji="1" lang="en-US" altLang="zh-CN" sz="2800" dirty="0">
                  <a:solidFill>
                    <a:schemeClr val="tx1">
                      <a:lumMod val="85000"/>
                      <a:lumOff val="15000"/>
                    </a:schemeClr>
                  </a:solidFill>
                  <a:ea typeface="思源黑体 CN Medium" panose="020B0600000000000000" pitchFamily="34" charset="-122"/>
                </a:rPr>
                <a:t>"</a:t>
              </a:r>
              <a:r>
                <a:rPr kumimoji="1" lang="zh-CN" altLang="en-US" sz="2800" dirty="0">
                  <a:solidFill>
                    <a:schemeClr val="tx1">
                      <a:lumMod val="85000"/>
                      <a:lumOff val="15000"/>
                    </a:schemeClr>
                  </a:solidFill>
                  <a:ea typeface="思源黑体 CN Medium" panose="020B0600000000000000" pitchFamily="34" charset="-122"/>
                </a:rPr>
                <a:t>保持管道满</a:t>
              </a:r>
              <a:r>
                <a:rPr kumimoji="1" lang="en-US" altLang="zh-CN" sz="2800" dirty="0">
                  <a:solidFill>
                    <a:schemeClr val="tx1">
                      <a:lumMod val="85000"/>
                      <a:lumOff val="15000"/>
                    </a:schemeClr>
                  </a:solidFill>
                  <a:ea typeface="思源黑体 CN Medium" panose="020B0600000000000000" pitchFamily="34" charset="-122"/>
                </a:rPr>
                <a:t>……"</a:t>
              </a:r>
              <a:r>
                <a:rPr kumimoji="1" lang="zh-CN" altLang="en-US" sz="2800" dirty="0">
                  <a:solidFill>
                    <a:schemeClr val="tx1">
                      <a:lumMod val="85000"/>
                      <a:lumOff val="15000"/>
                    </a:schemeClr>
                  </a:solidFill>
                  <a:ea typeface="思源黑体 CN Medium" panose="020B0600000000000000" pitchFamily="34" charset="-122"/>
                </a:rPr>
                <a:t>）</a:t>
              </a:r>
              <a:endParaRPr kumimoji="1" lang="zh-CN" altLang="en-US" sz="28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nvGrpSpPr>
          <p:cNvPr id="143" name="组合 142">
            <a:extLst>
              <a:ext uri="{FF2B5EF4-FFF2-40B4-BE49-F238E27FC236}">
                <a16:creationId xmlns:a16="http://schemas.microsoft.com/office/drawing/2014/main" id="{2BCF5B3D-F1E1-473F-9A48-8A8B29A7167D}"/>
              </a:ext>
            </a:extLst>
          </p:cNvPr>
          <p:cNvGrpSpPr/>
          <p:nvPr/>
        </p:nvGrpSpPr>
        <p:grpSpPr>
          <a:xfrm>
            <a:off x="749051" y="4117445"/>
            <a:ext cx="9403950" cy="523220"/>
            <a:chOff x="1403750" y="3554922"/>
            <a:chExt cx="9403950" cy="523220"/>
          </a:xfrm>
        </p:grpSpPr>
        <p:grpSp>
          <p:nvGrpSpPr>
            <p:cNvPr id="144" name="组合 143">
              <a:extLst>
                <a:ext uri="{FF2B5EF4-FFF2-40B4-BE49-F238E27FC236}">
                  <a16:creationId xmlns:a16="http://schemas.microsoft.com/office/drawing/2014/main" id="{3A58A0E5-2DBC-404D-B11A-1CB0C7CA2A9B}"/>
                </a:ext>
              </a:extLst>
            </p:cNvPr>
            <p:cNvGrpSpPr/>
            <p:nvPr/>
          </p:nvGrpSpPr>
          <p:grpSpPr>
            <a:xfrm>
              <a:off x="1403750" y="3593123"/>
              <a:ext cx="490436" cy="476221"/>
              <a:chOff x="1403750" y="3593123"/>
              <a:chExt cx="808892" cy="785446"/>
            </a:xfrm>
          </p:grpSpPr>
          <p:sp>
            <p:nvSpPr>
              <p:cNvPr id="146" name="对话气泡: 椭圆形 145">
                <a:extLst>
                  <a:ext uri="{FF2B5EF4-FFF2-40B4-BE49-F238E27FC236}">
                    <a16:creationId xmlns:a16="http://schemas.microsoft.com/office/drawing/2014/main" id="{197F6153-C899-41D4-B695-EE8B58CCAD62}"/>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47" name="round-web-cam_17861">
                <a:extLst>
                  <a:ext uri="{FF2B5EF4-FFF2-40B4-BE49-F238E27FC236}">
                    <a16:creationId xmlns:a16="http://schemas.microsoft.com/office/drawing/2014/main" id="{32F67B0D-4A3A-4F2A-8266-4710FD4A971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5" name="Text Box 79">
              <a:extLst>
                <a:ext uri="{FF2B5EF4-FFF2-40B4-BE49-F238E27FC236}">
                  <a16:creationId xmlns:a16="http://schemas.microsoft.com/office/drawing/2014/main" id="{63326C90-7BE7-4AAB-B82C-B9873FFB9A27}"/>
                </a:ext>
              </a:extLst>
            </p:cNvPr>
            <p:cNvSpPr txBox="1">
              <a:spLocks noChangeArrowheads="1"/>
            </p:cNvSpPr>
            <p:nvPr/>
          </p:nvSpPr>
          <p:spPr bwMode="auto">
            <a:xfrm>
              <a:off x="2013554" y="3554922"/>
              <a:ext cx="87941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dirty="0">
                  <a:solidFill>
                    <a:schemeClr val="tx1">
                      <a:lumMod val="85000"/>
                      <a:lumOff val="15000"/>
                    </a:schemeClr>
                  </a:solidFill>
                  <a:ea typeface="思源黑体 CN Medium" panose="020B0600000000000000" pitchFamily="34" charset="-122"/>
                </a:rPr>
                <a:t>一些已部署的 </a:t>
              </a:r>
              <a:r>
                <a:rPr kumimoji="1" lang="en-US" altLang="zh-CN" sz="2800" dirty="0">
                  <a:solidFill>
                    <a:schemeClr val="tx1">
                      <a:lumMod val="85000"/>
                      <a:lumOff val="15000"/>
                    </a:schemeClr>
                  </a:solidFill>
                  <a:ea typeface="思源黑体 CN Medium" panose="020B0600000000000000" pitchFamily="34" charset="-122"/>
                </a:rPr>
                <a:t>TCP </a:t>
              </a:r>
              <a:r>
                <a:rPr kumimoji="1" lang="zh-CN" altLang="en-US" sz="2800" dirty="0">
                  <a:solidFill>
                    <a:schemeClr val="tx1">
                      <a:lumMod val="85000"/>
                      <a:lumOff val="15000"/>
                    </a:schemeClr>
                  </a:solidFill>
                  <a:ea typeface="思源黑体 CN Medium" panose="020B0600000000000000" pitchFamily="34" charset="-122"/>
                </a:rPr>
                <a:t>采用了这种基于时延的方法</a:t>
              </a:r>
              <a:endParaRPr kumimoji="1" lang="zh-CN" altLang="en-US" sz="28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sp>
        <p:nvSpPr>
          <p:cNvPr id="148" name="Text Box 79">
            <a:extLst>
              <a:ext uri="{FF2B5EF4-FFF2-40B4-BE49-F238E27FC236}">
                <a16:creationId xmlns:a16="http://schemas.microsoft.com/office/drawing/2014/main" id="{2AA2EF7D-C7A6-4E02-9D71-2252EFD696E2}"/>
              </a:ext>
            </a:extLst>
          </p:cNvPr>
          <p:cNvSpPr txBox="1">
            <a:spLocks noChangeArrowheads="1"/>
          </p:cNvSpPr>
          <p:nvPr/>
        </p:nvSpPr>
        <p:spPr bwMode="auto">
          <a:xfrm>
            <a:off x="1358855" y="4818740"/>
            <a:ext cx="9150965" cy="57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在谷歌（内部）骨干网络上就部署了</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Vegas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的一种实现方法</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BBR</a:t>
            </a:r>
          </a:p>
        </p:txBody>
      </p:sp>
    </p:spTree>
    <p:extLst>
      <p:ext uri="{BB962C8B-B14F-4D97-AF65-F5344CB8AC3E}">
        <p14:creationId xmlns:p14="http://schemas.microsoft.com/office/powerpoint/2010/main" val="196451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wipe(left)">
                                      <p:cBhvr>
                                        <p:cTn id="7" dur="500"/>
                                        <p:tgtEl>
                                          <p:spTgt spid="1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wipe(left)">
                                      <p:cBhvr>
                                        <p:cTn id="12" dur="500"/>
                                        <p:tgtEl>
                                          <p:spTgt spid="1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3"/>
                                        </p:tgtEl>
                                        <p:attrNameLst>
                                          <p:attrName>style.visibility</p:attrName>
                                        </p:attrNameLst>
                                      </p:cBhvr>
                                      <p:to>
                                        <p:strVal val="visible"/>
                                      </p:to>
                                    </p:set>
                                    <p:animEffect transition="in" filter="wipe(left)">
                                      <p:cBhvr>
                                        <p:cTn id="17" dur="500"/>
                                        <p:tgtEl>
                                          <p:spTgt spid="1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8">
                                            <p:txEl>
                                              <p:pRg st="0" end="0"/>
                                            </p:txEl>
                                          </p:spTgt>
                                        </p:tgtEl>
                                        <p:attrNameLst>
                                          <p:attrName>style.visibility</p:attrName>
                                        </p:attrNameLst>
                                      </p:cBhvr>
                                      <p:to>
                                        <p:strVal val="visible"/>
                                      </p:to>
                                    </p:set>
                                    <p:animEffect transition="in" filter="wipe(left)">
                                      <p:cBhvr>
                                        <p:cTn id="22" dur="500"/>
                                        <p:tgtEl>
                                          <p:spTgt spid="14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48">
                                            <p:txEl>
                                              <p:pRg st="0" end="0"/>
                                            </p:txEl>
                                          </p:spTgt>
                                        </p:tgtEl>
                                      </p:cBhvr>
                                    </p:animEffect>
                                    <p:set>
                                      <p:cBhvr>
                                        <p:cTn id="27" dur="1" fill="hold">
                                          <p:stCondLst>
                                            <p:cond delay="499"/>
                                          </p:stCondLst>
                                        </p:cTn>
                                        <p:tgtEl>
                                          <p:spTgt spid="148">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uiExpand="1" build="p"/>
      <p:bldP spid="148" grpId="1" build="allAtOnce"/>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明确拥塞通告</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9" name="组合 8">
            <a:extLst>
              <a:ext uri="{FF2B5EF4-FFF2-40B4-BE49-F238E27FC236}">
                <a16:creationId xmlns:a16="http://schemas.microsoft.com/office/drawing/2014/main" id="{BEF09AFB-D5A6-41BC-A651-B2015DF10475}"/>
              </a:ext>
            </a:extLst>
          </p:cNvPr>
          <p:cNvGrpSpPr/>
          <p:nvPr/>
        </p:nvGrpSpPr>
        <p:grpSpPr>
          <a:xfrm>
            <a:off x="665706" y="1545555"/>
            <a:ext cx="6537772" cy="946265"/>
            <a:chOff x="430213" y="1601272"/>
            <a:chExt cx="6537772" cy="946265"/>
          </a:xfrm>
        </p:grpSpPr>
        <p:sp>
          <p:nvSpPr>
            <p:cNvPr id="10" name="流程图: 手动输入 6">
              <a:extLst>
                <a:ext uri="{FF2B5EF4-FFF2-40B4-BE49-F238E27FC236}">
                  <a16:creationId xmlns:a16="http://schemas.microsoft.com/office/drawing/2014/main" id="{32C0CE61-CE64-46EC-B19C-EA0551F36377}"/>
                </a:ext>
              </a:extLst>
            </p:cNvPr>
            <p:cNvSpPr/>
            <p:nvPr/>
          </p:nvSpPr>
          <p:spPr>
            <a:xfrm rot="5400000" flipV="1">
              <a:off x="2862247" y="230142"/>
              <a:ext cx="498372" cy="328319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1" name="组合 10">
              <a:extLst>
                <a:ext uri="{FF2B5EF4-FFF2-40B4-BE49-F238E27FC236}">
                  <a16:creationId xmlns:a16="http://schemas.microsoft.com/office/drawing/2014/main" id="{9E5124C7-8C31-4A07-A49F-C3DB04161543}"/>
                </a:ext>
              </a:extLst>
            </p:cNvPr>
            <p:cNvGrpSpPr/>
            <p:nvPr/>
          </p:nvGrpSpPr>
          <p:grpSpPr>
            <a:xfrm>
              <a:off x="430213" y="1601272"/>
              <a:ext cx="6537772" cy="946265"/>
              <a:chOff x="722008" y="1303131"/>
              <a:chExt cx="6242455" cy="903521"/>
            </a:xfrm>
          </p:grpSpPr>
          <p:sp>
            <p:nvSpPr>
              <p:cNvPr id="12" name="流程图: 手动输入 6">
                <a:extLst>
                  <a:ext uri="{FF2B5EF4-FFF2-40B4-BE49-F238E27FC236}">
                    <a16:creationId xmlns:a16="http://schemas.microsoft.com/office/drawing/2014/main" id="{02B69BBF-59DE-499B-9291-287D721124ED}"/>
                  </a:ext>
                </a:extLst>
              </p:cNvPr>
              <p:cNvSpPr/>
              <p:nvPr/>
            </p:nvSpPr>
            <p:spPr>
              <a:xfrm rot="5400000" flipV="1">
                <a:off x="2004068" y="291067"/>
                <a:ext cx="475861" cy="25068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3" name="组合 12">
                <a:extLst>
                  <a:ext uri="{FF2B5EF4-FFF2-40B4-BE49-F238E27FC236}">
                    <a16:creationId xmlns:a16="http://schemas.microsoft.com/office/drawing/2014/main" id="{AC3DAE0C-DDE7-4894-A754-4C77D0765B5F}"/>
                  </a:ext>
                </a:extLst>
              </p:cNvPr>
              <p:cNvGrpSpPr/>
              <p:nvPr/>
            </p:nvGrpSpPr>
            <p:grpSpPr>
              <a:xfrm>
                <a:off x="722008" y="1303131"/>
                <a:ext cx="546594" cy="475865"/>
                <a:chOff x="708742" y="1296102"/>
                <a:chExt cx="454744" cy="283828"/>
              </a:xfrm>
            </p:grpSpPr>
            <p:sp>
              <p:nvSpPr>
                <p:cNvPr id="15" name="平行四边形 14">
                  <a:extLst>
                    <a:ext uri="{FF2B5EF4-FFF2-40B4-BE49-F238E27FC236}">
                      <a16:creationId xmlns:a16="http://schemas.microsoft.com/office/drawing/2014/main" id="{9862C39E-B4AA-4F09-8AD6-046E78E01A4C}"/>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6" name="平行四边形 15">
                  <a:extLst>
                    <a:ext uri="{FF2B5EF4-FFF2-40B4-BE49-F238E27FC236}">
                      <a16:creationId xmlns:a16="http://schemas.microsoft.com/office/drawing/2014/main" id="{69E164C9-0698-4822-916E-B0E95658F12B}"/>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4" name="Text Box 79">
                <a:extLst>
                  <a:ext uri="{FF2B5EF4-FFF2-40B4-BE49-F238E27FC236}">
                    <a16:creationId xmlns:a16="http://schemas.microsoft.com/office/drawing/2014/main" id="{DB8A3CBD-DAF2-4FE6-9E88-E9A5FD6C845F}"/>
                  </a:ext>
                </a:extLst>
              </p:cNvPr>
              <p:cNvSpPr txBox="1">
                <a:spLocks noChangeArrowheads="1"/>
              </p:cNvSpPr>
              <p:nvPr/>
            </p:nvSpPr>
            <p:spPr bwMode="auto">
              <a:xfrm>
                <a:off x="1172746" y="1354417"/>
                <a:ext cx="5791717" cy="852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ea typeface="思源黑体 CN Medium" panose="020B0600000000000000" pitchFamily="34" charset="-122"/>
                  </a:rPr>
                  <a:t>TCP </a:t>
                </a:r>
                <a:r>
                  <a:rPr kumimoji="1" lang="zh-CN" altLang="en-US" sz="2600" dirty="0">
                    <a:solidFill>
                      <a:schemeClr val="tx1">
                        <a:lumMod val="85000"/>
                        <a:lumOff val="15000"/>
                      </a:schemeClr>
                    </a:solidFill>
                    <a:ea typeface="思源黑体 CN Medium" panose="020B0600000000000000" pitchFamily="34" charset="-122"/>
                  </a:rPr>
                  <a:t>部署通常会实施网络辅助拥塞控制</a:t>
                </a:r>
                <a:endParaRPr kumimoji="1" lang="en-US" altLang="zh-CN" sz="2600" dirty="0">
                  <a:solidFill>
                    <a:schemeClr val="tx1">
                      <a:lumMod val="85000"/>
                      <a:lumOff val="15000"/>
                    </a:schemeClr>
                  </a:solidFill>
                  <a:ea typeface="思源黑体 CN Medium" panose="020B0600000000000000" pitchFamily="34" charset="-122"/>
                </a:endParaRPr>
              </a:p>
              <a:p>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grpSp>
        <p:nvGrpSpPr>
          <p:cNvPr id="30" name="组合 29">
            <a:extLst>
              <a:ext uri="{FF2B5EF4-FFF2-40B4-BE49-F238E27FC236}">
                <a16:creationId xmlns:a16="http://schemas.microsoft.com/office/drawing/2014/main" id="{BD80B100-5A47-4B7B-AEF8-5878C81EBCCA}"/>
              </a:ext>
            </a:extLst>
          </p:cNvPr>
          <p:cNvGrpSpPr/>
          <p:nvPr/>
        </p:nvGrpSpPr>
        <p:grpSpPr>
          <a:xfrm>
            <a:off x="665706" y="2379067"/>
            <a:ext cx="11067258" cy="514422"/>
            <a:chOff x="1403750" y="3554922"/>
            <a:chExt cx="11067258" cy="514422"/>
          </a:xfrm>
        </p:grpSpPr>
        <p:grpSp>
          <p:nvGrpSpPr>
            <p:cNvPr id="31" name="组合 30">
              <a:extLst>
                <a:ext uri="{FF2B5EF4-FFF2-40B4-BE49-F238E27FC236}">
                  <a16:creationId xmlns:a16="http://schemas.microsoft.com/office/drawing/2014/main" id="{C9EB63CF-1BB1-4B2C-8EBD-B7058865F3DD}"/>
                </a:ext>
              </a:extLst>
            </p:cNvPr>
            <p:cNvGrpSpPr/>
            <p:nvPr/>
          </p:nvGrpSpPr>
          <p:grpSpPr>
            <a:xfrm>
              <a:off x="1403750" y="3593123"/>
              <a:ext cx="490436" cy="476221"/>
              <a:chOff x="1403750" y="3593123"/>
              <a:chExt cx="808892" cy="785446"/>
            </a:xfrm>
          </p:grpSpPr>
          <p:sp>
            <p:nvSpPr>
              <p:cNvPr id="33" name="对话气泡: 椭圆形 32">
                <a:extLst>
                  <a:ext uri="{FF2B5EF4-FFF2-40B4-BE49-F238E27FC236}">
                    <a16:creationId xmlns:a16="http://schemas.microsoft.com/office/drawing/2014/main" id="{66D4F47C-F4F6-4428-B9A2-EAC56B9AD1C7}"/>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ound-web-cam_17861">
                <a:extLst>
                  <a:ext uri="{FF2B5EF4-FFF2-40B4-BE49-F238E27FC236}">
                    <a16:creationId xmlns:a16="http://schemas.microsoft.com/office/drawing/2014/main" id="{C199E9A3-8846-456B-B72B-204B3CD212E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2" name="Text Box 79">
              <a:extLst>
                <a:ext uri="{FF2B5EF4-FFF2-40B4-BE49-F238E27FC236}">
                  <a16:creationId xmlns:a16="http://schemas.microsoft.com/office/drawing/2014/main" id="{EADF4D7B-D9AE-4BB7-BD06-742D8C628F11}"/>
                </a:ext>
              </a:extLst>
            </p:cNvPr>
            <p:cNvSpPr txBox="1">
              <a:spLocks noChangeArrowheads="1"/>
            </p:cNvSpPr>
            <p:nvPr/>
          </p:nvSpPr>
          <p:spPr bwMode="auto">
            <a:xfrm>
              <a:off x="2013554" y="3554922"/>
              <a:ext cx="1045745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路由器在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IP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头（</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ToS</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字段）中标记的两个比特，用于指示拥塞情况</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5" name="组合 34">
            <a:extLst>
              <a:ext uri="{FF2B5EF4-FFF2-40B4-BE49-F238E27FC236}">
                <a16:creationId xmlns:a16="http://schemas.microsoft.com/office/drawing/2014/main" id="{787C02E8-B679-4C94-B51B-5E1C328486D3}"/>
              </a:ext>
            </a:extLst>
          </p:cNvPr>
          <p:cNvGrpSpPr/>
          <p:nvPr/>
        </p:nvGrpSpPr>
        <p:grpSpPr>
          <a:xfrm>
            <a:off x="665706" y="4585523"/>
            <a:ext cx="11274657" cy="580865"/>
            <a:chOff x="1403750" y="3554922"/>
            <a:chExt cx="11274657" cy="580865"/>
          </a:xfrm>
        </p:grpSpPr>
        <p:grpSp>
          <p:nvGrpSpPr>
            <p:cNvPr id="36" name="组合 35">
              <a:extLst>
                <a:ext uri="{FF2B5EF4-FFF2-40B4-BE49-F238E27FC236}">
                  <a16:creationId xmlns:a16="http://schemas.microsoft.com/office/drawing/2014/main" id="{31DD2ED3-C720-4EF0-BCFE-716B65A0E0F2}"/>
                </a:ext>
              </a:extLst>
            </p:cNvPr>
            <p:cNvGrpSpPr/>
            <p:nvPr/>
          </p:nvGrpSpPr>
          <p:grpSpPr>
            <a:xfrm>
              <a:off x="1403750" y="3593123"/>
              <a:ext cx="490436" cy="476221"/>
              <a:chOff x="1403750" y="3593123"/>
              <a:chExt cx="808892" cy="785446"/>
            </a:xfrm>
          </p:grpSpPr>
          <p:sp>
            <p:nvSpPr>
              <p:cNvPr id="38" name="对话气泡: 椭圆形 37">
                <a:extLst>
                  <a:ext uri="{FF2B5EF4-FFF2-40B4-BE49-F238E27FC236}">
                    <a16:creationId xmlns:a16="http://schemas.microsoft.com/office/drawing/2014/main" id="{C49A4290-8522-4BD6-A957-DFF1843A438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round-web-cam_17861">
                <a:extLst>
                  <a:ext uri="{FF2B5EF4-FFF2-40B4-BE49-F238E27FC236}">
                    <a16:creationId xmlns:a16="http://schemas.microsoft.com/office/drawing/2014/main" id="{F5A1C6CB-FDB7-4B3D-8790-B66ACC9DA69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7" name="Text Box 79">
              <a:extLst>
                <a:ext uri="{FF2B5EF4-FFF2-40B4-BE49-F238E27FC236}">
                  <a16:creationId xmlns:a16="http://schemas.microsoft.com/office/drawing/2014/main" id="{FB876D4D-2799-4035-BB36-DDA1FA2E1A06}"/>
                </a:ext>
              </a:extLst>
            </p:cNvPr>
            <p:cNvSpPr txBox="1">
              <a:spLocks noChangeArrowheads="1"/>
            </p:cNvSpPr>
            <p:nvPr/>
          </p:nvSpPr>
          <p:spPr bwMode="auto">
            <a:xfrm>
              <a:off x="2013554" y="3554922"/>
              <a:ext cx="10664853"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目标主机设置</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报文段的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ECE</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比特通知源主机：网络中存在拥塞</a:t>
              </a:r>
              <a:endParaRPr kumimoji="1" lang="en-US" altLang="zh-CN" sz="2400" baseline="30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6" name="Text Box 79">
            <a:extLst>
              <a:ext uri="{FF2B5EF4-FFF2-40B4-BE49-F238E27FC236}">
                <a16:creationId xmlns:a16="http://schemas.microsoft.com/office/drawing/2014/main" id="{75B321BD-4E77-4883-91B3-062F3167B099}"/>
              </a:ext>
            </a:extLst>
          </p:cNvPr>
          <p:cNvSpPr txBox="1">
            <a:spLocks noChangeArrowheads="1"/>
          </p:cNvSpPr>
          <p:nvPr/>
        </p:nvSpPr>
        <p:spPr bwMode="auto">
          <a:xfrm>
            <a:off x="1255585" y="2927228"/>
            <a:ext cx="9150965"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由网络的运营商选择确定标记的策略</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7" name="组合 26">
            <a:extLst>
              <a:ext uri="{FF2B5EF4-FFF2-40B4-BE49-F238E27FC236}">
                <a16:creationId xmlns:a16="http://schemas.microsoft.com/office/drawing/2014/main" id="{95349E9E-438D-43D7-AA27-1B96DE5A4D7A}"/>
              </a:ext>
            </a:extLst>
          </p:cNvPr>
          <p:cNvGrpSpPr/>
          <p:nvPr/>
        </p:nvGrpSpPr>
        <p:grpSpPr>
          <a:xfrm>
            <a:off x="665706" y="3757857"/>
            <a:ext cx="11274657" cy="580865"/>
            <a:chOff x="1403750" y="3554922"/>
            <a:chExt cx="11274657" cy="580865"/>
          </a:xfrm>
        </p:grpSpPr>
        <p:grpSp>
          <p:nvGrpSpPr>
            <p:cNvPr id="28" name="组合 27">
              <a:extLst>
                <a:ext uri="{FF2B5EF4-FFF2-40B4-BE49-F238E27FC236}">
                  <a16:creationId xmlns:a16="http://schemas.microsoft.com/office/drawing/2014/main" id="{0422DDAC-8EAB-4F74-A019-7BB37BC084B3}"/>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B9DD460D-D316-4012-B94B-03BA9331D467}"/>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ound-web-cam_17861">
                <a:extLst>
                  <a:ext uri="{FF2B5EF4-FFF2-40B4-BE49-F238E27FC236}">
                    <a16:creationId xmlns:a16="http://schemas.microsoft.com/office/drawing/2014/main" id="{924D5DDF-1D68-47C9-9A4B-DE6634D1D20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9" name="Text Box 79">
              <a:extLst>
                <a:ext uri="{FF2B5EF4-FFF2-40B4-BE49-F238E27FC236}">
                  <a16:creationId xmlns:a16="http://schemas.microsoft.com/office/drawing/2014/main" id="{F2380193-6721-443D-A38E-204F85522B19}"/>
                </a:ext>
              </a:extLst>
            </p:cNvPr>
            <p:cNvSpPr txBox="1">
              <a:spLocks noChangeArrowheads="1"/>
            </p:cNvSpPr>
            <p:nvPr/>
          </p:nvSpPr>
          <p:spPr bwMode="auto">
            <a:xfrm>
              <a:off x="2013554" y="3554922"/>
              <a:ext cx="10664853"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拥塞指示由</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数据报携带送达目标主机</a:t>
              </a:r>
              <a:endParaRPr kumimoji="1" lang="en-US" altLang="zh-CN" sz="2400" baseline="30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2" name="组合 41">
            <a:extLst>
              <a:ext uri="{FF2B5EF4-FFF2-40B4-BE49-F238E27FC236}">
                <a16:creationId xmlns:a16="http://schemas.microsoft.com/office/drawing/2014/main" id="{4249D7B9-33E7-4473-8483-D219AEACE8C5}"/>
              </a:ext>
            </a:extLst>
          </p:cNvPr>
          <p:cNvGrpSpPr/>
          <p:nvPr/>
        </p:nvGrpSpPr>
        <p:grpSpPr>
          <a:xfrm>
            <a:off x="665706" y="5413189"/>
            <a:ext cx="11274657" cy="1135054"/>
            <a:chOff x="1403750" y="3554922"/>
            <a:chExt cx="11274657" cy="1135054"/>
          </a:xfrm>
        </p:grpSpPr>
        <p:grpSp>
          <p:nvGrpSpPr>
            <p:cNvPr id="43" name="组合 42">
              <a:extLst>
                <a:ext uri="{FF2B5EF4-FFF2-40B4-BE49-F238E27FC236}">
                  <a16:creationId xmlns:a16="http://schemas.microsoft.com/office/drawing/2014/main" id="{E0835614-ABF5-4287-AC1E-D673843788FA}"/>
                </a:ext>
              </a:extLst>
            </p:cNvPr>
            <p:cNvGrpSpPr/>
            <p:nvPr/>
          </p:nvGrpSpPr>
          <p:grpSpPr>
            <a:xfrm>
              <a:off x="1403750" y="3593123"/>
              <a:ext cx="490436" cy="476221"/>
              <a:chOff x="1403750" y="3593123"/>
              <a:chExt cx="808892" cy="785446"/>
            </a:xfrm>
          </p:grpSpPr>
          <p:sp>
            <p:nvSpPr>
              <p:cNvPr id="45" name="对话气泡: 椭圆形 44">
                <a:extLst>
                  <a:ext uri="{FF2B5EF4-FFF2-40B4-BE49-F238E27FC236}">
                    <a16:creationId xmlns:a16="http://schemas.microsoft.com/office/drawing/2014/main" id="{129C3081-142E-4DE8-8446-A8375568C1D2}"/>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round-web-cam_17861">
                <a:extLst>
                  <a:ext uri="{FF2B5EF4-FFF2-40B4-BE49-F238E27FC236}">
                    <a16:creationId xmlns:a16="http://schemas.microsoft.com/office/drawing/2014/main" id="{6C1DB4A4-B856-4298-B405-B32DCE9173E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4" name="Text Box 79">
              <a:extLst>
                <a:ext uri="{FF2B5EF4-FFF2-40B4-BE49-F238E27FC236}">
                  <a16:creationId xmlns:a16="http://schemas.microsoft.com/office/drawing/2014/main" id="{BF90057B-F8DB-449A-A16C-E494DDDCB88D}"/>
                </a:ext>
              </a:extLst>
            </p:cNvPr>
            <p:cNvSpPr txBox="1">
              <a:spLocks noChangeArrowheads="1"/>
            </p:cNvSpPr>
            <p:nvPr/>
          </p:nvSpPr>
          <p:spPr bwMode="auto">
            <a:xfrm>
              <a:off x="2013554" y="3554922"/>
              <a:ext cx="10664853"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源主机调整拥塞窗口大小后（通常是减半），设置下一个报文段的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CWR</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比特通知目标主机：拥塞窗口大小已减小</a:t>
              </a:r>
              <a:endParaRPr kumimoji="1" lang="en-US" altLang="zh-CN" sz="2400" baseline="30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 name="文本框 1">
            <a:extLst>
              <a:ext uri="{FF2B5EF4-FFF2-40B4-BE49-F238E27FC236}">
                <a16:creationId xmlns:a16="http://schemas.microsoft.com/office/drawing/2014/main" id="{364868D7-82C3-4A62-989B-526BE83E8289}"/>
              </a:ext>
            </a:extLst>
          </p:cNvPr>
          <p:cNvSpPr txBox="1"/>
          <p:nvPr/>
        </p:nvSpPr>
        <p:spPr>
          <a:xfrm>
            <a:off x="946825" y="2836047"/>
            <a:ext cx="11114824" cy="1446550"/>
          </a:xfrm>
          <a:prstGeom prst="rect">
            <a:avLst/>
          </a:prstGeom>
          <a:noFill/>
        </p:spPr>
        <p:txBody>
          <a:bodyPr wrap="square" rtlCol="0">
            <a:spAutoFit/>
          </a:bodyPr>
          <a:lstStyle/>
          <a:p>
            <a:r>
              <a:rPr lang="zh-CN" altLang="en-US" sz="4400" dirty="0">
                <a:solidFill>
                  <a:srgbClr val="FF0000"/>
                </a:solidFill>
                <a:latin typeface="华文楷体" panose="02010600040101010101" pitchFamily="2" charset="-122"/>
                <a:ea typeface="华文楷体" panose="02010600040101010101" pitchFamily="2" charset="-122"/>
              </a:rPr>
              <a:t>由</a:t>
            </a:r>
            <a:r>
              <a:rPr lang="en-US" altLang="zh-CN" sz="4400" dirty="0">
                <a:solidFill>
                  <a:srgbClr val="FF0000"/>
                </a:solidFill>
                <a:latin typeface="华文楷体" panose="02010600040101010101" pitchFamily="2" charset="-122"/>
                <a:ea typeface="华文楷体" panose="02010600040101010101" pitchFamily="2" charset="-122"/>
              </a:rPr>
              <a:t>IP</a:t>
            </a:r>
            <a:r>
              <a:rPr lang="zh-CN" altLang="en-US" sz="4400" dirty="0">
                <a:solidFill>
                  <a:srgbClr val="FF0000"/>
                </a:solidFill>
                <a:latin typeface="华文楷体" panose="02010600040101010101" pitchFamily="2" charset="-122"/>
                <a:ea typeface="华文楷体" panose="02010600040101010101" pitchFamily="2" charset="-122"/>
              </a:rPr>
              <a:t>（涉及到首部的</a:t>
            </a:r>
            <a:r>
              <a:rPr lang="en-US" altLang="zh-CN" sz="4400" dirty="0">
                <a:solidFill>
                  <a:srgbClr val="FF0000"/>
                </a:solidFill>
                <a:latin typeface="华文楷体" panose="02010600040101010101" pitchFamily="2" charset="-122"/>
                <a:ea typeface="华文楷体" panose="02010600040101010101" pitchFamily="2" charset="-122"/>
              </a:rPr>
              <a:t>ECN</a:t>
            </a:r>
            <a:r>
              <a:rPr lang="zh-CN" altLang="en-US" sz="4400" dirty="0">
                <a:solidFill>
                  <a:srgbClr val="FF0000"/>
                </a:solidFill>
                <a:latin typeface="华文楷体" panose="02010600040101010101" pitchFamily="2" charset="-122"/>
                <a:ea typeface="华文楷体" panose="02010600040101010101" pitchFamily="2" charset="-122"/>
              </a:rPr>
              <a:t>标记）和</a:t>
            </a:r>
            <a:r>
              <a:rPr lang="en-US" altLang="zh-CN" sz="4400" dirty="0">
                <a:solidFill>
                  <a:srgbClr val="FF0000"/>
                </a:solidFill>
                <a:latin typeface="华文楷体" panose="02010600040101010101" pitchFamily="2" charset="-122"/>
                <a:ea typeface="华文楷体" panose="02010600040101010101" pitchFamily="2" charset="-122"/>
              </a:rPr>
              <a:t>TCP</a:t>
            </a:r>
            <a:r>
              <a:rPr lang="zh-CN" altLang="en-US" sz="4400" dirty="0">
                <a:solidFill>
                  <a:srgbClr val="FF0000"/>
                </a:solidFill>
                <a:latin typeface="华文楷体" panose="02010600040101010101" pitchFamily="2" charset="-122"/>
                <a:ea typeface="华文楷体" panose="02010600040101010101" pitchFamily="2" charset="-122"/>
              </a:rPr>
              <a:t>（涉及到首部的</a:t>
            </a:r>
            <a:r>
              <a:rPr lang="en-US" altLang="zh-CN" sz="4400" dirty="0">
                <a:solidFill>
                  <a:srgbClr val="FF0000"/>
                </a:solidFill>
                <a:latin typeface="华文楷体" panose="02010600040101010101" pitchFamily="2" charset="-122"/>
                <a:ea typeface="华文楷体" panose="02010600040101010101" pitchFamily="2" charset="-122"/>
              </a:rPr>
              <a:t>CWR</a:t>
            </a:r>
            <a:r>
              <a:rPr lang="zh-CN" altLang="en-US" sz="4400" dirty="0">
                <a:solidFill>
                  <a:srgbClr val="FF0000"/>
                </a:solidFill>
                <a:latin typeface="华文楷体" panose="02010600040101010101" pitchFamily="2" charset="-122"/>
                <a:ea typeface="华文楷体" panose="02010600040101010101" pitchFamily="2" charset="-122"/>
              </a:rPr>
              <a:t>、</a:t>
            </a:r>
            <a:r>
              <a:rPr lang="en-US" altLang="zh-CN" sz="4400" dirty="0">
                <a:solidFill>
                  <a:srgbClr val="FF0000"/>
                </a:solidFill>
                <a:latin typeface="华文楷体" panose="02010600040101010101" pitchFamily="2" charset="-122"/>
                <a:ea typeface="华文楷体" panose="02010600040101010101" pitchFamily="2" charset="-122"/>
              </a:rPr>
              <a:t>ECE</a:t>
            </a:r>
            <a:r>
              <a:rPr lang="zh-CN" altLang="en-US" sz="4400" dirty="0">
                <a:solidFill>
                  <a:srgbClr val="FF0000"/>
                </a:solidFill>
                <a:latin typeface="华文楷体" panose="02010600040101010101" pitchFamily="2" charset="-122"/>
                <a:ea typeface="华文楷体" panose="02010600040101010101" pitchFamily="2" charset="-122"/>
              </a:rPr>
              <a:t>标记）共同协作完成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6">
                                            <p:txEl>
                                              <p:pRg st="0" end="0"/>
                                            </p:txEl>
                                          </p:spTgt>
                                        </p:tgtEl>
                                        <p:attrNameLst>
                                          <p:attrName>style.visibility</p:attrName>
                                        </p:attrNameLst>
                                      </p:cBhvr>
                                      <p:to>
                                        <p:strVal val="visible"/>
                                      </p:to>
                                    </p:set>
                                    <p:animEffect transition="in" filter="wipe(left)">
                                      <p:cBhvr>
                                        <p:cTn id="16" dur="500"/>
                                        <p:tgtEl>
                                          <p:spTgt spid="2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wipe(left)">
                                      <p:cBhvr>
                                        <p:cTn id="31" dur="500"/>
                                        <p:tgtEl>
                                          <p:spTgt spid="4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30"/>
                                        </p:tgtEl>
                                      </p:cBhvr>
                                    </p:animEffect>
                                    <p:set>
                                      <p:cBhvr>
                                        <p:cTn id="36" dur="1" fill="hold">
                                          <p:stCondLst>
                                            <p:cond delay="499"/>
                                          </p:stCondLst>
                                        </p:cTn>
                                        <p:tgtEl>
                                          <p:spTgt spid="30"/>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26">
                                            <p:txEl>
                                              <p:pRg st="0" end="0"/>
                                            </p:txEl>
                                          </p:spTgt>
                                        </p:tgtEl>
                                      </p:cBhvr>
                                    </p:animEffect>
                                    <p:set>
                                      <p:cBhvr>
                                        <p:cTn id="39" dur="1" fill="hold">
                                          <p:stCondLst>
                                            <p:cond delay="499"/>
                                          </p:stCondLst>
                                        </p:cTn>
                                        <p:tgtEl>
                                          <p:spTgt spid="26">
                                            <p:txEl>
                                              <p:pRg st="0" end="0"/>
                                            </p:txEl>
                                          </p:spTgt>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35"/>
                                        </p:tgtEl>
                                      </p:cBhvr>
                                    </p:animEffect>
                                    <p:set>
                                      <p:cBhvr>
                                        <p:cTn id="45" dur="1" fill="hold">
                                          <p:stCondLst>
                                            <p:cond delay="499"/>
                                          </p:stCondLst>
                                        </p:cTn>
                                        <p:tgtEl>
                                          <p:spTgt spid="35"/>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42"/>
                                        </p:tgtEl>
                                      </p:cBhvr>
                                    </p:animEffect>
                                    <p:set>
                                      <p:cBhvr>
                                        <p:cTn id="48" dur="1" fill="hold">
                                          <p:stCondLst>
                                            <p:cond delay="499"/>
                                          </p:stCondLst>
                                        </p:cTn>
                                        <p:tgtEl>
                                          <p:spTgt spid="42"/>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P spid="26" grpId="1" build="allAtOnce"/>
      <p:bldP spid="2"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6503987" cy="1428589"/>
            <a:chOff x="551030" y="-368704"/>
            <a:chExt cx="6503987" cy="1428589"/>
          </a:xfrm>
        </p:grpSpPr>
        <p:grpSp>
          <p:nvGrpSpPr>
            <p:cNvPr id="20" name="组合 19"/>
            <p:cNvGrpSpPr/>
            <p:nvPr/>
          </p:nvGrpSpPr>
          <p:grpSpPr>
            <a:xfrm>
              <a:off x="1201632" y="303925"/>
              <a:ext cx="5853385" cy="675443"/>
              <a:chOff x="1839059" y="967769"/>
              <a:chExt cx="5853385" cy="675443"/>
            </a:xfrm>
          </p:grpSpPr>
          <p:sp>
            <p:nvSpPr>
              <p:cNvPr id="22" name="矩形: 圆角 21"/>
              <p:cNvSpPr/>
              <p:nvPr/>
            </p:nvSpPr>
            <p:spPr>
              <a:xfrm>
                <a:off x="1839059" y="967769"/>
                <a:ext cx="58533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484761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拥塞控制的公平性分析</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0" name="组合 39"/>
          <p:cNvGrpSpPr/>
          <p:nvPr/>
        </p:nvGrpSpPr>
        <p:grpSpPr>
          <a:xfrm>
            <a:off x="795140" y="2192698"/>
            <a:ext cx="10911307" cy="1281698"/>
            <a:chOff x="1403750" y="3554922"/>
            <a:chExt cx="10911307" cy="1281698"/>
          </a:xfrm>
        </p:grpSpPr>
        <p:grpSp>
          <p:nvGrpSpPr>
            <p:cNvPr id="41" name="组合 40"/>
            <p:cNvGrpSpPr/>
            <p:nvPr/>
          </p:nvGrpSpPr>
          <p:grpSpPr>
            <a:xfrm>
              <a:off x="1403750" y="3593123"/>
              <a:ext cx="490436" cy="476221"/>
              <a:chOff x="1403750" y="3593123"/>
              <a:chExt cx="808892" cy="785446"/>
            </a:xfrm>
          </p:grpSpPr>
          <p:sp>
            <p:nvSpPr>
              <p:cNvPr id="43" name="对话气泡: 椭圆形 4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2013554" y="3554922"/>
              <a:ext cx="10301503" cy="128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如果</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连接共享同一个带宽为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的瓶颈链路</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每个连接的平均传输速率为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R/K</a:t>
              </a:r>
            </a:p>
            <a:p>
              <a:pPr>
                <a:lnSpc>
                  <a:spcPct val="110000"/>
                </a:lnSpc>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 name="组合 1"/>
          <p:cNvGrpSpPr/>
          <p:nvPr/>
        </p:nvGrpSpPr>
        <p:grpSpPr>
          <a:xfrm>
            <a:off x="515938" y="1514316"/>
            <a:ext cx="2913063" cy="525530"/>
            <a:chOff x="515938" y="1514316"/>
            <a:chExt cx="2913063" cy="525530"/>
          </a:xfrm>
        </p:grpSpPr>
        <p:sp>
          <p:nvSpPr>
            <p:cNvPr id="34" name="流程图: 手动输入 6"/>
            <p:cNvSpPr/>
            <p:nvPr/>
          </p:nvSpPr>
          <p:spPr>
            <a:xfrm rot="5400000" flipV="1">
              <a:off x="2542664" y="1148255"/>
              <a:ext cx="498372" cy="127430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1" name="组合 30"/>
            <p:cNvGrpSpPr/>
            <p:nvPr/>
          </p:nvGrpSpPr>
          <p:grpSpPr>
            <a:xfrm>
              <a:off x="515938" y="1514316"/>
              <a:ext cx="2913063" cy="525530"/>
              <a:chOff x="722008" y="1303131"/>
              <a:chExt cx="2781478" cy="501792"/>
            </a:xfrm>
          </p:grpSpPr>
          <p:sp>
            <p:nvSpPr>
              <p:cNvPr id="32" name="流程图: 手动输入 6"/>
              <p:cNvSpPr/>
              <p:nvPr/>
            </p:nvSpPr>
            <p:spPr>
              <a:xfrm rot="5400000" flipV="1">
                <a:off x="1662513" y="632624"/>
                <a:ext cx="475861" cy="18236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3" name="组合 32"/>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268603" y="1334724"/>
                <a:ext cx="2234883"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公平性的目标</a:t>
                </a:r>
              </a:p>
            </p:txBody>
          </p:sp>
        </p:grpSp>
      </p:grpSp>
      <p:grpSp>
        <p:nvGrpSpPr>
          <p:cNvPr id="35" name="Group 19"/>
          <p:cNvGrpSpPr/>
          <p:nvPr/>
        </p:nvGrpSpPr>
        <p:grpSpPr bwMode="auto">
          <a:xfrm>
            <a:off x="2281109" y="3465520"/>
            <a:ext cx="6150510" cy="2719851"/>
            <a:chOff x="2510" y="2444"/>
            <a:chExt cx="3160" cy="1493"/>
          </a:xfrm>
        </p:grpSpPr>
        <p:sp>
          <p:nvSpPr>
            <p:cNvPr id="39" name="Line 20"/>
            <p:cNvSpPr>
              <a:spLocks noChangeShapeType="1"/>
            </p:cNvSpPr>
            <p:nvPr/>
          </p:nvSpPr>
          <p:spPr bwMode="auto">
            <a:xfrm>
              <a:off x="4422" y="3180"/>
              <a:ext cx="1218" cy="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5" name="Object 21"/>
            <p:cNvGraphicFramePr>
              <a:graphicFrameLocks noChangeAspect="1"/>
            </p:cNvGraphicFramePr>
            <p:nvPr/>
          </p:nvGraphicFramePr>
          <p:xfrm>
            <a:off x="2846" y="3284"/>
            <a:ext cx="407" cy="336"/>
          </p:xfrm>
          <a:graphic>
            <a:graphicData uri="http://schemas.openxmlformats.org/presentationml/2006/ole">
              <mc:AlternateContent xmlns:mc="http://schemas.openxmlformats.org/markup-compatibility/2006">
                <mc:Choice xmlns:v="urn:schemas-microsoft-com:vml" Requires="v">
                  <p:oleObj name="Clip" r:id="rId4" imgW="1307465" imgH="1083945" progId="MS_ClipArt_Gallery.2">
                    <p:embed/>
                  </p:oleObj>
                </mc:Choice>
                <mc:Fallback>
                  <p:oleObj name="Clip" r:id="rId4" imgW="1307465" imgH="1083945" progId="MS_ClipArt_Gallery.2">
                    <p:embed/>
                    <p:pic>
                      <p:nvPicPr>
                        <p:cNvPr id="45"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6" y="3284"/>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 name="Oval 22"/>
            <p:cNvSpPr>
              <a:spLocks noChangeArrowheads="1"/>
            </p:cNvSpPr>
            <p:nvPr/>
          </p:nvSpPr>
          <p:spPr bwMode="auto">
            <a:xfrm>
              <a:off x="3670" y="3144"/>
              <a:ext cx="755" cy="233"/>
            </a:xfrm>
            <a:prstGeom prst="ellipse">
              <a:avLst/>
            </a:prstGeom>
            <a:solidFill>
              <a:srgbClr val="99CCFF"/>
            </a:solidFill>
            <a:ln>
              <a:noFill/>
            </a:ln>
            <a:extLst>
              <a:ext uri="{91240B29-F687-4F45-9708-019B960494DF}">
                <a14:hiddenLine xmlns:a14="http://schemas.microsoft.com/office/drawing/2010/main" w="12700">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9" name="Rectangle 23"/>
            <p:cNvSpPr>
              <a:spLocks noChangeArrowheads="1"/>
            </p:cNvSpPr>
            <p:nvPr/>
          </p:nvSpPr>
          <p:spPr bwMode="auto">
            <a:xfrm>
              <a:off x="3670" y="3101"/>
              <a:ext cx="755" cy="166"/>
            </a:xfrm>
            <a:prstGeom prst="rect">
              <a:avLst/>
            </a:prstGeom>
            <a:solidFill>
              <a:srgbClr val="99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895" b="1">
                <a:ea typeface="楷体" panose="02010609060101010101" pitchFamily="49" charset="-122"/>
                <a:cs typeface="Arial" panose="020B0604020202020204" pitchFamily="34" charset="0"/>
              </a:endParaRPr>
            </a:p>
          </p:txBody>
        </p:sp>
        <p:sp>
          <p:nvSpPr>
            <p:cNvPr id="60" name="Oval 24"/>
            <p:cNvSpPr>
              <a:spLocks noChangeArrowheads="1"/>
            </p:cNvSpPr>
            <p:nvPr/>
          </p:nvSpPr>
          <p:spPr bwMode="auto">
            <a:xfrm>
              <a:off x="3676" y="2957"/>
              <a:ext cx="755" cy="271"/>
            </a:xfrm>
            <a:prstGeom prst="ellipse">
              <a:avLst/>
            </a:prstGeom>
            <a:solidFill>
              <a:srgbClr val="99CCFF"/>
            </a:solidFill>
            <a:ln>
              <a:noFill/>
            </a:ln>
            <a:extLst>
              <a:ext uri="{91240B29-F687-4F45-9708-019B960494DF}">
                <a14:hiddenLine xmlns:a14="http://schemas.microsoft.com/office/drawing/2010/main" w="12700">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nvGrpSpPr>
            <p:cNvPr id="61" name="Group 25"/>
            <p:cNvGrpSpPr/>
            <p:nvPr/>
          </p:nvGrpSpPr>
          <p:grpSpPr bwMode="auto">
            <a:xfrm>
              <a:off x="3894" y="2976"/>
              <a:ext cx="314" cy="75"/>
              <a:chOff x="2208" y="2184"/>
              <a:chExt cx="176" cy="69"/>
            </a:xfrm>
          </p:grpSpPr>
          <p:grpSp>
            <p:nvGrpSpPr>
              <p:cNvPr id="86" name="Group 26"/>
              <p:cNvGrpSpPr/>
              <p:nvPr/>
            </p:nvGrpSpPr>
            <p:grpSpPr bwMode="auto">
              <a:xfrm>
                <a:off x="2208" y="2185"/>
                <a:ext cx="176" cy="68"/>
                <a:chOff x="2848" y="848"/>
                <a:chExt cx="140" cy="98"/>
              </a:xfrm>
            </p:grpSpPr>
            <p:sp>
              <p:nvSpPr>
                <p:cNvPr id="91" name="Line 27"/>
                <p:cNvSpPr>
                  <a:spLocks noChangeShapeType="1"/>
                </p:cNvSpPr>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 name="Line 28"/>
                <p:cNvSpPr>
                  <a:spLocks noChangeShapeType="1"/>
                </p:cNvSpPr>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 name="Line 29"/>
                <p:cNvSpPr>
                  <a:spLocks noChangeShapeType="1"/>
                </p:cNvSpPr>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7" name="Group 30"/>
              <p:cNvGrpSpPr/>
              <p:nvPr/>
            </p:nvGrpSpPr>
            <p:grpSpPr bwMode="auto">
              <a:xfrm flipV="1">
                <a:off x="2208" y="2184"/>
                <a:ext cx="176" cy="68"/>
                <a:chOff x="2848" y="848"/>
                <a:chExt cx="140" cy="98"/>
              </a:xfrm>
            </p:grpSpPr>
            <p:sp>
              <p:nvSpPr>
                <p:cNvPr id="88" name="Line 31"/>
                <p:cNvSpPr>
                  <a:spLocks noChangeShapeType="1"/>
                </p:cNvSpPr>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 name="Line 32"/>
                <p:cNvSpPr>
                  <a:spLocks noChangeShapeType="1"/>
                </p:cNvSpPr>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 name="Line 33"/>
                <p:cNvSpPr>
                  <a:spLocks noChangeShapeType="1"/>
                </p:cNvSpPr>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62" name="Oval 34"/>
            <p:cNvSpPr>
              <a:spLocks noChangeArrowheads="1"/>
            </p:cNvSpPr>
            <p:nvPr/>
          </p:nvSpPr>
          <p:spPr bwMode="auto">
            <a:xfrm>
              <a:off x="4846" y="3150"/>
              <a:ext cx="755" cy="233"/>
            </a:xfrm>
            <a:prstGeom prst="ellipse">
              <a:avLst/>
            </a:prstGeom>
            <a:solidFill>
              <a:srgbClr val="99CCFF"/>
            </a:solidFill>
            <a:ln>
              <a:noFill/>
            </a:ln>
            <a:extLst>
              <a:ext uri="{91240B29-F687-4F45-9708-019B960494DF}">
                <a14:hiddenLine xmlns:a14="http://schemas.microsoft.com/office/drawing/2010/main" w="12700">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64" name="Line 35"/>
            <p:cNvSpPr>
              <a:spLocks noChangeShapeType="1"/>
            </p:cNvSpPr>
            <p:nvPr/>
          </p:nvSpPr>
          <p:spPr bwMode="auto">
            <a:xfrm>
              <a:off x="4852" y="3137"/>
              <a:ext cx="0" cy="14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Rectangle 36"/>
            <p:cNvSpPr>
              <a:spLocks noChangeArrowheads="1"/>
            </p:cNvSpPr>
            <p:nvPr/>
          </p:nvSpPr>
          <p:spPr bwMode="auto">
            <a:xfrm>
              <a:off x="4852" y="3113"/>
              <a:ext cx="755" cy="166"/>
            </a:xfrm>
            <a:prstGeom prst="rect">
              <a:avLst/>
            </a:prstGeom>
            <a:solidFill>
              <a:srgbClr val="99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895" b="1">
                <a:ea typeface="楷体" panose="02010609060101010101" pitchFamily="49" charset="-122"/>
                <a:cs typeface="Arial" panose="020B0604020202020204" pitchFamily="34" charset="0"/>
              </a:endParaRPr>
            </a:p>
          </p:txBody>
        </p:sp>
        <p:sp>
          <p:nvSpPr>
            <p:cNvPr id="66" name="Oval 37"/>
            <p:cNvSpPr>
              <a:spLocks noChangeArrowheads="1"/>
            </p:cNvSpPr>
            <p:nvPr/>
          </p:nvSpPr>
          <p:spPr bwMode="auto">
            <a:xfrm>
              <a:off x="4858" y="2969"/>
              <a:ext cx="755" cy="271"/>
            </a:xfrm>
            <a:prstGeom prst="ellipse">
              <a:avLst/>
            </a:prstGeom>
            <a:solidFill>
              <a:srgbClr val="99CCFF"/>
            </a:solidFill>
            <a:ln>
              <a:noFill/>
            </a:ln>
            <a:extLst>
              <a:ext uri="{91240B29-F687-4F45-9708-019B960494DF}">
                <a14:hiddenLine xmlns:a14="http://schemas.microsoft.com/office/drawing/2010/main" w="12700">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aphicFrame>
          <p:nvGraphicFramePr>
            <p:cNvPr id="67" name="Object 38"/>
            <p:cNvGraphicFramePr>
              <a:graphicFrameLocks noChangeAspect="1"/>
            </p:cNvGraphicFramePr>
            <p:nvPr/>
          </p:nvGraphicFramePr>
          <p:xfrm>
            <a:off x="2816" y="2660"/>
            <a:ext cx="407" cy="336"/>
          </p:xfrm>
          <a:graphic>
            <a:graphicData uri="http://schemas.openxmlformats.org/presentationml/2006/ole">
              <mc:AlternateContent xmlns:mc="http://schemas.openxmlformats.org/markup-compatibility/2006">
                <mc:Choice xmlns:v="urn:schemas-microsoft-com:vml" Requires="v">
                  <p:oleObj name="Clip" r:id="rId4" imgW="1307465" imgH="1083945" progId="MS_ClipArt_Gallery.2">
                    <p:embed/>
                  </p:oleObj>
                </mc:Choice>
                <mc:Fallback>
                  <p:oleObj name="Clip" r:id="rId4" imgW="1307465" imgH="1083945" progId="MS_ClipArt_Gallery.2">
                    <p:embed/>
                    <p:pic>
                      <p:nvPicPr>
                        <p:cNvPr id="67" name="Object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6" y="2660"/>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 name="Rectangle 39"/>
            <p:cNvSpPr>
              <a:spLocks noChangeArrowheads="1"/>
            </p:cNvSpPr>
            <p:nvPr/>
          </p:nvSpPr>
          <p:spPr bwMode="auto">
            <a:xfrm>
              <a:off x="4647" y="3060"/>
              <a:ext cx="93" cy="126"/>
            </a:xfrm>
            <a:prstGeom prst="rect">
              <a:avLst/>
            </a:prstGeom>
            <a:solidFill>
              <a:srgbClr val="0099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69" name="Rectangle 40"/>
            <p:cNvSpPr>
              <a:spLocks noChangeArrowheads="1"/>
            </p:cNvSpPr>
            <p:nvPr/>
          </p:nvSpPr>
          <p:spPr bwMode="auto">
            <a:xfrm>
              <a:off x="4212" y="3099"/>
              <a:ext cx="93" cy="126"/>
            </a:xfrm>
            <a:prstGeom prst="rect">
              <a:avLst/>
            </a:prstGeom>
            <a:solidFill>
              <a:srgbClr val="0099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70" name="Rectangle 41"/>
            <p:cNvSpPr>
              <a:spLocks noChangeArrowheads="1"/>
            </p:cNvSpPr>
            <p:nvPr/>
          </p:nvSpPr>
          <p:spPr bwMode="auto">
            <a:xfrm>
              <a:off x="4395" y="3060"/>
              <a:ext cx="93" cy="126"/>
            </a:xfrm>
            <a:prstGeom prst="rect">
              <a:avLst/>
            </a:prstGeom>
            <a:solidFill>
              <a:srgbClr val="0099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71" name="Text Box 42"/>
            <p:cNvSpPr txBox="1">
              <a:spLocks noChangeArrowheads="1"/>
            </p:cNvSpPr>
            <p:nvPr/>
          </p:nvSpPr>
          <p:spPr bwMode="auto">
            <a:xfrm>
              <a:off x="2798" y="2444"/>
              <a:ext cx="1087"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ea typeface="楷体" panose="02010609060101010101" pitchFamily="49" charset="-122"/>
                  <a:cs typeface="Arial" panose="020B0604020202020204" pitchFamily="34" charset="0"/>
                </a:rPr>
                <a:t>TCP </a:t>
              </a:r>
              <a:r>
                <a:rPr lang="zh-CN" altLang="en-US" b="1">
                  <a:ea typeface="楷体" panose="02010609060101010101" pitchFamily="49" charset="-122"/>
                  <a:cs typeface="Arial" panose="020B0604020202020204" pitchFamily="34" charset="0"/>
                </a:rPr>
                <a:t>连接 </a:t>
              </a:r>
              <a:r>
                <a:rPr lang="en-US" altLang="zh-CN" b="1">
                  <a:ea typeface="楷体" panose="02010609060101010101" pitchFamily="49" charset="-122"/>
                  <a:cs typeface="Arial" panose="020B0604020202020204" pitchFamily="34" charset="0"/>
                </a:rPr>
                <a:t>1</a:t>
              </a:r>
            </a:p>
          </p:txBody>
        </p:sp>
        <p:sp>
          <p:nvSpPr>
            <p:cNvPr id="72" name="Text Box 43"/>
            <p:cNvSpPr txBox="1">
              <a:spLocks noChangeArrowheads="1"/>
            </p:cNvSpPr>
            <p:nvPr/>
          </p:nvSpPr>
          <p:spPr bwMode="auto">
            <a:xfrm>
              <a:off x="3534" y="3344"/>
              <a:ext cx="1074"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ea typeface="楷体" panose="02010609060101010101" pitchFamily="49" charset="-122"/>
                  <a:cs typeface="Arial" panose="020B0604020202020204" pitchFamily="34" charset="0"/>
                </a:rPr>
                <a:t>带宽为</a:t>
              </a:r>
              <a:r>
                <a:rPr lang="en-US" altLang="zh-CN" b="1">
                  <a:ea typeface="楷体" panose="02010609060101010101" pitchFamily="49" charset="-122"/>
                  <a:cs typeface="Arial" panose="020B0604020202020204" pitchFamily="34" charset="0"/>
                </a:rPr>
                <a:t>R</a:t>
              </a:r>
              <a:r>
                <a:rPr lang="zh-CN" altLang="en-US" b="1">
                  <a:ea typeface="楷体" panose="02010609060101010101" pitchFamily="49" charset="-122"/>
                  <a:cs typeface="Arial" panose="020B0604020202020204" pitchFamily="34" charset="0"/>
                </a:rPr>
                <a:t>的</a:t>
              </a:r>
            </a:p>
            <a:p>
              <a:pPr algn="ctr"/>
              <a:r>
                <a:rPr lang="zh-CN" altLang="en-US" b="1">
                  <a:ea typeface="楷体" panose="02010609060101010101" pitchFamily="49" charset="-122"/>
                  <a:cs typeface="Arial" panose="020B0604020202020204" pitchFamily="34" charset="0"/>
                </a:rPr>
                <a:t>瓶颈路由器</a:t>
              </a:r>
            </a:p>
          </p:txBody>
        </p:sp>
        <p:grpSp>
          <p:nvGrpSpPr>
            <p:cNvPr id="73" name="Group 44"/>
            <p:cNvGrpSpPr/>
            <p:nvPr/>
          </p:nvGrpSpPr>
          <p:grpSpPr bwMode="auto">
            <a:xfrm>
              <a:off x="5064" y="3006"/>
              <a:ext cx="314" cy="75"/>
              <a:chOff x="2208" y="2184"/>
              <a:chExt cx="176" cy="69"/>
            </a:xfrm>
          </p:grpSpPr>
          <p:grpSp>
            <p:nvGrpSpPr>
              <p:cNvPr id="78" name="Group 45"/>
              <p:cNvGrpSpPr/>
              <p:nvPr/>
            </p:nvGrpSpPr>
            <p:grpSpPr bwMode="auto">
              <a:xfrm>
                <a:off x="2208" y="2185"/>
                <a:ext cx="176" cy="68"/>
                <a:chOff x="2848" y="848"/>
                <a:chExt cx="140" cy="98"/>
              </a:xfrm>
            </p:grpSpPr>
            <p:sp>
              <p:nvSpPr>
                <p:cNvPr id="83" name="Line 46"/>
                <p:cNvSpPr>
                  <a:spLocks noChangeShapeType="1"/>
                </p:cNvSpPr>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 name="Line 47"/>
                <p:cNvSpPr>
                  <a:spLocks noChangeShapeType="1"/>
                </p:cNvSpPr>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Line 48"/>
                <p:cNvSpPr>
                  <a:spLocks noChangeShapeType="1"/>
                </p:cNvSpPr>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9" name="Group 49"/>
              <p:cNvGrpSpPr/>
              <p:nvPr/>
            </p:nvGrpSpPr>
            <p:grpSpPr bwMode="auto">
              <a:xfrm flipV="1">
                <a:off x="2208" y="2184"/>
                <a:ext cx="176" cy="68"/>
                <a:chOff x="2848" y="848"/>
                <a:chExt cx="140" cy="98"/>
              </a:xfrm>
            </p:grpSpPr>
            <p:sp>
              <p:nvSpPr>
                <p:cNvPr id="80" name="Line 50"/>
                <p:cNvSpPr>
                  <a:spLocks noChangeShapeType="1"/>
                </p:cNvSpPr>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 name="Line 51"/>
                <p:cNvSpPr>
                  <a:spLocks noChangeShapeType="1"/>
                </p:cNvSpPr>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 name="Line 52"/>
                <p:cNvSpPr>
                  <a:spLocks noChangeShapeType="1"/>
                </p:cNvSpPr>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74" name="Text Box 53"/>
            <p:cNvSpPr txBox="1">
              <a:spLocks noChangeArrowheads="1"/>
            </p:cNvSpPr>
            <p:nvPr/>
          </p:nvSpPr>
          <p:spPr bwMode="auto">
            <a:xfrm>
              <a:off x="2510" y="3422"/>
              <a:ext cx="671"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ea typeface="楷体" panose="02010609060101010101" pitchFamily="49" charset="-122"/>
                  <a:cs typeface="Arial" panose="020B0604020202020204" pitchFamily="34" charset="0"/>
                </a:rPr>
                <a:t>TCP </a:t>
              </a:r>
            </a:p>
            <a:p>
              <a:r>
                <a:rPr lang="zh-CN" altLang="en-US" b="1">
                  <a:ea typeface="楷体" panose="02010609060101010101" pitchFamily="49" charset="-122"/>
                  <a:cs typeface="Arial" panose="020B0604020202020204" pitchFamily="34" charset="0"/>
                </a:rPr>
                <a:t>连接 </a:t>
              </a:r>
              <a:r>
                <a:rPr lang="en-US" altLang="zh-CN" b="1">
                  <a:ea typeface="楷体" panose="02010609060101010101" pitchFamily="49" charset="-122"/>
                  <a:cs typeface="Arial" panose="020B0604020202020204" pitchFamily="34" charset="0"/>
                </a:rPr>
                <a:t>2</a:t>
              </a:r>
            </a:p>
          </p:txBody>
        </p:sp>
        <p:sp>
          <p:nvSpPr>
            <p:cNvPr id="75" name="Freeform 54"/>
            <p:cNvSpPr/>
            <p:nvPr/>
          </p:nvSpPr>
          <p:spPr bwMode="auto">
            <a:xfrm>
              <a:off x="3258" y="2730"/>
              <a:ext cx="2412" cy="453"/>
            </a:xfrm>
            <a:custGeom>
              <a:avLst/>
              <a:gdLst>
                <a:gd name="T0" fmla="*/ 0 w 2412"/>
                <a:gd name="T1" fmla="*/ 0 h 453"/>
                <a:gd name="T2" fmla="*/ 558 w 2412"/>
                <a:gd name="T3" fmla="*/ 390 h 453"/>
                <a:gd name="T4" fmla="*/ 2412 w 2412"/>
                <a:gd name="T5" fmla="*/ 432 h 453"/>
                <a:gd name="T6" fmla="*/ 0 60000 65536"/>
                <a:gd name="T7" fmla="*/ 0 60000 65536"/>
                <a:gd name="T8" fmla="*/ 0 60000 65536"/>
                <a:gd name="T9" fmla="*/ 0 w 2412"/>
                <a:gd name="T10" fmla="*/ 0 h 453"/>
                <a:gd name="T11" fmla="*/ 2412 w 2412"/>
                <a:gd name="T12" fmla="*/ 453 h 453"/>
              </a:gdLst>
              <a:ahLst/>
              <a:cxnLst>
                <a:cxn ang="T6">
                  <a:pos x="T0" y="T1"/>
                </a:cxn>
                <a:cxn ang="T7">
                  <a:pos x="T2" y="T3"/>
                </a:cxn>
                <a:cxn ang="T8">
                  <a:pos x="T4" y="T5"/>
                </a:cxn>
              </a:cxnLst>
              <a:rect l="T9" t="T10" r="T11" b="T12"/>
              <a:pathLst>
                <a:path w="2412" h="453">
                  <a:moveTo>
                    <a:pt x="0" y="0"/>
                  </a:moveTo>
                  <a:cubicBezTo>
                    <a:pt x="93" y="65"/>
                    <a:pt x="156" y="318"/>
                    <a:pt x="558" y="390"/>
                  </a:cubicBezTo>
                  <a:cubicBezTo>
                    <a:pt x="959" y="453"/>
                    <a:pt x="2026" y="423"/>
                    <a:pt x="2412" y="432"/>
                  </a:cubicBezTo>
                </a:path>
              </a:pathLst>
            </a:custGeom>
            <a:noFill/>
            <a:ln w="38100">
              <a:solidFill>
                <a:srgbClr val="009900"/>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6" name="Rectangle 55"/>
            <p:cNvSpPr>
              <a:spLocks noChangeArrowheads="1"/>
            </p:cNvSpPr>
            <p:nvPr/>
          </p:nvSpPr>
          <p:spPr bwMode="auto">
            <a:xfrm>
              <a:off x="4314" y="3099"/>
              <a:ext cx="93" cy="126"/>
            </a:xfrm>
            <a:prstGeom prst="rect">
              <a:avLst/>
            </a:prstGeom>
            <a:solidFill>
              <a:srgbClr val="FF00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77" name="Freeform 56"/>
            <p:cNvSpPr/>
            <p:nvPr/>
          </p:nvSpPr>
          <p:spPr bwMode="auto">
            <a:xfrm>
              <a:off x="3222" y="3193"/>
              <a:ext cx="2412" cy="453"/>
            </a:xfrm>
            <a:custGeom>
              <a:avLst/>
              <a:gdLst>
                <a:gd name="T0" fmla="*/ 0 w 2412"/>
                <a:gd name="T1" fmla="*/ 453 h 453"/>
                <a:gd name="T2" fmla="*/ 558 w 2412"/>
                <a:gd name="T3" fmla="*/ 63 h 453"/>
                <a:gd name="T4" fmla="*/ 2412 w 2412"/>
                <a:gd name="T5" fmla="*/ 29 h 453"/>
                <a:gd name="T6" fmla="*/ 0 60000 65536"/>
                <a:gd name="T7" fmla="*/ 0 60000 65536"/>
                <a:gd name="T8" fmla="*/ 0 60000 65536"/>
                <a:gd name="T9" fmla="*/ 0 w 2412"/>
                <a:gd name="T10" fmla="*/ 0 h 453"/>
                <a:gd name="T11" fmla="*/ 2412 w 2412"/>
                <a:gd name="T12" fmla="*/ 453 h 453"/>
              </a:gdLst>
              <a:ahLst/>
              <a:cxnLst>
                <a:cxn ang="T6">
                  <a:pos x="T0" y="T1"/>
                </a:cxn>
                <a:cxn ang="T7">
                  <a:pos x="T2" y="T3"/>
                </a:cxn>
                <a:cxn ang="T8">
                  <a:pos x="T4" y="T5"/>
                </a:cxn>
              </a:cxnLst>
              <a:rect l="T9" t="T10" r="T11" b="T12"/>
              <a:pathLst>
                <a:path w="2412" h="453">
                  <a:moveTo>
                    <a:pt x="0" y="453"/>
                  </a:moveTo>
                  <a:cubicBezTo>
                    <a:pt x="93" y="388"/>
                    <a:pt x="156" y="134"/>
                    <a:pt x="558" y="63"/>
                  </a:cubicBezTo>
                  <a:cubicBezTo>
                    <a:pt x="959" y="0"/>
                    <a:pt x="2026" y="36"/>
                    <a:pt x="2412" y="29"/>
                  </a:cubicBezTo>
                </a:path>
              </a:pathLst>
            </a:custGeom>
            <a:noFill/>
            <a:ln w="38100">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3" name="灯片编号占位符 2">
            <a:extLst>
              <a:ext uri="{FF2B5EF4-FFF2-40B4-BE49-F238E27FC236}">
                <a16:creationId xmlns:a16="http://schemas.microsoft.com/office/drawing/2014/main" id="{A68CE054-8C93-4EDE-A919-1E710DA0F00F}"/>
              </a:ext>
            </a:extLst>
          </p:cNvPr>
          <p:cNvSpPr>
            <a:spLocks noGrp="1"/>
          </p:cNvSpPr>
          <p:nvPr>
            <p:ph type="sldNum" sz="quarter" idx="12"/>
          </p:nvPr>
        </p:nvSpPr>
        <p:spPr/>
        <p:txBody>
          <a:bodyPr/>
          <a:lstStyle/>
          <a:p>
            <a:fld id="{91F2D4EF-46D4-4764-B373-FC59CD1D281E}" type="slidenum">
              <a:rPr lang="zh-CN" altLang="en-US" smtClean="0"/>
              <a:t>176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1000"/>
                                        <p:tgtEl>
                                          <p:spTgt spid="35"/>
                                        </p:tgtEl>
                                      </p:cBhvr>
                                    </p:animEffect>
                                    <p:anim calcmode="lin" valueType="num">
                                      <p:cBhvr>
                                        <p:cTn id="20" dur="1000" fill="hold"/>
                                        <p:tgtEl>
                                          <p:spTgt spid="35"/>
                                        </p:tgtEl>
                                        <p:attrNameLst>
                                          <p:attrName>ppt_x</p:attrName>
                                        </p:attrNameLst>
                                      </p:cBhvr>
                                      <p:tavLst>
                                        <p:tav tm="0">
                                          <p:val>
                                            <p:strVal val="#ppt_x"/>
                                          </p:val>
                                        </p:tav>
                                        <p:tav tm="100000">
                                          <p:val>
                                            <p:strVal val="#ppt_x"/>
                                          </p:val>
                                        </p:tav>
                                      </p:tavLst>
                                    </p:anim>
                                    <p:anim calcmode="lin" valueType="num">
                                      <p:cBhvr>
                                        <p:cTn id="2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日期占位符 3">
            <a:extLst>
              <a:ext uri="{FF2B5EF4-FFF2-40B4-BE49-F238E27FC236}">
                <a16:creationId xmlns:a16="http://schemas.microsoft.com/office/drawing/2014/main" id="{E420F633-7030-4D52-9ED3-CA6697912B0F}"/>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166915" name="页脚占位符 4">
            <a:extLst>
              <a:ext uri="{FF2B5EF4-FFF2-40B4-BE49-F238E27FC236}">
                <a16:creationId xmlns:a16="http://schemas.microsoft.com/office/drawing/2014/main" id="{7F5A05AD-E5DB-4D31-8822-2CF1F289F4A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FC59D16-8375-4D79-8FB9-49E4E8D98D5A}" type="slidenum">
              <a:rPr lang="en-US" altLang="zh-CN" smtClean="0">
                <a:latin typeface="Garamond" panose="02020404030301010803" pitchFamily="18" charset="0"/>
              </a:rPr>
              <a:pPr/>
              <a:t>177</a:t>
            </a:fld>
            <a:endParaRPr lang="en-US" altLang="zh-CN">
              <a:latin typeface="Garamond" panose="02020404030301010803" pitchFamily="18" charset="0"/>
            </a:endParaRPr>
          </a:p>
        </p:txBody>
      </p:sp>
      <p:sp>
        <p:nvSpPr>
          <p:cNvPr id="136197" name="Rectangle 3">
            <a:extLst>
              <a:ext uri="{FF2B5EF4-FFF2-40B4-BE49-F238E27FC236}">
                <a16:creationId xmlns:a16="http://schemas.microsoft.com/office/drawing/2014/main" id="{1B6D1E33-2025-4DC1-9E27-992C5FC3D4B8}"/>
              </a:ext>
            </a:extLst>
          </p:cNvPr>
          <p:cNvSpPr>
            <a:spLocks noGrp="1" noChangeArrowheads="1"/>
          </p:cNvSpPr>
          <p:nvPr>
            <p:ph type="body" idx="1"/>
          </p:nvPr>
        </p:nvSpPr>
        <p:spPr/>
        <p:txBody>
          <a:bodyPr/>
          <a:lstStyle/>
          <a:p>
            <a:pPr eaLnBrk="1" hangingPunct="1"/>
            <a:r>
              <a:rPr lang="en-US" altLang="zh-CN"/>
              <a:t>TCP</a:t>
            </a:r>
            <a:r>
              <a:rPr lang="zh-CN" altLang="en-US"/>
              <a:t>的公平性</a:t>
            </a:r>
          </a:p>
        </p:txBody>
      </p:sp>
      <p:sp>
        <p:nvSpPr>
          <p:cNvPr id="166918" name="Line 19">
            <a:extLst>
              <a:ext uri="{FF2B5EF4-FFF2-40B4-BE49-F238E27FC236}">
                <a16:creationId xmlns:a16="http://schemas.microsoft.com/office/drawing/2014/main" id="{04527729-0DF0-4874-A736-C9F7156885A1}"/>
              </a:ext>
            </a:extLst>
          </p:cNvPr>
          <p:cNvSpPr>
            <a:spLocks noChangeShapeType="1"/>
          </p:cNvSpPr>
          <p:nvPr/>
        </p:nvSpPr>
        <p:spPr bwMode="auto">
          <a:xfrm>
            <a:off x="4041775" y="5373688"/>
            <a:ext cx="36385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6919" name="Line 20">
            <a:extLst>
              <a:ext uri="{FF2B5EF4-FFF2-40B4-BE49-F238E27FC236}">
                <a16:creationId xmlns:a16="http://schemas.microsoft.com/office/drawing/2014/main" id="{4F539ADF-B1B2-4F21-9954-4377DDD8A180}"/>
              </a:ext>
            </a:extLst>
          </p:cNvPr>
          <p:cNvSpPr>
            <a:spLocks noChangeShapeType="1"/>
          </p:cNvSpPr>
          <p:nvPr/>
        </p:nvSpPr>
        <p:spPr bwMode="auto">
          <a:xfrm flipV="1">
            <a:off x="4041775" y="2278063"/>
            <a:ext cx="0" cy="30861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6920" name="Line 21">
            <a:extLst>
              <a:ext uri="{FF2B5EF4-FFF2-40B4-BE49-F238E27FC236}">
                <a16:creationId xmlns:a16="http://schemas.microsoft.com/office/drawing/2014/main" id="{DFE7D98E-5097-4B2A-9839-BE42BAC13725}"/>
              </a:ext>
            </a:extLst>
          </p:cNvPr>
          <p:cNvSpPr>
            <a:spLocks noChangeShapeType="1"/>
          </p:cNvSpPr>
          <p:nvPr/>
        </p:nvSpPr>
        <p:spPr bwMode="auto">
          <a:xfrm rot="18661895" flipH="1" flipV="1">
            <a:off x="3296444" y="3699669"/>
            <a:ext cx="4387850" cy="23812"/>
          </a:xfrm>
          <a:prstGeom prst="line">
            <a:avLst/>
          </a:prstGeom>
          <a:noFill/>
          <a:ln w="19050">
            <a:solidFill>
              <a:schemeClr val="accent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6921" name="Line 22">
            <a:extLst>
              <a:ext uri="{FF2B5EF4-FFF2-40B4-BE49-F238E27FC236}">
                <a16:creationId xmlns:a16="http://schemas.microsoft.com/office/drawing/2014/main" id="{A989715B-60CA-4097-9D95-46511CAD8840}"/>
              </a:ext>
            </a:extLst>
          </p:cNvPr>
          <p:cNvSpPr>
            <a:spLocks noChangeShapeType="1"/>
          </p:cNvSpPr>
          <p:nvPr/>
        </p:nvSpPr>
        <p:spPr bwMode="auto">
          <a:xfrm>
            <a:off x="4022725" y="2525714"/>
            <a:ext cx="2819400" cy="2809875"/>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6922" name="Text Box 23">
            <a:extLst>
              <a:ext uri="{FF2B5EF4-FFF2-40B4-BE49-F238E27FC236}">
                <a16:creationId xmlns:a16="http://schemas.microsoft.com/office/drawing/2014/main" id="{63B3F181-BCDA-4BCA-B1C0-8EB8316858AB}"/>
              </a:ext>
            </a:extLst>
          </p:cNvPr>
          <p:cNvSpPr txBox="1">
            <a:spLocks noChangeArrowheads="1"/>
          </p:cNvSpPr>
          <p:nvPr/>
        </p:nvSpPr>
        <p:spPr bwMode="auto">
          <a:xfrm>
            <a:off x="3671889" y="2354264"/>
            <a:ext cx="403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a:latin typeface="Comic Sans MS" panose="030F0702030302020204" pitchFamily="66" charset="0"/>
              </a:rPr>
              <a:t>R</a:t>
            </a:r>
            <a:endParaRPr lang="en-US" altLang="zh-CN" sz="1000">
              <a:latin typeface="Times New Roman" panose="02020603050405020304" pitchFamily="18" charset="0"/>
            </a:endParaRPr>
          </a:p>
        </p:txBody>
      </p:sp>
      <p:sp>
        <p:nvSpPr>
          <p:cNvPr id="166923" name="Text Box 24">
            <a:extLst>
              <a:ext uri="{FF2B5EF4-FFF2-40B4-BE49-F238E27FC236}">
                <a16:creationId xmlns:a16="http://schemas.microsoft.com/office/drawing/2014/main" id="{264E156D-5295-420D-BAD9-B94B1F2413D5}"/>
              </a:ext>
            </a:extLst>
          </p:cNvPr>
          <p:cNvSpPr txBox="1">
            <a:spLocks noChangeArrowheads="1"/>
          </p:cNvSpPr>
          <p:nvPr/>
        </p:nvSpPr>
        <p:spPr bwMode="auto">
          <a:xfrm>
            <a:off x="6624639" y="5402264"/>
            <a:ext cx="403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a:latin typeface="Comic Sans MS" panose="030F0702030302020204" pitchFamily="66" charset="0"/>
              </a:rPr>
              <a:t>R</a:t>
            </a:r>
            <a:endParaRPr lang="en-US" altLang="zh-CN" sz="1000">
              <a:latin typeface="Times New Roman" panose="02020603050405020304" pitchFamily="18" charset="0"/>
            </a:endParaRPr>
          </a:p>
        </p:txBody>
      </p:sp>
      <p:sp>
        <p:nvSpPr>
          <p:cNvPr id="136204" name="Text Box 25">
            <a:extLst>
              <a:ext uri="{FF2B5EF4-FFF2-40B4-BE49-F238E27FC236}">
                <a16:creationId xmlns:a16="http://schemas.microsoft.com/office/drawing/2014/main" id="{3204C331-1585-4032-9321-C3F286EB29C7}"/>
              </a:ext>
            </a:extLst>
          </p:cNvPr>
          <p:cNvSpPr txBox="1">
            <a:spLocks noChangeArrowheads="1"/>
          </p:cNvSpPr>
          <p:nvPr/>
        </p:nvSpPr>
        <p:spPr bwMode="auto">
          <a:xfrm>
            <a:off x="5159376" y="1484313"/>
            <a:ext cx="35464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b="1">
                <a:latin typeface="楷体" panose="02010609060101010101" pitchFamily="49" charset="-122"/>
                <a:ea typeface="楷体" panose="02010609060101010101" pitchFamily="49" charset="-122"/>
              </a:rPr>
              <a:t>相等带宽份额</a:t>
            </a:r>
            <a:endParaRPr lang="zh-CN" altLang="en-US" sz="1000" b="1">
              <a:latin typeface="楷体" panose="02010609060101010101" pitchFamily="49" charset="-122"/>
              <a:ea typeface="楷体" panose="02010609060101010101" pitchFamily="49" charset="-122"/>
            </a:endParaRPr>
          </a:p>
        </p:txBody>
      </p:sp>
      <p:sp>
        <p:nvSpPr>
          <p:cNvPr id="166925" name="Text Box 26">
            <a:extLst>
              <a:ext uri="{FF2B5EF4-FFF2-40B4-BE49-F238E27FC236}">
                <a16:creationId xmlns:a16="http://schemas.microsoft.com/office/drawing/2014/main" id="{5FCB4327-FBC5-46C3-ABFE-144306FFB509}"/>
              </a:ext>
            </a:extLst>
          </p:cNvPr>
          <p:cNvSpPr txBox="1">
            <a:spLocks noChangeArrowheads="1"/>
          </p:cNvSpPr>
          <p:nvPr/>
        </p:nvSpPr>
        <p:spPr bwMode="auto">
          <a:xfrm>
            <a:off x="3481389" y="5383213"/>
            <a:ext cx="35464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a:latin typeface="Comic Sans MS" panose="030F0702030302020204" pitchFamily="66" charset="0"/>
              </a:rPr>
              <a:t>连接 </a:t>
            </a:r>
            <a:r>
              <a:rPr lang="en-US" altLang="zh-CN">
                <a:latin typeface="Comic Sans MS" panose="030F0702030302020204" pitchFamily="66" charset="0"/>
              </a:rPr>
              <a:t>1 </a:t>
            </a:r>
            <a:r>
              <a:rPr lang="zh-CN" altLang="en-US">
                <a:latin typeface="Comic Sans MS" panose="030F0702030302020204" pitchFamily="66" charset="0"/>
              </a:rPr>
              <a:t>的吞吐量</a:t>
            </a:r>
            <a:endParaRPr lang="zh-CN" altLang="en-US" sz="1000">
              <a:latin typeface="Times New Roman" panose="02020603050405020304" pitchFamily="18" charset="0"/>
            </a:endParaRPr>
          </a:p>
        </p:txBody>
      </p:sp>
      <p:sp>
        <p:nvSpPr>
          <p:cNvPr id="166926" name="Text Box 27">
            <a:extLst>
              <a:ext uri="{FF2B5EF4-FFF2-40B4-BE49-F238E27FC236}">
                <a16:creationId xmlns:a16="http://schemas.microsoft.com/office/drawing/2014/main" id="{7BDC57CE-349F-4DD9-B39A-D43E764D90B4}"/>
              </a:ext>
            </a:extLst>
          </p:cNvPr>
          <p:cNvSpPr txBox="1">
            <a:spLocks noChangeArrowheads="1"/>
          </p:cNvSpPr>
          <p:nvPr/>
        </p:nvSpPr>
        <p:spPr bwMode="auto">
          <a:xfrm rot="16203358">
            <a:off x="2052638" y="3935413"/>
            <a:ext cx="35464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1600">
                <a:latin typeface="Comic Sans MS" panose="030F0702030302020204" pitchFamily="66" charset="0"/>
              </a:rPr>
              <a:t>连接 </a:t>
            </a:r>
            <a:r>
              <a:rPr lang="en-US" altLang="zh-CN" sz="1600">
                <a:latin typeface="Comic Sans MS" panose="030F0702030302020204" pitchFamily="66" charset="0"/>
              </a:rPr>
              <a:t>2 </a:t>
            </a:r>
            <a:r>
              <a:rPr lang="zh-CN" altLang="en-US" sz="1600">
                <a:latin typeface="Comic Sans MS" panose="030F0702030302020204" pitchFamily="66" charset="0"/>
              </a:rPr>
              <a:t>的吞吐量</a:t>
            </a:r>
          </a:p>
        </p:txBody>
      </p:sp>
      <p:sp>
        <p:nvSpPr>
          <p:cNvPr id="441372" name="Line 28">
            <a:extLst>
              <a:ext uri="{FF2B5EF4-FFF2-40B4-BE49-F238E27FC236}">
                <a16:creationId xmlns:a16="http://schemas.microsoft.com/office/drawing/2014/main" id="{045F2314-9FCF-421A-A021-B60155CC3E3F}"/>
              </a:ext>
            </a:extLst>
          </p:cNvPr>
          <p:cNvSpPr>
            <a:spLocks noChangeShapeType="1"/>
          </p:cNvSpPr>
          <p:nvPr/>
        </p:nvSpPr>
        <p:spPr bwMode="auto">
          <a:xfrm rot="18661895" flipH="1" flipV="1">
            <a:off x="5153819" y="4634707"/>
            <a:ext cx="1274763" cy="19050"/>
          </a:xfrm>
          <a:prstGeom prst="line">
            <a:avLst/>
          </a:prstGeom>
          <a:noFill/>
          <a:ln w="1905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373" name="Line 29">
            <a:extLst>
              <a:ext uri="{FF2B5EF4-FFF2-40B4-BE49-F238E27FC236}">
                <a16:creationId xmlns:a16="http://schemas.microsoft.com/office/drawing/2014/main" id="{28551E4A-3DF4-4CD9-B2B6-B183BE6BB39C}"/>
              </a:ext>
            </a:extLst>
          </p:cNvPr>
          <p:cNvSpPr>
            <a:spLocks noChangeShapeType="1"/>
          </p:cNvSpPr>
          <p:nvPr/>
        </p:nvSpPr>
        <p:spPr bwMode="auto">
          <a:xfrm flipH="1">
            <a:off x="5032376" y="4164014"/>
            <a:ext cx="1171575" cy="63182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374" name="Line 30">
            <a:extLst>
              <a:ext uri="{FF2B5EF4-FFF2-40B4-BE49-F238E27FC236}">
                <a16:creationId xmlns:a16="http://schemas.microsoft.com/office/drawing/2014/main" id="{CF38CAEF-9C52-4BA2-9989-115572F6795E}"/>
              </a:ext>
            </a:extLst>
          </p:cNvPr>
          <p:cNvSpPr>
            <a:spLocks noChangeShapeType="1"/>
          </p:cNvSpPr>
          <p:nvPr/>
        </p:nvSpPr>
        <p:spPr bwMode="auto">
          <a:xfrm rot="18661895" flipH="1" flipV="1">
            <a:off x="4824413" y="4303713"/>
            <a:ext cx="1303338" cy="23813"/>
          </a:xfrm>
          <a:prstGeom prst="line">
            <a:avLst/>
          </a:prstGeom>
          <a:noFill/>
          <a:ln w="1905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375" name="Line 31">
            <a:extLst>
              <a:ext uri="{FF2B5EF4-FFF2-40B4-BE49-F238E27FC236}">
                <a16:creationId xmlns:a16="http://schemas.microsoft.com/office/drawing/2014/main" id="{B34CF9D7-C252-4F77-8CDA-1905F9847D38}"/>
              </a:ext>
            </a:extLst>
          </p:cNvPr>
          <p:cNvSpPr>
            <a:spLocks noChangeShapeType="1"/>
          </p:cNvSpPr>
          <p:nvPr/>
        </p:nvSpPr>
        <p:spPr bwMode="auto">
          <a:xfrm flipH="1">
            <a:off x="4889501" y="3878264"/>
            <a:ext cx="981075" cy="76517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376" name="Text Box 32">
            <a:extLst>
              <a:ext uri="{FF2B5EF4-FFF2-40B4-BE49-F238E27FC236}">
                <a16:creationId xmlns:a16="http://schemas.microsoft.com/office/drawing/2014/main" id="{EACD2252-CF94-4004-9C29-9514307F7B5A}"/>
              </a:ext>
            </a:extLst>
          </p:cNvPr>
          <p:cNvSpPr txBox="1">
            <a:spLocks noChangeArrowheads="1"/>
          </p:cNvSpPr>
          <p:nvPr/>
        </p:nvSpPr>
        <p:spPr bwMode="auto">
          <a:xfrm>
            <a:off x="6881814" y="3514725"/>
            <a:ext cx="1590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a:latin typeface="Comic Sans MS" panose="030F0702030302020204" pitchFamily="66" charset="0"/>
              </a:rPr>
              <a:t>丢包</a:t>
            </a:r>
            <a:r>
              <a:rPr lang="en-US" altLang="zh-CN" sz="1600" b="1">
                <a:latin typeface="Comic Sans MS" panose="030F0702030302020204" pitchFamily="66" charset="0"/>
              </a:rPr>
              <a:t>: </a:t>
            </a:r>
            <a:r>
              <a:rPr lang="zh-CN" altLang="en-US" sz="1600" b="1">
                <a:latin typeface="Comic Sans MS" panose="030F0702030302020204" pitchFamily="66" charset="0"/>
              </a:rPr>
              <a:t>窗口减半</a:t>
            </a:r>
            <a:endParaRPr lang="zh-CN" altLang="en-US" sz="1000" b="1">
              <a:latin typeface="Times New Roman" panose="02020603050405020304" pitchFamily="18" charset="0"/>
            </a:endParaRPr>
          </a:p>
        </p:txBody>
      </p:sp>
      <p:sp>
        <p:nvSpPr>
          <p:cNvPr id="441377" name="Line 33">
            <a:extLst>
              <a:ext uri="{FF2B5EF4-FFF2-40B4-BE49-F238E27FC236}">
                <a16:creationId xmlns:a16="http://schemas.microsoft.com/office/drawing/2014/main" id="{D6509008-FBFA-4B79-AD7E-822752CF9747}"/>
              </a:ext>
            </a:extLst>
          </p:cNvPr>
          <p:cNvSpPr>
            <a:spLocks noChangeShapeType="1"/>
          </p:cNvSpPr>
          <p:nvPr/>
        </p:nvSpPr>
        <p:spPr bwMode="auto">
          <a:xfrm rot="18661895" flipH="1" flipV="1">
            <a:off x="4680745" y="4156870"/>
            <a:ext cx="1279525" cy="14287"/>
          </a:xfrm>
          <a:prstGeom prst="line">
            <a:avLst/>
          </a:prstGeom>
          <a:noFill/>
          <a:ln w="1905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378" name="Line 34">
            <a:extLst>
              <a:ext uri="{FF2B5EF4-FFF2-40B4-BE49-F238E27FC236}">
                <a16:creationId xmlns:a16="http://schemas.microsoft.com/office/drawing/2014/main" id="{3BEFA34A-92C7-4B2F-915A-449911EA0433}"/>
              </a:ext>
            </a:extLst>
          </p:cNvPr>
          <p:cNvSpPr>
            <a:spLocks noChangeShapeType="1"/>
          </p:cNvSpPr>
          <p:nvPr/>
        </p:nvSpPr>
        <p:spPr bwMode="auto">
          <a:xfrm flipH="1">
            <a:off x="4822826" y="3697288"/>
            <a:ext cx="911225" cy="88900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379" name="Line 35">
            <a:extLst>
              <a:ext uri="{FF2B5EF4-FFF2-40B4-BE49-F238E27FC236}">
                <a16:creationId xmlns:a16="http://schemas.microsoft.com/office/drawing/2014/main" id="{0942F5F2-448F-4457-899E-7A49ECA635A2}"/>
              </a:ext>
            </a:extLst>
          </p:cNvPr>
          <p:cNvSpPr>
            <a:spLocks noChangeShapeType="1"/>
          </p:cNvSpPr>
          <p:nvPr/>
        </p:nvSpPr>
        <p:spPr bwMode="auto">
          <a:xfrm rot="18661895" flipH="1" flipV="1">
            <a:off x="4601370" y="4093370"/>
            <a:ext cx="1279525" cy="14287"/>
          </a:xfrm>
          <a:prstGeom prst="line">
            <a:avLst/>
          </a:prstGeom>
          <a:noFill/>
          <a:ln w="1905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 name="Text Box 32">
            <a:extLst>
              <a:ext uri="{FF2B5EF4-FFF2-40B4-BE49-F238E27FC236}">
                <a16:creationId xmlns:a16="http://schemas.microsoft.com/office/drawing/2014/main" id="{F4ADE293-1278-43C1-B634-48D63D9D3931}"/>
              </a:ext>
            </a:extLst>
          </p:cNvPr>
          <p:cNvSpPr txBox="1">
            <a:spLocks noChangeArrowheads="1"/>
          </p:cNvSpPr>
          <p:nvPr/>
        </p:nvSpPr>
        <p:spPr bwMode="auto">
          <a:xfrm>
            <a:off x="5519739" y="4868863"/>
            <a:ext cx="333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latin typeface="Comic Sans MS" panose="030F0702030302020204" pitchFamily="66" charset="0"/>
              </a:rPr>
              <a:t>A</a:t>
            </a:r>
            <a:endParaRPr lang="en-US" altLang="zh-CN" sz="1000" b="1">
              <a:latin typeface="Times New Roman" panose="02020603050405020304" pitchFamily="18" charset="0"/>
            </a:endParaRPr>
          </a:p>
        </p:txBody>
      </p:sp>
      <p:sp>
        <p:nvSpPr>
          <p:cNvPr id="3" name="Text Box 32">
            <a:extLst>
              <a:ext uri="{FF2B5EF4-FFF2-40B4-BE49-F238E27FC236}">
                <a16:creationId xmlns:a16="http://schemas.microsoft.com/office/drawing/2014/main" id="{87B1E2D3-AC4B-463F-A028-A008EB1D3AEE}"/>
              </a:ext>
            </a:extLst>
          </p:cNvPr>
          <p:cNvSpPr txBox="1">
            <a:spLocks noChangeArrowheads="1"/>
          </p:cNvSpPr>
          <p:nvPr/>
        </p:nvSpPr>
        <p:spPr bwMode="auto">
          <a:xfrm>
            <a:off x="6249989" y="4005263"/>
            <a:ext cx="3127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latin typeface="Comic Sans MS" panose="030F0702030302020204" pitchFamily="66" charset="0"/>
              </a:rPr>
              <a:t>B</a:t>
            </a:r>
            <a:endParaRPr lang="en-US" altLang="zh-CN" sz="1000" b="1">
              <a:latin typeface="Times New Roman" panose="02020603050405020304" pitchFamily="18" charset="0"/>
            </a:endParaRPr>
          </a:p>
        </p:txBody>
      </p:sp>
      <p:sp>
        <p:nvSpPr>
          <p:cNvPr id="4" name="Text Box 32">
            <a:extLst>
              <a:ext uri="{FF2B5EF4-FFF2-40B4-BE49-F238E27FC236}">
                <a16:creationId xmlns:a16="http://schemas.microsoft.com/office/drawing/2014/main" id="{500C7A15-A508-4B48-B98F-66BADFC794DA}"/>
              </a:ext>
            </a:extLst>
          </p:cNvPr>
          <p:cNvSpPr txBox="1">
            <a:spLocks noChangeArrowheads="1"/>
          </p:cNvSpPr>
          <p:nvPr/>
        </p:nvSpPr>
        <p:spPr bwMode="auto">
          <a:xfrm>
            <a:off x="6600825" y="4292601"/>
            <a:ext cx="37147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latin typeface="楷体" panose="02010609060101010101" pitchFamily="49" charset="-122"/>
                <a:ea typeface="楷体" panose="02010609060101010101" pitchFamily="49" charset="-122"/>
              </a:rPr>
              <a:t>全带宽利用率线</a:t>
            </a:r>
          </a:p>
          <a:p>
            <a:r>
              <a:rPr lang="zh-CN" altLang="en-US" sz="1600" b="1">
                <a:latin typeface="楷体" panose="02010609060101010101" pitchFamily="49" charset="-122"/>
                <a:ea typeface="楷体" panose="02010609060101010101" pitchFamily="49" charset="-122"/>
              </a:rPr>
              <a:t>（理想状况下两个连接吞吐量之和</a:t>
            </a:r>
            <a:r>
              <a:rPr lang="en-US" altLang="zh-CN" sz="1600" b="1">
                <a:latin typeface="楷体" panose="02010609060101010101" pitchFamily="49" charset="-122"/>
                <a:ea typeface="楷体" panose="02010609060101010101" pitchFamily="49" charset="-122"/>
              </a:rPr>
              <a:t>=R</a:t>
            </a:r>
            <a:r>
              <a:rPr lang="zh-CN" altLang="en-US" sz="1600" b="1">
                <a:latin typeface="楷体" panose="02010609060101010101" pitchFamily="49" charset="-122"/>
                <a:ea typeface="楷体" panose="02010609060101010101" pitchFamily="49" charset="-122"/>
              </a:rPr>
              <a:t>）</a:t>
            </a:r>
            <a:endParaRPr lang="zh-CN" altLang="en-US" sz="1000" b="1">
              <a:latin typeface="楷体" panose="02010609060101010101" pitchFamily="49" charset="-122"/>
              <a:ea typeface="楷体" panose="02010609060101010101" pitchFamily="49" charset="-122"/>
            </a:endParaRPr>
          </a:p>
        </p:txBody>
      </p:sp>
      <p:sp>
        <p:nvSpPr>
          <p:cNvPr id="166938" name="Oval 29">
            <a:extLst>
              <a:ext uri="{FF2B5EF4-FFF2-40B4-BE49-F238E27FC236}">
                <a16:creationId xmlns:a16="http://schemas.microsoft.com/office/drawing/2014/main" id="{DAA227AC-B72A-4DAF-AB31-774FDA2224F3}"/>
              </a:ext>
            </a:extLst>
          </p:cNvPr>
          <p:cNvSpPr>
            <a:spLocks noChangeArrowheads="1"/>
          </p:cNvSpPr>
          <p:nvPr/>
        </p:nvSpPr>
        <p:spPr bwMode="auto">
          <a:xfrm>
            <a:off x="5303838" y="3789363"/>
            <a:ext cx="144462" cy="144462"/>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36222" name="Text Box 30">
            <a:extLst>
              <a:ext uri="{FF2B5EF4-FFF2-40B4-BE49-F238E27FC236}">
                <a16:creationId xmlns:a16="http://schemas.microsoft.com/office/drawing/2014/main" id="{F9C75061-18EC-45DC-923F-905E342851D9}"/>
              </a:ext>
            </a:extLst>
          </p:cNvPr>
          <p:cNvSpPr txBox="1">
            <a:spLocks noChangeArrowheads="1"/>
          </p:cNvSpPr>
          <p:nvPr/>
        </p:nvSpPr>
        <p:spPr bwMode="auto">
          <a:xfrm>
            <a:off x="4367213" y="2133600"/>
            <a:ext cx="45577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latin typeface="楷体" panose="02010609060101010101" pitchFamily="49" charset="-122"/>
                <a:ea typeface="楷体" panose="02010609060101010101" pitchFamily="49" charset="-122"/>
              </a:rPr>
              <a:t>希望实际的吞吐量在两条直线的交叉处附近</a:t>
            </a:r>
          </a:p>
          <a:p>
            <a:r>
              <a:rPr lang="zh-CN" altLang="en-US" b="1">
                <a:latin typeface="楷体" panose="02010609060101010101" pitchFamily="49" charset="-122"/>
                <a:ea typeface="楷体" panose="02010609060101010101" pitchFamily="49" charset="-122"/>
              </a:rPr>
              <a:t>（既公平又充分利用带宽）</a:t>
            </a:r>
          </a:p>
        </p:txBody>
      </p:sp>
      <p:sp>
        <p:nvSpPr>
          <p:cNvPr id="136223" name="Line 31">
            <a:extLst>
              <a:ext uri="{FF2B5EF4-FFF2-40B4-BE49-F238E27FC236}">
                <a16:creationId xmlns:a16="http://schemas.microsoft.com/office/drawing/2014/main" id="{7FB73560-0598-4379-B119-12C0EE06CF88}"/>
              </a:ext>
            </a:extLst>
          </p:cNvPr>
          <p:cNvSpPr>
            <a:spLocks noChangeShapeType="1"/>
          </p:cNvSpPr>
          <p:nvPr/>
        </p:nvSpPr>
        <p:spPr bwMode="auto">
          <a:xfrm>
            <a:off x="5375275" y="2636839"/>
            <a:ext cx="0" cy="1152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6224" name="Line 32">
            <a:extLst>
              <a:ext uri="{FF2B5EF4-FFF2-40B4-BE49-F238E27FC236}">
                <a16:creationId xmlns:a16="http://schemas.microsoft.com/office/drawing/2014/main" id="{16E5BA7C-7FC5-474B-B1C1-B14AB0EFC8A4}"/>
              </a:ext>
            </a:extLst>
          </p:cNvPr>
          <p:cNvSpPr>
            <a:spLocks noChangeShapeType="1"/>
          </p:cNvSpPr>
          <p:nvPr/>
        </p:nvSpPr>
        <p:spPr bwMode="auto">
          <a:xfrm flipH="1">
            <a:off x="6743701" y="4941888"/>
            <a:ext cx="360363"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6225" name="Line 33">
            <a:extLst>
              <a:ext uri="{FF2B5EF4-FFF2-40B4-BE49-F238E27FC236}">
                <a16:creationId xmlns:a16="http://schemas.microsoft.com/office/drawing/2014/main" id="{963F52C0-A6D4-4C67-B60B-676D3862AE7B}"/>
              </a:ext>
            </a:extLst>
          </p:cNvPr>
          <p:cNvSpPr>
            <a:spLocks noChangeShapeType="1"/>
          </p:cNvSpPr>
          <p:nvPr/>
        </p:nvSpPr>
        <p:spPr bwMode="auto">
          <a:xfrm>
            <a:off x="6527801" y="1773239"/>
            <a:ext cx="288925" cy="2873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6226" name="Text Box 34">
            <a:extLst>
              <a:ext uri="{FF2B5EF4-FFF2-40B4-BE49-F238E27FC236}">
                <a16:creationId xmlns:a16="http://schemas.microsoft.com/office/drawing/2014/main" id="{E89E77E7-D416-409B-9C24-361F408DDE9D}"/>
              </a:ext>
            </a:extLst>
          </p:cNvPr>
          <p:cNvSpPr txBox="1">
            <a:spLocks noChangeArrowheads="1"/>
          </p:cNvSpPr>
          <p:nvPr/>
        </p:nvSpPr>
        <p:spPr bwMode="auto">
          <a:xfrm>
            <a:off x="1595439" y="2428876"/>
            <a:ext cx="17240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楷体" panose="02010609060101010101" pitchFamily="49" charset="-122"/>
                <a:ea typeface="楷体" panose="02010609060101010101" pitchFamily="49" charset="-122"/>
              </a:rPr>
              <a:t>假设某时刻连接</a:t>
            </a:r>
          </a:p>
          <a:p>
            <a:r>
              <a:rPr lang="en-US" altLang="zh-CN" sz="1600">
                <a:latin typeface="楷体" panose="02010609060101010101" pitchFamily="49" charset="-122"/>
                <a:ea typeface="楷体" panose="02010609060101010101" pitchFamily="49" charset="-122"/>
              </a:rPr>
              <a:t>1</a:t>
            </a:r>
            <a:r>
              <a:rPr lang="zh-CN" altLang="en-US" sz="1600">
                <a:latin typeface="楷体" panose="02010609060101010101" pitchFamily="49" charset="-122"/>
                <a:ea typeface="楷体" panose="02010609060101010101" pitchFamily="49" charset="-122"/>
              </a:rPr>
              <a:t>，</a:t>
            </a:r>
            <a:r>
              <a:rPr lang="en-US" altLang="zh-CN" sz="1600">
                <a:latin typeface="楷体" panose="02010609060101010101" pitchFamily="49" charset="-122"/>
                <a:ea typeface="楷体" panose="02010609060101010101" pitchFamily="49" charset="-122"/>
              </a:rPr>
              <a:t>2</a:t>
            </a:r>
            <a:r>
              <a:rPr lang="zh-CN" altLang="en-US" sz="1600">
                <a:latin typeface="楷体" panose="02010609060101010101" pitchFamily="49" charset="-122"/>
                <a:ea typeface="楷体" panose="02010609060101010101" pitchFamily="49" charset="-122"/>
              </a:rPr>
              <a:t>实现了</a:t>
            </a:r>
            <a:r>
              <a:rPr lang="en-US" altLang="zh-CN" sz="1600">
                <a:latin typeface="楷体" panose="02010609060101010101" pitchFamily="49" charset="-122"/>
                <a:ea typeface="楷体" panose="02010609060101010101" pitchFamily="49" charset="-122"/>
              </a:rPr>
              <a:t>A</a:t>
            </a:r>
            <a:r>
              <a:rPr lang="zh-CN" altLang="en-US" sz="1600">
                <a:latin typeface="楷体" panose="02010609060101010101" pitchFamily="49" charset="-122"/>
                <a:ea typeface="楷体" panose="02010609060101010101" pitchFamily="49" charset="-122"/>
              </a:rPr>
              <a:t>点</a:t>
            </a:r>
          </a:p>
          <a:p>
            <a:r>
              <a:rPr lang="zh-CN" altLang="en-US" sz="1600">
                <a:latin typeface="楷体" panose="02010609060101010101" pitchFamily="49" charset="-122"/>
                <a:ea typeface="楷体" panose="02010609060101010101" pitchFamily="49" charset="-122"/>
              </a:rPr>
              <a:t>所示的吞吐量，</a:t>
            </a:r>
          </a:p>
          <a:p>
            <a:r>
              <a:rPr lang="zh-CN" altLang="en-US" sz="1600">
                <a:latin typeface="楷体" panose="02010609060101010101" pitchFamily="49" charset="-122"/>
                <a:ea typeface="楷体" panose="02010609060101010101" pitchFamily="49" charset="-122"/>
              </a:rPr>
              <a:t>其和小于</a:t>
            </a:r>
            <a:r>
              <a:rPr lang="en-US" altLang="zh-CN" sz="1600">
                <a:latin typeface="楷体" panose="02010609060101010101" pitchFamily="49" charset="-122"/>
                <a:ea typeface="楷体" panose="02010609060101010101" pitchFamily="49" charset="-122"/>
              </a:rPr>
              <a:t>R</a:t>
            </a:r>
            <a:r>
              <a:rPr lang="zh-CN" altLang="en-US" sz="1600">
                <a:latin typeface="楷体" panose="02010609060101010101" pitchFamily="49" charset="-122"/>
                <a:ea typeface="楷体" panose="02010609060101010101" pitchFamily="49" charset="-122"/>
              </a:rPr>
              <a:t>，因此</a:t>
            </a:r>
          </a:p>
          <a:p>
            <a:r>
              <a:rPr lang="en-US" altLang="zh-CN" sz="1600">
                <a:latin typeface="楷体" panose="02010609060101010101" pitchFamily="49" charset="-122"/>
                <a:ea typeface="楷体" panose="02010609060101010101" pitchFamily="49" charset="-122"/>
              </a:rPr>
              <a:t>1</a:t>
            </a:r>
            <a:r>
              <a:rPr lang="zh-CN" altLang="en-US" sz="1600">
                <a:latin typeface="楷体" panose="02010609060101010101" pitchFamily="49" charset="-122"/>
                <a:ea typeface="楷体" panose="02010609060101010101" pitchFamily="49" charset="-122"/>
              </a:rPr>
              <a:t>，</a:t>
            </a:r>
            <a:r>
              <a:rPr lang="en-US" altLang="zh-CN" sz="1600">
                <a:latin typeface="楷体" panose="02010609060101010101" pitchFamily="49" charset="-122"/>
                <a:ea typeface="楷体" panose="02010609060101010101" pitchFamily="49" charset="-122"/>
              </a:rPr>
              <a:t>2</a:t>
            </a:r>
            <a:r>
              <a:rPr lang="zh-CN" altLang="en-US" sz="1600">
                <a:latin typeface="楷体" panose="02010609060101010101" pitchFamily="49" charset="-122"/>
                <a:ea typeface="楷体" panose="02010609060101010101" pitchFamily="49" charset="-122"/>
              </a:rPr>
              <a:t>都线性增加</a:t>
            </a:r>
          </a:p>
          <a:p>
            <a:r>
              <a:rPr lang="zh-CN" altLang="en-US" sz="1600">
                <a:latin typeface="楷体" panose="02010609060101010101" pitchFamily="49" charset="-122"/>
                <a:ea typeface="楷体" panose="02010609060101010101" pitchFamily="49" charset="-122"/>
              </a:rPr>
              <a:t>吞吐量（都是在</a:t>
            </a:r>
          </a:p>
          <a:p>
            <a:r>
              <a:rPr lang="zh-CN" altLang="en-US" sz="1600">
                <a:latin typeface="楷体" panose="02010609060101010101" pitchFamily="49" charset="-122"/>
                <a:ea typeface="楷体" panose="02010609060101010101" pitchFamily="49" charset="-122"/>
              </a:rPr>
              <a:t>一个</a:t>
            </a:r>
            <a:r>
              <a:rPr lang="en-US" altLang="zh-CN" sz="1600">
                <a:latin typeface="楷体" panose="02010609060101010101" pitchFamily="49" charset="-122"/>
                <a:ea typeface="楷体" panose="02010609060101010101" pitchFamily="49" charset="-122"/>
              </a:rPr>
              <a:t>RTT</a:t>
            </a:r>
            <a:r>
              <a:rPr lang="zh-CN" altLang="en-US" sz="1600">
                <a:latin typeface="楷体" panose="02010609060101010101" pitchFamily="49" charset="-122"/>
                <a:ea typeface="楷体" panose="02010609060101010101" pitchFamily="49" charset="-122"/>
              </a:rPr>
              <a:t>内增加</a:t>
            </a:r>
          </a:p>
          <a:p>
            <a:r>
              <a:rPr lang="zh-CN" altLang="en-US" sz="1600">
                <a:latin typeface="楷体" panose="02010609060101010101" pitchFamily="49" charset="-122"/>
                <a:ea typeface="楷体" panose="02010609060101010101" pitchFamily="49" charset="-122"/>
              </a:rPr>
              <a:t>一个</a:t>
            </a:r>
            <a:r>
              <a:rPr lang="en-US" altLang="zh-CN" sz="1600">
                <a:latin typeface="楷体" panose="02010609060101010101" pitchFamily="49" charset="-122"/>
                <a:ea typeface="楷体" panose="02010609060101010101" pitchFamily="49" charset="-122"/>
              </a:rPr>
              <a:t>MSS</a:t>
            </a:r>
            <a:r>
              <a:rPr lang="zh-CN" altLang="en-US" sz="1600">
                <a:latin typeface="楷体" panose="02010609060101010101" pitchFamily="49" charset="-122"/>
                <a:ea typeface="楷体" panose="02010609060101010101" pitchFamily="49" charset="-122"/>
              </a:rPr>
              <a:t>），因此</a:t>
            </a:r>
          </a:p>
          <a:p>
            <a:r>
              <a:rPr lang="zh-CN" altLang="en-US" sz="1600">
                <a:latin typeface="楷体" panose="02010609060101010101" pitchFamily="49" charset="-122"/>
                <a:ea typeface="楷体" panose="02010609060101010101" pitchFamily="49" charset="-122"/>
              </a:rPr>
              <a:t>直线以</a:t>
            </a:r>
            <a:r>
              <a:rPr lang="en-US" altLang="zh-CN" sz="1600">
                <a:latin typeface="楷体" panose="02010609060101010101" pitchFamily="49" charset="-122"/>
                <a:ea typeface="楷体" panose="02010609060101010101" pitchFamily="49" charset="-122"/>
              </a:rPr>
              <a:t>45</a:t>
            </a:r>
            <a:r>
              <a:rPr lang="zh-CN" altLang="en-US" sz="1600">
                <a:latin typeface="楷体" panose="02010609060101010101" pitchFamily="49" charset="-122"/>
                <a:ea typeface="楷体" panose="02010609060101010101" pitchFamily="49" charset="-122"/>
              </a:rPr>
              <a:t>度增长</a:t>
            </a:r>
          </a:p>
        </p:txBody>
      </p:sp>
      <p:sp>
        <p:nvSpPr>
          <p:cNvPr id="136227" name="Text Box 35">
            <a:extLst>
              <a:ext uri="{FF2B5EF4-FFF2-40B4-BE49-F238E27FC236}">
                <a16:creationId xmlns:a16="http://schemas.microsoft.com/office/drawing/2014/main" id="{5597CEC9-60E9-4862-989F-210E2F8AA37E}"/>
              </a:ext>
            </a:extLst>
          </p:cNvPr>
          <p:cNvSpPr txBox="1">
            <a:spLocks noChangeArrowheads="1"/>
          </p:cNvSpPr>
          <p:nvPr/>
        </p:nvSpPr>
        <p:spPr bwMode="auto">
          <a:xfrm>
            <a:off x="1524000" y="2420938"/>
            <a:ext cx="15494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楷体" panose="02010609060101010101" pitchFamily="49" charset="-122"/>
                <a:ea typeface="楷体" panose="02010609060101010101" pitchFamily="49" charset="-122"/>
              </a:rPr>
              <a:t>当两个连接</a:t>
            </a:r>
          </a:p>
          <a:p>
            <a:r>
              <a:rPr lang="zh-CN" altLang="en-US" sz="1600">
                <a:latin typeface="楷体" panose="02010609060101010101" pitchFamily="49" charset="-122"/>
                <a:ea typeface="楷体" panose="02010609060101010101" pitchFamily="49" charset="-122"/>
              </a:rPr>
              <a:t>总带宽超过</a:t>
            </a:r>
            <a:r>
              <a:rPr lang="en-US" altLang="zh-CN" sz="1600">
                <a:latin typeface="楷体" panose="02010609060101010101" pitchFamily="49" charset="-122"/>
                <a:ea typeface="楷体" panose="02010609060101010101" pitchFamily="49" charset="-122"/>
              </a:rPr>
              <a:t>R</a:t>
            </a:r>
            <a:r>
              <a:rPr lang="zh-CN" altLang="en-US" sz="1600">
                <a:latin typeface="楷体" panose="02010609060101010101" pitchFamily="49" charset="-122"/>
                <a:ea typeface="楷体" panose="02010609060101010101" pitchFamily="49" charset="-122"/>
              </a:rPr>
              <a:t>，</a:t>
            </a:r>
          </a:p>
          <a:p>
            <a:r>
              <a:rPr lang="zh-CN" altLang="en-US" sz="1600">
                <a:latin typeface="楷体" panose="02010609060101010101" pitchFamily="49" charset="-122"/>
                <a:ea typeface="楷体" panose="02010609060101010101" pitchFamily="49" charset="-122"/>
              </a:rPr>
              <a:t>发生丢包。二</a:t>
            </a:r>
          </a:p>
          <a:p>
            <a:r>
              <a:rPr lang="zh-CN" altLang="en-US" sz="1600">
                <a:latin typeface="楷体" panose="02010609060101010101" pitchFamily="49" charset="-122"/>
                <a:ea typeface="楷体" panose="02010609060101010101" pitchFamily="49" charset="-122"/>
              </a:rPr>
              <a:t>者按</a:t>
            </a:r>
            <a:r>
              <a:rPr lang="en-US" altLang="zh-CN" sz="1600">
                <a:latin typeface="楷体" panose="02010609060101010101" pitchFamily="49" charset="-122"/>
                <a:ea typeface="楷体" panose="02010609060101010101" pitchFamily="49" charset="-122"/>
              </a:rPr>
              <a:t>1 /2</a:t>
            </a:r>
            <a:r>
              <a:rPr lang="zh-CN" altLang="en-US" sz="1600">
                <a:latin typeface="楷体" panose="02010609060101010101" pitchFamily="49" charset="-122"/>
                <a:ea typeface="楷体" panose="02010609060101010101" pitchFamily="49" charset="-122"/>
              </a:rPr>
              <a:t>减小</a:t>
            </a:r>
          </a:p>
          <a:p>
            <a:r>
              <a:rPr lang="zh-CN" altLang="en-US" sz="1600">
                <a:latin typeface="楷体" panose="02010609060101010101" pitchFamily="49" charset="-122"/>
                <a:ea typeface="楷体" panose="02010609060101010101" pitchFamily="49" charset="-122"/>
              </a:rPr>
              <a:t>窗口</a:t>
            </a:r>
          </a:p>
        </p:txBody>
      </p:sp>
      <p:sp>
        <p:nvSpPr>
          <p:cNvPr id="136228" name="Text Box 36">
            <a:extLst>
              <a:ext uri="{FF2B5EF4-FFF2-40B4-BE49-F238E27FC236}">
                <a16:creationId xmlns:a16="http://schemas.microsoft.com/office/drawing/2014/main" id="{C6C50F3E-B048-4863-832C-C83D5C708B8F}"/>
              </a:ext>
            </a:extLst>
          </p:cNvPr>
          <p:cNvSpPr txBox="1">
            <a:spLocks noChangeArrowheads="1"/>
          </p:cNvSpPr>
          <p:nvPr/>
        </p:nvSpPr>
        <p:spPr bwMode="auto">
          <a:xfrm>
            <a:off x="1524001" y="2500314"/>
            <a:ext cx="1916113"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楷体" panose="02010609060101010101" pitchFamily="49" charset="-122"/>
                <a:ea typeface="楷体" panose="02010609060101010101" pitchFamily="49" charset="-122"/>
              </a:rPr>
              <a:t>以此类推，最后</a:t>
            </a:r>
          </a:p>
          <a:p>
            <a:r>
              <a:rPr lang="zh-CN" altLang="en-US">
                <a:latin typeface="楷体" panose="02010609060101010101" pitchFamily="49" charset="-122"/>
                <a:ea typeface="楷体" panose="02010609060101010101" pitchFamily="49" charset="-122"/>
              </a:rPr>
              <a:t>二个连接的带宽</a:t>
            </a:r>
          </a:p>
          <a:p>
            <a:r>
              <a:rPr lang="zh-CN" altLang="en-US">
                <a:latin typeface="楷体" panose="02010609060101010101" pitchFamily="49" charset="-122"/>
                <a:ea typeface="楷体" panose="02010609060101010101" pitchFamily="49" charset="-122"/>
              </a:rPr>
              <a:t>始终是沿着相同</a:t>
            </a:r>
          </a:p>
          <a:p>
            <a:r>
              <a:rPr lang="zh-CN" altLang="en-US">
                <a:latin typeface="楷体" panose="02010609060101010101" pitchFamily="49" charset="-122"/>
                <a:ea typeface="楷体" panose="02010609060101010101" pitchFamily="49" charset="-122"/>
              </a:rPr>
              <a:t>带宽份额线波动</a:t>
            </a:r>
          </a:p>
          <a:p>
            <a:r>
              <a:rPr lang="en-US" altLang="zh-CN">
                <a:solidFill>
                  <a:srgbClr val="FF0000"/>
                </a:solidFill>
                <a:latin typeface="楷体" panose="02010609060101010101" pitchFamily="49" charset="-122"/>
                <a:ea typeface="楷体" panose="02010609060101010101" pitchFamily="49" charset="-122"/>
              </a:rPr>
              <a:t>TCP</a:t>
            </a:r>
            <a:r>
              <a:rPr lang="zh-CN" altLang="en-US">
                <a:solidFill>
                  <a:srgbClr val="FF0000"/>
                </a:solidFill>
                <a:latin typeface="楷体" panose="02010609060101010101" pitchFamily="49" charset="-122"/>
                <a:ea typeface="楷体" panose="02010609060101010101" pitchFamily="49" charset="-122"/>
              </a:rPr>
              <a:t>的拥塞控制会</a:t>
            </a:r>
          </a:p>
          <a:p>
            <a:r>
              <a:rPr lang="zh-CN" altLang="en-US">
                <a:solidFill>
                  <a:srgbClr val="FF0000"/>
                </a:solidFill>
                <a:latin typeface="楷体" panose="02010609060101010101" pitchFamily="49" charset="-122"/>
                <a:ea typeface="楷体" panose="02010609060101010101" pitchFamily="49" charset="-122"/>
              </a:rPr>
              <a:t>保证公平性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36224"/>
                                        </p:tgtEl>
                                        <p:attrNameLst>
                                          <p:attrName>style.visibility</p:attrName>
                                        </p:attrNameLst>
                                      </p:cBhvr>
                                      <p:to>
                                        <p:strVal val="visible"/>
                                      </p:to>
                                    </p:set>
                                    <p:animEffect transition="in" filter="blinds(horizontal)">
                                      <p:cBhvr>
                                        <p:cTn id="10" dur="500"/>
                                        <p:tgtEl>
                                          <p:spTgt spid="13622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36204"/>
                                        </p:tgtEl>
                                        <p:attrNameLst>
                                          <p:attrName>style.visibility</p:attrName>
                                        </p:attrNameLst>
                                      </p:cBhvr>
                                      <p:to>
                                        <p:strVal val="visible"/>
                                      </p:to>
                                    </p:set>
                                    <p:animEffect transition="in" filter="blinds(horizontal)">
                                      <p:cBhvr>
                                        <p:cTn id="15" dur="500"/>
                                        <p:tgtEl>
                                          <p:spTgt spid="136204"/>
                                        </p:tgtEl>
                                      </p:cBhvr>
                                    </p:animEffect>
                                  </p:childTnLst>
                                </p:cTn>
                              </p:par>
                              <p:par>
                                <p:cTn id="16" presetID="3" presetClass="entr" presetSubtype="10" fill="hold" nodeType="withEffect">
                                  <p:stCondLst>
                                    <p:cond delay="0"/>
                                  </p:stCondLst>
                                  <p:childTnLst>
                                    <p:set>
                                      <p:cBhvr>
                                        <p:cTn id="17" dur="1" fill="hold">
                                          <p:stCondLst>
                                            <p:cond delay="0"/>
                                          </p:stCondLst>
                                        </p:cTn>
                                        <p:tgtEl>
                                          <p:spTgt spid="136225"/>
                                        </p:tgtEl>
                                        <p:attrNameLst>
                                          <p:attrName>style.visibility</p:attrName>
                                        </p:attrNameLst>
                                      </p:cBhvr>
                                      <p:to>
                                        <p:strVal val="visible"/>
                                      </p:to>
                                    </p:set>
                                    <p:animEffect transition="in" filter="blinds(horizontal)">
                                      <p:cBhvr>
                                        <p:cTn id="18" dur="500"/>
                                        <p:tgtEl>
                                          <p:spTgt spid="13622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36222"/>
                                        </p:tgtEl>
                                        <p:attrNameLst>
                                          <p:attrName>style.visibility</p:attrName>
                                        </p:attrNameLst>
                                      </p:cBhvr>
                                      <p:to>
                                        <p:strVal val="visible"/>
                                      </p:to>
                                    </p:set>
                                    <p:animEffect transition="in" filter="blinds(horizontal)">
                                      <p:cBhvr>
                                        <p:cTn id="23" dur="500"/>
                                        <p:tgtEl>
                                          <p:spTgt spid="136222"/>
                                        </p:tgtEl>
                                      </p:cBhvr>
                                    </p:animEffect>
                                  </p:childTnLst>
                                </p:cTn>
                              </p:par>
                              <p:par>
                                <p:cTn id="24" presetID="3" presetClass="entr" presetSubtype="10" fill="hold" nodeType="withEffect">
                                  <p:stCondLst>
                                    <p:cond delay="0"/>
                                  </p:stCondLst>
                                  <p:childTnLst>
                                    <p:set>
                                      <p:cBhvr>
                                        <p:cTn id="25" dur="1" fill="hold">
                                          <p:stCondLst>
                                            <p:cond delay="0"/>
                                          </p:stCondLst>
                                        </p:cTn>
                                        <p:tgtEl>
                                          <p:spTgt spid="136223"/>
                                        </p:tgtEl>
                                        <p:attrNameLst>
                                          <p:attrName>style.visibility</p:attrName>
                                        </p:attrNameLst>
                                      </p:cBhvr>
                                      <p:to>
                                        <p:strVal val="visible"/>
                                      </p:to>
                                    </p:set>
                                    <p:animEffect transition="in" filter="blinds(horizontal)">
                                      <p:cBhvr>
                                        <p:cTn id="26" dur="500"/>
                                        <p:tgtEl>
                                          <p:spTgt spid="13622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linds(horizontal)">
                                      <p:cBhvr>
                                        <p:cTn id="31" dur="500"/>
                                        <p:tgtEl>
                                          <p:spTgt spid="2"/>
                                        </p:tgtEl>
                                      </p:cBhvr>
                                    </p:animEffect>
                                  </p:childTnLst>
                                </p:cTn>
                              </p:par>
                              <p:par>
                                <p:cTn id="32" presetID="3" presetClass="entr" presetSubtype="10" fill="hold" nodeType="withEffect">
                                  <p:stCondLst>
                                    <p:cond delay="0"/>
                                  </p:stCondLst>
                                  <p:childTnLst>
                                    <p:set>
                                      <p:cBhvr>
                                        <p:cTn id="33" dur="1" fill="hold">
                                          <p:stCondLst>
                                            <p:cond delay="0"/>
                                          </p:stCondLst>
                                        </p:cTn>
                                        <p:tgtEl>
                                          <p:spTgt spid="441372"/>
                                        </p:tgtEl>
                                        <p:attrNameLst>
                                          <p:attrName>style.visibility</p:attrName>
                                        </p:attrNameLst>
                                      </p:cBhvr>
                                      <p:to>
                                        <p:strVal val="visible"/>
                                      </p:to>
                                    </p:set>
                                    <p:animEffect transition="in" filter="blinds(horizontal)">
                                      <p:cBhvr>
                                        <p:cTn id="34" dur="500"/>
                                        <p:tgtEl>
                                          <p:spTgt spid="441372"/>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36226"/>
                                        </p:tgtEl>
                                        <p:attrNameLst>
                                          <p:attrName>style.visibility</p:attrName>
                                        </p:attrNameLst>
                                      </p:cBhvr>
                                      <p:to>
                                        <p:strVal val="visible"/>
                                      </p:to>
                                    </p:set>
                                    <p:animEffect transition="in" filter="blinds(horizontal)">
                                      <p:cBhvr>
                                        <p:cTn id="37" dur="500"/>
                                        <p:tgtEl>
                                          <p:spTgt spid="13622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linds(horizontal)">
                                      <p:cBhvr>
                                        <p:cTn id="42" dur="500"/>
                                        <p:tgtEl>
                                          <p:spTgt spid="3"/>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441376"/>
                                        </p:tgtEl>
                                        <p:attrNameLst>
                                          <p:attrName>style.visibility</p:attrName>
                                        </p:attrNameLst>
                                      </p:cBhvr>
                                      <p:to>
                                        <p:strVal val="visible"/>
                                      </p:to>
                                    </p:set>
                                    <p:animEffect transition="in" filter="blinds(horizontal)">
                                      <p:cBhvr>
                                        <p:cTn id="45" dur="500"/>
                                        <p:tgtEl>
                                          <p:spTgt spid="441376"/>
                                        </p:tgtEl>
                                      </p:cBhvr>
                                    </p:animEffect>
                                  </p:childTnLst>
                                </p:cTn>
                              </p:par>
                              <p:par>
                                <p:cTn id="46" presetID="3" presetClass="entr" presetSubtype="10" fill="hold" nodeType="withEffect">
                                  <p:stCondLst>
                                    <p:cond delay="0"/>
                                  </p:stCondLst>
                                  <p:childTnLst>
                                    <p:set>
                                      <p:cBhvr>
                                        <p:cTn id="47" dur="1" fill="hold">
                                          <p:stCondLst>
                                            <p:cond delay="0"/>
                                          </p:stCondLst>
                                        </p:cTn>
                                        <p:tgtEl>
                                          <p:spTgt spid="441373"/>
                                        </p:tgtEl>
                                        <p:attrNameLst>
                                          <p:attrName>style.visibility</p:attrName>
                                        </p:attrNameLst>
                                      </p:cBhvr>
                                      <p:to>
                                        <p:strVal val="visible"/>
                                      </p:to>
                                    </p:set>
                                    <p:animEffect transition="in" filter="blinds(horizontal)">
                                      <p:cBhvr>
                                        <p:cTn id="48" dur="500"/>
                                        <p:tgtEl>
                                          <p:spTgt spid="441373"/>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36227"/>
                                        </p:tgtEl>
                                        <p:attrNameLst>
                                          <p:attrName>style.visibility</p:attrName>
                                        </p:attrNameLst>
                                      </p:cBhvr>
                                      <p:to>
                                        <p:strVal val="visible"/>
                                      </p:to>
                                    </p:set>
                                    <p:animEffect transition="in" filter="blinds(horizontal)">
                                      <p:cBhvr>
                                        <p:cTn id="51" dur="500"/>
                                        <p:tgtEl>
                                          <p:spTgt spid="136227"/>
                                        </p:tgtEl>
                                      </p:cBhvr>
                                    </p:animEffect>
                                  </p:childTnLst>
                                </p:cTn>
                              </p:par>
                              <p:par>
                                <p:cTn id="52" presetID="3" presetClass="exit" presetSubtype="10" fill="hold" grpId="1" nodeType="withEffect">
                                  <p:stCondLst>
                                    <p:cond delay="0"/>
                                  </p:stCondLst>
                                  <p:childTnLst>
                                    <p:animEffect transition="out" filter="blinds(horizontal)">
                                      <p:cBhvr>
                                        <p:cTn id="53" dur="500"/>
                                        <p:tgtEl>
                                          <p:spTgt spid="136226"/>
                                        </p:tgtEl>
                                      </p:cBhvr>
                                    </p:animEffect>
                                    <p:set>
                                      <p:cBhvr>
                                        <p:cTn id="54" dur="1" fill="hold">
                                          <p:stCondLst>
                                            <p:cond delay="499"/>
                                          </p:stCondLst>
                                        </p:cTn>
                                        <p:tgtEl>
                                          <p:spTgt spid="136226"/>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136197">
                                            <p:txEl>
                                              <p:pRg st="0" end="0"/>
                                            </p:txEl>
                                          </p:spTgt>
                                        </p:tgtEl>
                                        <p:attrNameLst>
                                          <p:attrName>style.visibility</p:attrName>
                                        </p:attrNameLst>
                                      </p:cBhvr>
                                      <p:to>
                                        <p:strVal val="visible"/>
                                      </p:to>
                                    </p:set>
                                    <p:animEffect transition="in" filter="blinds(horizontal)">
                                      <p:cBhvr>
                                        <p:cTn id="59" dur="500"/>
                                        <p:tgtEl>
                                          <p:spTgt spid="136197">
                                            <p:txEl>
                                              <p:pRg st="0" end="0"/>
                                            </p:txEl>
                                          </p:spTgt>
                                        </p:tgtEl>
                                      </p:cBhvr>
                                    </p:animEffect>
                                  </p:childTnLst>
                                </p:cTn>
                              </p:par>
                              <p:par>
                                <p:cTn id="60" presetID="3" presetClass="entr" presetSubtype="10" fill="hold" nodeType="withEffect">
                                  <p:stCondLst>
                                    <p:cond delay="0"/>
                                  </p:stCondLst>
                                  <p:childTnLst>
                                    <p:set>
                                      <p:cBhvr>
                                        <p:cTn id="61" dur="1" fill="hold">
                                          <p:stCondLst>
                                            <p:cond delay="0"/>
                                          </p:stCondLst>
                                        </p:cTn>
                                        <p:tgtEl>
                                          <p:spTgt spid="441374"/>
                                        </p:tgtEl>
                                        <p:attrNameLst>
                                          <p:attrName>style.visibility</p:attrName>
                                        </p:attrNameLst>
                                      </p:cBhvr>
                                      <p:to>
                                        <p:strVal val="visible"/>
                                      </p:to>
                                    </p:set>
                                    <p:animEffect transition="in" filter="blinds(horizontal)">
                                      <p:cBhvr>
                                        <p:cTn id="62" dur="500"/>
                                        <p:tgtEl>
                                          <p:spTgt spid="441374"/>
                                        </p:tgtEl>
                                      </p:cBhvr>
                                    </p:animEffect>
                                  </p:childTnLst>
                                </p:cTn>
                              </p:par>
                              <p:par>
                                <p:cTn id="63" presetID="3" presetClass="entr" presetSubtype="10" fill="hold" nodeType="withEffect">
                                  <p:stCondLst>
                                    <p:cond delay="0"/>
                                  </p:stCondLst>
                                  <p:childTnLst>
                                    <p:set>
                                      <p:cBhvr>
                                        <p:cTn id="64" dur="1" fill="hold">
                                          <p:stCondLst>
                                            <p:cond delay="0"/>
                                          </p:stCondLst>
                                        </p:cTn>
                                        <p:tgtEl>
                                          <p:spTgt spid="441375"/>
                                        </p:tgtEl>
                                        <p:attrNameLst>
                                          <p:attrName>style.visibility</p:attrName>
                                        </p:attrNameLst>
                                      </p:cBhvr>
                                      <p:to>
                                        <p:strVal val="visible"/>
                                      </p:to>
                                    </p:set>
                                    <p:animEffect transition="in" filter="blinds(horizontal)">
                                      <p:cBhvr>
                                        <p:cTn id="65" dur="500"/>
                                        <p:tgtEl>
                                          <p:spTgt spid="441375"/>
                                        </p:tgtEl>
                                      </p:cBhvr>
                                    </p:animEffect>
                                  </p:childTnLst>
                                </p:cTn>
                              </p:par>
                              <p:par>
                                <p:cTn id="66" presetID="3" presetClass="entr" presetSubtype="10" fill="hold" nodeType="withEffect">
                                  <p:stCondLst>
                                    <p:cond delay="0"/>
                                  </p:stCondLst>
                                  <p:childTnLst>
                                    <p:set>
                                      <p:cBhvr>
                                        <p:cTn id="67" dur="1" fill="hold">
                                          <p:stCondLst>
                                            <p:cond delay="0"/>
                                          </p:stCondLst>
                                        </p:cTn>
                                        <p:tgtEl>
                                          <p:spTgt spid="441377"/>
                                        </p:tgtEl>
                                        <p:attrNameLst>
                                          <p:attrName>style.visibility</p:attrName>
                                        </p:attrNameLst>
                                      </p:cBhvr>
                                      <p:to>
                                        <p:strVal val="visible"/>
                                      </p:to>
                                    </p:set>
                                    <p:animEffect transition="in" filter="blinds(horizontal)">
                                      <p:cBhvr>
                                        <p:cTn id="68" dur="500"/>
                                        <p:tgtEl>
                                          <p:spTgt spid="441377"/>
                                        </p:tgtEl>
                                      </p:cBhvr>
                                    </p:animEffect>
                                  </p:childTnLst>
                                </p:cTn>
                              </p:par>
                              <p:par>
                                <p:cTn id="69" presetID="3" presetClass="entr" presetSubtype="10" fill="hold" nodeType="withEffect">
                                  <p:stCondLst>
                                    <p:cond delay="0"/>
                                  </p:stCondLst>
                                  <p:childTnLst>
                                    <p:set>
                                      <p:cBhvr>
                                        <p:cTn id="70" dur="1" fill="hold">
                                          <p:stCondLst>
                                            <p:cond delay="0"/>
                                          </p:stCondLst>
                                        </p:cTn>
                                        <p:tgtEl>
                                          <p:spTgt spid="441378"/>
                                        </p:tgtEl>
                                        <p:attrNameLst>
                                          <p:attrName>style.visibility</p:attrName>
                                        </p:attrNameLst>
                                      </p:cBhvr>
                                      <p:to>
                                        <p:strVal val="visible"/>
                                      </p:to>
                                    </p:set>
                                    <p:animEffect transition="in" filter="blinds(horizontal)">
                                      <p:cBhvr>
                                        <p:cTn id="71" dur="500"/>
                                        <p:tgtEl>
                                          <p:spTgt spid="441378"/>
                                        </p:tgtEl>
                                      </p:cBhvr>
                                    </p:animEffect>
                                  </p:childTnLst>
                                </p:cTn>
                              </p:par>
                              <p:par>
                                <p:cTn id="72" presetID="3" presetClass="entr" presetSubtype="10" fill="hold" nodeType="withEffect">
                                  <p:stCondLst>
                                    <p:cond delay="0"/>
                                  </p:stCondLst>
                                  <p:childTnLst>
                                    <p:set>
                                      <p:cBhvr>
                                        <p:cTn id="73" dur="1" fill="hold">
                                          <p:stCondLst>
                                            <p:cond delay="0"/>
                                          </p:stCondLst>
                                        </p:cTn>
                                        <p:tgtEl>
                                          <p:spTgt spid="441379"/>
                                        </p:tgtEl>
                                        <p:attrNameLst>
                                          <p:attrName>style.visibility</p:attrName>
                                        </p:attrNameLst>
                                      </p:cBhvr>
                                      <p:to>
                                        <p:strVal val="visible"/>
                                      </p:to>
                                    </p:set>
                                    <p:animEffect transition="in" filter="blinds(horizontal)">
                                      <p:cBhvr>
                                        <p:cTn id="74" dur="500"/>
                                        <p:tgtEl>
                                          <p:spTgt spid="441379"/>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136228"/>
                                        </p:tgtEl>
                                        <p:attrNameLst>
                                          <p:attrName>style.visibility</p:attrName>
                                        </p:attrNameLst>
                                      </p:cBhvr>
                                      <p:to>
                                        <p:strVal val="visible"/>
                                      </p:to>
                                    </p:set>
                                    <p:animEffect transition="in" filter="blinds(horizontal)">
                                      <p:cBhvr>
                                        <p:cTn id="77" dur="500"/>
                                        <p:tgtEl>
                                          <p:spTgt spid="136228"/>
                                        </p:tgtEl>
                                      </p:cBhvr>
                                    </p:animEffect>
                                  </p:childTnLst>
                                </p:cTn>
                              </p:par>
                              <p:par>
                                <p:cTn id="78" presetID="3" presetClass="exit" presetSubtype="10" fill="hold" grpId="1" nodeType="withEffect">
                                  <p:stCondLst>
                                    <p:cond delay="0"/>
                                  </p:stCondLst>
                                  <p:childTnLst>
                                    <p:animEffect transition="out" filter="blinds(horizontal)">
                                      <p:cBhvr>
                                        <p:cTn id="79" dur="500"/>
                                        <p:tgtEl>
                                          <p:spTgt spid="136227"/>
                                        </p:tgtEl>
                                      </p:cBhvr>
                                    </p:animEffect>
                                    <p:set>
                                      <p:cBhvr>
                                        <p:cTn id="80" dur="1" fill="hold">
                                          <p:stCondLst>
                                            <p:cond delay="499"/>
                                          </p:stCondLst>
                                        </p:cTn>
                                        <p:tgtEl>
                                          <p:spTgt spid="1362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7" grpId="0" build="p"/>
      <p:bldP spid="136204" grpId="0"/>
      <p:bldP spid="441376" grpId="0"/>
      <p:bldP spid="2" grpId="0"/>
      <p:bldP spid="3" grpId="0"/>
      <p:bldP spid="4" grpId="0"/>
      <p:bldP spid="136222" grpId="0"/>
      <p:bldP spid="136226" grpId="0"/>
      <p:bldP spid="136226" grpId="1"/>
      <p:bldP spid="136227" grpId="0"/>
      <p:bldP spid="136227" grpId="1"/>
      <p:bldP spid="136228"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6503987" cy="1428589"/>
            <a:chOff x="551030" y="-368704"/>
            <a:chExt cx="6503987" cy="1428589"/>
          </a:xfrm>
        </p:grpSpPr>
        <p:grpSp>
          <p:nvGrpSpPr>
            <p:cNvPr id="20" name="组合 19"/>
            <p:cNvGrpSpPr/>
            <p:nvPr/>
          </p:nvGrpSpPr>
          <p:grpSpPr>
            <a:xfrm>
              <a:off x="1201632" y="303925"/>
              <a:ext cx="5853385" cy="675443"/>
              <a:chOff x="1839059" y="967769"/>
              <a:chExt cx="5853385" cy="675443"/>
            </a:xfrm>
          </p:grpSpPr>
          <p:sp>
            <p:nvSpPr>
              <p:cNvPr id="22" name="矩形: 圆角 21"/>
              <p:cNvSpPr/>
              <p:nvPr/>
            </p:nvSpPr>
            <p:spPr>
              <a:xfrm>
                <a:off x="1839059" y="967769"/>
                <a:ext cx="58533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484761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拥塞控制的公平性分析</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 name="组合 1"/>
          <p:cNvGrpSpPr/>
          <p:nvPr/>
        </p:nvGrpSpPr>
        <p:grpSpPr>
          <a:xfrm>
            <a:off x="515938" y="1514316"/>
            <a:ext cx="3017157" cy="525531"/>
            <a:chOff x="515938" y="1514316"/>
            <a:chExt cx="3017157" cy="525531"/>
          </a:xfrm>
        </p:grpSpPr>
        <p:sp>
          <p:nvSpPr>
            <p:cNvPr id="34" name="流程图: 手动输入 6"/>
            <p:cNvSpPr/>
            <p:nvPr/>
          </p:nvSpPr>
          <p:spPr>
            <a:xfrm rot="5400000" flipV="1">
              <a:off x="2542664" y="1148255"/>
              <a:ext cx="498372" cy="127430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1" name="组合 30"/>
            <p:cNvGrpSpPr/>
            <p:nvPr/>
          </p:nvGrpSpPr>
          <p:grpSpPr>
            <a:xfrm>
              <a:off x="515938" y="1514316"/>
              <a:ext cx="3017157" cy="525531"/>
              <a:chOff x="722008" y="1303131"/>
              <a:chExt cx="2880870" cy="501793"/>
            </a:xfrm>
          </p:grpSpPr>
          <p:sp>
            <p:nvSpPr>
              <p:cNvPr id="32" name="流程图: 手动输入 6"/>
              <p:cNvSpPr/>
              <p:nvPr/>
            </p:nvSpPr>
            <p:spPr>
              <a:xfrm rot="5400000" flipV="1">
                <a:off x="1662513" y="632624"/>
                <a:ext cx="475861" cy="18236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3" name="组合 32"/>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268603" y="1334725"/>
                <a:ext cx="2334275"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TCP</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的公平性</a:t>
                </a:r>
              </a:p>
            </p:txBody>
          </p:sp>
        </p:grpSp>
      </p:grpSp>
      <p:sp>
        <p:nvSpPr>
          <p:cNvPr id="63" name="Line 19"/>
          <p:cNvSpPr>
            <a:spLocks noChangeShapeType="1"/>
          </p:cNvSpPr>
          <p:nvPr/>
        </p:nvSpPr>
        <p:spPr bwMode="auto">
          <a:xfrm>
            <a:off x="4770670" y="4923509"/>
            <a:ext cx="287462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 name="Line 20"/>
          <p:cNvSpPr>
            <a:spLocks noChangeShapeType="1"/>
          </p:cNvSpPr>
          <p:nvPr/>
        </p:nvSpPr>
        <p:spPr bwMode="auto">
          <a:xfrm flipV="1">
            <a:off x="4770670" y="2477822"/>
            <a:ext cx="0" cy="243816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 name="Line 21"/>
          <p:cNvSpPr>
            <a:spLocks noChangeShapeType="1"/>
          </p:cNvSpPr>
          <p:nvPr/>
        </p:nvSpPr>
        <p:spPr bwMode="auto">
          <a:xfrm rot="18661895" flipH="1" flipV="1">
            <a:off x="4291567" y="3848662"/>
            <a:ext cx="2813167" cy="11287"/>
          </a:xfrm>
          <a:prstGeom prst="line">
            <a:avLst/>
          </a:prstGeom>
          <a:noFill/>
          <a:ln w="19050">
            <a:solidFill>
              <a:schemeClr val="accent2"/>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 name="Line 22"/>
          <p:cNvSpPr>
            <a:spLocks noChangeShapeType="1"/>
          </p:cNvSpPr>
          <p:nvPr/>
        </p:nvSpPr>
        <p:spPr bwMode="auto">
          <a:xfrm>
            <a:off x="4755619" y="2673479"/>
            <a:ext cx="2227457" cy="2219931"/>
          </a:xfrm>
          <a:prstGeom prst="line">
            <a:avLst/>
          </a:prstGeom>
          <a:noFill/>
          <a:ln w="38100">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 name="Text Box 23"/>
          <p:cNvSpPr txBox="1">
            <a:spLocks noChangeArrowheads="1"/>
          </p:cNvSpPr>
          <p:nvPr/>
        </p:nvSpPr>
        <p:spPr bwMode="auto">
          <a:xfrm>
            <a:off x="4478444" y="2538024"/>
            <a:ext cx="31856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580">
                <a:ea typeface="楷体" panose="02010609060101010101" pitchFamily="49" charset="-122"/>
                <a:cs typeface="Arial" panose="020B0604020202020204" pitchFamily="34" charset="0"/>
              </a:rPr>
              <a:t>R</a:t>
            </a:r>
            <a:endParaRPr lang="en-US" altLang="zh-CN" sz="790">
              <a:ea typeface="楷体" panose="02010609060101010101" pitchFamily="49" charset="-122"/>
              <a:cs typeface="Arial" panose="020B0604020202020204" pitchFamily="34" charset="0"/>
            </a:endParaRPr>
          </a:p>
        </p:txBody>
      </p:sp>
      <p:sp>
        <p:nvSpPr>
          <p:cNvPr id="98" name="Text Box 24"/>
          <p:cNvSpPr txBox="1">
            <a:spLocks noChangeArrowheads="1"/>
          </p:cNvSpPr>
          <p:nvPr/>
        </p:nvSpPr>
        <p:spPr bwMode="auto">
          <a:xfrm>
            <a:off x="6811252" y="4946085"/>
            <a:ext cx="31856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580">
                <a:ea typeface="楷体" panose="02010609060101010101" pitchFamily="49" charset="-122"/>
                <a:cs typeface="Arial" panose="020B0604020202020204" pitchFamily="34" charset="0"/>
              </a:rPr>
              <a:t>R</a:t>
            </a:r>
            <a:endParaRPr lang="en-US" altLang="zh-CN" sz="790">
              <a:ea typeface="楷体" panose="02010609060101010101" pitchFamily="49" charset="-122"/>
              <a:cs typeface="Arial" panose="020B0604020202020204" pitchFamily="34" charset="0"/>
            </a:endParaRPr>
          </a:p>
        </p:txBody>
      </p:sp>
      <p:sp>
        <p:nvSpPr>
          <p:cNvPr id="99" name="Text Box 25"/>
          <p:cNvSpPr txBox="1">
            <a:spLocks noChangeArrowheads="1"/>
          </p:cNvSpPr>
          <p:nvPr/>
        </p:nvSpPr>
        <p:spPr bwMode="auto">
          <a:xfrm>
            <a:off x="5449193" y="2530497"/>
            <a:ext cx="28018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b="1">
                <a:ea typeface="楷体" panose="02010609060101010101" pitchFamily="49" charset="-122"/>
                <a:cs typeface="Arial" panose="020B0604020202020204" pitchFamily="34" charset="0"/>
              </a:rPr>
              <a:t>共享同样的带宽</a:t>
            </a:r>
            <a:endParaRPr lang="zh-CN" altLang="en-US" sz="790" b="1">
              <a:ea typeface="楷体" panose="02010609060101010101" pitchFamily="49" charset="-122"/>
              <a:cs typeface="Arial" panose="020B0604020202020204" pitchFamily="34" charset="0"/>
            </a:endParaRPr>
          </a:p>
        </p:txBody>
      </p:sp>
      <p:sp>
        <p:nvSpPr>
          <p:cNvPr id="100" name="Text Box 26"/>
          <p:cNvSpPr txBox="1">
            <a:spLocks noChangeArrowheads="1"/>
          </p:cNvSpPr>
          <p:nvPr/>
        </p:nvSpPr>
        <p:spPr bwMode="auto">
          <a:xfrm>
            <a:off x="4327939" y="4931034"/>
            <a:ext cx="28018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a:ea typeface="楷体" panose="02010609060101010101" pitchFamily="49" charset="-122"/>
                <a:cs typeface="Arial" panose="020B0604020202020204" pitchFamily="34" charset="0"/>
              </a:rPr>
              <a:t>连接 </a:t>
            </a:r>
            <a:r>
              <a:rPr lang="en-US" altLang="zh-CN">
                <a:ea typeface="楷体" panose="02010609060101010101" pitchFamily="49" charset="-122"/>
                <a:cs typeface="Arial" panose="020B0604020202020204" pitchFamily="34" charset="0"/>
              </a:rPr>
              <a:t>1 </a:t>
            </a:r>
            <a:r>
              <a:rPr lang="zh-CN" altLang="en-US">
                <a:ea typeface="楷体" panose="02010609060101010101" pitchFamily="49" charset="-122"/>
                <a:cs typeface="Arial" panose="020B0604020202020204" pitchFamily="34" charset="0"/>
              </a:rPr>
              <a:t>的吞吐量</a:t>
            </a:r>
            <a:endParaRPr lang="zh-CN" altLang="en-US" sz="790">
              <a:ea typeface="楷体" panose="02010609060101010101" pitchFamily="49" charset="-122"/>
              <a:cs typeface="Arial" panose="020B0604020202020204" pitchFamily="34" charset="0"/>
            </a:endParaRPr>
          </a:p>
        </p:txBody>
      </p:sp>
      <p:sp>
        <p:nvSpPr>
          <p:cNvPr id="101" name="Text Box 27"/>
          <p:cNvSpPr txBox="1">
            <a:spLocks noChangeArrowheads="1"/>
          </p:cNvSpPr>
          <p:nvPr/>
        </p:nvSpPr>
        <p:spPr bwMode="auto">
          <a:xfrm rot="16203358">
            <a:off x="3199160" y="3776713"/>
            <a:ext cx="2801879" cy="286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1265">
                <a:ea typeface="楷体" panose="02010609060101010101" pitchFamily="49" charset="-122"/>
                <a:cs typeface="Arial" panose="020B0604020202020204" pitchFamily="34" charset="0"/>
              </a:rPr>
              <a:t>连接 </a:t>
            </a:r>
            <a:r>
              <a:rPr lang="en-US" altLang="zh-CN" sz="1265">
                <a:ea typeface="楷体" panose="02010609060101010101" pitchFamily="49" charset="-122"/>
                <a:cs typeface="Arial" panose="020B0604020202020204" pitchFamily="34" charset="0"/>
              </a:rPr>
              <a:t>2 </a:t>
            </a:r>
            <a:r>
              <a:rPr lang="zh-CN" altLang="en-US" sz="1265">
                <a:ea typeface="楷体" panose="02010609060101010101" pitchFamily="49" charset="-122"/>
                <a:cs typeface="Arial" panose="020B0604020202020204" pitchFamily="34" charset="0"/>
              </a:rPr>
              <a:t>的吞吐量</a:t>
            </a:r>
          </a:p>
        </p:txBody>
      </p:sp>
      <p:sp>
        <p:nvSpPr>
          <p:cNvPr id="102" name="Line 28"/>
          <p:cNvSpPr>
            <a:spLocks noChangeShapeType="1"/>
          </p:cNvSpPr>
          <p:nvPr/>
        </p:nvSpPr>
        <p:spPr bwMode="auto">
          <a:xfrm rot="18661895" flipH="1" flipV="1">
            <a:off x="5642339" y="4336545"/>
            <a:ext cx="1022172" cy="3762"/>
          </a:xfrm>
          <a:prstGeom prst="line">
            <a:avLst/>
          </a:prstGeom>
          <a:noFill/>
          <a:ln w="19050">
            <a:solidFill>
              <a:srgbClr val="FF00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 name="Line 29"/>
          <p:cNvSpPr>
            <a:spLocks noChangeShapeType="1"/>
          </p:cNvSpPr>
          <p:nvPr/>
        </p:nvSpPr>
        <p:spPr bwMode="auto">
          <a:xfrm flipH="1">
            <a:off x="5553291" y="3967811"/>
            <a:ext cx="925598" cy="499171"/>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 name="Line 30"/>
          <p:cNvSpPr>
            <a:spLocks noChangeShapeType="1"/>
          </p:cNvSpPr>
          <p:nvPr/>
        </p:nvSpPr>
        <p:spPr bwMode="auto">
          <a:xfrm rot="18661895" flipH="1" flipV="1">
            <a:off x="5388991" y="4078179"/>
            <a:ext cx="1029697" cy="18813"/>
          </a:xfrm>
          <a:prstGeom prst="line">
            <a:avLst/>
          </a:prstGeom>
          <a:noFill/>
          <a:ln w="19050">
            <a:solidFill>
              <a:srgbClr val="FF00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 name="Line 31"/>
          <p:cNvSpPr>
            <a:spLocks noChangeShapeType="1"/>
          </p:cNvSpPr>
          <p:nvPr/>
        </p:nvSpPr>
        <p:spPr bwMode="auto">
          <a:xfrm flipH="1">
            <a:off x="5440413" y="3742055"/>
            <a:ext cx="775094" cy="604524"/>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 name="Text Box 32"/>
          <p:cNvSpPr txBox="1">
            <a:spLocks noChangeArrowheads="1"/>
          </p:cNvSpPr>
          <p:nvPr/>
        </p:nvSpPr>
        <p:spPr bwMode="auto">
          <a:xfrm>
            <a:off x="7010241" y="3454842"/>
            <a:ext cx="1265090" cy="286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65" b="1">
                <a:ea typeface="楷体" panose="02010609060101010101" pitchFamily="49" charset="-122"/>
                <a:cs typeface="Arial" panose="020B0604020202020204" pitchFamily="34" charset="0"/>
              </a:rPr>
              <a:t>丢包</a:t>
            </a:r>
            <a:r>
              <a:rPr lang="en-US" altLang="zh-CN" sz="1265" b="1">
                <a:ea typeface="楷体" panose="02010609060101010101" pitchFamily="49" charset="-122"/>
                <a:cs typeface="Arial" panose="020B0604020202020204" pitchFamily="34" charset="0"/>
              </a:rPr>
              <a:t>: </a:t>
            </a:r>
            <a:r>
              <a:rPr lang="zh-CN" altLang="en-US" sz="1265" b="1">
                <a:ea typeface="楷体" panose="02010609060101010101" pitchFamily="49" charset="-122"/>
                <a:cs typeface="Arial" panose="020B0604020202020204" pitchFamily="34" charset="0"/>
              </a:rPr>
              <a:t>窗口减半</a:t>
            </a:r>
            <a:endParaRPr lang="zh-CN" altLang="en-US" sz="790" b="1">
              <a:ea typeface="楷体" panose="02010609060101010101" pitchFamily="49" charset="-122"/>
              <a:cs typeface="Arial" panose="020B0604020202020204" pitchFamily="34" charset="0"/>
            </a:endParaRPr>
          </a:p>
        </p:txBody>
      </p:sp>
      <p:sp>
        <p:nvSpPr>
          <p:cNvPr id="107" name="Line 33"/>
          <p:cNvSpPr>
            <a:spLocks noChangeShapeType="1"/>
          </p:cNvSpPr>
          <p:nvPr/>
        </p:nvSpPr>
        <p:spPr bwMode="auto">
          <a:xfrm rot="18661895" flipH="1" flipV="1">
            <a:off x="5275486" y="3962167"/>
            <a:ext cx="1010885" cy="11287"/>
          </a:xfrm>
          <a:prstGeom prst="line">
            <a:avLst/>
          </a:prstGeom>
          <a:noFill/>
          <a:ln w="19050">
            <a:solidFill>
              <a:srgbClr val="FF00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 name="Line 34"/>
          <p:cNvSpPr>
            <a:spLocks noChangeShapeType="1"/>
          </p:cNvSpPr>
          <p:nvPr/>
        </p:nvSpPr>
        <p:spPr bwMode="auto">
          <a:xfrm flipH="1">
            <a:off x="5387738" y="3599075"/>
            <a:ext cx="719909" cy="702352"/>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 name="Line 35"/>
          <p:cNvSpPr>
            <a:spLocks noChangeShapeType="1"/>
          </p:cNvSpPr>
          <p:nvPr/>
        </p:nvSpPr>
        <p:spPr bwMode="auto">
          <a:xfrm rot="18661895" flipH="1" flipV="1">
            <a:off x="5212776" y="3911999"/>
            <a:ext cx="1010885" cy="11287"/>
          </a:xfrm>
          <a:prstGeom prst="line">
            <a:avLst/>
          </a:prstGeom>
          <a:noFill/>
          <a:ln w="19050">
            <a:solidFill>
              <a:srgbClr val="FF00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 name="灯片编号占位符 2">
            <a:extLst>
              <a:ext uri="{FF2B5EF4-FFF2-40B4-BE49-F238E27FC236}">
                <a16:creationId xmlns:a16="http://schemas.microsoft.com/office/drawing/2014/main" id="{07B61106-C47D-4049-9092-251E6E77D607}"/>
              </a:ext>
            </a:extLst>
          </p:cNvPr>
          <p:cNvSpPr>
            <a:spLocks noGrp="1"/>
          </p:cNvSpPr>
          <p:nvPr>
            <p:ph type="sldNum" sz="quarter" idx="12"/>
          </p:nvPr>
        </p:nvSpPr>
        <p:spPr/>
        <p:txBody>
          <a:bodyPr/>
          <a:lstStyle/>
          <a:p>
            <a:fld id="{91F2D4EF-46D4-4764-B373-FC59CD1D281E}" type="slidenum">
              <a:rPr lang="zh-CN" altLang="en-US" smtClean="0"/>
              <a:t>178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wipe(left)">
                                      <p:cBhvr>
                                        <p:cTn id="12" dur="5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wipe(right)">
                                      <p:cBhvr>
                                        <p:cTn id="17" dur="500"/>
                                        <p:tgtEl>
                                          <p:spTgt spid="1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wipe(left)">
                                      <p:cBhvr>
                                        <p:cTn id="22" dur="500"/>
                                        <p:tgtEl>
                                          <p:spTgt spid="10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wipe(right)">
                                      <p:cBhvr>
                                        <p:cTn id="27" dur="500"/>
                                        <p:tgtEl>
                                          <p:spTgt spid="105"/>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106"/>
                                        </p:tgtEl>
                                        <p:attrNameLst>
                                          <p:attrName>style.visibility</p:attrName>
                                        </p:attrNameLst>
                                      </p:cBhvr>
                                      <p:to>
                                        <p:strVal val="visible"/>
                                      </p:to>
                                    </p:set>
                                    <p:animEffect transition="in" filter="dissolve">
                                      <p:cBhvr>
                                        <p:cTn id="31" dur="500"/>
                                        <p:tgtEl>
                                          <p:spTgt spid="106"/>
                                        </p:tgtEl>
                                      </p:cBhvr>
                                    </p:animEffect>
                                  </p:childTnLst>
                                  <p:subTnLst>
                                    <p:set>
                                      <p:cBhvr override="childStyle">
                                        <p:cTn dur="1" fill="hold" display="0" masterRel="nextClick" afterEffect="1"/>
                                        <p:tgtEl>
                                          <p:spTgt spid="106"/>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wipe(left)">
                                      <p:cBhvr>
                                        <p:cTn id="36" dur="500"/>
                                        <p:tgtEl>
                                          <p:spTgt spid="10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wipe(right)">
                                      <p:cBhvr>
                                        <p:cTn id="41" dur="500"/>
                                        <p:tgtEl>
                                          <p:spTgt spid="10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09"/>
                                        </p:tgtEl>
                                        <p:attrNameLst>
                                          <p:attrName>style.visibility</p:attrName>
                                        </p:attrNameLst>
                                      </p:cBhvr>
                                      <p:to>
                                        <p:strVal val="visible"/>
                                      </p:to>
                                    </p:set>
                                    <p:animEffect transition="in" filter="wipe(left)">
                                      <p:cBhvr>
                                        <p:cTn id="46"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utoUpdateAnimBg="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6503987" cy="1428589"/>
            <a:chOff x="551030" y="-368704"/>
            <a:chExt cx="6503987" cy="1428589"/>
          </a:xfrm>
        </p:grpSpPr>
        <p:grpSp>
          <p:nvGrpSpPr>
            <p:cNvPr id="20" name="组合 19"/>
            <p:cNvGrpSpPr/>
            <p:nvPr/>
          </p:nvGrpSpPr>
          <p:grpSpPr>
            <a:xfrm>
              <a:off x="1201632" y="303925"/>
              <a:ext cx="5853385" cy="675443"/>
              <a:chOff x="1839059" y="967769"/>
              <a:chExt cx="5853385" cy="675443"/>
            </a:xfrm>
          </p:grpSpPr>
          <p:sp>
            <p:nvSpPr>
              <p:cNvPr id="22" name="矩形: 圆角 21"/>
              <p:cNvSpPr/>
              <p:nvPr/>
            </p:nvSpPr>
            <p:spPr>
              <a:xfrm>
                <a:off x="1839059" y="967769"/>
                <a:ext cx="58533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484761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拥塞控制的公平性分析</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 name="组合 1"/>
          <p:cNvGrpSpPr/>
          <p:nvPr/>
        </p:nvGrpSpPr>
        <p:grpSpPr>
          <a:xfrm>
            <a:off x="515938" y="1514316"/>
            <a:ext cx="3048897" cy="525531"/>
            <a:chOff x="515938" y="1514316"/>
            <a:chExt cx="3048897" cy="525531"/>
          </a:xfrm>
        </p:grpSpPr>
        <p:sp>
          <p:nvSpPr>
            <p:cNvPr id="34" name="流程图: 手动输入 6"/>
            <p:cNvSpPr/>
            <p:nvPr/>
          </p:nvSpPr>
          <p:spPr>
            <a:xfrm rot="5400000" flipV="1">
              <a:off x="2542664" y="1148255"/>
              <a:ext cx="498372" cy="127430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1" name="组合 30"/>
            <p:cNvGrpSpPr/>
            <p:nvPr/>
          </p:nvGrpSpPr>
          <p:grpSpPr>
            <a:xfrm>
              <a:off x="515938" y="1514316"/>
              <a:ext cx="3048897" cy="525531"/>
              <a:chOff x="722008" y="1303131"/>
              <a:chExt cx="2911176" cy="501793"/>
            </a:xfrm>
          </p:grpSpPr>
          <p:sp>
            <p:nvSpPr>
              <p:cNvPr id="32" name="流程图: 手动输入 6"/>
              <p:cNvSpPr/>
              <p:nvPr/>
            </p:nvSpPr>
            <p:spPr>
              <a:xfrm rot="5400000" flipV="1">
                <a:off x="1662513" y="632624"/>
                <a:ext cx="475861" cy="18236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3" name="组合 32"/>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268603" y="1334725"/>
                <a:ext cx="2364581"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公平性和</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UDP</a:t>
                </a:r>
              </a:p>
            </p:txBody>
          </p:sp>
        </p:grpSp>
      </p:grpSp>
      <p:sp>
        <p:nvSpPr>
          <p:cNvPr id="3" name="灯片编号占位符 2">
            <a:extLst>
              <a:ext uri="{FF2B5EF4-FFF2-40B4-BE49-F238E27FC236}">
                <a16:creationId xmlns:a16="http://schemas.microsoft.com/office/drawing/2014/main" id="{E44B1B66-5AAD-4FFC-8063-EDB02E6C7F01}"/>
              </a:ext>
            </a:extLst>
          </p:cNvPr>
          <p:cNvSpPr>
            <a:spLocks noGrp="1"/>
          </p:cNvSpPr>
          <p:nvPr>
            <p:ph type="sldNum" sz="quarter" idx="12"/>
          </p:nvPr>
        </p:nvSpPr>
        <p:spPr/>
        <p:txBody>
          <a:bodyPr/>
          <a:lstStyle/>
          <a:p>
            <a:fld id="{91F2D4EF-46D4-4764-B373-FC59CD1D281E}" type="slidenum">
              <a:rPr lang="zh-CN" altLang="en-US" smtClean="0"/>
              <a:t>179</a:t>
            </a:fld>
            <a:endParaRPr lang="zh-CN" altLang="en-US"/>
          </a:p>
        </p:txBody>
      </p:sp>
      <p:sp>
        <p:nvSpPr>
          <p:cNvPr id="28" name="Rectangle 4">
            <a:extLst>
              <a:ext uri="{FF2B5EF4-FFF2-40B4-BE49-F238E27FC236}">
                <a16:creationId xmlns:a16="http://schemas.microsoft.com/office/drawing/2014/main" id="{731F342F-CEC1-45D3-94EA-D492E35BE8B0}"/>
              </a:ext>
            </a:extLst>
          </p:cNvPr>
          <p:cNvSpPr txBox="1">
            <a:spLocks noChangeArrowheads="1"/>
          </p:cNvSpPr>
          <p:nvPr/>
        </p:nvSpPr>
        <p:spPr>
          <a:xfrm>
            <a:off x="838200" y="2064112"/>
            <a:ext cx="4038600" cy="47513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latin typeface="楷体" panose="02010609060101010101" pitchFamily="49" charset="-122"/>
                <a:ea typeface="楷体" panose="02010609060101010101" pitchFamily="49" charset="-122"/>
              </a:rPr>
              <a:t>公平性和</a:t>
            </a:r>
            <a:r>
              <a:rPr lang="en-US" altLang="zh-CN">
                <a:latin typeface="楷体" panose="02010609060101010101" pitchFamily="49" charset="-122"/>
                <a:ea typeface="楷体" panose="02010609060101010101" pitchFamily="49" charset="-122"/>
              </a:rPr>
              <a:t>UDP</a:t>
            </a:r>
          </a:p>
          <a:p>
            <a:pPr lvl="1"/>
            <a:r>
              <a:rPr lang="zh-CN" altLang="en-US" sz="2600">
                <a:latin typeface="楷体" panose="02010609060101010101" pitchFamily="49" charset="-122"/>
                <a:ea typeface="楷体" panose="02010609060101010101" pitchFamily="49" charset="-122"/>
              </a:rPr>
              <a:t>从</a:t>
            </a:r>
            <a:r>
              <a:rPr lang="en-US" altLang="zh-CN" sz="2600">
                <a:latin typeface="楷体" panose="02010609060101010101" pitchFamily="49" charset="-122"/>
                <a:ea typeface="楷体" panose="02010609060101010101" pitchFamily="49" charset="-122"/>
              </a:rPr>
              <a:t>TCP</a:t>
            </a:r>
            <a:r>
              <a:rPr lang="zh-CN" altLang="en-US" sz="2600">
                <a:latin typeface="楷体" panose="02010609060101010101" pitchFamily="49" charset="-122"/>
                <a:ea typeface="楷体" panose="02010609060101010101" pitchFamily="49" charset="-122"/>
              </a:rPr>
              <a:t>的观点看，</a:t>
            </a:r>
            <a:r>
              <a:rPr lang="en-US" altLang="zh-CN" sz="2600">
                <a:latin typeface="楷体" panose="02010609060101010101" pitchFamily="49" charset="-122"/>
                <a:ea typeface="楷体" panose="02010609060101010101" pitchFamily="49" charset="-122"/>
              </a:rPr>
              <a:t>UDP</a:t>
            </a:r>
            <a:r>
              <a:rPr lang="zh-CN" altLang="en-US" sz="2600">
                <a:latin typeface="楷体" panose="02010609060101010101" pitchFamily="49" charset="-122"/>
                <a:ea typeface="楷体" panose="02010609060101010101" pitchFamily="49" charset="-122"/>
              </a:rPr>
              <a:t>是不公平的：</a:t>
            </a:r>
            <a:r>
              <a:rPr lang="en-US" altLang="zh-CN" sz="2600">
                <a:latin typeface="楷体" panose="02010609060101010101" pitchFamily="49" charset="-122"/>
                <a:ea typeface="楷体" panose="02010609060101010101" pitchFamily="49" charset="-122"/>
              </a:rPr>
              <a:t>UDP</a:t>
            </a:r>
            <a:r>
              <a:rPr lang="zh-CN" altLang="en-US" sz="2600">
                <a:latin typeface="楷体" panose="02010609060101010101" pitchFamily="49" charset="-122"/>
                <a:ea typeface="楷体" panose="02010609060101010101" pitchFamily="49" charset="-122"/>
              </a:rPr>
              <a:t>抢了</a:t>
            </a:r>
            <a:r>
              <a:rPr lang="en-US" altLang="zh-CN" sz="2600">
                <a:latin typeface="楷体" panose="02010609060101010101" pitchFamily="49" charset="-122"/>
                <a:ea typeface="楷体" panose="02010609060101010101" pitchFamily="49" charset="-122"/>
              </a:rPr>
              <a:t>TCP</a:t>
            </a:r>
            <a:r>
              <a:rPr lang="zh-CN" altLang="en-US" sz="2600">
                <a:latin typeface="楷体" panose="02010609060101010101" pitchFamily="49" charset="-122"/>
                <a:ea typeface="楷体" panose="02010609060101010101" pitchFamily="49" charset="-122"/>
              </a:rPr>
              <a:t>的带宽</a:t>
            </a:r>
          </a:p>
          <a:p>
            <a:pPr lvl="1"/>
            <a:r>
              <a:rPr lang="zh-CN" altLang="en-US" sz="2600">
                <a:latin typeface="楷体" panose="02010609060101010101" pitchFamily="49" charset="-122"/>
                <a:ea typeface="楷体" panose="02010609060101010101" pitchFamily="49" charset="-122"/>
              </a:rPr>
              <a:t>多媒体应用一般不使用 </a:t>
            </a:r>
            <a:r>
              <a:rPr lang="en-US" altLang="zh-CN" sz="2600">
                <a:latin typeface="楷体" panose="02010609060101010101" pitchFamily="49" charset="-122"/>
                <a:ea typeface="楷体" panose="02010609060101010101" pitchFamily="49" charset="-122"/>
              </a:rPr>
              <a:t>TCP</a:t>
            </a:r>
          </a:p>
          <a:p>
            <a:pPr lvl="2"/>
            <a:r>
              <a:rPr lang="zh-CN" altLang="en-US">
                <a:latin typeface="楷体" panose="02010609060101010101" pitchFamily="49" charset="-122"/>
                <a:ea typeface="楷体" panose="02010609060101010101" pitchFamily="49" charset="-122"/>
              </a:rPr>
              <a:t>不希望因为拥塞控制影响其速率</a:t>
            </a:r>
          </a:p>
          <a:p>
            <a:pPr lvl="1"/>
            <a:r>
              <a:rPr lang="zh-CN" altLang="en-US" sz="2600">
                <a:latin typeface="楷体" panose="02010609060101010101" pitchFamily="49" charset="-122"/>
                <a:ea typeface="楷体" panose="02010609060101010101" pitchFamily="49" charset="-122"/>
              </a:rPr>
              <a:t>多媒体应用采用</a:t>
            </a:r>
            <a:r>
              <a:rPr lang="en-US" altLang="zh-CN" sz="2600">
                <a:latin typeface="楷体" panose="02010609060101010101" pitchFamily="49" charset="-122"/>
                <a:ea typeface="楷体" panose="02010609060101010101" pitchFamily="49" charset="-122"/>
              </a:rPr>
              <a:t>UDP:</a:t>
            </a:r>
          </a:p>
          <a:p>
            <a:pPr lvl="2"/>
            <a:r>
              <a:rPr lang="zh-CN" altLang="en-US">
                <a:latin typeface="楷体" panose="02010609060101010101" pitchFamily="49" charset="-122"/>
                <a:ea typeface="楷体" panose="02010609060101010101" pitchFamily="49" charset="-122"/>
              </a:rPr>
              <a:t>恒定的速率传输音频和视频数据，可容忍丢包</a:t>
            </a:r>
          </a:p>
          <a:p>
            <a:pPr lvl="2"/>
            <a:endParaRPr lang="zh-CN" altLang="en-US" dirty="0"/>
          </a:p>
        </p:txBody>
      </p:sp>
      <p:sp>
        <p:nvSpPr>
          <p:cNvPr id="29" name="Rectangle 5">
            <a:extLst>
              <a:ext uri="{FF2B5EF4-FFF2-40B4-BE49-F238E27FC236}">
                <a16:creationId xmlns:a16="http://schemas.microsoft.com/office/drawing/2014/main" id="{434B32B0-F21D-44CB-A170-F102F13DD1C9}"/>
              </a:ext>
            </a:extLst>
          </p:cNvPr>
          <p:cNvSpPr txBox="1">
            <a:spLocks noChangeArrowheads="1"/>
          </p:cNvSpPr>
          <p:nvPr/>
        </p:nvSpPr>
        <p:spPr>
          <a:xfrm>
            <a:off x="5029200" y="2064112"/>
            <a:ext cx="4316413" cy="47513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a:latin typeface="楷体" panose="02010609060101010101" pitchFamily="49" charset="-122"/>
                <a:ea typeface="楷体" panose="02010609060101010101" pitchFamily="49" charset="-122"/>
              </a:rPr>
              <a:t>公平性和并行</a:t>
            </a:r>
            <a:r>
              <a:rPr lang="en-US" altLang="zh-CN" sz="2400">
                <a:latin typeface="楷体" panose="02010609060101010101" pitchFamily="49" charset="-122"/>
                <a:ea typeface="楷体" panose="02010609060101010101" pitchFamily="49" charset="-122"/>
              </a:rPr>
              <a:t>TCP</a:t>
            </a:r>
            <a:r>
              <a:rPr lang="zh-CN" altLang="en-US" sz="2400">
                <a:latin typeface="楷体" panose="02010609060101010101" pitchFamily="49" charset="-122"/>
                <a:ea typeface="楷体" panose="02010609060101010101" pitchFamily="49" charset="-122"/>
              </a:rPr>
              <a:t>连接</a:t>
            </a:r>
          </a:p>
          <a:p>
            <a:pPr lvl="1"/>
            <a:r>
              <a:rPr lang="zh-CN" altLang="en-US" sz="2200">
                <a:latin typeface="楷体" panose="02010609060101010101" pitchFamily="49" charset="-122"/>
                <a:ea typeface="楷体" panose="02010609060101010101" pitchFamily="49" charset="-122"/>
              </a:rPr>
              <a:t>当一个应用使用多个并行</a:t>
            </a:r>
            <a:r>
              <a:rPr lang="en-US" altLang="zh-CN" sz="2200">
                <a:latin typeface="楷体" panose="02010609060101010101" pitchFamily="49" charset="-122"/>
                <a:ea typeface="楷体" panose="02010609060101010101" pitchFamily="49" charset="-122"/>
              </a:rPr>
              <a:t>TCP</a:t>
            </a:r>
            <a:r>
              <a:rPr lang="zh-CN" altLang="en-US" sz="2200">
                <a:latin typeface="楷体" panose="02010609060101010101" pitchFamily="49" charset="-122"/>
                <a:ea typeface="楷体" panose="02010609060101010101" pitchFamily="49" charset="-122"/>
              </a:rPr>
              <a:t>连接时，会占用更多的带宽。（从应用的角度看，不能保证</a:t>
            </a:r>
            <a:r>
              <a:rPr lang="en-US" altLang="zh-CN" sz="2200">
                <a:latin typeface="楷体" panose="02010609060101010101" pitchFamily="49" charset="-122"/>
                <a:ea typeface="楷体" panose="02010609060101010101" pitchFamily="49" charset="-122"/>
              </a:rPr>
              <a:t>TCP</a:t>
            </a:r>
            <a:r>
              <a:rPr lang="zh-CN" altLang="en-US" sz="2200">
                <a:latin typeface="楷体" panose="02010609060101010101" pitchFamily="49" charset="-122"/>
                <a:ea typeface="楷体" panose="02010609060101010101" pitchFamily="49" charset="-122"/>
              </a:rPr>
              <a:t>是公平的）</a:t>
            </a:r>
          </a:p>
          <a:p>
            <a:pPr lvl="1"/>
            <a:r>
              <a:rPr lang="zh-CN" altLang="en-US" sz="2200">
                <a:latin typeface="楷体" panose="02010609060101010101" pitchFamily="49" charset="-122"/>
                <a:ea typeface="楷体" panose="02010609060101010101" pitchFamily="49" charset="-122"/>
              </a:rPr>
              <a:t>无法阻止应用在两个主机之间建立多个并行的连接</a:t>
            </a:r>
            <a:r>
              <a:rPr lang="en-US" altLang="zh-CN" sz="2200">
                <a:latin typeface="楷体" panose="02010609060101010101" pitchFamily="49" charset="-122"/>
                <a:ea typeface="楷体" panose="02010609060101010101" pitchFamily="49" charset="-122"/>
              </a:rPr>
              <a:t>.</a:t>
            </a:r>
          </a:p>
          <a:p>
            <a:pPr lvl="1"/>
            <a:r>
              <a:rPr lang="en-US" altLang="zh-CN" sz="2200">
                <a:latin typeface="楷体" panose="02010609060101010101" pitchFamily="49" charset="-122"/>
                <a:ea typeface="楷体" panose="02010609060101010101" pitchFamily="49" charset="-122"/>
              </a:rPr>
              <a:t>Web</a:t>
            </a:r>
            <a:r>
              <a:rPr lang="zh-CN" altLang="en-US" sz="2200">
                <a:latin typeface="楷体" panose="02010609060101010101" pitchFamily="49" charset="-122"/>
                <a:ea typeface="楷体" panose="02010609060101010101" pitchFamily="49" charset="-122"/>
              </a:rPr>
              <a:t>浏览器就是如此</a:t>
            </a:r>
          </a:p>
          <a:p>
            <a:pPr lvl="2"/>
            <a:r>
              <a:rPr lang="zh-CN" altLang="en-US" sz="1800">
                <a:latin typeface="楷体" panose="02010609060101010101" pitchFamily="49" charset="-122"/>
                <a:ea typeface="楷体" panose="02010609060101010101" pitchFamily="49" charset="-122"/>
              </a:rPr>
              <a:t>例子</a:t>
            </a:r>
            <a:r>
              <a:rPr lang="en-US" altLang="zh-CN" sz="1800">
                <a:latin typeface="楷体" panose="02010609060101010101" pitchFamily="49" charset="-122"/>
                <a:ea typeface="楷体" panose="02010609060101010101" pitchFamily="49" charset="-122"/>
              </a:rPr>
              <a:t>: </a:t>
            </a:r>
            <a:r>
              <a:rPr lang="zh-CN" altLang="en-US" sz="1800">
                <a:latin typeface="楷体" panose="02010609060101010101" pitchFamily="49" charset="-122"/>
                <a:ea typeface="楷体" panose="02010609060101010101" pitchFamily="49" charset="-122"/>
              </a:rPr>
              <a:t>速率为</a:t>
            </a:r>
            <a:r>
              <a:rPr lang="en-US" altLang="zh-CN" sz="1800">
                <a:latin typeface="楷体" panose="02010609060101010101" pitchFamily="49" charset="-122"/>
                <a:ea typeface="楷体" panose="02010609060101010101" pitchFamily="49" charset="-122"/>
              </a:rPr>
              <a:t>R</a:t>
            </a:r>
            <a:r>
              <a:rPr lang="zh-CN" altLang="en-US" sz="1800">
                <a:latin typeface="楷体" panose="02010609060101010101" pitchFamily="49" charset="-122"/>
                <a:ea typeface="楷体" panose="02010609060101010101" pitchFamily="49" charset="-122"/>
              </a:rPr>
              <a:t>的链路支持</a:t>
            </a:r>
            <a:r>
              <a:rPr lang="en-US" altLang="zh-CN" sz="1800">
                <a:latin typeface="楷体" panose="02010609060101010101" pitchFamily="49" charset="-122"/>
                <a:ea typeface="楷体" panose="02010609060101010101" pitchFamily="49" charset="-122"/>
              </a:rPr>
              <a:t>10</a:t>
            </a:r>
            <a:r>
              <a:rPr lang="zh-CN" altLang="en-US" sz="1800">
                <a:latin typeface="楷体" panose="02010609060101010101" pitchFamily="49" charset="-122"/>
                <a:ea typeface="楷体" panose="02010609060101010101" pitchFamily="49" charset="-122"/>
              </a:rPr>
              <a:t>个并发连接</a:t>
            </a:r>
            <a:endParaRPr lang="en-US" altLang="zh-CN" sz="1800">
              <a:latin typeface="楷体" panose="02010609060101010101" pitchFamily="49" charset="-122"/>
              <a:ea typeface="楷体" panose="02010609060101010101" pitchFamily="49" charset="-122"/>
            </a:endParaRPr>
          </a:p>
          <a:p>
            <a:pPr lvl="2"/>
            <a:r>
              <a:rPr lang="zh-CN" altLang="en-US" sz="1800">
                <a:latin typeface="楷体" panose="02010609060101010101" pitchFamily="49" charset="-122"/>
                <a:ea typeface="楷体" panose="02010609060101010101" pitchFamily="49" charset="-122"/>
              </a:rPr>
              <a:t>应用请求一个</a:t>
            </a:r>
            <a:r>
              <a:rPr lang="en-US" altLang="zh-CN" sz="1800">
                <a:latin typeface="楷体" panose="02010609060101010101" pitchFamily="49" charset="-122"/>
                <a:ea typeface="楷体" panose="02010609060101010101" pitchFamily="49" charset="-122"/>
              </a:rPr>
              <a:t>TCP</a:t>
            </a:r>
            <a:r>
              <a:rPr lang="zh-CN" altLang="en-US" sz="1800">
                <a:latin typeface="楷体" panose="02010609060101010101" pitchFamily="49" charset="-122"/>
                <a:ea typeface="楷体" panose="02010609060101010101" pitchFamily="49" charset="-122"/>
              </a:rPr>
              <a:t>连接，获得</a:t>
            </a:r>
            <a:r>
              <a:rPr lang="en-US" altLang="zh-CN" sz="1800">
                <a:latin typeface="楷体" panose="02010609060101010101" pitchFamily="49" charset="-122"/>
                <a:ea typeface="楷体" panose="02010609060101010101" pitchFamily="49" charset="-122"/>
              </a:rPr>
              <a:t>R/10</a:t>
            </a:r>
            <a:r>
              <a:rPr lang="zh-CN" altLang="en-US" sz="1800">
                <a:latin typeface="楷体" panose="02010609060101010101" pitchFamily="49" charset="-122"/>
                <a:ea typeface="楷体" panose="02010609060101010101" pitchFamily="49" charset="-122"/>
              </a:rPr>
              <a:t>的速率</a:t>
            </a:r>
          </a:p>
          <a:p>
            <a:pPr lvl="2"/>
            <a:r>
              <a:rPr lang="zh-CN" altLang="en-US" sz="1800">
                <a:latin typeface="楷体" panose="02010609060101010101" pitchFamily="49" charset="-122"/>
                <a:ea typeface="楷体" panose="02010609060101010101" pitchFamily="49" charset="-122"/>
              </a:rPr>
              <a:t>应用请求</a:t>
            </a:r>
            <a:r>
              <a:rPr lang="en-US" altLang="zh-CN" sz="1800">
                <a:latin typeface="楷体" panose="02010609060101010101" pitchFamily="49" charset="-122"/>
                <a:ea typeface="楷体" panose="02010609060101010101" pitchFamily="49" charset="-122"/>
              </a:rPr>
              <a:t>11</a:t>
            </a:r>
            <a:r>
              <a:rPr lang="zh-CN" altLang="en-US" sz="1800">
                <a:latin typeface="楷体" panose="02010609060101010101" pitchFamily="49" charset="-122"/>
                <a:ea typeface="楷体" panose="02010609060101010101" pitchFamily="49" charset="-122"/>
              </a:rPr>
              <a:t>个</a:t>
            </a:r>
            <a:r>
              <a:rPr lang="en-US" altLang="zh-CN" sz="1800">
                <a:latin typeface="楷体" panose="02010609060101010101" pitchFamily="49" charset="-122"/>
                <a:ea typeface="楷体" panose="02010609060101010101" pitchFamily="49" charset="-122"/>
              </a:rPr>
              <a:t>TCP</a:t>
            </a:r>
            <a:r>
              <a:rPr lang="zh-CN" altLang="en-US" sz="1800">
                <a:latin typeface="楷体" panose="02010609060101010101" pitchFamily="49" charset="-122"/>
                <a:ea typeface="楷体" panose="02010609060101010101" pitchFamily="49" charset="-122"/>
              </a:rPr>
              <a:t>连接，将获得超过</a:t>
            </a:r>
            <a:r>
              <a:rPr lang="en-US" altLang="zh-CN" sz="1800">
                <a:latin typeface="楷体" panose="02010609060101010101" pitchFamily="49" charset="-122"/>
                <a:ea typeface="楷体" panose="02010609060101010101" pitchFamily="49" charset="-122"/>
              </a:rPr>
              <a:t>R/2</a:t>
            </a:r>
            <a:r>
              <a:rPr lang="zh-CN" altLang="en-US" sz="1800">
                <a:latin typeface="楷体" panose="02010609060101010101" pitchFamily="49" charset="-122"/>
                <a:ea typeface="楷体" panose="02010609060101010101" pitchFamily="49" charset="-122"/>
              </a:rPr>
              <a:t>的速率</a:t>
            </a:r>
            <a:endParaRPr lang="en-US" altLang="zh-CN" sz="1800"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16D314EF-1523-4636-95C7-E38FA05754DA}"/>
              </a:ext>
            </a:extLst>
          </p:cNvPr>
          <p:cNvSpPr>
            <a:spLocks noChangeArrowheads="1"/>
          </p:cNvSpPr>
          <p:nvPr/>
        </p:nvSpPr>
        <p:spPr bwMode="auto">
          <a:xfrm>
            <a:off x="3696281" y="1668458"/>
            <a:ext cx="552450" cy="2082800"/>
          </a:xfrm>
          <a:custGeom>
            <a:avLst/>
            <a:gdLst>
              <a:gd name="G0" fmla="+- 1306 0 0"/>
              <a:gd name="G1" fmla="+- 1 0 0"/>
              <a:gd name="G2" fmla="+- 1 0 0"/>
              <a:gd name="G3" fmla="+- 1 0 0"/>
              <a:gd name="G4" fmla="+- 1306 0 0"/>
              <a:gd name="T0" fmla="*/ 0 w 348"/>
              <a:gd name="T1" fmla="*/ 1306 h 1312"/>
              <a:gd name="T2" fmla="*/ 348 w 348"/>
              <a:gd name="T3" fmla="*/ 0 h 1312"/>
              <a:gd name="T4" fmla="*/ 342 w 348"/>
              <a:gd name="T5" fmla="*/ 1258 h 1312"/>
              <a:gd name="T6" fmla="*/ 180 w 348"/>
              <a:gd name="T7" fmla="*/ 1312 h 1312"/>
              <a:gd name="T8" fmla="*/ 0 w 348"/>
              <a:gd name="T9" fmla="*/ 1306 h 1312"/>
            </a:gdLst>
            <a:ahLst/>
            <a:cxnLst>
              <a:cxn ang="0">
                <a:pos x="T0" y="T1"/>
              </a:cxn>
              <a:cxn ang="0">
                <a:pos x="T2" y="T3"/>
              </a:cxn>
              <a:cxn ang="0">
                <a:pos x="T4" y="T5"/>
              </a:cxn>
              <a:cxn ang="0">
                <a:pos x="T6" y="T7"/>
              </a:cxn>
              <a:cxn ang="0">
                <a:pos x="T8" y="T9"/>
              </a:cxn>
            </a:cxnLst>
            <a:rect l="0" t="0" r="r" b="b"/>
            <a:pathLst>
              <a:path w="348" h="1312">
                <a:moveTo>
                  <a:pt x="0" y="1306"/>
                </a:moveTo>
                <a:lnTo>
                  <a:pt x="348" y="0"/>
                </a:lnTo>
                <a:lnTo>
                  <a:pt x="342" y="1258"/>
                </a:lnTo>
                <a:lnTo>
                  <a:pt x="180" y="1312"/>
                </a:lnTo>
                <a:lnTo>
                  <a:pt x="0" y="1306"/>
                </a:lnTo>
                <a:close/>
              </a:path>
            </a:pathLst>
          </a:custGeom>
          <a:gradFill rotWithShape="0">
            <a:gsLst>
              <a:gs pos="0">
                <a:srgbClr val="FFFFFF"/>
              </a:gs>
              <a:gs pos="100000">
                <a:srgbClr val="B2B2B2"/>
              </a:gs>
            </a:gsLst>
            <a:lin ang="0" scaled="1"/>
          </a:gradFill>
          <a:ln w="9360" cap="sq">
            <a:solidFill>
              <a:srgbClr val="DDDD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 name="Freeform 6">
            <a:extLst>
              <a:ext uri="{FF2B5EF4-FFF2-40B4-BE49-F238E27FC236}">
                <a16:creationId xmlns:a16="http://schemas.microsoft.com/office/drawing/2014/main" id="{A2E17176-496D-43C8-9913-7D2E6122D965}"/>
              </a:ext>
            </a:extLst>
          </p:cNvPr>
          <p:cNvSpPr>
            <a:spLocks noChangeArrowheads="1"/>
          </p:cNvSpPr>
          <p:nvPr/>
        </p:nvSpPr>
        <p:spPr bwMode="auto">
          <a:xfrm>
            <a:off x="417513" y="1847845"/>
            <a:ext cx="460375" cy="2193925"/>
          </a:xfrm>
          <a:custGeom>
            <a:avLst/>
            <a:gdLst>
              <a:gd name="G0" fmla="+- 0 0 0"/>
              <a:gd name="G1" fmla="+- 1360 0 0"/>
              <a:gd name="G2" fmla="+- 1 0 0"/>
              <a:gd name="G3" fmla="+- 1 0 0"/>
              <a:gd name="G4" fmla="+- 1 0 0"/>
              <a:gd name="G5" fmla="+- 0 0 0"/>
              <a:gd name="T0" fmla="*/ 15 w 290"/>
              <a:gd name="T1" fmla="*/ 1382 h 1382"/>
              <a:gd name="T2" fmla="*/ 0 w 290"/>
              <a:gd name="T3" fmla="*/ 1360 h 1382"/>
              <a:gd name="T4" fmla="*/ 290 w 290"/>
              <a:gd name="T5" fmla="*/ 0 h 1382"/>
              <a:gd name="T6" fmla="*/ 284 w 290"/>
              <a:gd name="T7" fmla="*/ 1258 h 1382"/>
              <a:gd name="T8" fmla="*/ 182 w 290"/>
              <a:gd name="T9" fmla="*/ 1382 h 1382"/>
              <a:gd name="T10" fmla="*/ 15 w 290"/>
              <a:gd name="T11" fmla="*/ 1382 h 1382"/>
            </a:gdLst>
            <a:ahLst/>
            <a:cxnLst>
              <a:cxn ang="0">
                <a:pos x="T0" y="T1"/>
              </a:cxn>
              <a:cxn ang="0">
                <a:pos x="T2" y="T3"/>
              </a:cxn>
              <a:cxn ang="0">
                <a:pos x="T4" y="T5"/>
              </a:cxn>
              <a:cxn ang="0">
                <a:pos x="T6" y="T7"/>
              </a:cxn>
              <a:cxn ang="0">
                <a:pos x="T8" y="T9"/>
              </a:cxn>
              <a:cxn ang="0">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0">
            <a:gsLst>
              <a:gs pos="0">
                <a:srgbClr val="FFFFFF"/>
              </a:gs>
              <a:gs pos="100000">
                <a:srgbClr val="B2B2B2"/>
              </a:gs>
            </a:gsLst>
            <a:lin ang="0" scaled="1"/>
          </a:gradFill>
          <a:ln w="9360" cap="sq">
            <a:solidFill>
              <a:srgbClr val="DDDD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 name="Rectangle 7">
            <a:extLst>
              <a:ext uri="{FF2B5EF4-FFF2-40B4-BE49-F238E27FC236}">
                <a16:creationId xmlns:a16="http://schemas.microsoft.com/office/drawing/2014/main" id="{1ACF8EC4-7518-46B6-9DAE-F1D97D09832A}"/>
              </a:ext>
            </a:extLst>
          </p:cNvPr>
          <p:cNvSpPr>
            <a:spLocks noChangeArrowheads="1"/>
          </p:cNvSpPr>
          <p:nvPr/>
        </p:nvSpPr>
        <p:spPr bwMode="auto">
          <a:xfrm>
            <a:off x="933450" y="1814508"/>
            <a:ext cx="1296988" cy="1981200"/>
          </a:xfrm>
          <a:prstGeom prst="rect">
            <a:avLst/>
          </a:prstGeom>
          <a:solidFill>
            <a:srgbClr val="00009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 name="Rectangle 8">
            <a:extLst>
              <a:ext uri="{FF2B5EF4-FFF2-40B4-BE49-F238E27FC236}">
                <a16:creationId xmlns:a16="http://schemas.microsoft.com/office/drawing/2014/main" id="{088692A2-15A4-4548-988C-AEC8212C7C22}"/>
              </a:ext>
            </a:extLst>
          </p:cNvPr>
          <p:cNvSpPr>
            <a:spLocks noChangeArrowheads="1"/>
          </p:cNvSpPr>
          <p:nvPr/>
        </p:nvSpPr>
        <p:spPr bwMode="auto">
          <a:xfrm>
            <a:off x="895350" y="1868483"/>
            <a:ext cx="1273175" cy="1979612"/>
          </a:xfrm>
          <a:prstGeom prst="rect">
            <a:avLst/>
          </a:prstGeom>
          <a:solidFill>
            <a:srgbClr val="FFFFFF"/>
          </a:solidFill>
          <a:ln w="284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 name="Line 9">
            <a:extLst>
              <a:ext uri="{FF2B5EF4-FFF2-40B4-BE49-F238E27FC236}">
                <a16:creationId xmlns:a16="http://schemas.microsoft.com/office/drawing/2014/main" id="{70101FCA-1CF1-485E-9E13-43ECFDB84009}"/>
              </a:ext>
            </a:extLst>
          </p:cNvPr>
          <p:cNvSpPr>
            <a:spLocks noChangeShapeType="1"/>
          </p:cNvSpPr>
          <p:nvPr/>
        </p:nvSpPr>
        <p:spPr bwMode="auto">
          <a:xfrm>
            <a:off x="904875" y="2628895"/>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 name="Text Box 10">
            <a:extLst>
              <a:ext uri="{FF2B5EF4-FFF2-40B4-BE49-F238E27FC236}">
                <a16:creationId xmlns:a16="http://schemas.microsoft.com/office/drawing/2014/main" id="{2717B484-B1D8-463F-8329-57803A2886D3}"/>
              </a:ext>
            </a:extLst>
          </p:cNvPr>
          <p:cNvSpPr txBox="1">
            <a:spLocks noChangeArrowheads="1"/>
          </p:cNvSpPr>
          <p:nvPr/>
        </p:nvSpPr>
        <p:spPr bwMode="auto">
          <a:xfrm>
            <a:off x="862013" y="2611433"/>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运输</a:t>
            </a:r>
          </a:p>
        </p:txBody>
      </p:sp>
      <p:sp>
        <p:nvSpPr>
          <p:cNvPr id="8" name="Line 11">
            <a:extLst>
              <a:ext uri="{FF2B5EF4-FFF2-40B4-BE49-F238E27FC236}">
                <a16:creationId xmlns:a16="http://schemas.microsoft.com/office/drawing/2014/main" id="{9516F05B-00CB-43D0-BC0B-D7EB09A60022}"/>
              </a:ext>
            </a:extLst>
          </p:cNvPr>
          <p:cNvSpPr>
            <a:spLocks noChangeShapeType="1"/>
          </p:cNvSpPr>
          <p:nvPr/>
        </p:nvSpPr>
        <p:spPr bwMode="auto">
          <a:xfrm>
            <a:off x="912813" y="2949570"/>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 name="Line 12">
            <a:extLst>
              <a:ext uri="{FF2B5EF4-FFF2-40B4-BE49-F238E27FC236}">
                <a16:creationId xmlns:a16="http://schemas.microsoft.com/office/drawing/2014/main" id="{6B4DEB90-0AB9-4E82-9F2B-52736D88C87A}"/>
              </a:ext>
            </a:extLst>
          </p:cNvPr>
          <p:cNvSpPr>
            <a:spLocks noChangeShapeType="1"/>
          </p:cNvSpPr>
          <p:nvPr/>
        </p:nvSpPr>
        <p:spPr bwMode="auto">
          <a:xfrm>
            <a:off x="898525" y="3259133"/>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 name="Line 13">
            <a:extLst>
              <a:ext uri="{FF2B5EF4-FFF2-40B4-BE49-F238E27FC236}">
                <a16:creationId xmlns:a16="http://schemas.microsoft.com/office/drawing/2014/main" id="{D385E348-9394-417D-AE5C-70687EE30D35}"/>
              </a:ext>
            </a:extLst>
          </p:cNvPr>
          <p:cNvSpPr>
            <a:spLocks noChangeShapeType="1"/>
          </p:cNvSpPr>
          <p:nvPr/>
        </p:nvSpPr>
        <p:spPr bwMode="auto">
          <a:xfrm>
            <a:off x="898525" y="3544883"/>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 name="Text Box 14">
            <a:extLst>
              <a:ext uri="{FF2B5EF4-FFF2-40B4-BE49-F238E27FC236}">
                <a16:creationId xmlns:a16="http://schemas.microsoft.com/office/drawing/2014/main" id="{F21F6820-7A51-4850-89AA-1853740CDA45}"/>
              </a:ext>
            </a:extLst>
          </p:cNvPr>
          <p:cNvSpPr txBox="1">
            <a:spLocks noChangeArrowheads="1"/>
          </p:cNvSpPr>
          <p:nvPr/>
        </p:nvSpPr>
        <p:spPr bwMode="auto">
          <a:xfrm>
            <a:off x="896938" y="1858958"/>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dirty="0" err="1">
                <a:latin typeface="Times New Roman" panose="02020603050405020304" pitchFamily="18" charset="0"/>
                <a:ea typeface="+mn-ea"/>
                <a:cs typeface="Times New Roman" panose="02020603050405020304" pitchFamily="18" charset="0"/>
              </a:rPr>
              <a:t>应用</a:t>
            </a:r>
            <a:endParaRPr lang="en-US" altLang="en-US" sz="1400" dirty="0">
              <a:latin typeface="Times New Roman" panose="02020603050405020304" pitchFamily="18" charset="0"/>
              <a:ea typeface="+mn-ea"/>
              <a:cs typeface="Times New Roman" panose="02020603050405020304" pitchFamily="18" charset="0"/>
            </a:endParaRPr>
          </a:p>
        </p:txBody>
      </p:sp>
      <p:sp>
        <p:nvSpPr>
          <p:cNvPr id="12" name="Text Box 15">
            <a:extLst>
              <a:ext uri="{FF2B5EF4-FFF2-40B4-BE49-F238E27FC236}">
                <a16:creationId xmlns:a16="http://schemas.microsoft.com/office/drawing/2014/main" id="{8EA5809E-7825-479E-A20F-CB55AD61DD87}"/>
              </a:ext>
            </a:extLst>
          </p:cNvPr>
          <p:cNvSpPr txBox="1">
            <a:spLocks noChangeArrowheads="1"/>
          </p:cNvSpPr>
          <p:nvPr/>
        </p:nvSpPr>
        <p:spPr bwMode="auto">
          <a:xfrm>
            <a:off x="852488" y="3516308"/>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物理</a:t>
            </a:r>
          </a:p>
        </p:txBody>
      </p:sp>
      <p:sp>
        <p:nvSpPr>
          <p:cNvPr id="13" name="Text Box 16">
            <a:extLst>
              <a:ext uri="{FF2B5EF4-FFF2-40B4-BE49-F238E27FC236}">
                <a16:creationId xmlns:a16="http://schemas.microsoft.com/office/drawing/2014/main" id="{0300C6F1-9F6B-4FAC-B691-15372A4D3FB4}"/>
              </a:ext>
            </a:extLst>
          </p:cNvPr>
          <p:cNvSpPr txBox="1">
            <a:spLocks noChangeArrowheads="1"/>
          </p:cNvSpPr>
          <p:nvPr/>
        </p:nvSpPr>
        <p:spPr bwMode="auto">
          <a:xfrm>
            <a:off x="871538" y="3230558"/>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链接</a:t>
            </a:r>
          </a:p>
        </p:txBody>
      </p:sp>
      <p:sp>
        <p:nvSpPr>
          <p:cNvPr id="14" name="Text Box 17">
            <a:extLst>
              <a:ext uri="{FF2B5EF4-FFF2-40B4-BE49-F238E27FC236}">
                <a16:creationId xmlns:a16="http://schemas.microsoft.com/office/drawing/2014/main" id="{F9F94604-4C90-4D97-B50A-2DAA3F96140D}"/>
              </a:ext>
            </a:extLst>
          </p:cNvPr>
          <p:cNvSpPr txBox="1">
            <a:spLocks noChangeArrowheads="1"/>
          </p:cNvSpPr>
          <p:nvPr/>
        </p:nvSpPr>
        <p:spPr bwMode="auto">
          <a:xfrm>
            <a:off x="862013" y="2935283"/>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网络</a:t>
            </a:r>
          </a:p>
        </p:txBody>
      </p:sp>
      <p:sp>
        <p:nvSpPr>
          <p:cNvPr id="15" name="Oval 18">
            <a:extLst>
              <a:ext uri="{FF2B5EF4-FFF2-40B4-BE49-F238E27FC236}">
                <a16:creationId xmlns:a16="http://schemas.microsoft.com/office/drawing/2014/main" id="{7798CC78-0305-4709-8E4F-6572140ECB0B}"/>
              </a:ext>
            </a:extLst>
          </p:cNvPr>
          <p:cNvSpPr>
            <a:spLocks noChangeArrowheads="1"/>
          </p:cNvSpPr>
          <p:nvPr/>
        </p:nvSpPr>
        <p:spPr bwMode="auto">
          <a:xfrm>
            <a:off x="1231900" y="2144708"/>
            <a:ext cx="598488"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P3</a:t>
            </a:r>
          </a:p>
        </p:txBody>
      </p:sp>
      <p:grpSp>
        <p:nvGrpSpPr>
          <p:cNvPr id="16" name="Group 19">
            <a:extLst>
              <a:ext uri="{FF2B5EF4-FFF2-40B4-BE49-F238E27FC236}">
                <a16:creationId xmlns:a16="http://schemas.microsoft.com/office/drawing/2014/main" id="{280F2406-129A-44A5-96A5-6D9402D9222F}"/>
              </a:ext>
            </a:extLst>
          </p:cNvPr>
          <p:cNvGrpSpPr>
            <a:grpSpLocks/>
          </p:cNvGrpSpPr>
          <p:nvPr/>
        </p:nvGrpSpPr>
        <p:grpSpPr bwMode="auto">
          <a:xfrm>
            <a:off x="1200150" y="2468558"/>
            <a:ext cx="619125" cy="227012"/>
            <a:chOff x="756" y="1616"/>
            <a:chExt cx="390" cy="143"/>
          </a:xfrm>
        </p:grpSpPr>
        <p:sp>
          <p:nvSpPr>
            <p:cNvPr id="17" name="Rectangle 20">
              <a:extLst>
                <a:ext uri="{FF2B5EF4-FFF2-40B4-BE49-F238E27FC236}">
                  <a16:creationId xmlns:a16="http://schemas.microsoft.com/office/drawing/2014/main" id="{3ED26F1B-2F87-4D67-8B63-6F957F2E614A}"/>
                </a:ext>
              </a:extLst>
            </p:cNvPr>
            <p:cNvSpPr>
              <a:spLocks noChangeArrowheads="1"/>
            </p:cNvSpPr>
            <p:nvPr/>
          </p:nvSpPr>
          <p:spPr bwMode="auto">
            <a:xfrm>
              <a:off x="756" y="1616"/>
              <a:ext cx="390"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8" name="Rectangle 21">
              <a:extLst>
                <a:ext uri="{FF2B5EF4-FFF2-40B4-BE49-F238E27FC236}">
                  <a16:creationId xmlns:a16="http://schemas.microsoft.com/office/drawing/2014/main" id="{A2AB18E3-8539-4DC8-93DC-0C7F0E4F4FA7}"/>
                </a:ext>
              </a:extLst>
            </p:cNvPr>
            <p:cNvSpPr>
              <a:spLocks noChangeArrowheads="1"/>
            </p:cNvSpPr>
            <p:nvPr/>
          </p:nvSpPr>
          <p:spPr bwMode="auto">
            <a:xfrm>
              <a:off x="833" y="1635"/>
              <a:ext cx="232"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9" name="Rectangle 22">
              <a:extLst>
                <a:ext uri="{FF2B5EF4-FFF2-40B4-BE49-F238E27FC236}">
                  <a16:creationId xmlns:a16="http://schemas.microsoft.com/office/drawing/2014/main" id="{A3EF9A54-08B1-4638-8012-C781EEE5FD82}"/>
                </a:ext>
              </a:extLst>
            </p:cNvPr>
            <p:cNvSpPr>
              <a:spLocks noChangeArrowheads="1"/>
            </p:cNvSpPr>
            <p:nvPr/>
          </p:nvSpPr>
          <p:spPr bwMode="auto">
            <a:xfrm>
              <a:off x="1081" y="1699"/>
              <a:ext cx="39"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0" name="Rectangle 23">
              <a:extLst>
                <a:ext uri="{FF2B5EF4-FFF2-40B4-BE49-F238E27FC236}">
                  <a16:creationId xmlns:a16="http://schemas.microsoft.com/office/drawing/2014/main" id="{D14EBA7B-5AB4-47A8-B564-14E0588A2F30}"/>
                </a:ext>
              </a:extLst>
            </p:cNvPr>
            <p:cNvSpPr>
              <a:spLocks noChangeArrowheads="1"/>
            </p:cNvSpPr>
            <p:nvPr/>
          </p:nvSpPr>
          <p:spPr bwMode="auto">
            <a:xfrm>
              <a:off x="773" y="1701"/>
              <a:ext cx="39"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21" name="Rectangle 24">
            <a:extLst>
              <a:ext uri="{FF2B5EF4-FFF2-40B4-BE49-F238E27FC236}">
                <a16:creationId xmlns:a16="http://schemas.microsoft.com/office/drawing/2014/main" id="{797E2DD1-CE2D-4DDE-901C-80E05AF6EA36}"/>
              </a:ext>
            </a:extLst>
          </p:cNvPr>
          <p:cNvSpPr>
            <a:spLocks noChangeArrowheads="1"/>
          </p:cNvSpPr>
          <p:nvPr/>
        </p:nvSpPr>
        <p:spPr bwMode="auto">
          <a:xfrm>
            <a:off x="4309056" y="1581145"/>
            <a:ext cx="2254250" cy="1981200"/>
          </a:xfrm>
          <a:prstGeom prst="rect">
            <a:avLst/>
          </a:prstGeom>
          <a:solidFill>
            <a:srgbClr val="00009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2" name="Rectangle 25">
            <a:extLst>
              <a:ext uri="{FF2B5EF4-FFF2-40B4-BE49-F238E27FC236}">
                <a16:creationId xmlns:a16="http://schemas.microsoft.com/office/drawing/2014/main" id="{51E4100C-5103-49F2-9345-A335794BC0B8}"/>
              </a:ext>
            </a:extLst>
          </p:cNvPr>
          <p:cNvSpPr>
            <a:spLocks noChangeArrowheads="1"/>
          </p:cNvSpPr>
          <p:nvPr/>
        </p:nvSpPr>
        <p:spPr bwMode="auto">
          <a:xfrm>
            <a:off x="4255081" y="1658933"/>
            <a:ext cx="2225675" cy="1979612"/>
          </a:xfrm>
          <a:prstGeom prst="rect">
            <a:avLst/>
          </a:prstGeom>
          <a:solidFill>
            <a:srgbClr val="FFFFFF"/>
          </a:solidFill>
          <a:ln w="284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3" name="Text Box 26">
            <a:extLst>
              <a:ext uri="{FF2B5EF4-FFF2-40B4-BE49-F238E27FC236}">
                <a16:creationId xmlns:a16="http://schemas.microsoft.com/office/drawing/2014/main" id="{51C4FB30-805B-494A-A987-097C32E28E9F}"/>
              </a:ext>
            </a:extLst>
          </p:cNvPr>
          <p:cNvSpPr txBox="1">
            <a:spLocks noChangeArrowheads="1"/>
          </p:cNvSpPr>
          <p:nvPr/>
        </p:nvSpPr>
        <p:spPr bwMode="auto">
          <a:xfrm>
            <a:off x="4680531" y="2387595"/>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运输</a:t>
            </a:r>
          </a:p>
        </p:txBody>
      </p:sp>
      <p:sp>
        <p:nvSpPr>
          <p:cNvPr id="24" name="Text Box 27">
            <a:extLst>
              <a:ext uri="{FF2B5EF4-FFF2-40B4-BE49-F238E27FC236}">
                <a16:creationId xmlns:a16="http://schemas.microsoft.com/office/drawing/2014/main" id="{72C74F1C-D7D8-42D5-B677-013F91773F3D}"/>
              </a:ext>
            </a:extLst>
          </p:cNvPr>
          <p:cNvSpPr txBox="1">
            <a:spLocks noChangeArrowheads="1"/>
          </p:cNvSpPr>
          <p:nvPr/>
        </p:nvSpPr>
        <p:spPr bwMode="auto">
          <a:xfrm>
            <a:off x="4734506" y="1611308"/>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应用</a:t>
            </a:r>
          </a:p>
        </p:txBody>
      </p:sp>
      <p:sp>
        <p:nvSpPr>
          <p:cNvPr id="25" name="Text Box 28">
            <a:extLst>
              <a:ext uri="{FF2B5EF4-FFF2-40B4-BE49-F238E27FC236}">
                <a16:creationId xmlns:a16="http://schemas.microsoft.com/office/drawing/2014/main" id="{DDC6FB64-1109-4695-A2D0-5F2859D1DD9A}"/>
              </a:ext>
            </a:extLst>
          </p:cNvPr>
          <p:cNvSpPr txBox="1">
            <a:spLocks noChangeArrowheads="1"/>
          </p:cNvSpPr>
          <p:nvPr/>
        </p:nvSpPr>
        <p:spPr bwMode="auto">
          <a:xfrm>
            <a:off x="4674181" y="3292470"/>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物理</a:t>
            </a:r>
          </a:p>
        </p:txBody>
      </p:sp>
      <p:sp>
        <p:nvSpPr>
          <p:cNvPr id="26" name="Text Box 29">
            <a:extLst>
              <a:ext uri="{FF2B5EF4-FFF2-40B4-BE49-F238E27FC236}">
                <a16:creationId xmlns:a16="http://schemas.microsoft.com/office/drawing/2014/main" id="{71943557-8415-48DA-BE32-25364467C434}"/>
              </a:ext>
            </a:extLst>
          </p:cNvPr>
          <p:cNvSpPr txBox="1">
            <a:spLocks noChangeArrowheads="1"/>
          </p:cNvSpPr>
          <p:nvPr/>
        </p:nvSpPr>
        <p:spPr bwMode="auto">
          <a:xfrm>
            <a:off x="4674181" y="3006720"/>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链接</a:t>
            </a:r>
          </a:p>
        </p:txBody>
      </p:sp>
      <p:sp>
        <p:nvSpPr>
          <p:cNvPr id="27" name="Oval 30">
            <a:extLst>
              <a:ext uri="{FF2B5EF4-FFF2-40B4-BE49-F238E27FC236}">
                <a16:creationId xmlns:a16="http://schemas.microsoft.com/office/drawing/2014/main" id="{0589C69E-87EA-4133-9EF2-6FA5E19979A4}"/>
              </a:ext>
            </a:extLst>
          </p:cNvPr>
          <p:cNvSpPr>
            <a:spLocks noChangeArrowheads="1"/>
          </p:cNvSpPr>
          <p:nvPr/>
        </p:nvSpPr>
        <p:spPr bwMode="auto">
          <a:xfrm>
            <a:off x="4374144" y="1917695"/>
            <a:ext cx="598487"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P4</a:t>
            </a:r>
          </a:p>
        </p:txBody>
      </p:sp>
      <p:sp>
        <p:nvSpPr>
          <p:cNvPr id="28" name="Rectangle 31">
            <a:extLst>
              <a:ext uri="{FF2B5EF4-FFF2-40B4-BE49-F238E27FC236}">
                <a16:creationId xmlns:a16="http://schemas.microsoft.com/office/drawing/2014/main" id="{91E82485-FEC2-4E6F-A8AB-BE024494B082}"/>
              </a:ext>
            </a:extLst>
          </p:cNvPr>
          <p:cNvSpPr>
            <a:spLocks noChangeArrowheads="1"/>
          </p:cNvSpPr>
          <p:nvPr/>
        </p:nvSpPr>
        <p:spPr bwMode="auto">
          <a:xfrm>
            <a:off x="8546336" y="1806570"/>
            <a:ext cx="1296987" cy="1981200"/>
          </a:xfrm>
          <a:prstGeom prst="rect">
            <a:avLst/>
          </a:prstGeom>
          <a:solidFill>
            <a:srgbClr val="00009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9" name="Rectangle 32">
            <a:extLst>
              <a:ext uri="{FF2B5EF4-FFF2-40B4-BE49-F238E27FC236}">
                <a16:creationId xmlns:a16="http://schemas.microsoft.com/office/drawing/2014/main" id="{82929CF9-EB15-415D-AA49-26AC275C4430}"/>
              </a:ext>
            </a:extLst>
          </p:cNvPr>
          <p:cNvSpPr>
            <a:spLocks noChangeArrowheads="1"/>
          </p:cNvSpPr>
          <p:nvPr/>
        </p:nvSpPr>
        <p:spPr bwMode="auto">
          <a:xfrm>
            <a:off x="8349486" y="1847845"/>
            <a:ext cx="1631950" cy="1979613"/>
          </a:xfrm>
          <a:prstGeom prst="rect">
            <a:avLst/>
          </a:prstGeom>
          <a:solidFill>
            <a:srgbClr val="FFFFFF"/>
          </a:solidFill>
          <a:ln w="284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0" name="Text Box 33">
            <a:extLst>
              <a:ext uri="{FF2B5EF4-FFF2-40B4-BE49-F238E27FC236}">
                <a16:creationId xmlns:a16="http://schemas.microsoft.com/office/drawing/2014/main" id="{649F3329-414F-4523-9E83-07E8DD5C470B}"/>
              </a:ext>
            </a:extLst>
          </p:cNvPr>
          <p:cNvSpPr txBox="1">
            <a:spLocks noChangeArrowheads="1"/>
          </p:cNvSpPr>
          <p:nvPr/>
        </p:nvSpPr>
        <p:spPr bwMode="auto">
          <a:xfrm>
            <a:off x="8474898" y="2603495"/>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运输</a:t>
            </a:r>
          </a:p>
        </p:txBody>
      </p:sp>
      <p:sp>
        <p:nvSpPr>
          <p:cNvPr id="31" name="Text Box 34">
            <a:extLst>
              <a:ext uri="{FF2B5EF4-FFF2-40B4-BE49-F238E27FC236}">
                <a16:creationId xmlns:a16="http://schemas.microsoft.com/office/drawing/2014/main" id="{3367D0B1-0873-46AF-A8A6-67642995D4D4}"/>
              </a:ext>
            </a:extLst>
          </p:cNvPr>
          <p:cNvSpPr txBox="1">
            <a:spLocks noChangeArrowheads="1"/>
          </p:cNvSpPr>
          <p:nvPr/>
        </p:nvSpPr>
        <p:spPr bwMode="auto">
          <a:xfrm>
            <a:off x="8509823" y="1851020"/>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应用</a:t>
            </a:r>
          </a:p>
        </p:txBody>
      </p:sp>
      <p:sp>
        <p:nvSpPr>
          <p:cNvPr id="32" name="Text Box 35">
            <a:extLst>
              <a:ext uri="{FF2B5EF4-FFF2-40B4-BE49-F238E27FC236}">
                <a16:creationId xmlns:a16="http://schemas.microsoft.com/office/drawing/2014/main" id="{C7459B75-D45F-451F-877A-4AC1935F01D3}"/>
              </a:ext>
            </a:extLst>
          </p:cNvPr>
          <p:cNvSpPr txBox="1">
            <a:spLocks noChangeArrowheads="1"/>
          </p:cNvSpPr>
          <p:nvPr/>
        </p:nvSpPr>
        <p:spPr bwMode="auto">
          <a:xfrm>
            <a:off x="8517761" y="3508370"/>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物理</a:t>
            </a:r>
          </a:p>
        </p:txBody>
      </p:sp>
      <p:sp>
        <p:nvSpPr>
          <p:cNvPr id="33" name="Text Box 36">
            <a:extLst>
              <a:ext uri="{FF2B5EF4-FFF2-40B4-BE49-F238E27FC236}">
                <a16:creationId xmlns:a16="http://schemas.microsoft.com/office/drawing/2014/main" id="{C4B778C0-717E-48FC-A76D-6B69609E64BC}"/>
              </a:ext>
            </a:extLst>
          </p:cNvPr>
          <p:cNvSpPr txBox="1">
            <a:spLocks noChangeArrowheads="1"/>
          </p:cNvSpPr>
          <p:nvPr/>
        </p:nvSpPr>
        <p:spPr bwMode="auto">
          <a:xfrm>
            <a:off x="8484423" y="3222620"/>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链接</a:t>
            </a:r>
          </a:p>
        </p:txBody>
      </p:sp>
      <p:sp>
        <p:nvSpPr>
          <p:cNvPr id="34" name="Text Box 37">
            <a:extLst>
              <a:ext uri="{FF2B5EF4-FFF2-40B4-BE49-F238E27FC236}">
                <a16:creationId xmlns:a16="http://schemas.microsoft.com/office/drawing/2014/main" id="{CE9FFA2D-79BD-42A4-B006-D603354A071C}"/>
              </a:ext>
            </a:extLst>
          </p:cNvPr>
          <p:cNvSpPr txBox="1">
            <a:spLocks noChangeArrowheads="1"/>
          </p:cNvSpPr>
          <p:nvPr/>
        </p:nvSpPr>
        <p:spPr bwMode="auto">
          <a:xfrm>
            <a:off x="8474898" y="2927345"/>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网络</a:t>
            </a:r>
          </a:p>
        </p:txBody>
      </p:sp>
      <p:sp>
        <p:nvSpPr>
          <p:cNvPr id="35" name="Oval 38">
            <a:extLst>
              <a:ext uri="{FF2B5EF4-FFF2-40B4-BE49-F238E27FC236}">
                <a16:creationId xmlns:a16="http://schemas.microsoft.com/office/drawing/2014/main" id="{177ECD32-15BF-41FA-9D56-59B8ABC2CDD6}"/>
              </a:ext>
            </a:extLst>
          </p:cNvPr>
          <p:cNvSpPr>
            <a:spLocks noChangeArrowheads="1"/>
          </p:cNvSpPr>
          <p:nvPr/>
        </p:nvSpPr>
        <p:spPr bwMode="auto">
          <a:xfrm>
            <a:off x="8430448" y="2144708"/>
            <a:ext cx="598488"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P2</a:t>
            </a:r>
          </a:p>
        </p:txBody>
      </p:sp>
      <p:sp>
        <p:nvSpPr>
          <p:cNvPr id="36" name="Freeform 39">
            <a:extLst>
              <a:ext uri="{FF2B5EF4-FFF2-40B4-BE49-F238E27FC236}">
                <a16:creationId xmlns:a16="http://schemas.microsoft.com/office/drawing/2014/main" id="{0526C238-CDC5-4EEF-9D3E-42863A081482}"/>
              </a:ext>
            </a:extLst>
          </p:cNvPr>
          <p:cNvSpPr>
            <a:spLocks noChangeArrowheads="1"/>
          </p:cNvSpPr>
          <p:nvPr/>
        </p:nvSpPr>
        <p:spPr bwMode="auto">
          <a:xfrm>
            <a:off x="10005248" y="1827208"/>
            <a:ext cx="504825" cy="2133600"/>
          </a:xfrm>
          <a:custGeom>
            <a:avLst/>
            <a:gdLst>
              <a:gd name="G0" fmla="+- 1 0 0"/>
              <a:gd name="G1" fmla="+- 0 0 0"/>
              <a:gd name="G2" fmla="+- 1224 0 0"/>
              <a:gd name="G3" fmla="+- 1 0 0"/>
              <a:gd name="G4" fmla="+- 1 0 0"/>
              <a:gd name="T0" fmla="*/ 318 w 318"/>
              <a:gd name="T1" fmla="*/ 1344 h 1344"/>
              <a:gd name="T2" fmla="*/ 12 w 318"/>
              <a:gd name="T3" fmla="*/ 0 h 1344"/>
              <a:gd name="T4" fmla="*/ 0 w 318"/>
              <a:gd name="T5" fmla="*/ 1224 h 1344"/>
              <a:gd name="T6" fmla="*/ 121 w 318"/>
              <a:gd name="T7" fmla="*/ 1344 h 1344"/>
              <a:gd name="T8" fmla="*/ 318 w 318"/>
              <a:gd name="T9" fmla="*/ 1344 h 1344"/>
            </a:gdLst>
            <a:ahLst/>
            <a:cxnLst>
              <a:cxn ang="0">
                <a:pos x="T0" y="T1"/>
              </a:cxn>
              <a:cxn ang="0">
                <a:pos x="T2" y="T3"/>
              </a:cxn>
              <a:cxn ang="0">
                <a:pos x="T4" y="T5"/>
              </a:cxn>
              <a:cxn ang="0">
                <a:pos x="T6" y="T7"/>
              </a:cxn>
              <a:cxn ang="0">
                <a:pos x="T8" y="T9"/>
              </a:cxn>
            </a:cxnLst>
            <a:rect l="0" t="0" r="r" b="b"/>
            <a:pathLst>
              <a:path w="318" h="1344">
                <a:moveTo>
                  <a:pt x="318" y="1344"/>
                </a:moveTo>
                <a:lnTo>
                  <a:pt x="12" y="0"/>
                </a:lnTo>
                <a:lnTo>
                  <a:pt x="0" y="1224"/>
                </a:lnTo>
                <a:lnTo>
                  <a:pt x="121" y="1344"/>
                </a:lnTo>
                <a:lnTo>
                  <a:pt x="318" y="1344"/>
                </a:lnTo>
                <a:close/>
              </a:path>
            </a:pathLst>
          </a:custGeom>
          <a:gradFill rotWithShape="0">
            <a:gsLst>
              <a:gs pos="0">
                <a:srgbClr val="B2B2B2"/>
              </a:gs>
              <a:gs pos="100000">
                <a:srgbClr val="FFFFFF"/>
              </a:gs>
            </a:gsLst>
            <a:lin ang="0" scaled="1"/>
          </a:gradFill>
          <a:ln w="9360" cap="sq">
            <a:solidFill>
              <a:srgbClr val="DDDD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37" name="Group 40">
            <a:extLst>
              <a:ext uri="{FF2B5EF4-FFF2-40B4-BE49-F238E27FC236}">
                <a16:creationId xmlns:a16="http://schemas.microsoft.com/office/drawing/2014/main" id="{D3053850-AC3C-49D8-AF0E-72DA75A4F722}"/>
              </a:ext>
            </a:extLst>
          </p:cNvPr>
          <p:cNvGrpSpPr>
            <a:grpSpLocks/>
          </p:cNvGrpSpPr>
          <p:nvPr/>
        </p:nvGrpSpPr>
        <p:grpSpPr bwMode="auto">
          <a:xfrm>
            <a:off x="1865313" y="5073645"/>
            <a:ext cx="1973262" cy="658813"/>
            <a:chOff x="1175" y="3257"/>
            <a:chExt cx="1243" cy="415"/>
          </a:xfrm>
        </p:grpSpPr>
        <p:sp>
          <p:nvSpPr>
            <p:cNvPr id="38" name="Rectangle 41">
              <a:extLst>
                <a:ext uri="{FF2B5EF4-FFF2-40B4-BE49-F238E27FC236}">
                  <a16:creationId xmlns:a16="http://schemas.microsoft.com/office/drawing/2014/main" id="{F9125B57-24BE-4B30-92C9-F71A19333BAB}"/>
                </a:ext>
              </a:extLst>
            </p:cNvPr>
            <p:cNvSpPr>
              <a:spLocks noChangeArrowheads="1"/>
            </p:cNvSpPr>
            <p:nvPr/>
          </p:nvSpPr>
          <p:spPr bwMode="auto">
            <a:xfrm>
              <a:off x="1618" y="3257"/>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9" name="Line 42">
              <a:extLst>
                <a:ext uri="{FF2B5EF4-FFF2-40B4-BE49-F238E27FC236}">
                  <a16:creationId xmlns:a16="http://schemas.microsoft.com/office/drawing/2014/main" id="{3087EBDA-0361-4FB1-B85D-17A30C61E21E}"/>
                </a:ext>
              </a:extLst>
            </p:cNvPr>
            <p:cNvSpPr>
              <a:spLocks noChangeShapeType="1"/>
            </p:cNvSpPr>
            <p:nvPr/>
          </p:nvSpPr>
          <p:spPr bwMode="auto">
            <a:xfrm>
              <a:off x="2244" y="3330"/>
              <a:ext cx="174" cy="0"/>
            </a:xfrm>
            <a:prstGeom prst="line">
              <a:avLst/>
            </a:prstGeom>
            <a:noFill/>
            <a:ln w="38160" cap="sq">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0" name="Text Box 43">
              <a:extLst>
                <a:ext uri="{FF2B5EF4-FFF2-40B4-BE49-F238E27FC236}">
                  <a16:creationId xmlns:a16="http://schemas.microsoft.com/office/drawing/2014/main" id="{2E74DFAE-F2BF-499B-B273-D130E14293B5}"/>
                </a:ext>
              </a:extLst>
            </p:cNvPr>
            <p:cNvSpPr txBox="1">
              <a:spLocks noChangeArrowheads="1"/>
            </p:cNvSpPr>
            <p:nvPr/>
          </p:nvSpPr>
          <p:spPr bwMode="auto">
            <a:xfrm>
              <a:off x="1175" y="3382"/>
              <a:ext cx="1201"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r">
                <a:lnSpc>
                  <a:spcPct val="85000"/>
                </a:lnSpc>
                <a:defRPr/>
              </a:pPr>
              <a:r>
                <a:rPr lang="en-US" altLang="en-US" sz="1400">
                  <a:latin typeface="Times New Roman" panose="02020603050405020304" pitchFamily="18" charset="0"/>
                  <a:ea typeface="+mn-ea"/>
                  <a:cs typeface="Times New Roman" panose="02020603050405020304" pitchFamily="18" charset="0"/>
                </a:rPr>
                <a:t>源IP，端口：A，9157</a:t>
              </a:r>
            </a:p>
            <a:p>
              <a:pPr algn="r">
                <a:lnSpc>
                  <a:spcPct val="85000"/>
                </a:lnSpc>
                <a:defRPr/>
              </a:pPr>
              <a:r>
                <a:rPr lang="en-US" altLang="en-US" sz="1400">
                  <a:latin typeface="Times New Roman" panose="02020603050405020304" pitchFamily="18" charset="0"/>
                  <a:ea typeface="+mn-ea"/>
                  <a:cs typeface="Times New Roman" panose="02020603050405020304" pitchFamily="18" charset="0"/>
                </a:rPr>
                <a:t>目的IP，端口：B，80</a:t>
              </a:r>
            </a:p>
          </p:txBody>
        </p:sp>
      </p:grpSp>
      <p:grpSp>
        <p:nvGrpSpPr>
          <p:cNvPr id="41" name="Group 44">
            <a:extLst>
              <a:ext uri="{FF2B5EF4-FFF2-40B4-BE49-F238E27FC236}">
                <a16:creationId xmlns:a16="http://schemas.microsoft.com/office/drawing/2014/main" id="{57BF71B8-7068-47E1-8D21-ABF70E3BAADE}"/>
              </a:ext>
            </a:extLst>
          </p:cNvPr>
          <p:cNvGrpSpPr>
            <a:grpSpLocks/>
          </p:cNvGrpSpPr>
          <p:nvPr/>
        </p:nvGrpSpPr>
        <p:grpSpPr bwMode="auto">
          <a:xfrm>
            <a:off x="1666875" y="4383083"/>
            <a:ext cx="2181225" cy="658812"/>
            <a:chOff x="1050" y="2822"/>
            <a:chExt cx="1374" cy="415"/>
          </a:xfrm>
        </p:grpSpPr>
        <p:sp>
          <p:nvSpPr>
            <p:cNvPr id="42" name="Rectangle 45">
              <a:extLst>
                <a:ext uri="{FF2B5EF4-FFF2-40B4-BE49-F238E27FC236}">
                  <a16:creationId xmlns:a16="http://schemas.microsoft.com/office/drawing/2014/main" id="{9908E64C-2A2C-4ECD-95F5-B52F9738B822}"/>
                </a:ext>
              </a:extLst>
            </p:cNvPr>
            <p:cNvSpPr>
              <a:spLocks noChangeArrowheads="1"/>
            </p:cNvSpPr>
            <p:nvPr/>
          </p:nvSpPr>
          <p:spPr bwMode="auto">
            <a:xfrm>
              <a:off x="1168" y="2822"/>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3" name="Line 46">
              <a:extLst>
                <a:ext uri="{FF2B5EF4-FFF2-40B4-BE49-F238E27FC236}">
                  <a16:creationId xmlns:a16="http://schemas.microsoft.com/office/drawing/2014/main" id="{B4A7C8FA-EDB7-47E2-981A-8AEA1688C55A}"/>
                </a:ext>
              </a:extLst>
            </p:cNvPr>
            <p:cNvSpPr>
              <a:spLocks noChangeShapeType="1"/>
            </p:cNvSpPr>
            <p:nvPr/>
          </p:nvSpPr>
          <p:spPr bwMode="auto">
            <a:xfrm>
              <a:off x="1050" y="2909"/>
              <a:ext cx="174" cy="0"/>
            </a:xfrm>
            <a:prstGeom prst="line">
              <a:avLst/>
            </a:prstGeom>
            <a:noFill/>
            <a:ln w="38160" cap="sq">
              <a:solidFill>
                <a:srgbClr val="CC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4" name="Text Box 47">
              <a:extLst>
                <a:ext uri="{FF2B5EF4-FFF2-40B4-BE49-F238E27FC236}">
                  <a16:creationId xmlns:a16="http://schemas.microsoft.com/office/drawing/2014/main" id="{74C81F24-A754-440D-86FD-05257148AC4C}"/>
                </a:ext>
              </a:extLst>
            </p:cNvPr>
            <p:cNvSpPr txBox="1">
              <a:spLocks noChangeArrowheads="1"/>
            </p:cNvSpPr>
            <p:nvPr/>
          </p:nvSpPr>
          <p:spPr bwMode="auto">
            <a:xfrm>
              <a:off x="1122" y="2947"/>
              <a:ext cx="1302"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85000"/>
                </a:lnSpc>
                <a:defRPr/>
              </a:pPr>
              <a:r>
                <a:rPr lang="en-US" altLang="en-US" sz="1400">
                  <a:latin typeface="Times New Roman" panose="02020603050405020304" pitchFamily="18" charset="0"/>
                  <a:ea typeface="+mn-ea"/>
                  <a:cs typeface="Times New Roman" panose="02020603050405020304" pitchFamily="18" charset="0"/>
                </a:rPr>
                <a:t>源IP，端口：B，80</a:t>
              </a:r>
            </a:p>
            <a:p>
              <a:pPr>
                <a:lnSpc>
                  <a:spcPct val="85000"/>
                </a:lnSpc>
                <a:defRPr/>
              </a:pPr>
              <a:r>
                <a:rPr lang="en-US" altLang="en-US" sz="1400">
                  <a:latin typeface="Times New Roman" panose="02020603050405020304" pitchFamily="18" charset="0"/>
                  <a:ea typeface="+mn-ea"/>
                  <a:cs typeface="Times New Roman" panose="02020603050405020304" pitchFamily="18" charset="0"/>
                </a:rPr>
                <a:t>目的IP，端口：A，9157</a:t>
              </a:r>
            </a:p>
          </p:txBody>
        </p:sp>
      </p:grpSp>
      <p:sp>
        <p:nvSpPr>
          <p:cNvPr id="45" name="Line 50">
            <a:extLst>
              <a:ext uri="{FF2B5EF4-FFF2-40B4-BE49-F238E27FC236}">
                <a16:creationId xmlns:a16="http://schemas.microsoft.com/office/drawing/2014/main" id="{F221DAEC-1984-4B3C-93BA-6D2052D76E39}"/>
              </a:ext>
            </a:extLst>
          </p:cNvPr>
          <p:cNvSpPr>
            <a:spLocks noChangeShapeType="1"/>
          </p:cNvSpPr>
          <p:nvPr/>
        </p:nvSpPr>
        <p:spPr bwMode="auto">
          <a:xfrm>
            <a:off x="4231269" y="3335333"/>
            <a:ext cx="2233612"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6" name="Line 51">
            <a:extLst>
              <a:ext uri="{FF2B5EF4-FFF2-40B4-BE49-F238E27FC236}">
                <a16:creationId xmlns:a16="http://schemas.microsoft.com/office/drawing/2014/main" id="{25F029BF-ECF7-4526-87C4-CC302B83AFD7}"/>
              </a:ext>
            </a:extLst>
          </p:cNvPr>
          <p:cNvSpPr>
            <a:spLocks noChangeShapeType="1"/>
          </p:cNvSpPr>
          <p:nvPr/>
        </p:nvSpPr>
        <p:spPr bwMode="auto">
          <a:xfrm>
            <a:off x="4247144" y="3033708"/>
            <a:ext cx="2233612"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7" name="Text Box 52">
            <a:extLst>
              <a:ext uri="{FF2B5EF4-FFF2-40B4-BE49-F238E27FC236}">
                <a16:creationId xmlns:a16="http://schemas.microsoft.com/office/drawing/2014/main" id="{D9FD36BE-0748-42CD-A71B-9075EE4D6090}"/>
              </a:ext>
            </a:extLst>
          </p:cNvPr>
          <p:cNvSpPr txBox="1">
            <a:spLocks noChangeArrowheads="1"/>
          </p:cNvSpPr>
          <p:nvPr/>
        </p:nvSpPr>
        <p:spPr bwMode="auto">
          <a:xfrm>
            <a:off x="4634494" y="2698745"/>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网络</a:t>
            </a:r>
          </a:p>
        </p:txBody>
      </p:sp>
      <p:sp>
        <p:nvSpPr>
          <p:cNvPr id="48" name="Line 53">
            <a:extLst>
              <a:ext uri="{FF2B5EF4-FFF2-40B4-BE49-F238E27FC236}">
                <a16:creationId xmlns:a16="http://schemas.microsoft.com/office/drawing/2014/main" id="{CDC119E5-B238-4304-BCEB-6FFBC0EB82F4}"/>
              </a:ext>
            </a:extLst>
          </p:cNvPr>
          <p:cNvSpPr>
            <a:spLocks noChangeShapeType="1"/>
          </p:cNvSpPr>
          <p:nvPr/>
        </p:nvSpPr>
        <p:spPr bwMode="auto">
          <a:xfrm>
            <a:off x="4250319" y="2711445"/>
            <a:ext cx="2233612" cy="1588"/>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9" name="Line 54">
            <a:extLst>
              <a:ext uri="{FF2B5EF4-FFF2-40B4-BE49-F238E27FC236}">
                <a16:creationId xmlns:a16="http://schemas.microsoft.com/office/drawing/2014/main" id="{BDE793A9-4A09-40C1-B2E5-8846F54421A1}"/>
              </a:ext>
            </a:extLst>
          </p:cNvPr>
          <p:cNvSpPr>
            <a:spLocks noChangeShapeType="1"/>
          </p:cNvSpPr>
          <p:nvPr/>
        </p:nvSpPr>
        <p:spPr bwMode="auto">
          <a:xfrm>
            <a:off x="4253494" y="2389183"/>
            <a:ext cx="2233612"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50" name="Group 55">
            <a:extLst>
              <a:ext uri="{FF2B5EF4-FFF2-40B4-BE49-F238E27FC236}">
                <a16:creationId xmlns:a16="http://schemas.microsoft.com/office/drawing/2014/main" id="{9C91FCC6-AB38-48CE-BE89-064A979B98C0}"/>
              </a:ext>
            </a:extLst>
          </p:cNvPr>
          <p:cNvGrpSpPr>
            <a:grpSpLocks/>
          </p:cNvGrpSpPr>
          <p:nvPr/>
        </p:nvGrpSpPr>
        <p:grpSpPr bwMode="auto">
          <a:xfrm>
            <a:off x="4429706" y="2251070"/>
            <a:ext cx="471488" cy="227013"/>
            <a:chOff x="2238" y="1479"/>
            <a:chExt cx="297" cy="143"/>
          </a:xfrm>
        </p:grpSpPr>
        <p:sp>
          <p:nvSpPr>
            <p:cNvPr id="51" name="Rectangle 56">
              <a:extLst>
                <a:ext uri="{FF2B5EF4-FFF2-40B4-BE49-F238E27FC236}">
                  <a16:creationId xmlns:a16="http://schemas.microsoft.com/office/drawing/2014/main" id="{BDF3E81B-7431-4888-9576-187301207866}"/>
                </a:ext>
              </a:extLst>
            </p:cNvPr>
            <p:cNvSpPr>
              <a:spLocks noChangeArrowheads="1"/>
            </p:cNvSpPr>
            <p:nvPr/>
          </p:nvSpPr>
          <p:spPr bwMode="auto">
            <a:xfrm>
              <a:off x="2238" y="1479"/>
              <a:ext cx="297"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2" name="Rectangle 57">
              <a:extLst>
                <a:ext uri="{FF2B5EF4-FFF2-40B4-BE49-F238E27FC236}">
                  <a16:creationId xmlns:a16="http://schemas.microsoft.com/office/drawing/2014/main" id="{46C72411-42A1-4DFA-ABD9-54F42983D884}"/>
                </a:ext>
              </a:extLst>
            </p:cNvPr>
            <p:cNvSpPr>
              <a:spLocks noChangeArrowheads="1"/>
            </p:cNvSpPr>
            <p:nvPr/>
          </p:nvSpPr>
          <p:spPr bwMode="auto">
            <a:xfrm>
              <a:off x="2296" y="1498"/>
              <a:ext cx="177"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3" name="Rectangle 58">
              <a:extLst>
                <a:ext uri="{FF2B5EF4-FFF2-40B4-BE49-F238E27FC236}">
                  <a16:creationId xmlns:a16="http://schemas.microsoft.com/office/drawing/2014/main" id="{B3267CDE-5E22-45F1-81FB-9AA05AB3F751}"/>
                </a:ext>
              </a:extLst>
            </p:cNvPr>
            <p:cNvSpPr>
              <a:spLocks noChangeArrowheads="1"/>
            </p:cNvSpPr>
            <p:nvPr/>
          </p:nvSpPr>
          <p:spPr bwMode="auto">
            <a:xfrm>
              <a:off x="2485" y="1562"/>
              <a:ext cx="30"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4" name="Rectangle 59">
              <a:extLst>
                <a:ext uri="{FF2B5EF4-FFF2-40B4-BE49-F238E27FC236}">
                  <a16:creationId xmlns:a16="http://schemas.microsoft.com/office/drawing/2014/main" id="{253E79A3-C856-4299-9574-DA13419A30B8}"/>
                </a:ext>
              </a:extLst>
            </p:cNvPr>
            <p:cNvSpPr>
              <a:spLocks noChangeArrowheads="1"/>
            </p:cNvSpPr>
            <p:nvPr/>
          </p:nvSpPr>
          <p:spPr bwMode="auto">
            <a:xfrm>
              <a:off x="2251" y="1564"/>
              <a:ext cx="30"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55" name="Oval 60">
            <a:extLst>
              <a:ext uri="{FF2B5EF4-FFF2-40B4-BE49-F238E27FC236}">
                <a16:creationId xmlns:a16="http://schemas.microsoft.com/office/drawing/2014/main" id="{D81C49C6-9ED8-4288-8C60-3F6F8080CA90}"/>
              </a:ext>
            </a:extLst>
          </p:cNvPr>
          <p:cNvSpPr>
            <a:spLocks noChangeArrowheads="1"/>
          </p:cNvSpPr>
          <p:nvPr/>
        </p:nvSpPr>
        <p:spPr bwMode="auto">
          <a:xfrm>
            <a:off x="5740981" y="1922458"/>
            <a:ext cx="598488"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P6</a:t>
            </a:r>
          </a:p>
        </p:txBody>
      </p:sp>
      <p:sp>
        <p:nvSpPr>
          <p:cNvPr id="56" name="Oval 61">
            <a:extLst>
              <a:ext uri="{FF2B5EF4-FFF2-40B4-BE49-F238E27FC236}">
                <a16:creationId xmlns:a16="http://schemas.microsoft.com/office/drawing/2014/main" id="{2472667E-64CF-466D-8962-FDB7A2F4A3D5}"/>
              </a:ext>
            </a:extLst>
          </p:cNvPr>
          <p:cNvSpPr>
            <a:spLocks noChangeArrowheads="1"/>
          </p:cNvSpPr>
          <p:nvPr/>
        </p:nvSpPr>
        <p:spPr bwMode="auto">
          <a:xfrm>
            <a:off x="5069469" y="1920870"/>
            <a:ext cx="598487"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P5</a:t>
            </a:r>
          </a:p>
        </p:txBody>
      </p:sp>
      <p:grpSp>
        <p:nvGrpSpPr>
          <p:cNvPr id="57" name="Group 62">
            <a:extLst>
              <a:ext uri="{FF2B5EF4-FFF2-40B4-BE49-F238E27FC236}">
                <a16:creationId xmlns:a16="http://schemas.microsoft.com/office/drawing/2014/main" id="{EB8F2EA6-306E-4043-8721-4D11DC60AF66}"/>
              </a:ext>
            </a:extLst>
          </p:cNvPr>
          <p:cNvGrpSpPr>
            <a:grpSpLocks/>
          </p:cNvGrpSpPr>
          <p:nvPr/>
        </p:nvGrpSpPr>
        <p:grpSpPr bwMode="auto">
          <a:xfrm>
            <a:off x="5134556" y="2255833"/>
            <a:ext cx="471488" cy="227012"/>
            <a:chOff x="2682" y="1482"/>
            <a:chExt cx="297" cy="143"/>
          </a:xfrm>
        </p:grpSpPr>
        <p:sp>
          <p:nvSpPr>
            <p:cNvPr id="58" name="Rectangle 63">
              <a:extLst>
                <a:ext uri="{FF2B5EF4-FFF2-40B4-BE49-F238E27FC236}">
                  <a16:creationId xmlns:a16="http://schemas.microsoft.com/office/drawing/2014/main" id="{A55BDA5F-54D9-4220-89C6-8177ACBC35DE}"/>
                </a:ext>
              </a:extLst>
            </p:cNvPr>
            <p:cNvSpPr>
              <a:spLocks noChangeArrowheads="1"/>
            </p:cNvSpPr>
            <p:nvPr/>
          </p:nvSpPr>
          <p:spPr bwMode="auto">
            <a:xfrm>
              <a:off x="2682" y="1482"/>
              <a:ext cx="297"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9" name="Rectangle 64">
              <a:extLst>
                <a:ext uri="{FF2B5EF4-FFF2-40B4-BE49-F238E27FC236}">
                  <a16:creationId xmlns:a16="http://schemas.microsoft.com/office/drawing/2014/main" id="{E7315A81-24E9-415F-9FFE-0CB51C0CEC8B}"/>
                </a:ext>
              </a:extLst>
            </p:cNvPr>
            <p:cNvSpPr>
              <a:spLocks noChangeArrowheads="1"/>
            </p:cNvSpPr>
            <p:nvPr/>
          </p:nvSpPr>
          <p:spPr bwMode="auto">
            <a:xfrm>
              <a:off x="2740" y="1501"/>
              <a:ext cx="177"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0" name="Rectangle 65">
              <a:extLst>
                <a:ext uri="{FF2B5EF4-FFF2-40B4-BE49-F238E27FC236}">
                  <a16:creationId xmlns:a16="http://schemas.microsoft.com/office/drawing/2014/main" id="{996C5054-778D-4EB9-B5FE-E5D384620D75}"/>
                </a:ext>
              </a:extLst>
            </p:cNvPr>
            <p:cNvSpPr>
              <a:spLocks noChangeArrowheads="1"/>
            </p:cNvSpPr>
            <p:nvPr/>
          </p:nvSpPr>
          <p:spPr bwMode="auto">
            <a:xfrm>
              <a:off x="2929" y="1565"/>
              <a:ext cx="30"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1" name="Rectangle 66">
              <a:extLst>
                <a:ext uri="{FF2B5EF4-FFF2-40B4-BE49-F238E27FC236}">
                  <a16:creationId xmlns:a16="http://schemas.microsoft.com/office/drawing/2014/main" id="{9E39FCC5-F162-48CE-9B49-4436EE839D81}"/>
                </a:ext>
              </a:extLst>
            </p:cNvPr>
            <p:cNvSpPr>
              <a:spLocks noChangeArrowheads="1"/>
            </p:cNvSpPr>
            <p:nvPr/>
          </p:nvSpPr>
          <p:spPr bwMode="auto">
            <a:xfrm>
              <a:off x="2695" y="1567"/>
              <a:ext cx="30"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grpSp>
        <p:nvGrpSpPr>
          <p:cNvPr id="62" name="Group 67">
            <a:extLst>
              <a:ext uri="{FF2B5EF4-FFF2-40B4-BE49-F238E27FC236}">
                <a16:creationId xmlns:a16="http://schemas.microsoft.com/office/drawing/2014/main" id="{CD499F47-1D79-4C7C-9695-18FFF2DFECAB}"/>
              </a:ext>
            </a:extLst>
          </p:cNvPr>
          <p:cNvGrpSpPr>
            <a:grpSpLocks/>
          </p:cNvGrpSpPr>
          <p:nvPr/>
        </p:nvGrpSpPr>
        <p:grpSpPr bwMode="auto">
          <a:xfrm>
            <a:off x="5806069" y="2260595"/>
            <a:ext cx="471487" cy="227013"/>
            <a:chOff x="3105" y="1485"/>
            <a:chExt cx="297" cy="143"/>
          </a:xfrm>
        </p:grpSpPr>
        <p:sp>
          <p:nvSpPr>
            <p:cNvPr id="63" name="Rectangle 68">
              <a:extLst>
                <a:ext uri="{FF2B5EF4-FFF2-40B4-BE49-F238E27FC236}">
                  <a16:creationId xmlns:a16="http://schemas.microsoft.com/office/drawing/2014/main" id="{CCBAF995-FEA3-4762-952B-DB50C29D628F}"/>
                </a:ext>
              </a:extLst>
            </p:cNvPr>
            <p:cNvSpPr>
              <a:spLocks noChangeArrowheads="1"/>
            </p:cNvSpPr>
            <p:nvPr/>
          </p:nvSpPr>
          <p:spPr bwMode="auto">
            <a:xfrm>
              <a:off x="3105" y="1485"/>
              <a:ext cx="297"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4" name="Rectangle 69">
              <a:extLst>
                <a:ext uri="{FF2B5EF4-FFF2-40B4-BE49-F238E27FC236}">
                  <a16:creationId xmlns:a16="http://schemas.microsoft.com/office/drawing/2014/main" id="{B70ABF73-3EAB-4D64-AAA3-FF2BDCD4E354}"/>
                </a:ext>
              </a:extLst>
            </p:cNvPr>
            <p:cNvSpPr>
              <a:spLocks noChangeArrowheads="1"/>
            </p:cNvSpPr>
            <p:nvPr/>
          </p:nvSpPr>
          <p:spPr bwMode="auto">
            <a:xfrm>
              <a:off x="3163" y="1503"/>
              <a:ext cx="177"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5" name="Rectangle 70">
              <a:extLst>
                <a:ext uri="{FF2B5EF4-FFF2-40B4-BE49-F238E27FC236}">
                  <a16:creationId xmlns:a16="http://schemas.microsoft.com/office/drawing/2014/main" id="{80E6B446-A457-4E57-93E6-D594C865A25F}"/>
                </a:ext>
              </a:extLst>
            </p:cNvPr>
            <p:cNvSpPr>
              <a:spLocks noChangeArrowheads="1"/>
            </p:cNvSpPr>
            <p:nvPr/>
          </p:nvSpPr>
          <p:spPr bwMode="auto">
            <a:xfrm>
              <a:off x="3352" y="1568"/>
              <a:ext cx="30"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6" name="Rectangle 71">
              <a:extLst>
                <a:ext uri="{FF2B5EF4-FFF2-40B4-BE49-F238E27FC236}">
                  <a16:creationId xmlns:a16="http://schemas.microsoft.com/office/drawing/2014/main" id="{7D46B7DE-AEE2-4E5E-87BA-F723FDD04264}"/>
                </a:ext>
              </a:extLst>
            </p:cNvPr>
            <p:cNvSpPr>
              <a:spLocks noChangeArrowheads="1"/>
            </p:cNvSpPr>
            <p:nvPr/>
          </p:nvSpPr>
          <p:spPr bwMode="auto">
            <a:xfrm>
              <a:off x="3118" y="1570"/>
              <a:ext cx="30"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67" name="Line 72">
            <a:extLst>
              <a:ext uri="{FF2B5EF4-FFF2-40B4-BE49-F238E27FC236}">
                <a16:creationId xmlns:a16="http://schemas.microsoft.com/office/drawing/2014/main" id="{85FF0BC9-6541-43B0-9168-A599CAD2E90A}"/>
              </a:ext>
            </a:extLst>
          </p:cNvPr>
          <p:cNvSpPr>
            <a:spLocks noChangeShapeType="1"/>
          </p:cNvSpPr>
          <p:nvPr/>
        </p:nvSpPr>
        <p:spPr bwMode="auto">
          <a:xfrm>
            <a:off x="8341548" y="3551233"/>
            <a:ext cx="1638300"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8" name="Line 73">
            <a:extLst>
              <a:ext uri="{FF2B5EF4-FFF2-40B4-BE49-F238E27FC236}">
                <a16:creationId xmlns:a16="http://schemas.microsoft.com/office/drawing/2014/main" id="{CF996F2D-C915-4E28-97A6-91789B91CBB0}"/>
              </a:ext>
            </a:extLst>
          </p:cNvPr>
          <p:cNvSpPr>
            <a:spLocks noChangeShapeType="1"/>
          </p:cNvSpPr>
          <p:nvPr/>
        </p:nvSpPr>
        <p:spPr bwMode="auto">
          <a:xfrm>
            <a:off x="8332023" y="3255958"/>
            <a:ext cx="1638300"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9" name="Line 74">
            <a:extLst>
              <a:ext uri="{FF2B5EF4-FFF2-40B4-BE49-F238E27FC236}">
                <a16:creationId xmlns:a16="http://schemas.microsoft.com/office/drawing/2014/main" id="{2B9D5806-CFCF-41B3-83E4-FF91A2B427BB}"/>
              </a:ext>
            </a:extLst>
          </p:cNvPr>
          <p:cNvSpPr>
            <a:spLocks noChangeShapeType="1"/>
          </p:cNvSpPr>
          <p:nvPr/>
        </p:nvSpPr>
        <p:spPr bwMode="auto">
          <a:xfrm>
            <a:off x="8332023" y="2960683"/>
            <a:ext cx="1638300"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0" name="Line 75">
            <a:extLst>
              <a:ext uri="{FF2B5EF4-FFF2-40B4-BE49-F238E27FC236}">
                <a16:creationId xmlns:a16="http://schemas.microsoft.com/office/drawing/2014/main" id="{AAA8C58F-B3DA-46F6-BC9B-8E6B0B584210}"/>
              </a:ext>
            </a:extLst>
          </p:cNvPr>
          <p:cNvSpPr>
            <a:spLocks noChangeShapeType="1"/>
          </p:cNvSpPr>
          <p:nvPr/>
        </p:nvSpPr>
        <p:spPr bwMode="auto">
          <a:xfrm>
            <a:off x="8332023" y="2655883"/>
            <a:ext cx="1638300"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71" name="Group 76">
            <a:extLst>
              <a:ext uri="{FF2B5EF4-FFF2-40B4-BE49-F238E27FC236}">
                <a16:creationId xmlns:a16="http://schemas.microsoft.com/office/drawing/2014/main" id="{077D08C2-01FB-419A-B24E-631F3D073159}"/>
              </a:ext>
            </a:extLst>
          </p:cNvPr>
          <p:cNvGrpSpPr>
            <a:grpSpLocks/>
          </p:cNvGrpSpPr>
          <p:nvPr/>
        </p:nvGrpSpPr>
        <p:grpSpPr bwMode="auto">
          <a:xfrm>
            <a:off x="8484423" y="2482845"/>
            <a:ext cx="471488" cy="227013"/>
            <a:chOff x="4098" y="1625"/>
            <a:chExt cx="297" cy="143"/>
          </a:xfrm>
        </p:grpSpPr>
        <p:sp>
          <p:nvSpPr>
            <p:cNvPr id="72" name="Rectangle 77">
              <a:extLst>
                <a:ext uri="{FF2B5EF4-FFF2-40B4-BE49-F238E27FC236}">
                  <a16:creationId xmlns:a16="http://schemas.microsoft.com/office/drawing/2014/main" id="{8EF3E9EC-21B7-4DB2-BB4F-4C51DE370CDA}"/>
                </a:ext>
              </a:extLst>
            </p:cNvPr>
            <p:cNvSpPr>
              <a:spLocks noChangeArrowheads="1"/>
            </p:cNvSpPr>
            <p:nvPr/>
          </p:nvSpPr>
          <p:spPr bwMode="auto">
            <a:xfrm>
              <a:off x="4098" y="1625"/>
              <a:ext cx="297"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3" name="Rectangle 78">
              <a:extLst>
                <a:ext uri="{FF2B5EF4-FFF2-40B4-BE49-F238E27FC236}">
                  <a16:creationId xmlns:a16="http://schemas.microsoft.com/office/drawing/2014/main" id="{AB0AE2F3-F0A8-499E-BCB2-3DAF0040960C}"/>
                </a:ext>
              </a:extLst>
            </p:cNvPr>
            <p:cNvSpPr>
              <a:spLocks noChangeArrowheads="1"/>
            </p:cNvSpPr>
            <p:nvPr/>
          </p:nvSpPr>
          <p:spPr bwMode="auto">
            <a:xfrm>
              <a:off x="4156" y="1644"/>
              <a:ext cx="177"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4" name="Rectangle 79">
              <a:extLst>
                <a:ext uri="{FF2B5EF4-FFF2-40B4-BE49-F238E27FC236}">
                  <a16:creationId xmlns:a16="http://schemas.microsoft.com/office/drawing/2014/main" id="{371E2492-FE6B-4550-9AC8-80B9F76CCF05}"/>
                </a:ext>
              </a:extLst>
            </p:cNvPr>
            <p:cNvSpPr>
              <a:spLocks noChangeArrowheads="1"/>
            </p:cNvSpPr>
            <p:nvPr/>
          </p:nvSpPr>
          <p:spPr bwMode="auto">
            <a:xfrm>
              <a:off x="4345" y="1708"/>
              <a:ext cx="30"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5" name="Rectangle 80">
              <a:extLst>
                <a:ext uri="{FF2B5EF4-FFF2-40B4-BE49-F238E27FC236}">
                  <a16:creationId xmlns:a16="http://schemas.microsoft.com/office/drawing/2014/main" id="{3D79BAC6-3EA9-4E23-B5EC-D6992640C01D}"/>
                </a:ext>
              </a:extLst>
            </p:cNvPr>
            <p:cNvSpPr>
              <a:spLocks noChangeArrowheads="1"/>
            </p:cNvSpPr>
            <p:nvPr/>
          </p:nvSpPr>
          <p:spPr bwMode="auto">
            <a:xfrm>
              <a:off x="4111" y="1710"/>
              <a:ext cx="30"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grpSp>
        <p:nvGrpSpPr>
          <p:cNvPr id="76" name="Group 81">
            <a:extLst>
              <a:ext uri="{FF2B5EF4-FFF2-40B4-BE49-F238E27FC236}">
                <a16:creationId xmlns:a16="http://schemas.microsoft.com/office/drawing/2014/main" id="{311BCF8A-D8A6-4546-8403-D3257E1F1DAA}"/>
              </a:ext>
            </a:extLst>
          </p:cNvPr>
          <p:cNvGrpSpPr>
            <a:grpSpLocks/>
          </p:cNvGrpSpPr>
          <p:nvPr/>
        </p:nvGrpSpPr>
        <p:grpSpPr bwMode="auto">
          <a:xfrm>
            <a:off x="9279761" y="2473320"/>
            <a:ext cx="471487" cy="227013"/>
            <a:chOff x="4599" y="1619"/>
            <a:chExt cx="297" cy="143"/>
          </a:xfrm>
        </p:grpSpPr>
        <p:sp>
          <p:nvSpPr>
            <p:cNvPr id="77" name="Rectangle 82">
              <a:extLst>
                <a:ext uri="{FF2B5EF4-FFF2-40B4-BE49-F238E27FC236}">
                  <a16:creationId xmlns:a16="http://schemas.microsoft.com/office/drawing/2014/main" id="{A027E537-3C26-4669-973E-E21DCC734CA8}"/>
                </a:ext>
              </a:extLst>
            </p:cNvPr>
            <p:cNvSpPr>
              <a:spLocks noChangeArrowheads="1"/>
            </p:cNvSpPr>
            <p:nvPr/>
          </p:nvSpPr>
          <p:spPr bwMode="auto">
            <a:xfrm>
              <a:off x="4599" y="1619"/>
              <a:ext cx="297"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8" name="Rectangle 83">
              <a:extLst>
                <a:ext uri="{FF2B5EF4-FFF2-40B4-BE49-F238E27FC236}">
                  <a16:creationId xmlns:a16="http://schemas.microsoft.com/office/drawing/2014/main" id="{ADC0E7F6-86CE-48AD-B86E-13F99F7183DA}"/>
                </a:ext>
              </a:extLst>
            </p:cNvPr>
            <p:cNvSpPr>
              <a:spLocks noChangeArrowheads="1"/>
            </p:cNvSpPr>
            <p:nvPr/>
          </p:nvSpPr>
          <p:spPr bwMode="auto">
            <a:xfrm>
              <a:off x="4657" y="1638"/>
              <a:ext cx="177"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9" name="Rectangle 84">
              <a:extLst>
                <a:ext uri="{FF2B5EF4-FFF2-40B4-BE49-F238E27FC236}">
                  <a16:creationId xmlns:a16="http://schemas.microsoft.com/office/drawing/2014/main" id="{8BEEE282-A1EC-42B6-BD89-7A380548778D}"/>
                </a:ext>
              </a:extLst>
            </p:cNvPr>
            <p:cNvSpPr>
              <a:spLocks noChangeArrowheads="1"/>
            </p:cNvSpPr>
            <p:nvPr/>
          </p:nvSpPr>
          <p:spPr bwMode="auto">
            <a:xfrm>
              <a:off x="4846" y="1702"/>
              <a:ext cx="30"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0" name="Rectangle 85">
              <a:extLst>
                <a:ext uri="{FF2B5EF4-FFF2-40B4-BE49-F238E27FC236}">
                  <a16:creationId xmlns:a16="http://schemas.microsoft.com/office/drawing/2014/main" id="{48D08030-27DA-4560-9312-AA97B9392DDA}"/>
                </a:ext>
              </a:extLst>
            </p:cNvPr>
            <p:cNvSpPr>
              <a:spLocks noChangeArrowheads="1"/>
            </p:cNvSpPr>
            <p:nvPr/>
          </p:nvSpPr>
          <p:spPr bwMode="auto">
            <a:xfrm>
              <a:off x="4612" y="1704"/>
              <a:ext cx="30"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81" name="Oval 86">
            <a:extLst>
              <a:ext uri="{FF2B5EF4-FFF2-40B4-BE49-F238E27FC236}">
                <a16:creationId xmlns:a16="http://schemas.microsoft.com/office/drawing/2014/main" id="{5B497C68-2020-41EB-86C0-8A57229E87FC}"/>
              </a:ext>
            </a:extLst>
          </p:cNvPr>
          <p:cNvSpPr>
            <a:spLocks noChangeArrowheads="1"/>
          </p:cNvSpPr>
          <p:nvPr/>
        </p:nvSpPr>
        <p:spPr bwMode="auto">
          <a:xfrm>
            <a:off x="9221023" y="2139945"/>
            <a:ext cx="598488"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P3</a:t>
            </a:r>
          </a:p>
        </p:txBody>
      </p:sp>
      <p:sp>
        <p:nvSpPr>
          <p:cNvPr id="82" name="Freeform 87">
            <a:extLst>
              <a:ext uri="{FF2B5EF4-FFF2-40B4-BE49-F238E27FC236}">
                <a16:creationId xmlns:a16="http://schemas.microsoft.com/office/drawing/2014/main" id="{15985A6F-E9FD-499E-B530-3B0A4FCCA0A7}"/>
              </a:ext>
            </a:extLst>
          </p:cNvPr>
          <p:cNvSpPr>
            <a:spLocks/>
          </p:cNvSpPr>
          <p:nvPr/>
        </p:nvSpPr>
        <p:spPr bwMode="auto">
          <a:xfrm>
            <a:off x="1493838" y="2343145"/>
            <a:ext cx="3658181" cy="2695575"/>
          </a:xfrm>
          <a:custGeom>
            <a:avLst/>
            <a:gdLst>
              <a:gd name="G0" fmla="+- 131 0 0"/>
              <a:gd name="G1" fmla="+- 1698 0 0"/>
              <a:gd name="G2" fmla="+- 1 0 0"/>
              <a:gd name="G3" fmla="+- 1 0 0"/>
              <a:gd name="G4" fmla="+- 1 0 0"/>
              <a:gd name="T0" fmla="*/ 0 w 1698"/>
              <a:gd name="T1" fmla="*/ 131 h 1698"/>
              <a:gd name="T2" fmla="*/ 0 w 1698"/>
              <a:gd name="T3" fmla="*/ 1698 h 1698"/>
              <a:gd name="T4" fmla="*/ 1698 w 1698"/>
              <a:gd name="T5" fmla="*/ 1690 h 1698"/>
              <a:gd name="T6" fmla="*/ 1691 w 1698"/>
              <a:gd name="T7" fmla="*/ 148 h 1698"/>
              <a:gd name="T8" fmla="*/ 1443 w 1698"/>
              <a:gd name="T9" fmla="*/ 0 h 1698"/>
            </a:gdLst>
            <a:ahLst/>
            <a:cxnLst>
              <a:cxn ang="0">
                <a:pos x="T0" y="T1"/>
              </a:cxn>
              <a:cxn ang="0">
                <a:pos x="T2" y="T3"/>
              </a:cxn>
              <a:cxn ang="0">
                <a:pos x="T4" y="T5"/>
              </a:cxn>
              <a:cxn ang="0">
                <a:pos x="T6" y="T7"/>
              </a:cxn>
              <a:cxn ang="0">
                <a:pos x="T8" y="T9"/>
              </a:cxn>
            </a:cxnLst>
            <a:rect l="0" t="0" r="r" b="b"/>
            <a:pathLst>
              <a:path w="1698" h="1698">
                <a:moveTo>
                  <a:pt x="0" y="131"/>
                </a:moveTo>
                <a:lnTo>
                  <a:pt x="0" y="1698"/>
                </a:lnTo>
                <a:lnTo>
                  <a:pt x="1698" y="1690"/>
                </a:lnTo>
                <a:lnTo>
                  <a:pt x="1691" y="148"/>
                </a:lnTo>
                <a:lnTo>
                  <a:pt x="1443" y="0"/>
                </a:lnTo>
              </a:path>
            </a:pathLst>
          </a:custGeom>
          <a:noFill/>
          <a:ln w="28440" cap="flat">
            <a:solidFill>
              <a:srgbClr val="CC0000"/>
            </a:solidFill>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3" name="Freeform 88">
            <a:extLst>
              <a:ext uri="{FF2B5EF4-FFF2-40B4-BE49-F238E27FC236}">
                <a16:creationId xmlns:a16="http://schemas.microsoft.com/office/drawing/2014/main" id="{1D014D86-C71E-4CC6-BD29-CA7197789C2E}"/>
              </a:ext>
            </a:extLst>
          </p:cNvPr>
          <p:cNvSpPr>
            <a:spLocks/>
          </p:cNvSpPr>
          <p:nvPr/>
        </p:nvSpPr>
        <p:spPr bwMode="auto">
          <a:xfrm>
            <a:off x="5371094" y="2374895"/>
            <a:ext cx="4208704" cy="3252788"/>
          </a:xfrm>
          <a:custGeom>
            <a:avLst/>
            <a:gdLst>
              <a:gd name="G0" fmla="+- 1 0 0"/>
              <a:gd name="G1" fmla="+- 1801 0 0"/>
              <a:gd name="G2" fmla="+- 1 0 0"/>
              <a:gd name="G3" fmla="+- 1 0 0"/>
              <a:gd name="T0" fmla="*/ 0 w 1946"/>
              <a:gd name="T1" fmla="*/ 0 h 1801"/>
              <a:gd name="T2" fmla="*/ 0 w 1946"/>
              <a:gd name="T3" fmla="*/ 1801 h 1801"/>
              <a:gd name="T4" fmla="*/ 1946 w 1946"/>
              <a:gd name="T5" fmla="*/ 1794 h 1801"/>
              <a:gd name="T6" fmla="*/ 1925 w 1946"/>
              <a:gd name="T7" fmla="*/ 132 h 1801"/>
            </a:gdLst>
            <a:ahLst/>
            <a:cxnLst>
              <a:cxn ang="0">
                <a:pos x="T0" y="T1"/>
              </a:cxn>
              <a:cxn ang="0">
                <a:pos x="T2" y="T3"/>
              </a:cxn>
              <a:cxn ang="0">
                <a:pos x="T4" y="T5"/>
              </a:cxn>
              <a:cxn ang="0">
                <a:pos x="T6" y="T7"/>
              </a:cxn>
            </a:cxnLst>
            <a:rect l="0" t="0" r="r" b="b"/>
            <a:pathLst>
              <a:path w="1946" h="1801">
                <a:moveTo>
                  <a:pt x="0" y="0"/>
                </a:moveTo>
                <a:lnTo>
                  <a:pt x="0" y="1801"/>
                </a:lnTo>
                <a:lnTo>
                  <a:pt x="1946" y="1794"/>
                </a:lnTo>
                <a:lnTo>
                  <a:pt x="1925" y="132"/>
                </a:lnTo>
              </a:path>
            </a:pathLst>
          </a:custGeom>
          <a:noFill/>
          <a:ln w="28440" cap="flat">
            <a:solidFill>
              <a:srgbClr val="CC0000"/>
            </a:solidFill>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4" name="Freeform 89">
            <a:extLst>
              <a:ext uri="{FF2B5EF4-FFF2-40B4-BE49-F238E27FC236}">
                <a16:creationId xmlns:a16="http://schemas.microsoft.com/office/drawing/2014/main" id="{BAFE7C3D-831D-4DB0-AC18-6F293AD13A5C}"/>
              </a:ext>
            </a:extLst>
          </p:cNvPr>
          <p:cNvSpPr>
            <a:spLocks/>
          </p:cNvSpPr>
          <p:nvPr/>
        </p:nvSpPr>
        <p:spPr bwMode="auto">
          <a:xfrm>
            <a:off x="6066418" y="2363783"/>
            <a:ext cx="2683118" cy="2465387"/>
          </a:xfrm>
          <a:custGeom>
            <a:avLst/>
            <a:gdLst>
              <a:gd name="G0" fmla="+- 1 0 0"/>
              <a:gd name="G1" fmla="+- 1480 0 0"/>
              <a:gd name="G2" fmla="+- 1 0 0"/>
              <a:gd name="G3" fmla="+- 1 0 0"/>
              <a:gd name="T0" fmla="*/ 0 w 1014"/>
              <a:gd name="T1" fmla="*/ 0 h 1480"/>
              <a:gd name="T2" fmla="*/ 0 w 1014"/>
              <a:gd name="T3" fmla="*/ 1480 h 1480"/>
              <a:gd name="T4" fmla="*/ 1014 w 1014"/>
              <a:gd name="T5" fmla="*/ 1480 h 1480"/>
              <a:gd name="T6" fmla="*/ 1014 w 1014"/>
              <a:gd name="T7" fmla="*/ 146 h 1480"/>
            </a:gdLst>
            <a:ahLst/>
            <a:cxnLst>
              <a:cxn ang="0">
                <a:pos x="T0" y="T1"/>
              </a:cxn>
              <a:cxn ang="0">
                <a:pos x="T2" y="T3"/>
              </a:cxn>
              <a:cxn ang="0">
                <a:pos x="T4" y="T5"/>
              </a:cxn>
              <a:cxn ang="0">
                <a:pos x="T6" y="T7"/>
              </a:cxn>
            </a:cxnLst>
            <a:rect l="0" t="0" r="r" b="b"/>
            <a:pathLst>
              <a:path w="1014" h="1480">
                <a:moveTo>
                  <a:pt x="0" y="0"/>
                </a:moveTo>
                <a:lnTo>
                  <a:pt x="0" y="1480"/>
                </a:lnTo>
                <a:lnTo>
                  <a:pt x="1014" y="1480"/>
                </a:lnTo>
                <a:lnTo>
                  <a:pt x="1014" y="146"/>
                </a:lnTo>
              </a:path>
            </a:pathLst>
          </a:custGeom>
          <a:noFill/>
          <a:ln w="28440" cap="flat">
            <a:solidFill>
              <a:srgbClr val="CC0000"/>
            </a:solidFill>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85" name="Group 90">
            <a:extLst>
              <a:ext uri="{FF2B5EF4-FFF2-40B4-BE49-F238E27FC236}">
                <a16:creationId xmlns:a16="http://schemas.microsoft.com/office/drawing/2014/main" id="{779BE513-9843-4C53-874B-EC1AB74328E1}"/>
              </a:ext>
            </a:extLst>
          </p:cNvPr>
          <p:cNvGrpSpPr>
            <a:grpSpLocks/>
          </p:cNvGrpSpPr>
          <p:nvPr/>
        </p:nvGrpSpPr>
        <p:grpSpPr bwMode="auto">
          <a:xfrm>
            <a:off x="7056569" y="4587870"/>
            <a:ext cx="2001837" cy="658813"/>
            <a:chOff x="3299" y="2951"/>
            <a:chExt cx="1261" cy="415"/>
          </a:xfrm>
        </p:grpSpPr>
        <p:sp>
          <p:nvSpPr>
            <p:cNvPr id="86" name="Rectangle 91">
              <a:extLst>
                <a:ext uri="{FF2B5EF4-FFF2-40B4-BE49-F238E27FC236}">
                  <a16:creationId xmlns:a16="http://schemas.microsoft.com/office/drawing/2014/main" id="{FA2A60BD-979C-4080-AC8B-0DD46D6294E4}"/>
                </a:ext>
              </a:extLst>
            </p:cNvPr>
            <p:cNvSpPr>
              <a:spLocks noChangeArrowheads="1"/>
            </p:cNvSpPr>
            <p:nvPr/>
          </p:nvSpPr>
          <p:spPr bwMode="auto">
            <a:xfrm>
              <a:off x="3417" y="2951"/>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7" name="Line 92">
              <a:extLst>
                <a:ext uri="{FF2B5EF4-FFF2-40B4-BE49-F238E27FC236}">
                  <a16:creationId xmlns:a16="http://schemas.microsoft.com/office/drawing/2014/main" id="{CBDB4519-0C89-4EBC-9321-B9ECF3595E54}"/>
                </a:ext>
              </a:extLst>
            </p:cNvPr>
            <p:cNvSpPr>
              <a:spLocks noChangeShapeType="1"/>
            </p:cNvSpPr>
            <p:nvPr/>
          </p:nvSpPr>
          <p:spPr bwMode="auto">
            <a:xfrm>
              <a:off x="3299" y="3038"/>
              <a:ext cx="174" cy="0"/>
            </a:xfrm>
            <a:prstGeom prst="line">
              <a:avLst/>
            </a:prstGeom>
            <a:noFill/>
            <a:ln w="38160" cap="sq">
              <a:solidFill>
                <a:srgbClr val="CC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88" name="Text Box 93">
              <a:extLst>
                <a:ext uri="{FF2B5EF4-FFF2-40B4-BE49-F238E27FC236}">
                  <a16:creationId xmlns:a16="http://schemas.microsoft.com/office/drawing/2014/main" id="{F570D210-97DF-4F33-B701-4067BFE0F646}"/>
                </a:ext>
              </a:extLst>
            </p:cNvPr>
            <p:cNvSpPr txBox="1">
              <a:spLocks noChangeArrowheads="1"/>
            </p:cNvSpPr>
            <p:nvPr/>
          </p:nvSpPr>
          <p:spPr bwMode="auto">
            <a:xfrm>
              <a:off x="3371" y="3076"/>
              <a:ext cx="1189"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85000"/>
                </a:lnSpc>
                <a:defRPr/>
              </a:pPr>
              <a:r>
                <a:rPr lang="en-US" altLang="en-US" sz="1400" dirty="0">
                  <a:latin typeface="Times New Roman" panose="02020603050405020304" pitchFamily="18" charset="0"/>
                  <a:ea typeface="+mn-ea"/>
                  <a:cs typeface="Times New Roman" panose="02020603050405020304" pitchFamily="18" charset="0"/>
                </a:rPr>
                <a:t>源IP，端口：C，5775</a:t>
              </a:r>
            </a:p>
            <a:p>
              <a:pPr>
                <a:lnSpc>
                  <a:spcPct val="85000"/>
                </a:lnSpc>
                <a:defRPr/>
              </a:pPr>
              <a:r>
                <a:rPr lang="en-US" altLang="en-US" sz="1400" dirty="0">
                  <a:latin typeface="Times New Roman" panose="02020603050405020304" pitchFamily="18" charset="0"/>
                  <a:ea typeface="+mn-ea"/>
                  <a:cs typeface="Times New Roman" panose="02020603050405020304" pitchFamily="18" charset="0"/>
                </a:rPr>
                <a:t>目的IP，端口：B，80</a:t>
              </a:r>
            </a:p>
          </p:txBody>
        </p:sp>
      </p:grpSp>
      <p:grpSp>
        <p:nvGrpSpPr>
          <p:cNvPr id="89" name="Group 94">
            <a:extLst>
              <a:ext uri="{FF2B5EF4-FFF2-40B4-BE49-F238E27FC236}">
                <a16:creationId xmlns:a16="http://schemas.microsoft.com/office/drawing/2014/main" id="{BCFE35D2-AB3A-4454-B868-734D9F2278D9}"/>
              </a:ext>
            </a:extLst>
          </p:cNvPr>
          <p:cNvGrpSpPr>
            <a:grpSpLocks/>
          </p:cNvGrpSpPr>
          <p:nvPr/>
        </p:nvGrpSpPr>
        <p:grpSpPr bwMode="auto">
          <a:xfrm>
            <a:off x="7126419" y="5376858"/>
            <a:ext cx="2001837" cy="658812"/>
            <a:chOff x="3343" y="3448"/>
            <a:chExt cx="1261" cy="415"/>
          </a:xfrm>
        </p:grpSpPr>
        <p:sp>
          <p:nvSpPr>
            <p:cNvPr id="90" name="Rectangle 95">
              <a:extLst>
                <a:ext uri="{FF2B5EF4-FFF2-40B4-BE49-F238E27FC236}">
                  <a16:creationId xmlns:a16="http://schemas.microsoft.com/office/drawing/2014/main" id="{B7BDCD67-5EBE-44B7-88F6-0A61CF76D666}"/>
                </a:ext>
              </a:extLst>
            </p:cNvPr>
            <p:cNvSpPr>
              <a:spLocks noChangeArrowheads="1"/>
            </p:cNvSpPr>
            <p:nvPr/>
          </p:nvSpPr>
          <p:spPr bwMode="auto">
            <a:xfrm>
              <a:off x="3461" y="3448"/>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1" name="Line 96">
              <a:extLst>
                <a:ext uri="{FF2B5EF4-FFF2-40B4-BE49-F238E27FC236}">
                  <a16:creationId xmlns:a16="http://schemas.microsoft.com/office/drawing/2014/main" id="{1D87ADCF-A85C-420D-9A67-4BC87ED96846}"/>
                </a:ext>
              </a:extLst>
            </p:cNvPr>
            <p:cNvSpPr>
              <a:spLocks noChangeShapeType="1"/>
            </p:cNvSpPr>
            <p:nvPr/>
          </p:nvSpPr>
          <p:spPr bwMode="auto">
            <a:xfrm>
              <a:off x="3343" y="3535"/>
              <a:ext cx="174" cy="0"/>
            </a:xfrm>
            <a:prstGeom prst="line">
              <a:avLst/>
            </a:prstGeom>
            <a:noFill/>
            <a:ln w="38160" cap="sq">
              <a:solidFill>
                <a:srgbClr val="CC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2" name="Text Box 97">
              <a:extLst>
                <a:ext uri="{FF2B5EF4-FFF2-40B4-BE49-F238E27FC236}">
                  <a16:creationId xmlns:a16="http://schemas.microsoft.com/office/drawing/2014/main" id="{3DA8E4C1-CBB2-4F19-A349-E15D46F2DEFB}"/>
                </a:ext>
              </a:extLst>
            </p:cNvPr>
            <p:cNvSpPr txBox="1">
              <a:spLocks noChangeArrowheads="1"/>
            </p:cNvSpPr>
            <p:nvPr/>
          </p:nvSpPr>
          <p:spPr bwMode="auto">
            <a:xfrm>
              <a:off x="3415" y="3573"/>
              <a:ext cx="1189"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85000"/>
                </a:lnSpc>
                <a:defRPr/>
              </a:pPr>
              <a:r>
                <a:rPr lang="en-US" altLang="en-US" sz="1400" dirty="0">
                  <a:latin typeface="Times New Roman" panose="02020603050405020304" pitchFamily="18" charset="0"/>
                  <a:ea typeface="+mn-ea"/>
                  <a:cs typeface="Times New Roman" panose="02020603050405020304" pitchFamily="18" charset="0"/>
                </a:rPr>
                <a:t>源IP，端口：C，9157</a:t>
              </a:r>
            </a:p>
            <a:p>
              <a:pPr>
                <a:lnSpc>
                  <a:spcPct val="85000"/>
                </a:lnSpc>
                <a:defRPr/>
              </a:pPr>
              <a:r>
                <a:rPr lang="en-US" altLang="en-US" sz="1400" dirty="0">
                  <a:latin typeface="Times New Roman" panose="02020603050405020304" pitchFamily="18" charset="0"/>
                  <a:ea typeface="+mn-ea"/>
                  <a:cs typeface="Times New Roman" panose="02020603050405020304" pitchFamily="18" charset="0"/>
                </a:rPr>
                <a:t>目的IP，端口：B，80</a:t>
              </a:r>
            </a:p>
          </p:txBody>
        </p:sp>
      </p:grpSp>
      <p:sp>
        <p:nvSpPr>
          <p:cNvPr id="93" name="Freeform 99">
            <a:extLst>
              <a:ext uri="{FF2B5EF4-FFF2-40B4-BE49-F238E27FC236}">
                <a16:creationId xmlns:a16="http://schemas.microsoft.com/office/drawing/2014/main" id="{676D2CD1-C66F-4F1B-B845-7E8943F5932D}"/>
              </a:ext>
            </a:extLst>
          </p:cNvPr>
          <p:cNvSpPr>
            <a:spLocks noChangeArrowheads="1"/>
          </p:cNvSpPr>
          <p:nvPr/>
        </p:nvSpPr>
        <p:spPr bwMode="auto">
          <a:xfrm>
            <a:off x="3502025" y="5673720"/>
            <a:ext cx="285750" cy="1588"/>
          </a:xfrm>
          <a:custGeom>
            <a:avLst/>
            <a:gdLst>
              <a:gd name="T0" fmla="*/ 0 w 795"/>
              <a:gd name="T1" fmla="*/ 0 h 1"/>
              <a:gd name="T2" fmla="*/ 794 w 795"/>
              <a:gd name="T3" fmla="*/ 0 h 1"/>
            </a:gdLst>
            <a:ahLst/>
            <a:cxnLst>
              <a:cxn ang="0">
                <a:pos x="T0" y="T1"/>
              </a:cxn>
              <a:cxn ang="0">
                <a:pos x="T2" y="T3"/>
              </a:cxn>
            </a:cxnLst>
            <a:rect l="0" t="0" r="r" b="b"/>
            <a:pathLst>
              <a:path w="795" h="1">
                <a:moveTo>
                  <a:pt x="0" y="0"/>
                </a:moveTo>
                <a:lnTo>
                  <a:pt x="794" y="0"/>
                </a:lnTo>
              </a:path>
            </a:pathLst>
          </a:custGeom>
          <a:noFill/>
          <a:ln w="28440" cap="sq">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4" name="Freeform 100">
            <a:extLst>
              <a:ext uri="{FF2B5EF4-FFF2-40B4-BE49-F238E27FC236}">
                <a16:creationId xmlns:a16="http://schemas.microsoft.com/office/drawing/2014/main" id="{6F6DCEDF-199D-4BC8-BC8D-356F4B9E9E49}"/>
              </a:ext>
            </a:extLst>
          </p:cNvPr>
          <p:cNvSpPr>
            <a:spLocks noChangeArrowheads="1"/>
          </p:cNvSpPr>
          <p:nvPr/>
        </p:nvSpPr>
        <p:spPr bwMode="auto">
          <a:xfrm>
            <a:off x="8399456" y="5195883"/>
            <a:ext cx="285750" cy="1587"/>
          </a:xfrm>
          <a:custGeom>
            <a:avLst/>
            <a:gdLst>
              <a:gd name="T0" fmla="*/ 0 w 795"/>
              <a:gd name="T1" fmla="*/ 0 h 1"/>
              <a:gd name="T2" fmla="*/ 794 w 795"/>
              <a:gd name="T3" fmla="*/ 0 h 1"/>
            </a:gdLst>
            <a:ahLst/>
            <a:cxnLst>
              <a:cxn ang="0">
                <a:pos x="T0" y="T1"/>
              </a:cxn>
              <a:cxn ang="0">
                <a:pos x="T2" y="T3"/>
              </a:cxn>
            </a:cxnLst>
            <a:rect l="0" t="0" r="r" b="b"/>
            <a:pathLst>
              <a:path w="795" h="1">
                <a:moveTo>
                  <a:pt x="0" y="0"/>
                </a:moveTo>
                <a:lnTo>
                  <a:pt x="794" y="0"/>
                </a:lnTo>
              </a:path>
            </a:pathLst>
          </a:custGeom>
          <a:noFill/>
          <a:ln w="28440" cap="sq">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5" name="Freeform 101">
            <a:extLst>
              <a:ext uri="{FF2B5EF4-FFF2-40B4-BE49-F238E27FC236}">
                <a16:creationId xmlns:a16="http://schemas.microsoft.com/office/drawing/2014/main" id="{25F2F758-92F4-4DB9-B4A2-AA85E639EF25}"/>
              </a:ext>
            </a:extLst>
          </p:cNvPr>
          <p:cNvSpPr>
            <a:spLocks noChangeArrowheads="1"/>
          </p:cNvSpPr>
          <p:nvPr/>
        </p:nvSpPr>
        <p:spPr bwMode="auto">
          <a:xfrm>
            <a:off x="8480346" y="5989633"/>
            <a:ext cx="285750" cy="1587"/>
          </a:xfrm>
          <a:custGeom>
            <a:avLst/>
            <a:gdLst>
              <a:gd name="T0" fmla="*/ 0 w 794"/>
              <a:gd name="T1" fmla="*/ 0 h 1"/>
              <a:gd name="T2" fmla="*/ 793 w 794"/>
              <a:gd name="T3" fmla="*/ 0 h 1"/>
            </a:gdLst>
            <a:ahLst/>
            <a:cxnLst>
              <a:cxn ang="0">
                <a:pos x="T0" y="T1"/>
              </a:cxn>
              <a:cxn ang="0">
                <a:pos x="T2" y="T3"/>
              </a:cxn>
            </a:cxnLst>
            <a:rect l="0" t="0" r="r" b="b"/>
            <a:pathLst>
              <a:path w="794" h="1">
                <a:moveTo>
                  <a:pt x="0" y="0"/>
                </a:moveTo>
                <a:lnTo>
                  <a:pt x="793" y="0"/>
                </a:lnTo>
              </a:path>
            </a:pathLst>
          </a:custGeom>
          <a:noFill/>
          <a:ln w="28440" cap="sq">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6" name="Text Box 102">
            <a:extLst>
              <a:ext uri="{FF2B5EF4-FFF2-40B4-BE49-F238E27FC236}">
                <a16:creationId xmlns:a16="http://schemas.microsoft.com/office/drawing/2014/main" id="{C6C84C0B-2A35-4177-8D4B-20A96A6913E5}"/>
              </a:ext>
            </a:extLst>
          </p:cNvPr>
          <p:cNvSpPr txBox="1">
            <a:spLocks noChangeArrowheads="1"/>
          </p:cNvSpPr>
          <p:nvPr/>
        </p:nvSpPr>
        <p:spPr bwMode="auto">
          <a:xfrm flipH="1">
            <a:off x="3558170" y="3872245"/>
            <a:ext cx="1147762" cy="53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80000"/>
              </a:lnSpc>
              <a:defRPr/>
            </a:pPr>
            <a:r>
              <a:rPr lang="en-US" altLang="en-US" sz="1800" dirty="0" err="1">
                <a:latin typeface="Times New Roman" panose="02020603050405020304" pitchFamily="18" charset="0"/>
                <a:ea typeface="+mn-ea"/>
                <a:cs typeface="Times New Roman" panose="02020603050405020304" pitchFamily="18" charset="0"/>
              </a:rPr>
              <a:t>服务器：IP地址B</a:t>
            </a:r>
            <a:endParaRPr lang="en-US" altLang="en-US" sz="1800" dirty="0">
              <a:latin typeface="Times New Roman" panose="02020603050405020304" pitchFamily="18" charset="0"/>
              <a:ea typeface="+mn-ea"/>
              <a:cs typeface="Times New Roman" panose="02020603050405020304" pitchFamily="18" charset="0"/>
            </a:endParaRPr>
          </a:p>
        </p:txBody>
      </p:sp>
      <p:grpSp>
        <p:nvGrpSpPr>
          <p:cNvPr id="97" name="Group 103">
            <a:extLst>
              <a:ext uri="{FF2B5EF4-FFF2-40B4-BE49-F238E27FC236}">
                <a16:creationId xmlns:a16="http://schemas.microsoft.com/office/drawing/2014/main" id="{6772992A-DFED-4635-BD6B-5E35659C06B1}"/>
              </a:ext>
            </a:extLst>
          </p:cNvPr>
          <p:cNvGrpSpPr>
            <a:grpSpLocks/>
          </p:cNvGrpSpPr>
          <p:nvPr/>
        </p:nvGrpSpPr>
        <p:grpSpPr bwMode="auto">
          <a:xfrm>
            <a:off x="3697869" y="3095620"/>
            <a:ext cx="357187" cy="703263"/>
            <a:chOff x="1777" y="2011"/>
            <a:chExt cx="225" cy="443"/>
          </a:xfrm>
        </p:grpSpPr>
        <p:sp>
          <p:nvSpPr>
            <p:cNvPr id="98" name="Freeform 104">
              <a:extLst>
                <a:ext uri="{FF2B5EF4-FFF2-40B4-BE49-F238E27FC236}">
                  <a16:creationId xmlns:a16="http://schemas.microsoft.com/office/drawing/2014/main" id="{FEA8E48A-D11A-4937-85B1-0AAF674BF9F0}"/>
                </a:ext>
              </a:extLst>
            </p:cNvPr>
            <p:cNvSpPr>
              <a:spLocks noChangeArrowheads="1"/>
            </p:cNvSpPr>
            <p:nvPr/>
          </p:nvSpPr>
          <p:spPr bwMode="auto">
            <a:xfrm>
              <a:off x="1956" y="2012"/>
              <a:ext cx="44" cy="423"/>
            </a:xfrm>
            <a:custGeom>
              <a:avLst/>
              <a:gdLst>
                <a:gd name="G0" fmla="+- 1 0 0"/>
                <a:gd name="G1" fmla="+- 1 0 0"/>
                <a:gd name="G2" fmla="+- 1 0 0"/>
                <a:gd name="G3" fmla="+- 2742 0 0"/>
                <a:gd name="G4" fmla="+- 1 0 0"/>
                <a:gd name="T0" fmla="*/ 63 w 354"/>
                <a:gd name="T1" fmla="*/ 0 h 2742"/>
                <a:gd name="T2" fmla="*/ 354 w 354"/>
                <a:gd name="T3" fmla="*/ 339 h 2742"/>
                <a:gd name="T4" fmla="*/ 346 w 354"/>
                <a:gd name="T5" fmla="*/ 2624 h 2742"/>
                <a:gd name="T6" fmla="*/ 0 w 354"/>
                <a:gd name="T7" fmla="*/ 2742 h 2742"/>
                <a:gd name="T8" fmla="*/ 63 w 354"/>
                <a:gd name="T9" fmla="*/ 0 h 2742"/>
              </a:gdLst>
              <a:ahLst/>
              <a:cxnLst>
                <a:cxn ang="0">
                  <a:pos x="T0" y="T1"/>
                </a:cxn>
                <a:cxn ang="0">
                  <a:pos x="T2" y="T3"/>
                </a:cxn>
                <a:cxn ang="0">
                  <a:pos x="T4" y="T5"/>
                </a:cxn>
                <a:cxn ang="0">
                  <a:pos x="T6" y="T7"/>
                </a:cxn>
                <a:cxn ang="0">
                  <a:pos x="T8" y="T9"/>
                </a:cxn>
              </a:cxnLst>
              <a:rect l="0" t="0"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9" name="Rectangle 105">
              <a:extLst>
                <a:ext uri="{FF2B5EF4-FFF2-40B4-BE49-F238E27FC236}">
                  <a16:creationId xmlns:a16="http://schemas.microsoft.com/office/drawing/2014/main" id="{8F1494BA-6CC7-41ED-A8CF-8C26BDC78C8D}"/>
                </a:ext>
              </a:extLst>
            </p:cNvPr>
            <p:cNvSpPr>
              <a:spLocks noChangeArrowheads="1"/>
            </p:cNvSpPr>
            <p:nvPr/>
          </p:nvSpPr>
          <p:spPr bwMode="auto">
            <a:xfrm>
              <a:off x="1787" y="2011"/>
              <a:ext cx="166" cy="422"/>
            </a:xfrm>
            <a:prstGeom prst="rect">
              <a:avLst/>
            </a:pr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0" name="Freeform 106">
              <a:extLst>
                <a:ext uri="{FF2B5EF4-FFF2-40B4-BE49-F238E27FC236}">
                  <a16:creationId xmlns:a16="http://schemas.microsoft.com/office/drawing/2014/main" id="{2E798A5D-E623-4D35-BBC0-76648EF1AEDB}"/>
                </a:ext>
              </a:extLst>
            </p:cNvPr>
            <p:cNvSpPr>
              <a:spLocks noChangeArrowheads="1"/>
            </p:cNvSpPr>
            <p:nvPr/>
          </p:nvSpPr>
          <p:spPr bwMode="auto">
            <a:xfrm>
              <a:off x="1964" y="2037"/>
              <a:ext cx="26" cy="391"/>
            </a:xfrm>
            <a:custGeom>
              <a:avLst/>
              <a:gdLst>
                <a:gd name="G0" fmla="+- 0 0 0"/>
                <a:gd name="G1" fmla="+- 0 0 0"/>
                <a:gd name="G2" fmla="+- 1 0 0"/>
                <a:gd name="G3" fmla="+- 1 0 0"/>
                <a:gd name="G4" fmla="+- 1229 0 0"/>
                <a:gd name="G5" fmla="+- 1 0 0"/>
                <a:gd name="G6" fmla="+- 2501 0 0"/>
                <a:gd name="G7" fmla="+- 0 0 0"/>
                <a:gd name="T0" fmla="*/ 7 w 211"/>
                <a:gd name="T1" fmla="*/ 0 h 2537"/>
                <a:gd name="T2" fmla="*/ 211 w 211"/>
                <a:gd name="T3" fmla="*/ 218 h 2537"/>
                <a:gd name="T4" fmla="*/ 7 w 211"/>
                <a:gd name="T5" fmla="*/ 2501 h 2537"/>
                <a:gd name="T6" fmla="*/ 7 w 211"/>
                <a:gd name="T7" fmla="*/ 0 h 2537"/>
              </a:gdLst>
              <a:ahLst/>
              <a:cxnLst>
                <a:cxn ang="0">
                  <a:pos x="T0" y="T1"/>
                </a:cxn>
                <a:cxn ang="0">
                  <a:pos x="T2" y="T3"/>
                </a:cxn>
                <a:cxn ang="0">
                  <a:pos x="T4" y="T5"/>
                </a:cxn>
                <a:cxn ang="0">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1" name="Freeform 107">
              <a:extLst>
                <a:ext uri="{FF2B5EF4-FFF2-40B4-BE49-F238E27FC236}">
                  <a16:creationId xmlns:a16="http://schemas.microsoft.com/office/drawing/2014/main" id="{B89AE7F1-E7AB-4998-A49B-9C87079F6FC4}"/>
                </a:ext>
              </a:extLst>
            </p:cNvPr>
            <p:cNvSpPr>
              <a:spLocks noChangeArrowheads="1"/>
            </p:cNvSpPr>
            <p:nvPr/>
          </p:nvSpPr>
          <p:spPr bwMode="auto">
            <a:xfrm>
              <a:off x="1959" y="2236"/>
              <a:ext cx="41" cy="34"/>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2" name="Rectangle 108">
              <a:extLst>
                <a:ext uri="{FF2B5EF4-FFF2-40B4-BE49-F238E27FC236}">
                  <a16:creationId xmlns:a16="http://schemas.microsoft.com/office/drawing/2014/main" id="{4F71C751-62E1-4365-9F7B-7FF205D61824}"/>
                </a:ext>
              </a:extLst>
            </p:cNvPr>
            <p:cNvSpPr>
              <a:spLocks noChangeArrowheads="1"/>
            </p:cNvSpPr>
            <p:nvPr/>
          </p:nvSpPr>
          <p:spPr bwMode="auto">
            <a:xfrm>
              <a:off x="1788" y="2060"/>
              <a:ext cx="94"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103" name="Group 109">
              <a:extLst>
                <a:ext uri="{FF2B5EF4-FFF2-40B4-BE49-F238E27FC236}">
                  <a16:creationId xmlns:a16="http://schemas.microsoft.com/office/drawing/2014/main" id="{3EA752DA-DA22-4B91-A8EF-17C39160F3BE}"/>
                </a:ext>
              </a:extLst>
            </p:cNvPr>
            <p:cNvGrpSpPr>
              <a:grpSpLocks/>
            </p:cNvGrpSpPr>
            <p:nvPr/>
          </p:nvGrpSpPr>
          <p:grpSpPr bwMode="auto">
            <a:xfrm>
              <a:off x="1874" y="2055"/>
              <a:ext cx="91" cy="26"/>
              <a:chOff x="1874" y="2055"/>
              <a:chExt cx="91" cy="26"/>
            </a:xfrm>
          </p:grpSpPr>
          <p:sp>
            <p:nvSpPr>
              <p:cNvPr id="128" name="AutoShape 110">
                <a:extLst>
                  <a:ext uri="{FF2B5EF4-FFF2-40B4-BE49-F238E27FC236}">
                    <a16:creationId xmlns:a16="http://schemas.microsoft.com/office/drawing/2014/main" id="{36518E2F-BF71-4E9F-A187-AB27BC0E76F3}"/>
                  </a:ext>
                </a:extLst>
              </p:cNvPr>
              <p:cNvSpPr>
                <a:spLocks noChangeArrowheads="1"/>
              </p:cNvSpPr>
              <p:nvPr/>
            </p:nvSpPr>
            <p:spPr bwMode="auto">
              <a:xfrm>
                <a:off x="1874" y="2055"/>
                <a:ext cx="91" cy="26"/>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9" name="AutoShape 111">
                <a:extLst>
                  <a:ext uri="{FF2B5EF4-FFF2-40B4-BE49-F238E27FC236}">
                    <a16:creationId xmlns:a16="http://schemas.microsoft.com/office/drawing/2014/main" id="{90AE10F6-A25B-4EEE-ADEE-F21B55114940}"/>
                  </a:ext>
                </a:extLst>
              </p:cNvPr>
              <p:cNvSpPr>
                <a:spLocks noChangeArrowheads="1"/>
              </p:cNvSpPr>
              <p:nvPr/>
            </p:nvSpPr>
            <p:spPr bwMode="auto">
              <a:xfrm>
                <a:off x="1875" y="2058"/>
                <a:ext cx="87" cy="20"/>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04" name="Rectangle 112">
              <a:extLst>
                <a:ext uri="{FF2B5EF4-FFF2-40B4-BE49-F238E27FC236}">
                  <a16:creationId xmlns:a16="http://schemas.microsoft.com/office/drawing/2014/main" id="{B63C1705-E66F-4E53-8D45-94BBA9165861}"/>
                </a:ext>
              </a:extLst>
            </p:cNvPr>
            <p:cNvSpPr>
              <a:spLocks noChangeArrowheads="1"/>
            </p:cNvSpPr>
            <p:nvPr/>
          </p:nvSpPr>
          <p:spPr bwMode="auto">
            <a:xfrm>
              <a:off x="1790" y="2120"/>
              <a:ext cx="94"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105" name="Group 113">
              <a:extLst>
                <a:ext uri="{FF2B5EF4-FFF2-40B4-BE49-F238E27FC236}">
                  <a16:creationId xmlns:a16="http://schemas.microsoft.com/office/drawing/2014/main" id="{6250C152-272E-4BBF-822D-DAB9F9A08C0F}"/>
                </a:ext>
              </a:extLst>
            </p:cNvPr>
            <p:cNvGrpSpPr>
              <a:grpSpLocks/>
            </p:cNvGrpSpPr>
            <p:nvPr/>
          </p:nvGrpSpPr>
          <p:grpSpPr bwMode="auto">
            <a:xfrm>
              <a:off x="1873" y="2116"/>
              <a:ext cx="91" cy="24"/>
              <a:chOff x="1873" y="2116"/>
              <a:chExt cx="91" cy="24"/>
            </a:xfrm>
          </p:grpSpPr>
          <p:sp>
            <p:nvSpPr>
              <p:cNvPr id="126" name="AutoShape 114">
                <a:extLst>
                  <a:ext uri="{FF2B5EF4-FFF2-40B4-BE49-F238E27FC236}">
                    <a16:creationId xmlns:a16="http://schemas.microsoft.com/office/drawing/2014/main" id="{089AC763-2A9B-4CCF-8568-1FA3A9BEABC1}"/>
                  </a:ext>
                </a:extLst>
              </p:cNvPr>
              <p:cNvSpPr>
                <a:spLocks noChangeArrowheads="1"/>
              </p:cNvSpPr>
              <p:nvPr/>
            </p:nvSpPr>
            <p:spPr bwMode="auto">
              <a:xfrm>
                <a:off x="1873" y="2116"/>
                <a:ext cx="91" cy="24"/>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7" name="AutoShape 115">
                <a:extLst>
                  <a:ext uri="{FF2B5EF4-FFF2-40B4-BE49-F238E27FC236}">
                    <a16:creationId xmlns:a16="http://schemas.microsoft.com/office/drawing/2014/main" id="{8623D74E-195C-4B1D-B2B3-FBB1C377BF40}"/>
                  </a:ext>
                </a:extLst>
              </p:cNvPr>
              <p:cNvSpPr>
                <a:spLocks noChangeArrowheads="1"/>
              </p:cNvSpPr>
              <p:nvPr/>
            </p:nvSpPr>
            <p:spPr bwMode="auto">
              <a:xfrm>
                <a:off x="1875" y="2118"/>
                <a:ext cx="87" cy="15"/>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06" name="Rectangle 116">
              <a:extLst>
                <a:ext uri="{FF2B5EF4-FFF2-40B4-BE49-F238E27FC236}">
                  <a16:creationId xmlns:a16="http://schemas.microsoft.com/office/drawing/2014/main" id="{3F354228-6740-4225-BF4E-0FD644962BD7}"/>
                </a:ext>
              </a:extLst>
            </p:cNvPr>
            <p:cNvSpPr>
              <a:spLocks noChangeArrowheads="1"/>
            </p:cNvSpPr>
            <p:nvPr/>
          </p:nvSpPr>
          <p:spPr bwMode="auto">
            <a:xfrm>
              <a:off x="1789" y="2183"/>
              <a:ext cx="94"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7" name="Rectangle 117">
              <a:extLst>
                <a:ext uri="{FF2B5EF4-FFF2-40B4-BE49-F238E27FC236}">
                  <a16:creationId xmlns:a16="http://schemas.microsoft.com/office/drawing/2014/main" id="{123B1C93-0472-437F-9D14-5D01D02F2859}"/>
                </a:ext>
              </a:extLst>
            </p:cNvPr>
            <p:cNvSpPr>
              <a:spLocks noChangeArrowheads="1"/>
            </p:cNvSpPr>
            <p:nvPr/>
          </p:nvSpPr>
          <p:spPr bwMode="auto">
            <a:xfrm>
              <a:off x="1791" y="2238"/>
              <a:ext cx="93"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108" name="Group 118">
              <a:extLst>
                <a:ext uri="{FF2B5EF4-FFF2-40B4-BE49-F238E27FC236}">
                  <a16:creationId xmlns:a16="http://schemas.microsoft.com/office/drawing/2014/main" id="{93ED472F-1083-4831-A32F-BA9D6BEF37A2}"/>
                </a:ext>
              </a:extLst>
            </p:cNvPr>
            <p:cNvGrpSpPr>
              <a:grpSpLocks/>
            </p:cNvGrpSpPr>
            <p:nvPr/>
          </p:nvGrpSpPr>
          <p:grpSpPr bwMode="auto">
            <a:xfrm>
              <a:off x="1871" y="2233"/>
              <a:ext cx="91" cy="27"/>
              <a:chOff x="1871" y="2233"/>
              <a:chExt cx="91" cy="27"/>
            </a:xfrm>
          </p:grpSpPr>
          <p:sp>
            <p:nvSpPr>
              <p:cNvPr id="124" name="AutoShape 119">
                <a:extLst>
                  <a:ext uri="{FF2B5EF4-FFF2-40B4-BE49-F238E27FC236}">
                    <a16:creationId xmlns:a16="http://schemas.microsoft.com/office/drawing/2014/main" id="{9C0F4B17-C363-4523-BA4F-F502BBC620AC}"/>
                  </a:ext>
                </a:extLst>
              </p:cNvPr>
              <p:cNvSpPr>
                <a:spLocks noChangeArrowheads="1"/>
              </p:cNvSpPr>
              <p:nvPr/>
            </p:nvSpPr>
            <p:spPr bwMode="auto">
              <a:xfrm>
                <a:off x="1871" y="2233"/>
                <a:ext cx="91" cy="27"/>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5" name="AutoShape 120">
                <a:extLst>
                  <a:ext uri="{FF2B5EF4-FFF2-40B4-BE49-F238E27FC236}">
                    <a16:creationId xmlns:a16="http://schemas.microsoft.com/office/drawing/2014/main" id="{3814B1BE-4BD1-4AA9-B303-49D9DEC9E776}"/>
                  </a:ext>
                </a:extLst>
              </p:cNvPr>
              <p:cNvSpPr>
                <a:spLocks noChangeArrowheads="1"/>
              </p:cNvSpPr>
              <p:nvPr/>
            </p:nvSpPr>
            <p:spPr bwMode="auto">
              <a:xfrm>
                <a:off x="1873" y="2236"/>
                <a:ext cx="87" cy="21"/>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09" name="Freeform 121">
              <a:extLst>
                <a:ext uri="{FF2B5EF4-FFF2-40B4-BE49-F238E27FC236}">
                  <a16:creationId xmlns:a16="http://schemas.microsoft.com/office/drawing/2014/main" id="{0645BA36-76A6-4FDD-A960-18876B058637}"/>
                </a:ext>
              </a:extLst>
            </p:cNvPr>
            <p:cNvSpPr>
              <a:spLocks noChangeArrowheads="1"/>
            </p:cNvSpPr>
            <p:nvPr/>
          </p:nvSpPr>
          <p:spPr bwMode="auto">
            <a:xfrm>
              <a:off x="1959" y="2182"/>
              <a:ext cx="41" cy="34"/>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110" name="Group 122">
              <a:extLst>
                <a:ext uri="{FF2B5EF4-FFF2-40B4-BE49-F238E27FC236}">
                  <a16:creationId xmlns:a16="http://schemas.microsoft.com/office/drawing/2014/main" id="{5A3A8A04-6442-4ED6-87E0-2669BC5B0722}"/>
                </a:ext>
              </a:extLst>
            </p:cNvPr>
            <p:cNvGrpSpPr>
              <a:grpSpLocks/>
            </p:cNvGrpSpPr>
            <p:nvPr/>
          </p:nvGrpSpPr>
          <p:grpSpPr bwMode="auto">
            <a:xfrm>
              <a:off x="1872" y="2177"/>
              <a:ext cx="91" cy="25"/>
              <a:chOff x="1872" y="2177"/>
              <a:chExt cx="91" cy="25"/>
            </a:xfrm>
          </p:grpSpPr>
          <p:sp>
            <p:nvSpPr>
              <p:cNvPr id="122" name="AutoShape 123">
                <a:extLst>
                  <a:ext uri="{FF2B5EF4-FFF2-40B4-BE49-F238E27FC236}">
                    <a16:creationId xmlns:a16="http://schemas.microsoft.com/office/drawing/2014/main" id="{899F5B18-7474-4916-AE87-0A1DCE0D45C9}"/>
                  </a:ext>
                </a:extLst>
              </p:cNvPr>
              <p:cNvSpPr>
                <a:spLocks noChangeArrowheads="1"/>
              </p:cNvSpPr>
              <p:nvPr/>
            </p:nvSpPr>
            <p:spPr bwMode="auto">
              <a:xfrm>
                <a:off x="1872" y="2177"/>
                <a:ext cx="91" cy="25"/>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3" name="AutoShape 124">
                <a:extLst>
                  <a:ext uri="{FF2B5EF4-FFF2-40B4-BE49-F238E27FC236}">
                    <a16:creationId xmlns:a16="http://schemas.microsoft.com/office/drawing/2014/main" id="{9662D0FE-2DDD-4231-AEB8-88C49B876ACB}"/>
                  </a:ext>
                </a:extLst>
              </p:cNvPr>
              <p:cNvSpPr>
                <a:spLocks noChangeArrowheads="1"/>
              </p:cNvSpPr>
              <p:nvPr/>
            </p:nvSpPr>
            <p:spPr bwMode="auto">
              <a:xfrm>
                <a:off x="1874" y="2180"/>
                <a:ext cx="87" cy="19"/>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11" name="Rectangle 125">
              <a:extLst>
                <a:ext uri="{FF2B5EF4-FFF2-40B4-BE49-F238E27FC236}">
                  <a16:creationId xmlns:a16="http://schemas.microsoft.com/office/drawing/2014/main" id="{961FCC07-CBCE-4D3A-ACB2-9EAB9532AE33}"/>
                </a:ext>
              </a:extLst>
            </p:cNvPr>
            <p:cNvSpPr>
              <a:spLocks noChangeArrowheads="1"/>
            </p:cNvSpPr>
            <p:nvPr/>
          </p:nvSpPr>
          <p:spPr bwMode="auto">
            <a:xfrm>
              <a:off x="1953" y="2011"/>
              <a:ext cx="10" cy="423"/>
            </a:xfrm>
            <a:prstGeom prst="rect">
              <a:avLst/>
            </a:prstGeom>
            <a:gradFill rotWithShape="0">
              <a:gsLst>
                <a:gs pos="0">
                  <a:srgbClr val="333333"/>
                </a:gs>
                <a:gs pos="50000">
                  <a:srgbClr val="DDDDDD"/>
                </a:gs>
                <a:gs pos="100000">
                  <a:srgbClr val="333333"/>
                </a:gs>
              </a:gsLst>
              <a:lin ang="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2" name="Freeform 126">
              <a:extLst>
                <a:ext uri="{FF2B5EF4-FFF2-40B4-BE49-F238E27FC236}">
                  <a16:creationId xmlns:a16="http://schemas.microsoft.com/office/drawing/2014/main" id="{347E1A79-576E-4B44-9212-454DDC26C59D}"/>
                </a:ext>
              </a:extLst>
            </p:cNvPr>
            <p:cNvSpPr>
              <a:spLocks noChangeArrowheads="1"/>
            </p:cNvSpPr>
            <p:nvPr/>
          </p:nvSpPr>
          <p:spPr bwMode="auto">
            <a:xfrm>
              <a:off x="1963" y="2118"/>
              <a:ext cx="37" cy="38"/>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296"/>
                <a:gd name="T1" fmla="*/ 0 h 256"/>
                <a:gd name="T2" fmla="*/ 292 w 296"/>
                <a:gd name="T3" fmla="*/ 144 h 256"/>
                <a:gd name="T4" fmla="*/ 296 w 296"/>
                <a:gd name="T5" fmla="*/ 256 h 256"/>
                <a:gd name="T6" fmla="*/ 0 w 296"/>
                <a:gd name="T7" fmla="*/ 100 h 256"/>
                <a:gd name="T8" fmla="*/ 4 w 296"/>
                <a:gd name="T9" fmla="*/ 0 h 256"/>
              </a:gdLst>
              <a:ahLst/>
              <a:cxnLst>
                <a:cxn ang="0">
                  <a:pos x="T0" y="T1"/>
                </a:cxn>
                <a:cxn ang="0">
                  <a:pos x="T2" y="T3"/>
                </a:cxn>
                <a:cxn ang="0">
                  <a:pos x="T4" y="T5"/>
                </a:cxn>
                <a:cxn ang="0">
                  <a:pos x="T6" y="T7"/>
                </a:cxn>
                <a:cxn ang="0">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3" name="Freeform 127">
              <a:extLst>
                <a:ext uri="{FF2B5EF4-FFF2-40B4-BE49-F238E27FC236}">
                  <a16:creationId xmlns:a16="http://schemas.microsoft.com/office/drawing/2014/main" id="{304A3837-5D3B-484A-9161-2E8B6E859B0D}"/>
                </a:ext>
              </a:extLst>
            </p:cNvPr>
            <p:cNvSpPr>
              <a:spLocks noChangeArrowheads="1"/>
            </p:cNvSpPr>
            <p:nvPr/>
          </p:nvSpPr>
          <p:spPr bwMode="auto">
            <a:xfrm>
              <a:off x="1963" y="2057"/>
              <a:ext cx="38" cy="43"/>
            </a:xfrm>
            <a:custGeom>
              <a:avLst/>
              <a:gdLst>
                <a:gd name="G0" fmla="+- 1 0 0"/>
                <a:gd name="G1" fmla="+- 1 0 0"/>
                <a:gd name="G2" fmla="+- 1 0 0"/>
                <a:gd name="G3" fmla="+- 1 0 0"/>
                <a:gd name="G4" fmla="+- 1 0 0"/>
                <a:gd name="G5" fmla="+- 1 0 0"/>
                <a:gd name="G6" fmla="+- 1 0 0"/>
                <a:gd name="G7" fmla="+- 1 0 0"/>
                <a:gd name="G8" fmla="+- 1 0 0"/>
                <a:gd name="G9" fmla="*/ 1 35987 45568"/>
                <a:gd name="G10" fmla="*/ 1 35987 55552"/>
                <a:gd name="G11" fmla="*/ G10 1 180"/>
                <a:gd name="G12" fmla="*/ G9 1 G11"/>
                <a:gd name="G13" fmla="*/ 1 35987 45568"/>
                <a:gd name="G14" fmla="*/ 1 35987 55552"/>
                <a:gd name="G15" fmla="*/ G14 1 180"/>
                <a:gd name="G16" fmla="*/ G13 1 G15"/>
                <a:gd name="G17" fmla="+- 17 0 0"/>
                <a:gd name="G18" fmla="+- 1 0 0"/>
                <a:gd name="T0" fmla="*/ 0 w 304"/>
                <a:gd name="T1" fmla="*/ 0 h 288"/>
                <a:gd name="T2" fmla="*/ 304 w 304"/>
                <a:gd name="T3" fmla="*/ 164 h 288"/>
                <a:gd name="T4" fmla="*/ 284 w 304"/>
                <a:gd name="T5" fmla="*/ 288 h 288"/>
                <a:gd name="T6" fmla="*/ 8 w 304"/>
                <a:gd name="T7" fmla="*/ 124 h 288"/>
                <a:gd name="T8" fmla="*/ 0 w 304"/>
                <a:gd name="T9" fmla="*/ 0 h 288"/>
              </a:gdLst>
              <a:ahLst/>
              <a:cxnLst>
                <a:cxn ang="0">
                  <a:pos x="T0" y="T1"/>
                </a:cxn>
                <a:cxn ang="0">
                  <a:pos x="T2" y="T3"/>
                </a:cxn>
                <a:cxn ang="0">
                  <a:pos x="T4" y="T5"/>
                </a:cxn>
                <a:cxn ang="0">
                  <a:pos x="T6" y="T7"/>
                </a:cxn>
                <a:cxn ang="0">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4" name="Oval 128">
              <a:extLst>
                <a:ext uri="{FF2B5EF4-FFF2-40B4-BE49-F238E27FC236}">
                  <a16:creationId xmlns:a16="http://schemas.microsoft.com/office/drawing/2014/main" id="{D80E446E-6DFA-4A45-A741-D15DAF4A2D6A}"/>
                </a:ext>
              </a:extLst>
            </p:cNvPr>
            <p:cNvSpPr>
              <a:spLocks noChangeArrowheads="1"/>
            </p:cNvSpPr>
            <p:nvPr/>
          </p:nvSpPr>
          <p:spPr bwMode="auto">
            <a:xfrm>
              <a:off x="1995" y="2415"/>
              <a:ext cx="7" cy="17"/>
            </a:xfrm>
            <a:prstGeom prst="ellipse">
              <a:avLst/>
            </a:prstGeom>
            <a:solidFill>
              <a:srgbClr val="3333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5" name="Freeform 129">
              <a:extLst>
                <a:ext uri="{FF2B5EF4-FFF2-40B4-BE49-F238E27FC236}">
                  <a16:creationId xmlns:a16="http://schemas.microsoft.com/office/drawing/2014/main" id="{9E8225F5-E4E6-43E7-AAAB-4D60D35E5B8A}"/>
                </a:ext>
              </a:extLst>
            </p:cNvPr>
            <p:cNvSpPr>
              <a:spLocks noChangeArrowheads="1"/>
            </p:cNvSpPr>
            <p:nvPr/>
          </p:nvSpPr>
          <p:spPr bwMode="auto">
            <a:xfrm>
              <a:off x="1961" y="2416"/>
              <a:ext cx="38" cy="36"/>
            </a:xfrm>
            <a:custGeom>
              <a:avLst/>
              <a:gdLst>
                <a:gd name="G0" fmla="+- 106 0 0"/>
                <a:gd name="G1" fmla="+- 120 0 0"/>
                <a:gd name="G2" fmla="+- 1 0 0"/>
                <a:gd name="G3" fmla="+- 1 0 0"/>
                <a:gd name="G4" fmla="+- 106 0 0"/>
                <a:gd name="T0" fmla="*/ 0 w 306"/>
                <a:gd name="T1" fmla="*/ 106 h 240"/>
                <a:gd name="T2" fmla="*/ 2 w 306"/>
                <a:gd name="T3" fmla="*/ 240 h 240"/>
                <a:gd name="T4" fmla="*/ 306 w 306"/>
                <a:gd name="T5" fmla="*/ 110 h 240"/>
                <a:gd name="T6" fmla="*/ 300 w 306"/>
                <a:gd name="T7" fmla="*/ 0 h 240"/>
                <a:gd name="T8" fmla="*/ 0 w 306"/>
                <a:gd name="T9" fmla="*/ 106 h 240"/>
              </a:gdLst>
              <a:ahLst/>
              <a:cxnLst>
                <a:cxn ang="0">
                  <a:pos x="T0" y="T1"/>
                </a:cxn>
                <a:cxn ang="0">
                  <a:pos x="T2" y="T3"/>
                </a:cxn>
                <a:cxn ang="0">
                  <a:pos x="T4" y="T5"/>
                </a:cxn>
                <a:cxn ang="0">
                  <a:pos x="T6" y="T7"/>
                </a:cxn>
                <a:cxn ang="0">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6" name="AutoShape 130">
              <a:extLst>
                <a:ext uri="{FF2B5EF4-FFF2-40B4-BE49-F238E27FC236}">
                  <a16:creationId xmlns:a16="http://schemas.microsoft.com/office/drawing/2014/main" id="{B986F942-F065-4B2C-A2A6-EBA478749CF1}"/>
                </a:ext>
              </a:extLst>
            </p:cNvPr>
            <p:cNvSpPr>
              <a:spLocks noChangeArrowheads="1"/>
            </p:cNvSpPr>
            <p:nvPr/>
          </p:nvSpPr>
          <p:spPr bwMode="auto">
            <a:xfrm>
              <a:off x="1777" y="2428"/>
              <a:ext cx="189" cy="26"/>
            </a:xfrm>
            <a:prstGeom prst="roundRect">
              <a:avLst>
                <a:gd name="adj" fmla="val 50000"/>
              </a:avLst>
            </a:prstGeom>
            <a:solidFill>
              <a:srgbClr val="DDDDDD"/>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7" name="AutoShape 131">
              <a:extLst>
                <a:ext uri="{FF2B5EF4-FFF2-40B4-BE49-F238E27FC236}">
                  <a16:creationId xmlns:a16="http://schemas.microsoft.com/office/drawing/2014/main" id="{15A4F235-4752-43FB-A1EB-5F5DE03B3B15}"/>
                </a:ext>
              </a:extLst>
            </p:cNvPr>
            <p:cNvSpPr>
              <a:spLocks noChangeArrowheads="1"/>
            </p:cNvSpPr>
            <p:nvPr/>
          </p:nvSpPr>
          <p:spPr bwMode="auto">
            <a:xfrm>
              <a:off x="1787" y="2434"/>
              <a:ext cx="169" cy="14"/>
            </a:xfrm>
            <a:prstGeom prst="roundRect">
              <a:avLst>
                <a:gd name="adj" fmla="val 50000"/>
              </a:avLst>
            </a:prstGeom>
            <a:gradFill rotWithShape="0">
              <a:gsLst>
                <a:gs pos="0">
                  <a:srgbClr val="000000"/>
                </a:gs>
                <a:gs pos="100000">
                  <a:srgbClr val="808080"/>
                </a:gs>
              </a:gsLst>
              <a:lin ang="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8" name="Oval 132">
              <a:extLst>
                <a:ext uri="{FF2B5EF4-FFF2-40B4-BE49-F238E27FC236}">
                  <a16:creationId xmlns:a16="http://schemas.microsoft.com/office/drawing/2014/main" id="{18FC384F-8E00-437F-A289-02EE08411B82}"/>
                </a:ext>
              </a:extLst>
            </p:cNvPr>
            <p:cNvSpPr>
              <a:spLocks noChangeArrowheads="1"/>
            </p:cNvSpPr>
            <p:nvPr/>
          </p:nvSpPr>
          <p:spPr bwMode="auto">
            <a:xfrm>
              <a:off x="1804" y="2373"/>
              <a:ext cx="24" cy="26"/>
            </a:xfrm>
            <a:prstGeom prst="ellipse">
              <a:avLst/>
            </a:prstGeom>
            <a:solidFill>
              <a:srgbClr val="33CC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9" name="Oval 133">
              <a:extLst>
                <a:ext uri="{FF2B5EF4-FFF2-40B4-BE49-F238E27FC236}">
                  <a16:creationId xmlns:a16="http://schemas.microsoft.com/office/drawing/2014/main" id="{9F140CB8-4F1C-4CDE-8500-027674C86477}"/>
                </a:ext>
              </a:extLst>
            </p:cNvPr>
            <p:cNvSpPr>
              <a:spLocks noChangeArrowheads="1"/>
            </p:cNvSpPr>
            <p:nvPr/>
          </p:nvSpPr>
          <p:spPr bwMode="auto">
            <a:xfrm>
              <a:off x="1832" y="2373"/>
              <a:ext cx="24" cy="26"/>
            </a:xfrm>
            <a:prstGeom prst="ellipse">
              <a:avLst/>
            </a:pr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0" name="Oval 134">
              <a:extLst>
                <a:ext uri="{FF2B5EF4-FFF2-40B4-BE49-F238E27FC236}">
                  <a16:creationId xmlns:a16="http://schemas.microsoft.com/office/drawing/2014/main" id="{52F3D2E1-ABF2-4AB7-B86D-D776190DDE7F}"/>
                </a:ext>
              </a:extLst>
            </p:cNvPr>
            <p:cNvSpPr>
              <a:spLocks noChangeArrowheads="1"/>
            </p:cNvSpPr>
            <p:nvPr/>
          </p:nvSpPr>
          <p:spPr bwMode="auto">
            <a:xfrm>
              <a:off x="1860" y="2373"/>
              <a:ext cx="24" cy="25"/>
            </a:xfrm>
            <a:prstGeom prst="ellipse">
              <a:avLst/>
            </a:prstGeom>
            <a:solidFill>
              <a:srgbClr val="33CC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1" name="Rectangle 135">
              <a:extLst>
                <a:ext uri="{FF2B5EF4-FFF2-40B4-BE49-F238E27FC236}">
                  <a16:creationId xmlns:a16="http://schemas.microsoft.com/office/drawing/2014/main" id="{7F8215EB-B1FB-45A0-81B9-B0977111E19A}"/>
                </a:ext>
              </a:extLst>
            </p:cNvPr>
            <p:cNvSpPr>
              <a:spLocks noChangeArrowheads="1"/>
            </p:cNvSpPr>
            <p:nvPr/>
          </p:nvSpPr>
          <p:spPr bwMode="auto">
            <a:xfrm>
              <a:off x="1923" y="2272"/>
              <a:ext cx="13" cy="140"/>
            </a:xfrm>
            <a:prstGeom prst="rect">
              <a:avLst/>
            </a:prstGeom>
            <a:solidFill>
              <a:srgbClr val="29292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grpSp>
        <p:nvGrpSpPr>
          <p:cNvPr id="130" name="Group 139">
            <a:extLst>
              <a:ext uri="{FF2B5EF4-FFF2-40B4-BE49-F238E27FC236}">
                <a16:creationId xmlns:a16="http://schemas.microsoft.com/office/drawing/2014/main" id="{1F46C77C-1598-4522-9A72-1C9487DC619A}"/>
              </a:ext>
            </a:extLst>
          </p:cNvPr>
          <p:cNvGrpSpPr>
            <a:grpSpLocks/>
          </p:cNvGrpSpPr>
          <p:nvPr/>
        </p:nvGrpSpPr>
        <p:grpSpPr bwMode="auto">
          <a:xfrm>
            <a:off x="10237023" y="3432170"/>
            <a:ext cx="709613" cy="668338"/>
            <a:chOff x="5202" y="2223"/>
            <a:chExt cx="447" cy="421"/>
          </a:xfrm>
        </p:grpSpPr>
        <p:pic>
          <p:nvPicPr>
            <p:cNvPr id="131" name="Picture 140">
              <a:extLst>
                <a:ext uri="{FF2B5EF4-FFF2-40B4-BE49-F238E27FC236}">
                  <a16:creationId xmlns:a16="http://schemas.microsoft.com/office/drawing/2014/main" id="{C9B2006C-9F2E-4056-BD8C-825F0EDBE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 y="2223"/>
              <a:ext cx="447"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2" name="Freeform 141">
              <a:extLst>
                <a:ext uri="{FF2B5EF4-FFF2-40B4-BE49-F238E27FC236}">
                  <a16:creationId xmlns:a16="http://schemas.microsoft.com/office/drawing/2014/main" id="{73EEF3C5-08D7-45EE-94D5-8BAA1BAF9F0D}"/>
                </a:ext>
              </a:extLst>
            </p:cNvPr>
            <p:cNvSpPr>
              <a:spLocks noChangeArrowheads="1"/>
            </p:cNvSpPr>
            <p:nvPr/>
          </p:nvSpPr>
          <p:spPr bwMode="auto">
            <a:xfrm>
              <a:off x="5241" y="2263"/>
              <a:ext cx="217" cy="192"/>
            </a:xfrm>
            <a:custGeom>
              <a:avLst/>
              <a:gdLst>
                <a:gd name="G0" fmla="+- 1 0 0"/>
                <a:gd name="G1" fmla="+- 1 0 0"/>
                <a:gd name="G2" fmla="+- 1 0 0"/>
                <a:gd name="G3" fmla="+- 1 0 0"/>
                <a:gd name="G4" fmla="+- 1 0 0"/>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33" name="Text Box 48">
            <a:extLst>
              <a:ext uri="{FF2B5EF4-FFF2-40B4-BE49-F238E27FC236}">
                <a16:creationId xmlns:a16="http://schemas.microsoft.com/office/drawing/2014/main" id="{53F11DAC-1779-461D-9B6E-5E378FA00522}"/>
              </a:ext>
            </a:extLst>
          </p:cNvPr>
          <p:cNvSpPr txBox="1">
            <a:spLocks noChangeArrowheads="1"/>
          </p:cNvSpPr>
          <p:nvPr/>
        </p:nvSpPr>
        <p:spPr bwMode="auto">
          <a:xfrm flipH="1">
            <a:off x="88900" y="4608508"/>
            <a:ext cx="1147763" cy="53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80000"/>
              </a:lnSpc>
              <a:defRPr/>
            </a:pPr>
            <a:r>
              <a:rPr lang="zh-CN" altLang="en-US" sz="1800" dirty="0">
                <a:latin typeface="Times New Roman" panose="02020603050405020304" pitchFamily="18" charset="0"/>
                <a:ea typeface="+mn-ea"/>
                <a:cs typeface="Times New Roman" panose="02020603050405020304" pitchFamily="18" charset="0"/>
              </a:rPr>
              <a:t>主机</a:t>
            </a:r>
            <a:r>
              <a:rPr lang="en-US" altLang="en-US" sz="1800" dirty="0">
                <a:latin typeface="Times New Roman" panose="02020603050405020304" pitchFamily="18" charset="0"/>
                <a:ea typeface="+mn-ea"/>
                <a:cs typeface="Times New Roman" panose="02020603050405020304" pitchFamily="18" charset="0"/>
              </a:rPr>
              <a:t>：</a:t>
            </a:r>
            <a:r>
              <a:rPr lang="en-US" altLang="en-US" sz="1800" dirty="0" err="1">
                <a:latin typeface="Times New Roman" panose="02020603050405020304" pitchFamily="18" charset="0"/>
                <a:ea typeface="+mn-ea"/>
                <a:cs typeface="Times New Roman" panose="02020603050405020304" pitchFamily="18" charset="0"/>
              </a:rPr>
              <a:t>IP地址A</a:t>
            </a:r>
            <a:endParaRPr lang="en-US" altLang="en-US" sz="1800" dirty="0">
              <a:latin typeface="Times New Roman" panose="02020603050405020304" pitchFamily="18" charset="0"/>
              <a:ea typeface="+mn-ea"/>
              <a:cs typeface="Times New Roman" panose="02020603050405020304" pitchFamily="18" charset="0"/>
            </a:endParaRPr>
          </a:p>
        </p:txBody>
      </p:sp>
      <p:sp>
        <p:nvSpPr>
          <p:cNvPr id="134" name="Text Box 98">
            <a:extLst>
              <a:ext uri="{FF2B5EF4-FFF2-40B4-BE49-F238E27FC236}">
                <a16:creationId xmlns:a16="http://schemas.microsoft.com/office/drawing/2014/main" id="{78D1200A-29B3-467A-B3EB-912C6D77CF4A}"/>
              </a:ext>
            </a:extLst>
          </p:cNvPr>
          <p:cNvSpPr txBox="1">
            <a:spLocks noChangeArrowheads="1"/>
          </p:cNvSpPr>
          <p:nvPr/>
        </p:nvSpPr>
        <p:spPr bwMode="auto">
          <a:xfrm>
            <a:off x="1285874" y="6123095"/>
            <a:ext cx="7935149"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dirty="0">
                <a:solidFill>
                  <a:srgbClr val="CC0000"/>
                </a:solidFill>
                <a:latin typeface="Times New Roman" panose="02020603050405020304" pitchFamily="18" charset="0"/>
                <a:ea typeface="+mn-ea"/>
                <a:cs typeface="Times New Roman" panose="02020603050405020304" pitchFamily="18" charset="0"/>
              </a:rPr>
              <a:t>三</a:t>
            </a:r>
            <a:r>
              <a:rPr lang="zh-CN" altLang="en-US" dirty="0">
                <a:solidFill>
                  <a:srgbClr val="CC0000"/>
                </a:solidFill>
                <a:latin typeface="Times New Roman" panose="02020603050405020304" pitchFamily="18" charset="0"/>
                <a:ea typeface="+mn-ea"/>
                <a:cs typeface="Times New Roman" panose="02020603050405020304" pitchFamily="18" charset="0"/>
              </a:rPr>
              <a:t>个报文</a:t>
            </a:r>
            <a:r>
              <a:rPr lang="en-US" altLang="en-US" dirty="0">
                <a:solidFill>
                  <a:srgbClr val="CC0000"/>
                </a:solidFill>
                <a:latin typeface="Times New Roman" panose="02020603050405020304" pitchFamily="18" charset="0"/>
                <a:ea typeface="+mn-ea"/>
                <a:cs typeface="Times New Roman" panose="02020603050405020304" pitchFamily="18" charset="0"/>
              </a:rPr>
              <a:t>段，</a:t>
            </a:r>
            <a:r>
              <a:rPr lang="zh-CN" altLang="en-US" dirty="0">
                <a:solidFill>
                  <a:srgbClr val="CC0000"/>
                </a:solidFill>
                <a:latin typeface="Times New Roman" panose="02020603050405020304" pitchFamily="18" charset="0"/>
                <a:ea typeface="+mn-ea"/>
                <a:cs typeface="Times New Roman" panose="02020603050405020304" pitchFamily="18" charset="0"/>
              </a:rPr>
              <a:t>都发送到</a:t>
            </a:r>
            <a:r>
              <a:rPr lang="en-US" altLang="en-US" dirty="0">
                <a:solidFill>
                  <a:srgbClr val="CC0000"/>
                </a:solidFill>
                <a:latin typeface="Times New Roman" panose="02020603050405020304" pitchFamily="18" charset="0"/>
                <a:ea typeface="+mn-ea"/>
                <a:cs typeface="Times New Roman" panose="02020603050405020304" pitchFamily="18" charset="0"/>
              </a:rPr>
              <a:t>IP地址：B，目的端口：80</a:t>
            </a:r>
            <a:r>
              <a:rPr lang="zh-CN" altLang="en-US" dirty="0">
                <a:solidFill>
                  <a:srgbClr val="CC0000"/>
                </a:solidFill>
                <a:latin typeface="Times New Roman" panose="02020603050405020304" pitchFamily="18" charset="0"/>
                <a:ea typeface="+mn-ea"/>
                <a:cs typeface="Times New Roman" panose="02020603050405020304" pitchFamily="18" charset="0"/>
              </a:rPr>
              <a:t>，解复用到三个</a:t>
            </a:r>
            <a:r>
              <a:rPr lang="en-US" altLang="en-US" i="1" dirty="0" err="1">
                <a:solidFill>
                  <a:srgbClr val="CC0000"/>
                </a:solidFill>
                <a:latin typeface="Times New Roman" panose="02020603050405020304" pitchFamily="18" charset="0"/>
                <a:ea typeface="+mn-ea"/>
                <a:cs typeface="Times New Roman" panose="02020603050405020304" pitchFamily="18" charset="0"/>
              </a:rPr>
              <a:t>不同</a:t>
            </a:r>
            <a:r>
              <a:rPr lang="en-US" altLang="en-US" i="1" dirty="0">
                <a:solidFill>
                  <a:srgbClr val="CC0000"/>
                </a:solidFill>
                <a:latin typeface="Times New Roman" panose="02020603050405020304" pitchFamily="18" charset="0"/>
                <a:ea typeface="+mn-ea"/>
                <a:cs typeface="Times New Roman" panose="02020603050405020304" pitchFamily="18" charset="0"/>
              </a:rPr>
              <a:t> </a:t>
            </a:r>
            <a:r>
              <a:rPr lang="zh-CN" altLang="en-US" dirty="0">
                <a:solidFill>
                  <a:srgbClr val="CC0000"/>
                </a:solidFill>
                <a:latin typeface="Times New Roman" panose="02020603050405020304" pitchFamily="18" charset="0"/>
                <a:ea typeface="+mn-ea"/>
                <a:cs typeface="Times New Roman" panose="02020603050405020304" pitchFamily="18" charset="0"/>
              </a:rPr>
              <a:t>套接字（因为源</a:t>
            </a:r>
            <a:r>
              <a:rPr lang="en-US" altLang="zh-CN" dirty="0">
                <a:solidFill>
                  <a:srgbClr val="CC0000"/>
                </a:solidFill>
                <a:latin typeface="Times New Roman" panose="02020603050405020304" pitchFamily="18" charset="0"/>
                <a:ea typeface="+mn-ea"/>
                <a:cs typeface="Times New Roman" panose="02020603050405020304" pitchFamily="18" charset="0"/>
              </a:rPr>
              <a:t>IP</a:t>
            </a:r>
            <a:r>
              <a:rPr lang="zh-CN" altLang="en-US" dirty="0">
                <a:solidFill>
                  <a:srgbClr val="CC0000"/>
                </a:solidFill>
                <a:latin typeface="Times New Roman" panose="02020603050405020304" pitchFamily="18" charset="0"/>
                <a:ea typeface="+mn-ea"/>
                <a:cs typeface="Times New Roman" panose="02020603050405020304" pitchFamily="18" charset="0"/>
              </a:rPr>
              <a:t>和源端口不同）</a:t>
            </a:r>
            <a:endParaRPr lang="en-US" altLang="en-US" dirty="0">
              <a:solidFill>
                <a:srgbClr val="CC0000"/>
              </a:solidFill>
              <a:latin typeface="Times New Roman" panose="02020603050405020304" pitchFamily="18" charset="0"/>
              <a:ea typeface="+mn-ea"/>
              <a:cs typeface="Times New Roman" panose="02020603050405020304" pitchFamily="18" charset="0"/>
            </a:endParaRPr>
          </a:p>
        </p:txBody>
      </p:sp>
      <p:sp>
        <p:nvSpPr>
          <p:cNvPr id="135" name="Text Box 49">
            <a:extLst>
              <a:ext uri="{FF2B5EF4-FFF2-40B4-BE49-F238E27FC236}">
                <a16:creationId xmlns:a16="http://schemas.microsoft.com/office/drawing/2014/main" id="{7326843B-35AC-4D84-9B8E-92861CF10A9B}"/>
              </a:ext>
            </a:extLst>
          </p:cNvPr>
          <p:cNvSpPr txBox="1">
            <a:spLocks noChangeArrowheads="1"/>
          </p:cNvSpPr>
          <p:nvPr/>
        </p:nvSpPr>
        <p:spPr bwMode="auto">
          <a:xfrm flipH="1">
            <a:off x="10069542" y="4312438"/>
            <a:ext cx="1147763" cy="538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80000"/>
              </a:lnSpc>
              <a:defRPr/>
            </a:pPr>
            <a:r>
              <a:rPr lang="zh-CN" altLang="en-US" sz="1800" dirty="0">
                <a:latin typeface="Times New Roman" panose="02020603050405020304" pitchFamily="18" charset="0"/>
                <a:ea typeface="+mn-ea"/>
                <a:cs typeface="Times New Roman" panose="02020603050405020304" pitchFamily="18" charset="0"/>
              </a:rPr>
              <a:t>主机</a:t>
            </a:r>
            <a:r>
              <a:rPr lang="en-US" altLang="en-US" sz="1800" dirty="0">
                <a:latin typeface="Times New Roman" panose="02020603050405020304" pitchFamily="18" charset="0"/>
                <a:ea typeface="+mn-ea"/>
                <a:cs typeface="Times New Roman" panose="02020603050405020304" pitchFamily="18" charset="0"/>
              </a:rPr>
              <a:t>：</a:t>
            </a:r>
            <a:r>
              <a:rPr lang="en-US" altLang="en-US" sz="1800" dirty="0" err="1">
                <a:latin typeface="Times New Roman" panose="02020603050405020304" pitchFamily="18" charset="0"/>
                <a:ea typeface="+mn-ea"/>
                <a:cs typeface="Times New Roman" panose="02020603050405020304" pitchFamily="18" charset="0"/>
              </a:rPr>
              <a:t>IP地址C</a:t>
            </a:r>
            <a:endParaRPr lang="en-US" altLang="en-US" sz="1800" dirty="0">
              <a:latin typeface="Times New Roman" panose="02020603050405020304" pitchFamily="18" charset="0"/>
              <a:ea typeface="+mn-ea"/>
              <a:cs typeface="Times New Roman" panose="02020603050405020304" pitchFamily="18" charset="0"/>
            </a:endParaRPr>
          </a:p>
        </p:txBody>
      </p:sp>
      <p:grpSp>
        <p:nvGrpSpPr>
          <p:cNvPr id="136" name="组合 135">
            <a:extLst>
              <a:ext uri="{FF2B5EF4-FFF2-40B4-BE49-F238E27FC236}">
                <a16:creationId xmlns:a16="http://schemas.microsoft.com/office/drawing/2014/main" id="{ED72A350-2142-49DC-B65B-FD4B29D1AD98}"/>
              </a:ext>
            </a:extLst>
          </p:cNvPr>
          <p:cNvGrpSpPr/>
          <p:nvPr/>
        </p:nvGrpSpPr>
        <p:grpSpPr>
          <a:xfrm>
            <a:off x="430213" y="-542258"/>
            <a:ext cx="7039098" cy="1428589"/>
            <a:chOff x="551030" y="-368704"/>
            <a:chExt cx="7039098" cy="1428589"/>
          </a:xfrm>
        </p:grpSpPr>
        <p:grpSp>
          <p:nvGrpSpPr>
            <p:cNvPr id="137" name="组合 136">
              <a:extLst>
                <a:ext uri="{FF2B5EF4-FFF2-40B4-BE49-F238E27FC236}">
                  <a16:creationId xmlns:a16="http://schemas.microsoft.com/office/drawing/2014/main" id="{96A161B8-0149-48E2-8E54-AB13B45FEB32}"/>
                </a:ext>
              </a:extLst>
            </p:cNvPr>
            <p:cNvGrpSpPr/>
            <p:nvPr/>
          </p:nvGrpSpPr>
          <p:grpSpPr>
            <a:xfrm>
              <a:off x="1201631" y="303925"/>
              <a:ext cx="6388497" cy="686826"/>
              <a:chOff x="1839058" y="967769"/>
              <a:chExt cx="6388497" cy="686826"/>
            </a:xfrm>
          </p:grpSpPr>
          <p:sp>
            <p:nvSpPr>
              <p:cNvPr id="139" name="矩形: 圆角 138">
                <a:extLst>
                  <a:ext uri="{FF2B5EF4-FFF2-40B4-BE49-F238E27FC236}">
                    <a16:creationId xmlns:a16="http://schemas.microsoft.com/office/drawing/2014/main" id="{C01EFDF3-49FD-4EF8-A7C0-7FC62E738ADF}"/>
                  </a:ext>
                </a:extLst>
              </p:cNvPr>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40" name="文本框 139">
                <a:extLst>
                  <a:ext uri="{FF2B5EF4-FFF2-40B4-BE49-F238E27FC236}">
                    <a16:creationId xmlns:a16="http://schemas.microsoft.com/office/drawing/2014/main" id="{F1C77355-5B92-41A3-812F-FBF94A511268}"/>
                  </a:ext>
                </a:extLst>
              </p:cNvPr>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p>
            </p:txBody>
          </p:sp>
        </p:grpSp>
        <p:pic>
          <p:nvPicPr>
            <p:cNvPr id="138" name="图片 137">
              <a:extLst>
                <a:ext uri="{FF2B5EF4-FFF2-40B4-BE49-F238E27FC236}">
                  <a16:creationId xmlns:a16="http://schemas.microsoft.com/office/drawing/2014/main" id="{5932D492-7595-41EC-ADB9-D7CE637DD23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41" name="Group 139">
            <a:extLst>
              <a:ext uri="{FF2B5EF4-FFF2-40B4-BE49-F238E27FC236}">
                <a16:creationId xmlns:a16="http://schemas.microsoft.com/office/drawing/2014/main" id="{54E6F55A-52BC-47A7-BC06-5C2B20425571}"/>
              </a:ext>
            </a:extLst>
          </p:cNvPr>
          <p:cNvGrpSpPr>
            <a:grpSpLocks/>
          </p:cNvGrpSpPr>
          <p:nvPr/>
        </p:nvGrpSpPr>
        <p:grpSpPr bwMode="auto">
          <a:xfrm>
            <a:off x="149225" y="3746495"/>
            <a:ext cx="709613" cy="668338"/>
            <a:chOff x="5202" y="2223"/>
            <a:chExt cx="447" cy="421"/>
          </a:xfrm>
        </p:grpSpPr>
        <p:pic>
          <p:nvPicPr>
            <p:cNvPr id="142" name="Picture 140">
              <a:extLst>
                <a:ext uri="{FF2B5EF4-FFF2-40B4-BE49-F238E27FC236}">
                  <a16:creationId xmlns:a16="http://schemas.microsoft.com/office/drawing/2014/main" id="{5B5B7363-FF0F-4789-B03C-C2D61C39C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 y="2223"/>
              <a:ext cx="447"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 name="Freeform 141">
              <a:extLst>
                <a:ext uri="{FF2B5EF4-FFF2-40B4-BE49-F238E27FC236}">
                  <a16:creationId xmlns:a16="http://schemas.microsoft.com/office/drawing/2014/main" id="{1AF2E1BF-5F84-4870-A8C1-0EA4D784BE2E}"/>
                </a:ext>
              </a:extLst>
            </p:cNvPr>
            <p:cNvSpPr>
              <a:spLocks noChangeArrowheads="1"/>
            </p:cNvSpPr>
            <p:nvPr/>
          </p:nvSpPr>
          <p:spPr bwMode="auto">
            <a:xfrm>
              <a:off x="5241" y="2263"/>
              <a:ext cx="217" cy="192"/>
            </a:xfrm>
            <a:custGeom>
              <a:avLst/>
              <a:gdLst>
                <a:gd name="G0" fmla="+- 1 0 0"/>
                <a:gd name="G1" fmla="+- 1 0 0"/>
                <a:gd name="G2" fmla="+- 1 0 0"/>
                <a:gd name="G3" fmla="+- 1 0 0"/>
                <a:gd name="G4" fmla="+- 1 0 0"/>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44" name="灯片编号占位符 143">
            <a:extLst>
              <a:ext uri="{FF2B5EF4-FFF2-40B4-BE49-F238E27FC236}">
                <a16:creationId xmlns:a16="http://schemas.microsoft.com/office/drawing/2014/main" id="{F9981BEF-EEC2-424D-9051-DBF57850921F}"/>
              </a:ext>
            </a:extLst>
          </p:cNvPr>
          <p:cNvSpPr>
            <a:spLocks noGrp="1"/>
          </p:cNvSpPr>
          <p:nvPr>
            <p:ph type="sldNum" sz="quarter" idx="12"/>
          </p:nvPr>
        </p:nvSpPr>
        <p:spPr/>
        <p:txBody>
          <a:bodyPr/>
          <a:lstStyle/>
          <a:p>
            <a:fld id="{91F2D4EF-46D4-4764-B373-FC59CD1D281E}" type="slidenum">
              <a:rPr lang="zh-CN" altLang="en-US" smtClean="0"/>
              <a:t>18</a:t>
            </a:fld>
            <a:endParaRPr lang="zh-CN" altLang="en-US"/>
          </a:p>
        </p:txBody>
      </p:sp>
      <p:grpSp>
        <p:nvGrpSpPr>
          <p:cNvPr id="145" name="组合 144">
            <a:extLst>
              <a:ext uri="{FF2B5EF4-FFF2-40B4-BE49-F238E27FC236}">
                <a16:creationId xmlns:a16="http://schemas.microsoft.com/office/drawing/2014/main" id="{9064B545-56E5-4C4B-9839-9FF7A1AEDB0F}"/>
              </a:ext>
            </a:extLst>
          </p:cNvPr>
          <p:cNvGrpSpPr/>
          <p:nvPr/>
        </p:nvGrpSpPr>
        <p:grpSpPr>
          <a:xfrm>
            <a:off x="417513" y="-825617"/>
            <a:ext cx="4159773" cy="526730"/>
            <a:chOff x="722008" y="1303131"/>
            <a:chExt cx="5011674" cy="502938"/>
          </a:xfrm>
        </p:grpSpPr>
        <p:grpSp>
          <p:nvGrpSpPr>
            <p:cNvPr id="146" name="组合 145">
              <a:extLst>
                <a:ext uri="{FF2B5EF4-FFF2-40B4-BE49-F238E27FC236}">
                  <a16:creationId xmlns:a16="http://schemas.microsoft.com/office/drawing/2014/main" id="{A52405BC-B3EF-4F53-8A67-F23E4D3C8514}"/>
                </a:ext>
              </a:extLst>
            </p:cNvPr>
            <p:cNvGrpSpPr/>
            <p:nvPr/>
          </p:nvGrpSpPr>
          <p:grpSpPr>
            <a:xfrm>
              <a:off x="722008" y="1303131"/>
              <a:ext cx="546594" cy="475865"/>
              <a:chOff x="708742" y="1296102"/>
              <a:chExt cx="454744" cy="283828"/>
            </a:xfrm>
          </p:grpSpPr>
          <p:sp>
            <p:nvSpPr>
              <p:cNvPr id="149" name="平行四边形 148">
                <a:extLst>
                  <a:ext uri="{FF2B5EF4-FFF2-40B4-BE49-F238E27FC236}">
                    <a16:creationId xmlns:a16="http://schemas.microsoft.com/office/drawing/2014/main" id="{BBB3AF59-078E-4F0C-B863-B46ECABD9591}"/>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50" name="平行四边形 149">
                <a:extLst>
                  <a:ext uri="{FF2B5EF4-FFF2-40B4-BE49-F238E27FC236}">
                    <a16:creationId xmlns:a16="http://schemas.microsoft.com/office/drawing/2014/main" id="{FD0A40AD-B361-45EE-A79F-5F32D65F9F4F}"/>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47" name="流程图: 手动输入 6">
              <a:extLst>
                <a:ext uri="{FF2B5EF4-FFF2-40B4-BE49-F238E27FC236}">
                  <a16:creationId xmlns:a16="http://schemas.microsoft.com/office/drawing/2014/main" id="{D2EAF134-D896-40DE-AF17-B1734CA0A742}"/>
                </a:ext>
              </a:extLst>
            </p:cNvPr>
            <p:cNvSpPr/>
            <p:nvPr/>
          </p:nvSpPr>
          <p:spPr>
            <a:xfrm rot="5400000" flipV="1">
              <a:off x="3095651" y="-857055"/>
              <a:ext cx="475861" cy="48002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sp>
          <p:nvSpPr>
            <p:cNvPr id="148" name="Text Box 79">
              <a:extLst>
                <a:ext uri="{FF2B5EF4-FFF2-40B4-BE49-F238E27FC236}">
                  <a16:creationId xmlns:a16="http://schemas.microsoft.com/office/drawing/2014/main" id="{CA9D9837-80FA-4AAE-B50C-663CB83A970B}"/>
                </a:ext>
              </a:extLst>
            </p:cNvPr>
            <p:cNvSpPr txBox="1">
              <a:spLocks noChangeArrowheads="1"/>
            </p:cNvSpPr>
            <p:nvPr/>
          </p:nvSpPr>
          <p:spPr bwMode="auto">
            <a:xfrm>
              <a:off x="1351236" y="1335869"/>
              <a:ext cx="4382441"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面向连接的复用和分用</a:t>
              </a:r>
            </a:p>
          </p:txBody>
        </p:sp>
      </p:grpSp>
    </p:spTree>
    <p:extLst>
      <p:ext uri="{BB962C8B-B14F-4D97-AF65-F5344CB8AC3E}">
        <p14:creationId xmlns:p14="http://schemas.microsoft.com/office/powerpoint/2010/main" val="205133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ipe(left)">
                                      <p:cBhvr>
                                        <p:cTn id="7" dur="500"/>
                                        <p:tgtEl>
                                          <p:spTgt spid="136"/>
                                        </p:tgtEl>
                                      </p:cBhvr>
                                    </p:animEffect>
                                  </p:childTnLst>
                                </p:cTn>
                              </p:par>
                              <p:par>
                                <p:cTn id="8" presetID="9" presetClass="entr" fill="hold" nodeType="withEffect">
                                  <p:stCondLst>
                                    <p:cond delay="0"/>
                                  </p:stCondLst>
                                  <p:childTnLst>
                                    <p:set>
                                      <p:cBhvr additive="repl">
                                        <p:cTn id="9" dur="1" fill="hold">
                                          <p:stCondLst>
                                            <p:cond delay="0"/>
                                          </p:stCondLst>
                                        </p:cTn>
                                        <p:tgtEl>
                                          <p:spTgt spid="93"/>
                                        </p:tgtEl>
                                        <p:attrNameLst>
                                          <p:attrName>style.visibility</p:attrName>
                                        </p:attrNameLst>
                                      </p:cBhvr>
                                      <p:to>
                                        <p:strVal val="visible"/>
                                      </p:to>
                                    </p:set>
                                    <p:animEffect transition="in" filter="dissolve">
                                      <p:cBhvr additive="repl">
                                        <p:cTn id="10" dur="500"/>
                                        <p:tgtEl>
                                          <p:spTgt spid="93"/>
                                        </p:tgtEl>
                                      </p:cBhvr>
                                    </p:animEffect>
                                  </p:childTnLst>
                                </p:cTn>
                              </p:par>
                              <p:par>
                                <p:cTn id="11" presetID="9" presetClass="entr" fill="hold" nodeType="withEffect">
                                  <p:stCondLst>
                                    <p:cond delay="0"/>
                                  </p:stCondLst>
                                  <p:childTnLst>
                                    <p:set>
                                      <p:cBhvr additive="repl">
                                        <p:cTn id="12" dur="1" fill="hold">
                                          <p:stCondLst>
                                            <p:cond delay="0"/>
                                          </p:stCondLst>
                                        </p:cTn>
                                        <p:tgtEl>
                                          <p:spTgt spid="94"/>
                                        </p:tgtEl>
                                        <p:attrNameLst>
                                          <p:attrName>style.visibility</p:attrName>
                                        </p:attrNameLst>
                                      </p:cBhvr>
                                      <p:to>
                                        <p:strVal val="visible"/>
                                      </p:to>
                                    </p:set>
                                    <p:animEffect transition="in" filter="dissolve">
                                      <p:cBhvr additive="repl">
                                        <p:cTn id="13" dur="500"/>
                                        <p:tgtEl>
                                          <p:spTgt spid="94"/>
                                        </p:tgtEl>
                                      </p:cBhvr>
                                    </p:animEffect>
                                  </p:childTnLst>
                                </p:cTn>
                              </p:par>
                              <p:par>
                                <p:cTn id="14" presetID="9" presetClass="entr" fill="hold" nodeType="withEffect">
                                  <p:stCondLst>
                                    <p:cond delay="0"/>
                                  </p:stCondLst>
                                  <p:childTnLst>
                                    <p:set>
                                      <p:cBhvr additive="repl">
                                        <p:cTn id="15" dur="1" fill="hold">
                                          <p:stCondLst>
                                            <p:cond delay="0"/>
                                          </p:stCondLst>
                                        </p:cTn>
                                        <p:tgtEl>
                                          <p:spTgt spid="95"/>
                                        </p:tgtEl>
                                        <p:attrNameLst>
                                          <p:attrName>style.visibility</p:attrName>
                                        </p:attrNameLst>
                                      </p:cBhvr>
                                      <p:to>
                                        <p:strVal val="visible"/>
                                      </p:to>
                                    </p:set>
                                    <p:animEffect transition="in" filter="dissolve">
                                      <p:cBhvr additive="repl">
                                        <p:cTn id="16" dur="500"/>
                                        <p:tgtEl>
                                          <p:spTgt spid="9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fill="hold" nodeType="clickEffect">
                                  <p:stCondLst>
                                    <p:cond delay="0"/>
                                  </p:stCondLst>
                                  <p:childTnLst>
                                    <p:set>
                                      <p:cBhvr additive="repl">
                                        <p:cTn id="20" dur="1" fill="hold">
                                          <p:stCondLst>
                                            <p:cond delay="0"/>
                                          </p:stCondLst>
                                        </p:cTn>
                                        <p:tgtEl>
                                          <p:spTgt spid="134"/>
                                        </p:tgtEl>
                                        <p:attrNameLst>
                                          <p:attrName>style.visibility</p:attrName>
                                        </p:attrNameLst>
                                      </p:cBhvr>
                                      <p:to>
                                        <p:strVal val="visible"/>
                                      </p:to>
                                    </p:set>
                                    <p:animEffect transition="in" filter="dissolve">
                                      <p:cBhvr additive="repl">
                                        <p:cTn id="21" dur="500"/>
                                        <p:tgtEl>
                                          <p:spTgt spid="134"/>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45"/>
                                        </p:tgtEl>
                                        <p:attrNameLst>
                                          <p:attrName>style.visibility</p:attrName>
                                        </p:attrNameLst>
                                      </p:cBhvr>
                                      <p:to>
                                        <p:strVal val="visible"/>
                                      </p:to>
                                    </p:set>
                                    <p:animEffect transition="in" filter="wipe(left)">
                                      <p:cBhvr>
                                        <p:cTn id="25"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2365467" y="1977465"/>
            <a:ext cx="8872568" cy="2331985"/>
            <a:chOff x="2186778" y="2469160"/>
            <a:chExt cx="8872568" cy="2331985"/>
          </a:xfrm>
        </p:grpSpPr>
        <p:grpSp>
          <p:nvGrpSpPr>
            <p:cNvPr id="9" name="组合 8"/>
            <p:cNvGrpSpPr/>
            <p:nvPr/>
          </p:nvGrpSpPr>
          <p:grpSpPr>
            <a:xfrm>
              <a:off x="2186778" y="2469160"/>
              <a:ext cx="8872568" cy="1745140"/>
              <a:chOff x="1640082" y="1851870"/>
              <a:chExt cx="6654433" cy="1308855"/>
            </a:xfrm>
          </p:grpSpPr>
          <p:sp>
            <p:nvSpPr>
              <p:cNvPr id="11" name="矩形 10"/>
              <p:cNvSpPr/>
              <p:nvPr/>
            </p:nvSpPr>
            <p:spPr>
              <a:xfrm>
                <a:off x="1640082" y="1851870"/>
                <a:ext cx="5216819" cy="848742"/>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运输层功能的演化</a:t>
                </a:r>
              </a:p>
            </p:txBody>
          </p:sp>
          <p:sp>
            <p:nvSpPr>
              <p:cNvPr id="12" name="矩形 11"/>
              <p:cNvSpPr/>
              <p:nvPr/>
            </p:nvSpPr>
            <p:spPr>
              <a:xfrm>
                <a:off x="2128072" y="2645573"/>
                <a:ext cx="6166443" cy="438581"/>
              </a:xfrm>
              <a:prstGeom prst="rect">
                <a:avLst/>
              </a:prstGeom>
            </p:spPr>
            <p:txBody>
              <a:bodyPr wrap="square">
                <a:spAutoFit/>
              </a:bodyPr>
              <a:lstStyle/>
              <a:p>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volution of Transport Layer Functionality</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1805081" y="2276241"/>
                <a:ext cx="514805" cy="807914"/>
              </a:xfrm>
              <a:prstGeom prst="rect">
                <a:avLst/>
              </a:prstGeom>
            </p:spPr>
            <p:txBody>
              <a:bodyPr wrap="none">
                <a:spAutoFit/>
              </a:bodyPr>
              <a:lstStyle/>
              <a:p>
                <a:r>
                  <a:rPr lang="en-US" altLang="zh-CN" sz="9600" baseline="-25000" dirty="0">
                    <a:solidFill>
                      <a:srgbClr val="2E95D1"/>
                    </a:solidFill>
                    <a:latin typeface="Times New Roman" panose="02020603050405020304" pitchFamily="18" charset="0"/>
                    <a:cs typeface="Times New Roman" panose="02020603050405020304" pitchFamily="18" charset="0"/>
                  </a:rPr>
                  <a:t>E</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1872396" y="3160725"/>
                <a:ext cx="6148828"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8718371" y="4093259"/>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Tree>
    <p:extLst>
      <p:ext uri="{BB962C8B-B14F-4D97-AF65-F5344CB8AC3E}">
        <p14:creationId xmlns:p14="http://schemas.microsoft.com/office/powerpoint/2010/main" val="778590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4174232"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运输层功能的演化</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33" name="组合 132">
            <a:extLst>
              <a:ext uri="{FF2B5EF4-FFF2-40B4-BE49-F238E27FC236}">
                <a16:creationId xmlns:a16="http://schemas.microsoft.com/office/drawing/2014/main" id="{312B72D0-8A35-4656-BC33-CD1A8C62D66A}"/>
              </a:ext>
            </a:extLst>
          </p:cNvPr>
          <p:cNvGrpSpPr/>
          <p:nvPr/>
        </p:nvGrpSpPr>
        <p:grpSpPr>
          <a:xfrm>
            <a:off x="749051" y="1747177"/>
            <a:ext cx="9403950" cy="523220"/>
            <a:chOff x="1403750" y="3554922"/>
            <a:chExt cx="9403950" cy="523220"/>
          </a:xfrm>
        </p:grpSpPr>
        <p:grpSp>
          <p:nvGrpSpPr>
            <p:cNvPr id="134" name="组合 133">
              <a:extLst>
                <a:ext uri="{FF2B5EF4-FFF2-40B4-BE49-F238E27FC236}">
                  <a16:creationId xmlns:a16="http://schemas.microsoft.com/office/drawing/2014/main" id="{87395DEA-A5BE-4C3B-8F69-DE310F5974D8}"/>
                </a:ext>
              </a:extLst>
            </p:cNvPr>
            <p:cNvGrpSpPr/>
            <p:nvPr/>
          </p:nvGrpSpPr>
          <p:grpSpPr>
            <a:xfrm>
              <a:off x="1403750" y="3593123"/>
              <a:ext cx="490436" cy="476221"/>
              <a:chOff x="1403750" y="3593123"/>
              <a:chExt cx="808892" cy="785446"/>
            </a:xfrm>
          </p:grpSpPr>
          <p:sp>
            <p:nvSpPr>
              <p:cNvPr id="136" name="对话气泡: 椭圆形 135">
                <a:extLst>
                  <a:ext uri="{FF2B5EF4-FFF2-40B4-BE49-F238E27FC236}">
                    <a16:creationId xmlns:a16="http://schemas.microsoft.com/office/drawing/2014/main" id="{FDA60725-5AF2-4EFA-BCA1-E7E1B034A08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37" name="round-web-cam_17861">
                <a:extLst>
                  <a:ext uri="{FF2B5EF4-FFF2-40B4-BE49-F238E27FC236}">
                    <a16:creationId xmlns:a16="http://schemas.microsoft.com/office/drawing/2014/main" id="{728065D5-E870-45F2-BD47-D681421F5B3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35" name="Text Box 79">
              <a:extLst>
                <a:ext uri="{FF2B5EF4-FFF2-40B4-BE49-F238E27FC236}">
                  <a16:creationId xmlns:a16="http://schemas.microsoft.com/office/drawing/2014/main" id="{38780BA3-C67C-4050-87F8-BC86DBC2D455}"/>
                </a:ext>
              </a:extLst>
            </p:cNvPr>
            <p:cNvSpPr txBox="1">
              <a:spLocks noChangeArrowheads="1"/>
            </p:cNvSpPr>
            <p:nvPr/>
          </p:nvSpPr>
          <p:spPr bwMode="auto">
            <a:xfrm>
              <a:off x="2013554" y="3554922"/>
              <a:ext cx="87941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dirty="0">
                  <a:solidFill>
                    <a:schemeClr val="tx1">
                      <a:lumMod val="85000"/>
                      <a:lumOff val="15000"/>
                    </a:schemeClr>
                  </a:solidFill>
                  <a:ea typeface="思源黑体 CN Medium" panose="020B0600000000000000" pitchFamily="34" charset="-122"/>
                </a:rPr>
                <a:t>TCP</a:t>
              </a:r>
              <a:r>
                <a:rPr kumimoji="1" lang="zh-CN" altLang="en-US" sz="2800" dirty="0">
                  <a:solidFill>
                    <a:schemeClr val="tx1">
                      <a:lumMod val="85000"/>
                      <a:lumOff val="15000"/>
                    </a:schemeClr>
                  </a:solidFill>
                  <a:ea typeface="思源黑体 CN Medium" panose="020B0600000000000000" pitchFamily="34" charset="-122"/>
                </a:rPr>
                <a:t>、</a:t>
              </a:r>
              <a:r>
                <a:rPr kumimoji="1" lang="en-US" altLang="zh-CN" sz="2800" dirty="0">
                  <a:solidFill>
                    <a:schemeClr val="tx1">
                      <a:lumMod val="85000"/>
                      <a:lumOff val="15000"/>
                    </a:schemeClr>
                  </a:solidFill>
                  <a:ea typeface="思源黑体 CN Medium" panose="020B0600000000000000" pitchFamily="34" charset="-122"/>
                </a:rPr>
                <a:t>UDP</a:t>
              </a:r>
              <a:r>
                <a:rPr kumimoji="1" lang="zh-CN" altLang="en-US" sz="2800" dirty="0">
                  <a:solidFill>
                    <a:schemeClr val="tx1">
                      <a:lumMod val="85000"/>
                      <a:lumOff val="15000"/>
                    </a:schemeClr>
                  </a:solidFill>
                  <a:ea typeface="思源黑体 CN Medium" panose="020B0600000000000000" pitchFamily="34" charset="-122"/>
                </a:rPr>
                <a:t>：</a:t>
              </a:r>
              <a:r>
                <a:rPr kumimoji="1" lang="en-US" altLang="zh-CN" sz="2800" dirty="0">
                  <a:solidFill>
                    <a:schemeClr val="tx1">
                      <a:lumMod val="85000"/>
                      <a:lumOff val="15000"/>
                    </a:schemeClr>
                  </a:solidFill>
                  <a:ea typeface="思源黑体 CN Medium" panose="020B0600000000000000" pitchFamily="34" charset="-122"/>
                </a:rPr>
                <a:t>40 </a:t>
              </a:r>
              <a:r>
                <a:rPr kumimoji="1" lang="zh-CN" altLang="en-US" sz="2800" dirty="0">
                  <a:solidFill>
                    <a:schemeClr val="tx1">
                      <a:lumMod val="85000"/>
                      <a:lumOff val="15000"/>
                    </a:schemeClr>
                  </a:solidFill>
                  <a:ea typeface="思源黑体 CN Medium" panose="020B0600000000000000" pitchFamily="34" charset="-122"/>
                </a:rPr>
                <a:t>年来的主要运输层协议</a:t>
              </a:r>
              <a:endParaRPr kumimoji="1" lang="zh-CN" altLang="en-US" sz="28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nvGrpSpPr>
          <p:cNvPr id="138" name="组合 137">
            <a:extLst>
              <a:ext uri="{FF2B5EF4-FFF2-40B4-BE49-F238E27FC236}">
                <a16:creationId xmlns:a16="http://schemas.microsoft.com/office/drawing/2014/main" id="{85C1E821-1091-43F2-850A-EC189B012E87}"/>
              </a:ext>
            </a:extLst>
          </p:cNvPr>
          <p:cNvGrpSpPr/>
          <p:nvPr/>
        </p:nvGrpSpPr>
        <p:grpSpPr>
          <a:xfrm>
            <a:off x="749051" y="2478945"/>
            <a:ext cx="11231830" cy="523220"/>
            <a:chOff x="1403750" y="3554922"/>
            <a:chExt cx="11231830" cy="523220"/>
          </a:xfrm>
        </p:grpSpPr>
        <p:grpSp>
          <p:nvGrpSpPr>
            <p:cNvPr id="139" name="组合 138">
              <a:extLst>
                <a:ext uri="{FF2B5EF4-FFF2-40B4-BE49-F238E27FC236}">
                  <a16:creationId xmlns:a16="http://schemas.microsoft.com/office/drawing/2014/main" id="{CE66D342-BA20-45B7-B2ED-73FB12F9B0C0}"/>
                </a:ext>
              </a:extLst>
            </p:cNvPr>
            <p:cNvGrpSpPr/>
            <p:nvPr/>
          </p:nvGrpSpPr>
          <p:grpSpPr>
            <a:xfrm>
              <a:off x="1403750" y="3593123"/>
              <a:ext cx="490436" cy="476221"/>
              <a:chOff x="1403750" y="3593123"/>
              <a:chExt cx="808892" cy="785446"/>
            </a:xfrm>
          </p:grpSpPr>
          <p:sp>
            <p:nvSpPr>
              <p:cNvPr id="141" name="对话气泡: 椭圆形 140">
                <a:extLst>
                  <a:ext uri="{FF2B5EF4-FFF2-40B4-BE49-F238E27FC236}">
                    <a16:creationId xmlns:a16="http://schemas.microsoft.com/office/drawing/2014/main" id="{A4DE8A78-573B-42D6-ACE1-2E4C8A6DBFA2}"/>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42" name="round-web-cam_17861">
                <a:extLst>
                  <a:ext uri="{FF2B5EF4-FFF2-40B4-BE49-F238E27FC236}">
                    <a16:creationId xmlns:a16="http://schemas.microsoft.com/office/drawing/2014/main" id="{6F215195-6A66-4CCD-A6A3-659CA57AE68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0" name="Text Box 79">
              <a:extLst>
                <a:ext uri="{FF2B5EF4-FFF2-40B4-BE49-F238E27FC236}">
                  <a16:creationId xmlns:a16="http://schemas.microsoft.com/office/drawing/2014/main" id="{4B2DBA63-63A0-42CC-BA49-6873B2ED6590}"/>
                </a:ext>
              </a:extLst>
            </p:cNvPr>
            <p:cNvSpPr txBox="1">
              <a:spLocks noChangeArrowheads="1"/>
            </p:cNvSpPr>
            <p:nvPr/>
          </p:nvSpPr>
          <p:spPr bwMode="auto">
            <a:xfrm>
              <a:off x="2013554" y="3554922"/>
              <a:ext cx="106220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dirty="0">
                  <a:solidFill>
                    <a:schemeClr val="tx1">
                      <a:lumMod val="85000"/>
                      <a:lumOff val="15000"/>
                    </a:schemeClr>
                  </a:solidFill>
                  <a:ea typeface="思源黑体 CN Medium" panose="020B0600000000000000" pitchFamily="34" charset="-122"/>
                </a:rPr>
                <a:t>针对特定场景开发了不同 </a:t>
              </a:r>
              <a:r>
                <a:rPr kumimoji="1" lang="en-US" altLang="zh-CN" sz="2800" dirty="0">
                  <a:solidFill>
                    <a:schemeClr val="tx1">
                      <a:lumMod val="85000"/>
                      <a:lumOff val="15000"/>
                    </a:schemeClr>
                  </a:solidFill>
                  <a:ea typeface="思源黑体 CN Medium" panose="020B0600000000000000" pitchFamily="34" charset="-122"/>
                </a:rPr>
                <a:t>"</a:t>
              </a:r>
              <a:r>
                <a:rPr kumimoji="1" lang="zh-CN" altLang="en-US" sz="2800" dirty="0">
                  <a:solidFill>
                    <a:schemeClr val="tx1">
                      <a:lumMod val="85000"/>
                      <a:lumOff val="15000"/>
                    </a:schemeClr>
                  </a:solidFill>
                  <a:ea typeface="思源黑体 CN Medium" panose="020B0600000000000000" pitchFamily="34" charset="-122"/>
                </a:rPr>
                <a:t>口味 </a:t>
              </a:r>
              <a:r>
                <a:rPr kumimoji="1" lang="en-US" altLang="zh-CN" sz="2800" dirty="0">
                  <a:solidFill>
                    <a:schemeClr val="tx1">
                      <a:lumMod val="85000"/>
                      <a:lumOff val="15000"/>
                    </a:schemeClr>
                  </a:solidFill>
                  <a:ea typeface="思源黑体 CN Medium" panose="020B0600000000000000" pitchFamily="34" charset="-122"/>
                </a:rPr>
                <a:t>"</a:t>
              </a:r>
              <a:r>
                <a:rPr kumimoji="1" lang="zh-CN" altLang="en-US" sz="2800" dirty="0">
                  <a:solidFill>
                    <a:schemeClr val="tx1">
                      <a:lumMod val="85000"/>
                      <a:lumOff val="15000"/>
                    </a:schemeClr>
                  </a:solidFill>
                  <a:ea typeface="思源黑体 CN Medium" panose="020B0600000000000000" pitchFamily="34" charset="-122"/>
                </a:rPr>
                <a:t>的 </a:t>
              </a:r>
              <a:r>
                <a:rPr kumimoji="1" lang="en-US" altLang="zh-CN" sz="2800" dirty="0">
                  <a:solidFill>
                    <a:schemeClr val="tx1">
                      <a:lumMod val="85000"/>
                      <a:lumOff val="15000"/>
                    </a:schemeClr>
                  </a:solidFill>
                  <a:ea typeface="思源黑体 CN Medium" panose="020B0600000000000000" pitchFamily="34" charset="-122"/>
                </a:rPr>
                <a:t>TCP</a:t>
              </a:r>
              <a:endParaRPr kumimoji="1" lang="zh-CN" altLang="en-US" sz="28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nvGrpSpPr>
          <p:cNvPr id="143" name="组合 142">
            <a:extLst>
              <a:ext uri="{FF2B5EF4-FFF2-40B4-BE49-F238E27FC236}">
                <a16:creationId xmlns:a16="http://schemas.microsoft.com/office/drawing/2014/main" id="{2BCF5B3D-F1E1-473F-9A48-8A8B29A7167D}"/>
              </a:ext>
            </a:extLst>
          </p:cNvPr>
          <p:cNvGrpSpPr/>
          <p:nvPr/>
        </p:nvGrpSpPr>
        <p:grpSpPr>
          <a:xfrm>
            <a:off x="848494" y="5678661"/>
            <a:ext cx="9403950" cy="523220"/>
            <a:chOff x="1403750" y="3554922"/>
            <a:chExt cx="9403950" cy="523220"/>
          </a:xfrm>
        </p:grpSpPr>
        <p:grpSp>
          <p:nvGrpSpPr>
            <p:cNvPr id="144" name="组合 143">
              <a:extLst>
                <a:ext uri="{FF2B5EF4-FFF2-40B4-BE49-F238E27FC236}">
                  <a16:creationId xmlns:a16="http://schemas.microsoft.com/office/drawing/2014/main" id="{3A58A0E5-2DBC-404D-B11A-1CB0C7CA2A9B}"/>
                </a:ext>
              </a:extLst>
            </p:cNvPr>
            <p:cNvGrpSpPr/>
            <p:nvPr/>
          </p:nvGrpSpPr>
          <p:grpSpPr>
            <a:xfrm>
              <a:off x="1403750" y="3593123"/>
              <a:ext cx="490436" cy="476221"/>
              <a:chOff x="1403750" y="3593123"/>
              <a:chExt cx="808892" cy="785446"/>
            </a:xfrm>
          </p:grpSpPr>
          <p:sp>
            <p:nvSpPr>
              <p:cNvPr id="146" name="对话气泡: 椭圆形 145">
                <a:extLst>
                  <a:ext uri="{FF2B5EF4-FFF2-40B4-BE49-F238E27FC236}">
                    <a16:creationId xmlns:a16="http://schemas.microsoft.com/office/drawing/2014/main" id="{197F6153-C899-41D4-B695-EE8B58CCAD62}"/>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47" name="round-web-cam_17861">
                <a:extLst>
                  <a:ext uri="{FF2B5EF4-FFF2-40B4-BE49-F238E27FC236}">
                    <a16:creationId xmlns:a16="http://schemas.microsoft.com/office/drawing/2014/main" id="{32F67B0D-4A3A-4F2A-8266-4710FD4A971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5" name="Text Box 79">
              <a:extLst>
                <a:ext uri="{FF2B5EF4-FFF2-40B4-BE49-F238E27FC236}">
                  <a16:creationId xmlns:a16="http://schemas.microsoft.com/office/drawing/2014/main" id="{63326C90-7BE7-4AAB-B82C-B9873FFB9A27}"/>
                </a:ext>
              </a:extLst>
            </p:cNvPr>
            <p:cNvSpPr txBox="1">
              <a:spLocks noChangeArrowheads="1"/>
            </p:cNvSpPr>
            <p:nvPr/>
          </p:nvSpPr>
          <p:spPr bwMode="auto">
            <a:xfrm>
              <a:off x="2013554" y="3554922"/>
              <a:ext cx="87941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dirty="0">
                  <a:solidFill>
                    <a:schemeClr val="tx1">
                      <a:lumMod val="85000"/>
                      <a:lumOff val="15000"/>
                    </a:schemeClr>
                  </a:solidFill>
                  <a:ea typeface="思源黑体 CN Medium" panose="020B0600000000000000" pitchFamily="34" charset="-122"/>
                </a:rPr>
                <a:t>在 </a:t>
              </a:r>
              <a:r>
                <a:rPr kumimoji="1" lang="en-US" altLang="zh-CN" sz="2800" dirty="0">
                  <a:solidFill>
                    <a:schemeClr val="tx1">
                      <a:lumMod val="85000"/>
                      <a:lumOff val="15000"/>
                    </a:schemeClr>
                  </a:solidFill>
                  <a:ea typeface="思源黑体 CN Medium" panose="020B0600000000000000" pitchFamily="34" charset="-122"/>
                </a:rPr>
                <a:t>UDP </a:t>
              </a:r>
              <a:r>
                <a:rPr kumimoji="1" lang="zh-CN" altLang="en-US" sz="2800" dirty="0">
                  <a:solidFill>
                    <a:schemeClr val="tx1">
                      <a:lumMod val="85000"/>
                      <a:lumOff val="15000"/>
                    </a:schemeClr>
                  </a:solidFill>
                  <a:ea typeface="思源黑体 CN Medium" panose="020B0600000000000000" pitchFamily="34" charset="-122"/>
                </a:rPr>
                <a:t>的基础上将运输层功能转移到应用层</a:t>
              </a:r>
              <a:endParaRPr kumimoji="1" lang="zh-CN" altLang="en-US" sz="28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sp>
        <p:nvSpPr>
          <p:cNvPr id="148" name="Text Box 79">
            <a:extLst>
              <a:ext uri="{FF2B5EF4-FFF2-40B4-BE49-F238E27FC236}">
                <a16:creationId xmlns:a16="http://schemas.microsoft.com/office/drawing/2014/main" id="{2AA2EF7D-C7A6-4E02-9D71-2252EFD696E2}"/>
              </a:ext>
            </a:extLst>
          </p:cNvPr>
          <p:cNvSpPr txBox="1">
            <a:spLocks noChangeArrowheads="1"/>
          </p:cNvSpPr>
          <p:nvPr/>
        </p:nvSpPr>
        <p:spPr bwMode="auto">
          <a:xfrm>
            <a:off x="1458298" y="6068405"/>
            <a:ext cx="9150965" cy="57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HTTP/3: QUIC</a:t>
            </a:r>
          </a:p>
        </p:txBody>
      </p:sp>
      <p:graphicFrame>
        <p:nvGraphicFramePr>
          <p:cNvPr id="24" name="Table 9">
            <a:extLst>
              <a:ext uri="{FF2B5EF4-FFF2-40B4-BE49-F238E27FC236}">
                <a16:creationId xmlns:a16="http://schemas.microsoft.com/office/drawing/2014/main" id="{FAF209EA-FB62-4D45-BFAE-7047985AF145}"/>
              </a:ext>
            </a:extLst>
          </p:cNvPr>
          <p:cNvGraphicFramePr>
            <a:graphicFrameLocks noGrp="1"/>
          </p:cNvGraphicFramePr>
          <p:nvPr/>
        </p:nvGraphicFramePr>
        <p:xfrm>
          <a:off x="1564051" y="3246139"/>
          <a:ext cx="9794339" cy="2133600"/>
        </p:xfrm>
        <a:graphic>
          <a:graphicData uri="http://schemas.openxmlformats.org/drawingml/2006/table">
            <a:tbl>
              <a:tblPr firstRow="1" firstCol="1" bandRow="1"/>
              <a:tblGrid>
                <a:gridCol w="3587218">
                  <a:extLst>
                    <a:ext uri="{9D8B030D-6E8A-4147-A177-3AD203B41FA5}">
                      <a16:colId xmlns:a16="http://schemas.microsoft.com/office/drawing/2014/main" val="934503476"/>
                    </a:ext>
                  </a:extLst>
                </a:gridCol>
                <a:gridCol w="6207121">
                  <a:extLst>
                    <a:ext uri="{9D8B030D-6E8A-4147-A177-3AD203B41FA5}">
                      <a16:colId xmlns:a16="http://schemas.microsoft.com/office/drawing/2014/main" val="597467060"/>
                    </a:ext>
                  </a:extLst>
                </a:gridCol>
              </a:tblGrid>
              <a:tr h="0">
                <a:tc>
                  <a:txBody>
                    <a:bodyPr/>
                    <a:lstStyle/>
                    <a:p>
                      <a:pPr marL="0" marR="0">
                        <a:spcBef>
                          <a:spcPts val="0"/>
                        </a:spcBef>
                        <a:spcAft>
                          <a:spcPts val="0"/>
                        </a:spcAft>
                      </a:pPr>
                      <a:r>
                        <a:rPr lang="zh-CN" altLang="en-US" sz="2000" dirty="0">
                          <a:solidFill>
                            <a:schemeClr val="bg1"/>
                          </a:solidFill>
                          <a:effectLst/>
                          <a:latin typeface="华文仿宋" panose="02010600040101010101" pitchFamily="2" charset="-122"/>
                          <a:ea typeface="华文仿宋" panose="02010600040101010101" pitchFamily="2" charset="-122"/>
                          <a:cs typeface="Times New Roman" panose="02020603050405020304" pitchFamily="18" charset="0"/>
                        </a:rPr>
                        <a:t>场景</a:t>
                      </a:r>
                      <a:endParaRPr lang="en-US" sz="1200" dirty="0">
                        <a:solidFill>
                          <a:schemeClr val="bg1"/>
                        </a:solidFill>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marL="0" marR="0">
                        <a:spcBef>
                          <a:spcPts val="0"/>
                        </a:spcBef>
                        <a:spcAft>
                          <a:spcPts val="0"/>
                        </a:spcAft>
                      </a:pPr>
                      <a:r>
                        <a:rPr lang="zh-CN" altLang="en-US" sz="2000" dirty="0">
                          <a:solidFill>
                            <a:srgbClr val="FFFFFF"/>
                          </a:solidFill>
                          <a:effectLst/>
                          <a:latin typeface="华文仿宋" panose="02010600040101010101" pitchFamily="2" charset="-122"/>
                          <a:ea typeface="华文仿宋" panose="02010600040101010101" pitchFamily="2" charset="-122"/>
                          <a:cs typeface="Times New Roman" panose="02020603050405020304" pitchFamily="18" charset="0"/>
                        </a:rPr>
                        <a:t>挑战</a:t>
                      </a:r>
                      <a:endParaRPr lang="en-US" sz="12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val="3750764183"/>
                  </a:ext>
                </a:extLst>
              </a:tr>
              <a:tr h="0">
                <a:tc>
                  <a:txBody>
                    <a:bodyPr/>
                    <a:lstStyle/>
                    <a:p>
                      <a:pPr marL="0" marR="0">
                        <a:spcBef>
                          <a:spcPts val="0"/>
                        </a:spcBef>
                        <a:spcAft>
                          <a:spcPts val="0"/>
                        </a:spcAft>
                      </a:pPr>
                      <a:r>
                        <a:rPr lang="zh-CN" altLang="en-US" sz="2000" dirty="0">
                          <a:effectLst/>
                          <a:latin typeface="华文仿宋" panose="02010600040101010101" pitchFamily="2" charset="-122"/>
                          <a:ea typeface="华文仿宋" panose="02010600040101010101" pitchFamily="2" charset="-122"/>
                          <a:cs typeface="Times New Roman" panose="02020603050405020304" pitchFamily="18" charset="0"/>
                        </a:rPr>
                        <a:t>长而大的管道（大数据传输）</a:t>
                      </a:r>
                      <a:endParaRPr lang="en-US" sz="12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zh-CN" altLang="en-US" sz="2000" dirty="0">
                          <a:effectLst/>
                          <a:latin typeface="华文仿宋" panose="02010600040101010101" pitchFamily="2" charset="-122"/>
                          <a:ea typeface="华文仿宋" panose="02010600040101010101" pitchFamily="2" charset="-122"/>
                          <a:cs typeface="Times New Roman" panose="02020603050405020304" pitchFamily="18" charset="0"/>
                        </a:rPr>
                        <a:t>大量数据包在 </a:t>
                      </a:r>
                      <a:r>
                        <a:rPr lang="en-US" altLang="zh-CN" sz="2000" dirty="0">
                          <a:effectLst/>
                          <a:latin typeface="华文仿宋" panose="02010600040101010101" pitchFamily="2" charset="-122"/>
                          <a:ea typeface="华文仿宋" panose="02010600040101010101" pitchFamily="2" charset="-122"/>
                          <a:cs typeface="Times New Roman" panose="02020603050405020304" pitchFamily="18" charset="0"/>
                        </a:rPr>
                        <a:t>“</a:t>
                      </a:r>
                      <a:r>
                        <a:rPr lang="zh-CN" altLang="en-US" sz="2000" dirty="0">
                          <a:effectLst/>
                          <a:latin typeface="华文仿宋" panose="02010600040101010101" pitchFamily="2" charset="-122"/>
                          <a:ea typeface="华文仿宋" panose="02010600040101010101" pitchFamily="2" charset="-122"/>
                          <a:cs typeface="Times New Roman" panose="02020603050405020304" pitchFamily="18" charset="0"/>
                        </a:rPr>
                        <a:t>飞行中</a:t>
                      </a:r>
                      <a:r>
                        <a:rPr lang="en-US" altLang="zh-CN" sz="2000" dirty="0">
                          <a:effectLst/>
                          <a:latin typeface="华文仿宋" panose="02010600040101010101" pitchFamily="2" charset="-122"/>
                          <a:ea typeface="华文仿宋" panose="02010600040101010101" pitchFamily="2" charset="-122"/>
                          <a:cs typeface="Times New Roman" panose="02020603050405020304" pitchFamily="18" charset="0"/>
                        </a:rPr>
                        <a:t>”</a:t>
                      </a:r>
                      <a:r>
                        <a:rPr lang="zh-CN" altLang="en-US" sz="2000" dirty="0">
                          <a:effectLst/>
                          <a:latin typeface="华文仿宋" panose="02010600040101010101" pitchFamily="2" charset="-122"/>
                          <a:ea typeface="华文仿宋" panose="02010600040101010101" pitchFamily="2" charset="-122"/>
                          <a:cs typeface="Times New Roman" panose="02020603050405020304" pitchFamily="18" charset="0"/>
                        </a:rPr>
                        <a:t>；数据丢失会导致管道关闭</a:t>
                      </a:r>
                      <a:endParaRPr lang="en-US" sz="12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1949484"/>
                  </a:ext>
                </a:extLst>
              </a:tr>
              <a:tr h="0">
                <a:tc>
                  <a:txBody>
                    <a:bodyPr/>
                    <a:lstStyle/>
                    <a:p>
                      <a:pPr marL="0" marR="0">
                        <a:spcBef>
                          <a:spcPts val="0"/>
                        </a:spcBef>
                        <a:spcAft>
                          <a:spcPts val="0"/>
                        </a:spcAft>
                      </a:pPr>
                      <a:r>
                        <a:rPr lang="zh-CN" altLang="en-US" sz="2000" dirty="0">
                          <a:effectLst/>
                          <a:latin typeface="华文仿宋" panose="02010600040101010101" pitchFamily="2" charset="-122"/>
                          <a:ea typeface="华文仿宋" panose="02010600040101010101" pitchFamily="2" charset="-122"/>
                          <a:cs typeface="Times New Roman" panose="02020603050405020304" pitchFamily="18" charset="0"/>
                        </a:rPr>
                        <a:t>无线网络</a:t>
                      </a:r>
                      <a:endParaRPr lang="en-US" sz="12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zh-CN" altLang="en-US" sz="2000" dirty="0">
                          <a:effectLst/>
                          <a:latin typeface="华文仿宋" panose="02010600040101010101" pitchFamily="2" charset="-122"/>
                          <a:ea typeface="华文仿宋" panose="02010600040101010101" pitchFamily="2" charset="-122"/>
                          <a:cs typeface="Times New Roman" panose="02020603050405020304" pitchFamily="18" charset="0"/>
                        </a:rPr>
                        <a:t>无线链路的噪声干扰和移动性容易导致数据丢失；</a:t>
                      </a:r>
                      <a:r>
                        <a:rPr lang="en-US" altLang="zh-CN" sz="2000" dirty="0">
                          <a:effectLst/>
                          <a:latin typeface="华文仿宋" panose="02010600040101010101" pitchFamily="2" charset="-122"/>
                          <a:ea typeface="华文仿宋" panose="02010600040101010101" pitchFamily="2" charset="-122"/>
                          <a:cs typeface="Times New Roman" panose="02020603050405020304" pitchFamily="18" charset="0"/>
                        </a:rPr>
                        <a:t>TCP </a:t>
                      </a:r>
                      <a:r>
                        <a:rPr lang="zh-CN" altLang="en-US" sz="2000" dirty="0">
                          <a:effectLst/>
                          <a:latin typeface="华文仿宋" panose="02010600040101010101" pitchFamily="2" charset="-122"/>
                          <a:ea typeface="华文仿宋" panose="02010600040101010101" pitchFamily="2" charset="-122"/>
                          <a:cs typeface="Times New Roman" panose="02020603050405020304" pitchFamily="18" charset="0"/>
                        </a:rPr>
                        <a:t>将其视为拥塞导致的丢包</a:t>
                      </a:r>
                      <a:endParaRPr lang="en-US" sz="12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4712956"/>
                  </a:ext>
                </a:extLst>
              </a:tr>
              <a:tr h="107366">
                <a:tc>
                  <a:txBody>
                    <a:bodyPr/>
                    <a:lstStyle/>
                    <a:p>
                      <a:pPr marL="0" marR="0">
                        <a:spcBef>
                          <a:spcPts val="0"/>
                        </a:spcBef>
                        <a:spcAft>
                          <a:spcPts val="0"/>
                        </a:spcAft>
                      </a:pPr>
                      <a:r>
                        <a:rPr lang="zh-CN" altLang="en-US" sz="2000" dirty="0">
                          <a:effectLst/>
                          <a:latin typeface="华文仿宋" panose="02010600040101010101" pitchFamily="2" charset="-122"/>
                          <a:ea typeface="华文仿宋" panose="02010600040101010101" pitchFamily="2" charset="-122"/>
                          <a:cs typeface="Times New Roman" panose="02020603050405020304" pitchFamily="18" charset="0"/>
                        </a:rPr>
                        <a:t>大时延链路</a:t>
                      </a:r>
                      <a:endParaRPr lang="en-US" sz="12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zh-CN" altLang="en-US" sz="2000" dirty="0">
                          <a:effectLst/>
                          <a:latin typeface="华文仿宋" panose="02010600040101010101" pitchFamily="2" charset="-122"/>
                          <a:ea typeface="华文仿宋" panose="02010600040101010101" pitchFamily="2" charset="-122"/>
                          <a:cs typeface="Times New Roman" panose="02020603050405020304" pitchFamily="18" charset="0"/>
                        </a:rPr>
                        <a:t>特别大的</a:t>
                      </a:r>
                      <a:r>
                        <a:rPr lang="en-US" sz="2000" dirty="0">
                          <a:effectLst/>
                          <a:latin typeface="华文仿宋" panose="02010600040101010101" pitchFamily="2" charset="-122"/>
                          <a:ea typeface="华文仿宋" panose="02010600040101010101" pitchFamily="2" charset="-122"/>
                          <a:cs typeface="Times New Roman" panose="02020603050405020304" pitchFamily="18" charset="0"/>
                        </a:rPr>
                        <a:t>RTT</a:t>
                      </a:r>
                      <a:endParaRPr lang="en-US" sz="12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4242864"/>
                  </a:ext>
                </a:extLst>
              </a:tr>
              <a:tr h="0">
                <a:tc>
                  <a:txBody>
                    <a:bodyPr/>
                    <a:lstStyle/>
                    <a:p>
                      <a:pPr marL="0" marR="0">
                        <a:spcBef>
                          <a:spcPts val="0"/>
                        </a:spcBef>
                        <a:spcAft>
                          <a:spcPts val="0"/>
                        </a:spcAft>
                      </a:pPr>
                      <a:r>
                        <a:rPr lang="zh-CN" altLang="en-US" sz="2000" dirty="0">
                          <a:effectLst/>
                          <a:latin typeface="华文仿宋" panose="02010600040101010101" pitchFamily="2" charset="-122"/>
                          <a:ea typeface="华文仿宋" panose="02010600040101010101" pitchFamily="2" charset="-122"/>
                          <a:cs typeface="Times New Roman" panose="02020603050405020304" pitchFamily="18" charset="0"/>
                        </a:rPr>
                        <a:t>数据中心网络</a:t>
                      </a:r>
                      <a:endParaRPr lang="en-US" sz="12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zh-CN" altLang="en-US" sz="2000" dirty="0">
                          <a:effectLst/>
                          <a:latin typeface="华文仿宋" panose="02010600040101010101" pitchFamily="2" charset="-122"/>
                          <a:ea typeface="华文仿宋" panose="02010600040101010101" pitchFamily="2" charset="-122"/>
                          <a:cs typeface="Times New Roman" panose="02020603050405020304" pitchFamily="18" charset="0"/>
                        </a:rPr>
                        <a:t>时延敏感</a:t>
                      </a:r>
                      <a:endParaRPr lang="en-US" sz="12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7012720"/>
                  </a:ext>
                </a:extLst>
              </a:tr>
              <a:tr h="0">
                <a:tc>
                  <a:txBody>
                    <a:bodyPr/>
                    <a:lstStyle/>
                    <a:p>
                      <a:pPr marL="0" marR="0">
                        <a:spcBef>
                          <a:spcPts val="0"/>
                        </a:spcBef>
                        <a:spcAft>
                          <a:spcPts val="0"/>
                        </a:spcAft>
                      </a:pPr>
                      <a:r>
                        <a:rPr lang="zh-CN" altLang="en-US" sz="2000" dirty="0">
                          <a:effectLst/>
                          <a:latin typeface="华文仿宋" panose="02010600040101010101" pitchFamily="2" charset="-122"/>
                          <a:ea typeface="华文仿宋" panose="02010600040101010101" pitchFamily="2" charset="-122"/>
                          <a:cs typeface="Times New Roman" panose="02020603050405020304" pitchFamily="18" charset="0"/>
                        </a:rPr>
                        <a:t>背景流</a:t>
                      </a:r>
                      <a:endParaRPr lang="en-US" sz="12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zh-CN" altLang="en-US" sz="2000" dirty="0">
                          <a:effectLst/>
                          <a:latin typeface="华文仿宋" panose="02010600040101010101" pitchFamily="2" charset="-122"/>
                          <a:ea typeface="华文仿宋" panose="02010600040101010101" pitchFamily="2" charset="-122"/>
                          <a:cs typeface="Times New Roman" panose="02020603050405020304" pitchFamily="18" charset="0"/>
                        </a:rPr>
                        <a:t>低优先级，“背景似”的</a:t>
                      </a:r>
                      <a:r>
                        <a:rPr lang="en-US" sz="2000" dirty="0">
                          <a:effectLst/>
                          <a:latin typeface="华文仿宋" panose="02010600040101010101" pitchFamily="2" charset="-122"/>
                          <a:ea typeface="华文仿宋" panose="02010600040101010101" pitchFamily="2" charset="-122"/>
                          <a:cs typeface="Times New Roman" panose="02020603050405020304" pitchFamily="18" charset="0"/>
                        </a:rPr>
                        <a:t>TCP</a:t>
                      </a:r>
                      <a:r>
                        <a:rPr lang="zh-CN" altLang="en-US" sz="2000" dirty="0">
                          <a:effectLst/>
                          <a:latin typeface="华文仿宋" panose="02010600040101010101" pitchFamily="2" charset="-122"/>
                          <a:ea typeface="华文仿宋" panose="02010600040101010101" pitchFamily="2" charset="-122"/>
                          <a:cs typeface="Times New Roman" panose="02020603050405020304" pitchFamily="18" charset="0"/>
                        </a:rPr>
                        <a:t>数据流</a:t>
                      </a:r>
                      <a:endParaRPr lang="en-US" sz="12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1502626"/>
                  </a:ext>
                </a:extLst>
              </a:tr>
            </a:tbl>
          </a:graphicData>
        </a:graphic>
      </p:graphicFrame>
    </p:spTree>
    <p:extLst>
      <p:ext uri="{BB962C8B-B14F-4D97-AF65-F5344CB8AC3E}">
        <p14:creationId xmlns:p14="http://schemas.microsoft.com/office/powerpoint/2010/main" val="62649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wipe(left)">
                                      <p:cBhvr>
                                        <p:cTn id="7" dur="500"/>
                                        <p:tgtEl>
                                          <p:spTgt spid="1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wipe(left)">
                                      <p:cBhvr>
                                        <p:cTn id="12" dur="500"/>
                                        <p:tgtEl>
                                          <p:spTgt spid="138"/>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dissolv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3"/>
                                        </p:tgtEl>
                                        <p:attrNameLst>
                                          <p:attrName>style.visibility</p:attrName>
                                        </p:attrNameLst>
                                      </p:cBhvr>
                                      <p:to>
                                        <p:strVal val="visible"/>
                                      </p:to>
                                    </p:set>
                                    <p:animEffect transition="in" filter="wipe(left)">
                                      <p:cBhvr>
                                        <p:cTn id="21" dur="500"/>
                                        <p:tgtEl>
                                          <p:spTgt spid="143"/>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48">
                                            <p:txEl>
                                              <p:pRg st="0" end="0"/>
                                            </p:txEl>
                                          </p:spTgt>
                                        </p:tgtEl>
                                        <p:attrNameLst>
                                          <p:attrName>style.visibility</p:attrName>
                                        </p:attrNameLst>
                                      </p:cBhvr>
                                      <p:to>
                                        <p:strVal val="visible"/>
                                      </p:to>
                                    </p:set>
                                    <p:animEffect transition="in" filter="wipe(left)">
                                      <p:cBhvr>
                                        <p:cTn id="25" dur="500"/>
                                        <p:tgtEl>
                                          <p:spTgt spid="14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48">
                                            <p:txEl>
                                              <p:pRg st="0" end="0"/>
                                            </p:txEl>
                                          </p:spTgt>
                                        </p:tgtEl>
                                      </p:cBhvr>
                                    </p:animEffect>
                                    <p:set>
                                      <p:cBhvr>
                                        <p:cTn id="30" dur="1" fill="hold">
                                          <p:stCondLst>
                                            <p:cond delay="499"/>
                                          </p:stCondLst>
                                        </p:cTn>
                                        <p:tgtEl>
                                          <p:spTgt spid="148">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uiExpand="1" build="p"/>
      <p:bldP spid="148" grpId="1" build="allAtOnce"/>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10002759" cy="1428589"/>
            <a:chOff x="551030" y="-368704"/>
            <a:chExt cx="10002759" cy="1428589"/>
          </a:xfrm>
        </p:grpSpPr>
        <p:grpSp>
          <p:nvGrpSpPr>
            <p:cNvPr id="20" name="组合 19"/>
            <p:cNvGrpSpPr/>
            <p:nvPr/>
          </p:nvGrpSpPr>
          <p:grpSpPr>
            <a:xfrm>
              <a:off x="1201631" y="303925"/>
              <a:ext cx="9352158" cy="675640"/>
              <a:chOff x="1839058" y="967769"/>
              <a:chExt cx="9352158" cy="675640"/>
            </a:xfrm>
          </p:grpSpPr>
          <p:sp>
            <p:nvSpPr>
              <p:cNvPr id="22" name="矩形: 圆角 21"/>
              <p:cNvSpPr/>
              <p:nvPr/>
            </p:nvSpPr>
            <p:spPr>
              <a:xfrm>
                <a:off x="1839058" y="967769"/>
                <a:ext cx="8140303"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79" y="1101245"/>
                <a:ext cx="8594037"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QUIC: Quick UDP Internet Connections</a:t>
                </a:r>
                <a:endPar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33" name="组合 132">
            <a:extLst>
              <a:ext uri="{FF2B5EF4-FFF2-40B4-BE49-F238E27FC236}">
                <a16:creationId xmlns:a16="http://schemas.microsoft.com/office/drawing/2014/main" id="{312B72D0-8A35-4656-BC33-CD1A8C62D66A}"/>
              </a:ext>
            </a:extLst>
          </p:cNvPr>
          <p:cNvGrpSpPr/>
          <p:nvPr/>
        </p:nvGrpSpPr>
        <p:grpSpPr>
          <a:xfrm>
            <a:off x="749051" y="1747177"/>
            <a:ext cx="9403950" cy="523220"/>
            <a:chOff x="1403750" y="3554922"/>
            <a:chExt cx="9403950" cy="523220"/>
          </a:xfrm>
        </p:grpSpPr>
        <p:grpSp>
          <p:nvGrpSpPr>
            <p:cNvPr id="134" name="组合 133">
              <a:extLst>
                <a:ext uri="{FF2B5EF4-FFF2-40B4-BE49-F238E27FC236}">
                  <a16:creationId xmlns:a16="http://schemas.microsoft.com/office/drawing/2014/main" id="{87395DEA-A5BE-4C3B-8F69-DE310F5974D8}"/>
                </a:ext>
              </a:extLst>
            </p:cNvPr>
            <p:cNvGrpSpPr/>
            <p:nvPr/>
          </p:nvGrpSpPr>
          <p:grpSpPr>
            <a:xfrm>
              <a:off x="1403750" y="3593123"/>
              <a:ext cx="490436" cy="476221"/>
              <a:chOff x="1403750" y="3593123"/>
              <a:chExt cx="808892" cy="785446"/>
            </a:xfrm>
          </p:grpSpPr>
          <p:sp>
            <p:nvSpPr>
              <p:cNvPr id="136" name="对话气泡: 椭圆形 135">
                <a:extLst>
                  <a:ext uri="{FF2B5EF4-FFF2-40B4-BE49-F238E27FC236}">
                    <a16:creationId xmlns:a16="http://schemas.microsoft.com/office/drawing/2014/main" id="{FDA60725-5AF2-4EFA-BCA1-E7E1B034A08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37" name="round-web-cam_17861">
                <a:extLst>
                  <a:ext uri="{FF2B5EF4-FFF2-40B4-BE49-F238E27FC236}">
                    <a16:creationId xmlns:a16="http://schemas.microsoft.com/office/drawing/2014/main" id="{728065D5-E870-45F2-BD47-D681421F5B3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35" name="Text Box 79">
              <a:extLst>
                <a:ext uri="{FF2B5EF4-FFF2-40B4-BE49-F238E27FC236}">
                  <a16:creationId xmlns:a16="http://schemas.microsoft.com/office/drawing/2014/main" id="{38780BA3-C67C-4050-87F8-BC86DBC2D455}"/>
                </a:ext>
              </a:extLst>
            </p:cNvPr>
            <p:cNvSpPr txBox="1">
              <a:spLocks noChangeArrowheads="1"/>
            </p:cNvSpPr>
            <p:nvPr/>
          </p:nvSpPr>
          <p:spPr bwMode="auto">
            <a:xfrm>
              <a:off x="2013554" y="3554922"/>
              <a:ext cx="87941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dirty="0">
                  <a:solidFill>
                    <a:schemeClr val="tx1">
                      <a:lumMod val="85000"/>
                      <a:lumOff val="15000"/>
                    </a:schemeClr>
                  </a:solidFill>
                  <a:ea typeface="思源黑体 CN Medium" panose="020B0600000000000000" pitchFamily="34" charset="-122"/>
                </a:rPr>
                <a:t>基于</a:t>
              </a:r>
              <a:r>
                <a:rPr kumimoji="1" lang="en-US" altLang="zh-CN" sz="2800" dirty="0">
                  <a:solidFill>
                    <a:schemeClr val="tx1">
                      <a:lumMod val="85000"/>
                      <a:lumOff val="15000"/>
                    </a:schemeClr>
                  </a:solidFill>
                  <a:ea typeface="思源黑体 CN Medium" panose="020B0600000000000000" pitchFamily="34" charset="-122"/>
                </a:rPr>
                <a:t>UDP</a:t>
              </a:r>
              <a:r>
                <a:rPr kumimoji="1" lang="zh-CN" altLang="en-US" sz="2800" dirty="0">
                  <a:solidFill>
                    <a:schemeClr val="tx1">
                      <a:lumMod val="85000"/>
                      <a:lumOff val="15000"/>
                    </a:schemeClr>
                  </a:solidFill>
                  <a:ea typeface="思源黑体 CN Medium" panose="020B0600000000000000" pitchFamily="34" charset="-122"/>
                </a:rPr>
                <a:t>的应用层协议</a:t>
              </a:r>
              <a:endParaRPr kumimoji="1" lang="zh-CN" altLang="en-US" sz="28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sp>
        <p:nvSpPr>
          <p:cNvPr id="148" name="Text Box 79">
            <a:extLst>
              <a:ext uri="{FF2B5EF4-FFF2-40B4-BE49-F238E27FC236}">
                <a16:creationId xmlns:a16="http://schemas.microsoft.com/office/drawing/2014/main" id="{2AA2EF7D-C7A6-4E02-9D71-2252EFD696E2}"/>
              </a:ext>
            </a:extLst>
          </p:cNvPr>
          <p:cNvSpPr txBox="1">
            <a:spLocks noChangeArrowheads="1"/>
          </p:cNvSpPr>
          <p:nvPr/>
        </p:nvSpPr>
        <p:spPr bwMode="auto">
          <a:xfrm>
            <a:off x="1282007" y="2270397"/>
            <a:ext cx="10373839"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提高了</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HTTP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协议的性能</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在谷歌的众多服务器和应用（如：</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Chrome</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YouTube</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）上得到了部署</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5" name="Group 31">
            <a:extLst>
              <a:ext uri="{FF2B5EF4-FFF2-40B4-BE49-F238E27FC236}">
                <a16:creationId xmlns:a16="http://schemas.microsoft.com/office/drawing/2014/main" id="{86F894BC-F24E-452F-AFC3-6C4364C24EFD}"/>
              </a:ext>
            </a:extLst>
          </p:cNvPr>
          <p:cNvGrpSpPr/>
          <p:nvPr/>
        </p:nvGrpSpPr>
        <p:grpSpPr>
          <a:xfrm>
            <a:off x="2484036" y="3682449"/>
            <a:ext cx="6857901" cy="2748783"/>
            <a:chOff x="2217336" y="1877058"/>
            <a:chExt cx="6857901" cy="2748783"/>
          </a:xfrm>
        </p:grpSpPr>
        <p:sp>
          <p:nvSpPr>
            <p:cNvPr id="26" name="Rectangle 5">
              <a:extLst>
                <a:ext uri="{FF2B5EF4-FFF2-40B4-BE49-F238E27FC236}">
                  <a16:creationId xmlns:a16="http://schemas.microsoft.com/office/drawing/2014/main" id="{D48B839F-D8B2-4E49-A71E-396BFED28D0F}"/>
                </a:ext>
              </a:extLst>
            </p:cNvPr>
            <p:cNvSpPr/>
            <p:nvPr/>
          </p:nvSpPr>
          <p:spPr>
            <a:xfrm>
              <a:off x="3743058" y="3625405"/>
              <a:ext cx="1905057" cy="455280"/>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7" name="TextBox 6">
              <a:extLst>
                <a:ext uri="{FF2B5EF4-FFF2-40B4-BE49-F238E27FC236}">
                  <a16:creationId xmlns:a16="http://schemas.microsoft.com/office/drawing/2014/main" id="{6FEFF71A-8C1E-46D3-AC3E-88C67991F7FF}"/>
                </a:ext>
              </a:extLst>
            </p:cNvPr>
            <p:cNvSpPr txBox="1"/>
            <p:nvPr/>
          </p:nvSpPr>
          <p:spPr>
            <a:xfrm>
              <a:off x="4518545" y="3668766"/>
              <a:ext cx="36420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IP</a:t>
              </a:r>
            </a:p>
          </p:txBody>
        </p:sp>
        <p:sp>
          <p:nvSpPr>
            <p:cNvPr id="28" name="Rectangle 7">
              <a:extLst>
                <a:ext uri="{FF2B5EF4-FFF2-40B4-BE49-F238E27FC236}">
                  <a16:creationId xmlns:a16="http://schemas.microsoft.com/office/drawing/2014/main" id="{DA9BDE0B-167E-4FEE-9D4F-7D114F4CBD30}"/>
                </a:ext>
              </a:extLst>
            </p:cNvPr>
            <p:cNvSpPr/>
            <p:nvPr/>
          </p:nvSpPr>
          <p:spPr>
            <a:xfrm>
              <a:off x="3744927" y="3054009"/>
              <a:ext cx="1905057" cy="455280"/>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9" name="TextBox 8">
              <a:extLst>
                <a:ext uri="{FF2B5EF4-FFF2-40B4-BE49-F238E27FC236}">
                  <a16:creationId xmlns:a16="http://schemas.microsoft.com/office/drawing/2014/main" id="{C61FFD1F-B732-41E7-8F19-6F403C4CCD04}"/>
                </a:ext>
              </a:extLst>
            </p:cNvPr>
            <p:cNvSpPr txBox="1"/>
            <p:nvPr/>
          </p:nvSpPr>
          <p:spPr>
            <a:xfrm>
              <a:off x="4434744" y="3100445"/>
              <a:ext cx="53948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TCP</a:t>
              </a:r>
            </a:p>
          </p:txBody>
        </p:sp>
        <p:sp>
          <p:nvSpPr>
            <p:cNvPr id="30" name="Rectangle 9">
              <a:extLst>
                <a:ext uri="{FF2B5EF4-FFF2-40B4-BE49-F238E27FC236}">
                  <a16:creationId xmlns:a16="http://schemas.microsoft.com/office/drawing/2014/main" id="{FC8CB658-39C8-47EF-BF85-B26923B6518E}"/>
                </a:ext>
              </a:extLst>
            </p:cNvPr>
            <p:cNvSpPr/>
            <p:nvPr/>
          </p:nvSpPr>
          <p:spPr>
            <a:xfrm>
              <a:off x="3745776" y="2472222"/>
              <a:ext cx="1905057" cy="455280"/>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1" name="TextBox 10">
              <a:extLst>
                <a:ext uri="{FF2B5EF4-FFF2-40B4-BE49-F238E27FC236}">
                  <a16:creationId xmlns:a16="http://schemas.microsoft.com/office/drawing/2014/main" id="{330EE43F-6C5B-4EF9-B8FB-53B0ED1425F9}"/>
                </a:ext>
              </a:extLst>
            </p:cNvPr>
            <p:cNvSpPr txBox="1"/>
            <p:nvPr/>
          </p:nvSpPr>
          <p:spPr>
            <a:xfrm>
              <a:off x="4435593" y="2518658"/>
              <a:ext cx="50025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TLS</a:t>
              </a:r>
            </a:p>
          </p:txBody>
        </p:sp>
        <p:grpSp>
          <p:nvGrpSpPr>
            <p:cNvPr id="32" name="Group 11">
              <a:extLst>
                <a:ext uri="{FF2B5EF4-FFF2-40B4-BE49-F238E27FC236}">
                  <a16:creationId xmlns:a16="http://schemas.microsoft.com/office/drawing/2014/main" id="{B5687687-013B-4EC3-B222-30FE19510B54}"/>
                </a:ext>
              </a:extLst>
            </p:cNvPr>
            <p:cNvGrpSpPr/>
            <p:nvPr/>
          </p:nvGrpSpPr>
          <p:grpSpPr>
            <a:xfrm>
              <a:off x="3743058" y="1887725"/>
              <a:ext cx="1905057" cy="455283"/>
              <a:chOff x="975444" y="4703759"/>
              <a:chExt cx="2128813" cy="498521"/>
            </a:xfrm>
          </p:grpSpPr>
          <p:sp>
            <p:nvSpPr>
              <p:cNvPr id="50" name="Rectangle 12">
                <a:extLst>
                  <a:ext uri="{FF2B5EF4-FFF2-40B4-BE49-F238E27FC236}">
                    <a16:creationId xmlns:a16="http://schemas.microsoft.com/office/drawing/2014/main" id="{F163905D-9010-4C04-A843-A7BAE72582B1}"/>
                  </a:ext>
                </a:extLst>
              </p:cNvPr>
              <p:cNvSpPr/>
              <p:nvPr/>
            </p:nvSpPr>
            <p:spPr>
              <a:xfrm>
                <a:off x="975444" y="4703759"/>
                <a:ext cx="2128813" cy="498521"/>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1" name="TextBox 13">
                <a:extLst>
                  <a:ext uri="{FF2B5EF4-FFF2-40B4-BE49-F238E27FC236}">
                    <a16:creationId xmlns:a16="http://schemas.microsoft.com/office/drawing/2014/main" id="{D0D8B506-3C6F-4035-82EE-81CBE063C434}"/>
                  </a:ext>
                </a:extLst>
              </p:cNvPr>
              <p:cNvSpPr txBox="1"/>
              <p:nvPr/>
            </p:nvSpPr>
            <p:spPr>
              <a:xfrm>
                <a:off x="1576949" y="4754605"/>
                <a:ext cx="982079" cy="40440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HTTP/2</a:t>
                </a:r>
              </a:p>
            </p:txBody>
          </p:sp>
        </p:grpSp>
        <p:sp>
          <p:nvSpPr>
            <p:cNvPr id="33" name="Rectangle 14">
              <a:extLst>
                <a:ext uri="{FF2B5EF4-FFF2-40B4-BE49-F238E27FC236}">
                  <a16:creationId xmlns:a16="http://schemas.microsoft.com/office/drawing/2014/main" id="{8B08C30C-7DB9-4B4E-8668-91BB20FDC1D1}"/>
                </a:ext>
              </a:extLst>
            </p:cNvPr>
            <p:cNvSpPr/>
            <p:nvPr/>
          </p:nvSpPr>
          <p:spPr>
            <a:xfrm>
              <a:off x="6229839" y="3627880"/>
              <a:ext cx="1905057" cy="455279"/>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4" name="TextBox 15">
              <a:extLst>
                <a:ext uri="{FF2B5EF4-FFF2-40B4-BE49-F238E27FC236}">
                  <a16:creationId xmlns:a16="http://schemas.microsoft.com/office/drawing/2014/main" id="{ABBBCA23-C096-4304-9B57-D6AE8EDCF6E5}"/>
                </a:ext>
              </a:extLst>
            </p:cNvPr>
            <p:cNvSpPr txBox="1"/>
            <p:nvPr/>
          </p:nvSpPr>
          <p:spPr>
            <a:xfrm>
              <a:off x="7005326" y="3671238"/>
              <a:ext cx="36420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IP</a:t>
              </a:r>
            </a:p>
          </p:txBody>
        </p:sp>
        <p:sp>
          <p:nvSpPr>
            <p:cNvPr id="35" name="Rectangle 16">
              <a:extLst>
                <a:ext uri="{FF2B5EF4-FFF2-40B4-BE49-F238E27FC236}">
                  <a16:creationId xmlns:a16="http://schemas.microsoft.com/office/drawing/2014/main" id="{476CD0F4-3E38-4517-8A35-42D13AA5A499}"/>
                </a:ext>
              </a:extLst>
            </p:cNvPr>
            <p:cNvSpPr/>
            <p:nvPr/>
          </p:nvSpPr>
          <p:spPr>
            <a:xfrm>
              <a:off x="6231708" y="3143406"/>
              <a:ext cx="1905057" cy="368352"/>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6" name="TextBox 17">
              <a:extLst>
                <a:ext uri="{FF2B5EF4-FFF2-40B4-BE49-F238E27FC236}">
                  <a16:creationId xmlns:a16="http://schemas.microsoft.com/office/drawing/2014/main" id="{7B59FF4B-F17F-4F14-AB28-5CDF7218BD63}"/>
                </a:ext>
              </a:extLst>
            </p:cNvPr>
            <p:cNvSpPr txBox="1"/>
            <p:nvPr/>
          </p:nvSpPr>
          <p:spPr>
            <a:xfrm>
              <a:off x="6908533" y="3132142"/>
              <a:ext cx="59503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UDP</a:t>
              </a:r>
            </a:p>
          </p:txBody>
        </p:sp>
        <p:sp>
          <p:nvSpPr>
            <p:cNvPr id="37" name="Rectangle 18">
              <a:extLst>
                <a:ext uri="{FF2B5EF4-FFF2-40B4-BE49-F238E27FC236}">
                  <a16:creationId xmlns:a16="http://schemas.microsoft.com/office/drawing/2014/main" id="{475787EA-39FD-4079-81BC-2EFFD583E80F}"/>
                </a:ext>
              </a:extLst>
            </p:cNvPr>
            <p:cNvSpPr/>
            <p:nvPr/>
          </p:nvSpPr>
          <p:spPr>
            <a:xfrm>
              <a:off x="6232557" y="2348686"/>
              <a:ext cx="1905057" cy="574888"/>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8" name="TextBox 19">
              <a:extLst>
                <a:ext uri="{FF2B5EF4-FFF2-40B4-BE49-F238E27FC236}">
                  <a16:creationId xmlns:a16="http://schemas.microsoft.com/office/drawing/2014/main" id="{4BD42ECD-0AE4-47D6-AD3D-7B8B9FA73C48}"/>
                </a:ext>
              </a:extLst>
            </p:cNvPr>
            <p:cNvSpPr txBox="1"/>
            <p:nvPr/>
          </p:nvSpPr>
          <p:spPr>
            <a:xfrm>
              <a:off x="6790903" y="2455138"/>
              <a:ext cx="67197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a:t>
              </a:r>
            </a:p>
          </p:txBody>
        </p:sp>
        <p:sp>
          <p:nvSpPr>
            <p:cNvPr id="39" name="Rectangle 20">
              <a:extLst>
                <a:ext uri="{FF2B5EF4-FFF2-40B4-BE49-F238E27FC236}">
                  <a16:creationId xmlns:a16="http://schemas.microsoft.com/office/drawing/2014/main" id="{31D532C2-DDB2-4D18-B9AA-F6140D8E79AB}"/>
                </a:ext>
              </a:extLst>
            </p:cNvPr>
            <p:cNvSpPr/>
            <p:nvPr/>
          </p:nvSpPr>
          <p:spPr>
            <a:xfrm>
              <a:off x="6229839" y="1877061"/>
              <a:ext cx="1905057" cy="397789"/>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0" name="TextBox 21">
              <a:extLst>
                <a:ext uri="{FF2B5EF4-FFF2-40B4-BE49-F238E27FC236}">
                  <a16:creationId xmlns:a16="http://schemas.microsoft.com/office/drawing/2014/main" id="{DCE30142-12AF-4083-98BA-7CD500C26805}"/>
                </a:ext>
              </a:extLst>
            </p:cNvPr>
            <p:cNvSpPr txBox="1"/>
            <p:nvPr/>
          </p:nvSpPr>
          <p:spPr>
            <a:xfrm>
              <a:off x="6351472" y="1877058"/>
              <a:ext cx="176760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HTTP/2 </a:t>
              </a: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(slimmed)</a:t>
              </a:r>
            </a:p>
          </p:txBody>
        </p:sp>
        <p:cxnSp>
          <p:nvCxnSpPr>
            <p:cNvPr id="41" name="Straight Connector 22">
              <a:extLst>
                <a:ext uri="{FF2B5EF4-FFF2-40B4-BE49-F238E27FC236}">
                  <a16:creationId xmlns:a16="http://schemas.microsoft.com/office/drawing/2014/main" id="{518E573A-B668-48B6-8B73-EC463FC6D767}"/>
                </a:ext>
              </a:extLst>
            </p:cNvPr>
            <p:cNvCxnSpPr/>
            <p:nvPr/>
          </p:nvCxnSpPr>
          <p:spPr>
            <a:xfrm>
              <a:off x="3333329" y="3569813"/>
              <a:ext cx="5147262" cy="0"/>
            </a:xfrm>
            <a:prstGeom prst="line">
              <a:avLst/>
            </a:prstGeom>
            <a:noFill/>
            <a:ln w="12700" cap="flat" cmpd="sng" algn="ctr">
              <a:solidFill>
                <a:sysClr val="windowText" lastClr="000000"/>
              </a:solidFill>
              <a:prstDash val="dash"/>
            </a:ln>
            <a:effectLst/>
          </p:spPr>
        </p:cxnSp>
        <p:cxnSp>
          <p:nvCxnSpPr>
            <p:cNvPr id="42" name="Straight Connector 23">
              <a:extLst>
                <a:ext uri="{FF2B5EF4-FFF2-40B4-BE49-F238E27FC236}">
                  <a16:creationId xmlns:a16="http://schemas.microsoft.com/office/drawing/2014/main" id="{61ECFFC2-9759-4569-B587-588469529339}"/>
                </a:ext>
              </a:extLst>
            </p:cNvPr>
            <p:cNvCxnSpPr/>
            <p:nvPr/>
          </p:nvCxnSpPr>
          <p:spPr>
            <a:xfrm>
              <a:off x="3352451" y="2994658"/>
              <a:ext cx="5147262" cy="0"/>
            </a:xfrm>
            <a:prstGeom prst="line">
              <a:avLst/>
            </a:prstGeom>
            <a:noFill/>
            <a:ln w="12700" cap="flat" cmpd="sng" algn="ctr">
              <a:solidFill>
                <a:sysClr val="windowText" lastClr="000000"/>
              </a:solidFill>
              <a:prstDash val="dash"/>
            </a:ln>
            <a:effectLst/>
          </p:spPr>
        </p:cxnSp>
        <p:sp>
          <p:nvSpPr>
            <p:cNvPr id="43" name="TextBox 24">
              <a:extLst>
                <a:ext uri="{FF2B5EF4-FFF2-40B4-BE49-F238E27FC236}">
                  <a16:creationId xmlns:a16="http://schemas.microsoft.com/office/drawing/2014/main" id="{26610D58-DD3C-4A5F-8E63-3F34C58F4ACE}"/>
                </a:ext>
              </a:extLst>
            </p:cNvPr>
            <p:cNvSpPr txBox="1"/>
            <p:nvPr/>
          </p:nvSpPr>
          <p:spPr>
            <a:xfrm>
              <a:off x="2349067" y="3671237"/>
              <a:ext cx="1224388"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Calibri" panose="020F0502020204030204"/>
                  <a:ea typeface="+mn-ea"/>
                  <a:cs typeface="+mn-cs"/>
                </a:rPr>
                <a:t>网络层</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4" name="TextBox 25">
              <a:extLst>
                <a:ext uri="{FF2B5EF4-FFF2-40B4-BE49-F238E27FC236}">
                  <a16:creationId xmlns:a16="http://schemas.microsoft.com/office/drawing/2014/main" id="{22760ED9-A61E-4D9E-8136-95FCDB5E3F04}"/>
                </a:ext>
              </a:extLst>
            </p:cNvPr>
            <p:cNvSpPr txBox="1"/>
            <p:nvPr/>
          </p:nvSpPr>
          <p:spPr>
            <a:xfrm>
              <a:off x="2355238" y="3077264"/>
              <a:ext cx="1224388"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Calibri" panose="020F0502020204030204"/>
                  <a:ea typeface="+mn-ea"/>
                  <a:cs typeface="+mn-cs"/>
                </a:rPr>
                <a:t>运输层</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5" name="TextBox 26">
              <a:extLst>
                <a:ext uri="{FF2B5EF4-FFF2-40B4-BE49-F238E27FC236}">
                  <a16:creationId xmlns:a16="http://schemas.microsoft.com/office/drawing/2014/main" id="{2F4FEA79-79F1-4032-A1A0-FEBDCA37579B}"/>
                </a:ext>
              </a:extLst>
            </p:cNvPr>
            <p:cNvSpPr txBox="1"/>
            <p:nvPr/>
          </p:nvSpPr>
          <p:spPr>
            <a:xfrm>
              <a:off x="2217336" y="2204824"/>
              <a:ext cx="1379850"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Calibri" panose="020F0502020204030204"/>
                  <a:ea typeface="+mn-ea"/>
                  <a:cs typeface="+mn-cs"/>
                </a:rPr>
                <a:t>应用层</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6" name="TextBox 27">
              <a:extLst>
                <a:ext uri="{FF2B5EF4-FFF2-40B4-BE49-F238E27FC236}">
                  <a16:creationId xmlns:a16="http://schemas.microsoft.com/office/drawing/2014/main" id="{B2F1B747-10A0-4CF7-B7D4-F4D32A45CB21}"/>
                </a:ext>
              </a:extLst>
            </p:cNvPr>
            <p:cNvSpPr txBox="1"/>
            <p:nvPr/>
          </p:nvSpPr>
          <p:spPr>
            <a:xfrm>
              <a:off x="3887697" y="4256509"/>
              <a:ext cx="176041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HTTP/2 over TCP</a:t>
              </a:r>
            </a:p>
          </p:txBody>
        </p:sp>
        <p:sp>
          <p:nvSpPr>
            <p:cNvPr id="47" name="Right Brace 28">
              <a:extLst>
                <a:ext uri="{FF2B5EF4-FFF2-40B4-BE49-F238E27FC236}">
                  <a16:creationId xmlns:a16="http://schemas.microsoft.com/office/drawing/2014/main" id="{4375D640-1E26-4A0A-8EF3-1A799039A35F}"/>
                </a:ext>
              </a:extLst>
            </p:cNvPr>
            <p:cNvSpPr/>
            <p:nvPr/>
          </p:nvSpPr>
          <p:spPr>
            <a:xfrm>
              <a:off x="8194669" y="1877058"/>
              <a:ext cx="155448" cy="1050444"/>
            </a:xfrm>
            <a:prstGeom prst="rightBrace">
              <a:avLst/>
            </a:prstGeom>
            <a:noFill/>
            <a:ln w="12700" cap="flat" cmpd="sng" algn="ctr">
              <a:solidFill>
                <a:sysClr val="windowText" lastClr="000000"/>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8" name="TextBox 29">
              <a:extLst>
                <a:ext uri="{FF2B5EF4-FFF2-40B4-BE49-F238E27FC236}">
                  <a16:creationId xmlns:a16="http://schemas.microsoft.com/office/drawing/2014/main" id="{98B60210-6045-44DF-A615-4AC545BC13E4}"/>
                </a:ext>
              </a:extLst>
            </p:cNvPr>
            <p:cNvSpPr txBox="1"/>
            <p:nvPr/>
          </p:nvSpPr>
          <p:spPr>
            <a:xfrm>
              <a:off x="8175178" y="2220885"/>
              <a:ext cx="900059" cy="3385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HTTP/3</a:t>
              </a:r>
            </a:p>
          </p:txBody>
        </p:sp>
        <p:sp>
          <p:nvSpPr>
            <p:cNvPr id="49" name="TextBox 30">
              <a:extLst>
                <a:ext uri="{FF2B5EF4-FFF2-40B4-BE49-F238E27FC236}">
                  <a16:creationId xmlns:a16="http://schemas.microsoft.com/office/drawing/2014/main" id="{35AC8A4E-5DD8-4EDE-B04D-E44488D6FB06}"/>
                </a:ext>
              </a:extLst>
            </p:cNvPr>
            <p:cNvSpPr txBox="1"/>
            <p:nvPr/>
          </p:nvSpPr>
          <p:spPr>
            <a:xfrm>
              <a:off x="6183312" y="4220148"/>
              <a:ext cx="282641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HTTP/2 over QUIC over UDP</a:t>
              </a:r>
            </a:p>
          </p:txBody>
        </p:sp>
      </p:grpSp>
      <p:sp>
        <p:nvSpPr>
          <p:cNvPr id="52" name="Rectangle 32">
            <a:extLst>
              <a:ext uri="{FF2B5EF4-FFF2-40B4-BE49-F238E27FC236}">
                <a16:creationId xmlns:a16="http://schemas.microsoft.com/office/drawing/2014/main" id="{5D354481-6569-4796-9BCF-BB3D8E325360}"/>
              </a:ext>
            </a:extLst>
          </p:cNvPr>
          <p:cNvSpPr/>
          <p:nvPr/>
        </p:nvSpPr>
        <p:spPr>
          <a:xfrm>
            <a:off x="6134100" y="3380191"/>
            <a:ext cx="4940300" cy="3492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538388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wipe(left)">
                                      <p:cBhvr>
                                        <p:cTn id="7" dur="500"/>
                                        <p:tgtEl>
                                          <p:spTgt spid="13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8">
                                            <p:txEl>
                                              <p:pRg st="0" end="0"/>
                                            </p:txEl>
                                          </p:spTgt>
                                        </p:tgtEl>
                                        <p:attrNameLst>
                                          <p:attrName>style.visibility</p:attrName>
                                        </p:attrNameLst>
                                      </p:cBhvr>
                                      <p:to>
                                        <p:strVal val="visible"/>
                                      </p:to>
                                    </p:set>
                                    <p:animEffect transition="in" filter="wipe(left)">
                                      <p:cBhvr>
                                        <p:cTn id="11" dur="500"/>
                                        <p:tgtEl>
                                          <p:spTgt spid="148">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8">
                                            <p:txEl>
                                              <p:pRg st="1" end="1"/>
                                            </p:txEl>
                                          </p:spTgt>
                                        </p:tgtEl>
                                        <p:attrNameLst>
                                          <p:attrName>style.visibility</p:attrName>
                                        </p:attrNameLst>
                                      </p:cBhvr>
                                      <p:to>
                                        <p:strVal val="visible"/>
                                      </p:to>
                                    </p:set>
                                    <p:animEffect transition="in" filter="wipe(left)">
                                      <p:cBhvr>
                                        <p:cTn id="15" dur="500"/>
                                        <p:tgtEl>
                                          <p:spTgt spid="14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dissolve">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xit" presetSubtype="0" fill="hold" grpId="0" nodeType="clickEffect">
                                  <p:stCondLst>
                                    <p:cond delay="0"/>
                                  </p:stCondLst>
                                  <p:childTnLst>
                                    <p:animEffect transition="out" filter="dissolve">
                                      <p:cBhvr>
                                        <p:cTn id="24" dur="500"/>
                                        <p:tgtEl>
                                          <p:spTgt spid="52"/>
                                        </p:tgtEl>
                                      </p:cBhvr>
                                    </p:animEffect>
                                    <p:set>
                                      <p:cBhvr>
                                        <p:cTn id="25" dur="1" fill="hold">
                                          <p:stCondLst>
                                            <p:cond delay="4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uiExpand="1" build="p"/>
      <p:bldP spid="52"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10002759" cy="1428589"/>
            <a:chOff x="551030" y="-368704"/>
            <a:chExt cx="10002759" cy="1428589"/>
          </a:xfrm>
        </p:grpSpPr>
        <p:grpSp>
          <p:nvGrpSpPr>
            <p:cNvPr id="20" name="组合 19"/>
            <p:cNvGrpSpPr/>
            <p:nvPr/>
          </p:nvGrpSpPr>
          <p:grpSpPr>
            <a:xfrm>
              <a:off x="1201631" y="303925"/>
              <a:ext cx="9352158" cy="675640"/>
              <a:chOff x="1839058" y="967769"/>
              <a:chExt cx="9352158" cy="675640"/>
            </a:xfrm>
          </p:grpSpPr>
          <p:sp>
            <p:nvSpPr>
              <p:cNvPr id="22" name="矩形: 圆角 21"/>
              <p:cNvSpPr/>
              <p:nvPr/>
            </p:nvSpPr>
            <p:spPr>
              <a:xfrm>
                <a:off x="1839058" y="967769"/>
                <a:ext cx="8140303"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79" y="1101245"/>
                <a:ext cx="8594037"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QUIC: Quick UDP Internet Connections</a:t>
                </a:r>
                <a:endPar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33" name="组合 132">
            <a:extLst>
              <a:ext uri="{FF2B5EF4-FFF2-40B4-BE49-F238E27FC236}">
                <a16:creationId xmlns:a16="http://schemas.microsoft.com/office/drawing/2014/main" id="{312B72D0-8A35-4656-BC33-CD1A8C62D66A}"/>
              </a:ext>
            </a:extLst>
          </p:cNvPr>
          <p:cNvGrpSpPr/>
          <p:nvPr/>
        </p:nvGrpSpPr>
        <p:grpSpPr>
          <a:xfrm>
            <a:off x="749051" y="1747177"/>
            <a:ext cx="11127132" cy="523220"/>
            <a:chOff x="1403750" y="3554922"/>
            <a:chExt cx="11127132" cy="523220"/>
          </a:xfrm>
        </p:grpSpPr>
        <p:grpSp>
          <p:nvGrpSpPr>
            <p:cNvPr id="134" name="组合 133">
              <a:extLst>
                <a:ext uri="{FF2B5EF4-FFF2-40B4-BE49-F238E27FC236}">
                  <a16:creationId xmlns:a16="http://schemas.microsoft.com/office/drawing/2014/main" id="{87395DEA-A5BE-4C3B-8F69-DE310F5974D8}"/>
                </a:ext>
              </a:extLst>
            </p:cNvPr>
            <p:cNvGrpSpPr/>
            <p:nvPr/>
          </p:nvGrpSpPr>
          <p:grpSpPr>
            <a:xfrm>
              <a:off x="1403750" y="3593123"/>
              <a:ext cx="490436" cy="476221"/>
              <a:chOff x="1403750" y="3593123"/>
              <a:chExt cx="808892" cy="785446"/>
            </a:xfrm>
          </p:grpSpPr>
          <p:sp>
            <p:nvSpPr>
              <p:cNvPr id="136" name="对话气泡: 椭圆形 135">
                <a:extLst>
                  <a:ext uri="{FF2B5EF4-FFF2-40B4-BE49-F238E27FC236}">
                    <a16:creationId xmlns:a16="http://schemas.microsoft.com/office/drawing/2014/main" id="{FDA60725-5AF2-4EFA-BCA1-E7E1B034A08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37" name="round-web-cam_17861">
                <a:extLst>
                  <a:ext uri="{FF2B5EF4-FFF2-40B4-BE49-F238E27FC236}">
                    <a16:creationId xmlns:a16="http://schemas.microsoft.com/office/drawing/2014/main" id="{728065D5-E870-45F2-BD47-D681421F5B3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35" name="Text Box 79">
              <a:extLst>
                <a:ext uri="{FF2B5EF4-FFF2-40B4-BE49-F238E27FC236}">
                  <a16:creationId xmlns:a16="http://schemas.microsoft.com/office/drawing/2014/main" id="{38780BA3-C67C-4050-87F8-BC86DBC2D455}"/>
                </a:ext>
              </a:extLst>
            </p:cNvPr>
            <p:cNvSpPr txBox="1">
              <a:spLocks noChangeArrowheads="1"/>
            </p:cNvSpPr>
            <p:nvPr/>
          </p:nvSpPr>
          <p:spPr bwMode="auto">
            <a:xfrm>
              <a:off x="2013554" y="3554922"/>
              <a:ext cx="105173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dirty="0">
                  <a:solidFill>
                    <a:schemeClr val="tx1">
                      <a:lumMod val="85000"/>
                      <a:lumOff val="15000"/>
                    </a:schemeClr>
                  </a:solidFill>
                  <a:ea typeface="思源黑体 CN Medium" panose="020B0600000000000000" pitchFamily="34" charset="-122"/>
                </a:rPr>
                <a:t>采用我们在本章中学习过的连接建立、差错控制、拥塞控制等方法</a:t>
              </a:r>
              <a:endParaRPr kumimoji="1" lang="zh-CN" altLang="en-US" sz="28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sp>
        <p:nvSpPr>
          <p:cNvPr id="148" name="Text Box 79">
            <a:extLst>
              <a:ext uri="{FF2B5EF4-FFF2-40B4-BE49-F238E27FC236}">
                <a16:creationId xmlns:a16="http://schemas.microsoft.com/office/drawing/2014/main" id="{2AA2EF7D-C7A6-4E02-9D71-2252EFD696E2}"/>
              </a:ext>
            </a:extLst>
          </p:cNvPr>
          <p:cNvSpPr txBox="1">
            <a:spLocks noChangeArrowheads="1"/>
          </p:cNvSpPr>
          <p:nvPr/>
        </p:nvSpPr>
        <p:spPr bwMode="auto">
          <a:xfrm>
            <a:off x="1233794" y="2294138"/>
            <a:ext cx="10642389" cy="2242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差错和拥塞控制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：“熟悉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丢包检测和拥塞控制的读者会发现，这里的算法与众所周知的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算法是类似的”。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摘自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QUIC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规范］</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连接的建立</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：可靠性、拥塞控制、身份认证、加密、连接状态的建立在一个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RTT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内搞定</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3" name="组合 52">
            <a:extLst>
              <a:ext uri="{FF2B5EF4-FFF2-40B4-BE49-F238E27FC236}">
                <a16:creationId xmlns:a16="http://schemas.microsoft.com/office/drawing/2014/main" id="{F6CA3137-8C78-4CEC-A04B-35CBC192B119}"/>
              </a:ext>
            </a:extLst>
          </p:cNvPr>
          <p:cNvGrpSpPr/>
          <p:nvPr/>
        </p:nvGrpSpPr>
        <p:grpSpPr>
          <a:xfrm>
            <a:off x="749051" y="4675827"/>
            <a:ext cx="11127132" cy="523220"/>
            <a:chOff x="1403750" y="3554922"/>
            <a:chExt cx="11127132" cy="523220"/>
          </a:xfrm>
        </p:grpSpPr>
        <p:grpSp>
          <p:nvGrpSpPr>
            <p:cNvPr id="54" name="组合 53">
              <a:extLst>
                <a:ext uri="{FF2B5EF4-FFF2-40B4-BE49-F238E27FC236}">
                  <a16:creationId xmlns:a16="http://schemas.microsoft.com/office/drawing/2014/main" id="{80007BD5-E079-4BD9-8B0F-D6C3AFAA4A0B}"/>
                </a:ext>
              </a:extLst>
            </p:cNvPr>
            <p:cNvGrpSpPr/>
            <p:nvPr/>
          </p:nvGrpSpPr>
          <p:grpSpPr>
            <a:xfrm>
              <a:off x="1403750" y="3593123"/>
              <a:ext cx="490436" cy="476221"/>
              <a:chOff x="1403750" y="3593123"/>
              <a:chExt cx="808892" cy="785446"/>
            </a:xfrm>
          </p:grpSpPr>
          <p:sp>
            <p:nvSpPr>
              <p:cNvPr id="56" name="对话气泡: 椭圆形 55">
                <a:extLst>
                  <a:ext uri="{FF2B5EF4-FFF2-40B4-BE49-F238E27FC236}">
                    <a16:creationId xmlns:a16="http://schemas.microsoft.com/office/drawing/2014/main" id="{99169391-9D83-4F40-82DC-F92DD39055C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7" name="round-web-cam_17861">
                <a:extLst>
                  <a:ext uri="{FF2B5EF4-FFF2-40B4-BE49-F238E27FC236}">
                    <a16:creationId xmlns:a16="http://schemas.microsoft.com/office/drawing/2014/main" id="{E2D3F1A5-697F-47A2-AA0F-D7D2D4555610}"/>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5" name="Text Box 79">
              <a:extLst>
                <a:ext uri="{FF2B5EF4-FFF2-40B4-BE49-F238E27FC236}">
                  <a16:creationId xmlns:a16="http://schemas.microsoft.com/office/drawing/2014/main" id="{A9017E48-89CC-4800-A7EF-48B3D522A151}"/>
                </a:ext>
              </a:extLst>
            </p:cNvPr>
            <p:cNvSpPr txBox="1">
              <a:spLocks noChangeArrowheads="1"/>
            </p:cNvSpPr>
            <p:nvPr/>
          </p:nvSpPr>
          <p:spPr bwMode="auto">
            <a:xfrm>
              <a:off x="2013554" y="3554922"/>
              <a:ext cx="105173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dirty="0">
                  <a:solidFill>
                    <a:schemeClr val="tx1">
                      <a:lumMod val="85000"/>
                      <a:lumOff val="15000"/>
                    </a:schemeClr>
                  </a:solidFill>
                  <a:ea typeface="思源黑体 CN Medium" panose="020B0600000000000000" pitchFamily="34" charset="-122"/>
                </a:rPr>
                <a:t>在单个 </a:t>
              </a:r>
              <a:r>
                <a:rPr kumimoji="1" lang="en-US" altLang="zh-CN" sz="2800" dirty="0">
                  <a:solidFill>
                    <a:schemeClr val="tx1">
                      <a:lumMod val="85000"/>
                      <a:lumOff val="15000"/>
                    </a:schemeClr>
                  </a:solidFill>
                  <a:ea typeface="思源黑体 CN Medium" panose="020B0600000000000000" pitchFamily="34" charset="-122"/>
                </a:rPr>
                <a:t>QUIC </a:t>
              </a:r>
              <a:r>
                <a:rPr kumimoji="1" lang="zh-CN" altLang="en-US" sz="2800" dirty="0">
                  <a:solidFill>
                    <a:schemeClr val="tx1">
                      <a:lumMod val="85000"/>
                      <a:lumOff val="15000"/>
                    </a:schemeClr>
                  </a:solidFill>
                  <a:ea typeface="思源黑体 CN Medium" panose="020B0600000000000000" pitchFamily="34" charset="-122"/>
                </a:rPr>
                <a:t>连接上可以同时支持多个应用级的“流”</a:t>
              </a:r>
              <a:endParaRPr kumimoji="1" lang="zh-CN" altLang="en-US" sz="28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sp>
        <p:nvSpPr>
          <p:cNvPr id="58" name="Text Box 79">
            <a:extLst>
              <a:ext uri="{FF2B5EF4-FFF2-40B4-BE49-F238E27FC236}">
                <a16:creationId xmlns:a16="http://schemas.microsoft.com/office/drawing/2014/main" id="{1108802F-101E-4EA4-8437-76C7E048A1F5}"/>
              </a:ext>
            </a:extLst>
          </p:cNvPr>
          <p:cNvSpPr txBox="1">
            <a:spLocks noChangeArrowheads="1"/>
          </p:cNvSpPr>
          <p:nvPr/>
        </p:nvSpPr>
        <p:spPr bwMode="auto">
          <a:xfrm>
            <a:off x="1233794" y="5222788"/>
            <a:ext cx="10373839" cy="113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独立的数据可靠传输机制和安全性保障</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通用的拥塞控制</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4042850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wipe(left)">
                                      <p:cBhvr>
                                        <p:cTn id="7" dur="500"/>
                                        <p:tgtEl>
                                          <p:spTgt spid="1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fade">
                                      <p:cBhvr>
                                        <p:cTn id="12" dur="500"/>
                                        <p:tgtEl>
                                          <p:spTgt spid="1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left)">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58"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4461278" cy="1428589"/>
            <a:chOff x="551030" y="-368704"/>
            <a:chExt cx="4461278" cy="1428589"/>
          </a:xfrm>
        </p:grpSpPr>
        <p:grpSp>
          <p:nvGrpSpPr>
            <p:cNvPr id="20" name="组合 19"/>
            <p:cNvGrpSpPr/>
            <p:nvPr/>
          </p:nvGrpSpPr>
          <p:grpSpPr>
            <a:xfrm>
              <a:off x="1201632" y="303925"/>
              <a:ext cx="3810676" cy="675640"/>
              <a:chOff x="1839059" y="967769"/>
              <a:chExt cx="3810676" cy="675640"/>
            </a:xfrm>
          </p:grpSpPr>
          <p:sp>
            <p:nvSpPr>
              <p:cNvPr id="22" name="矩形: 圆角 21"/>
              <p:cNvSpPr/>
              <p:nvPr/>
            </p:nvSpPr>
            <p:spPr>
              <a:xfrm>
                <a:off x="1839059" y="967769"/>
                <a:ext cx="3810676"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305255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QUIC: </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建立连接</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53" name="Line 25">
            <a:extLst>
              <a:ext uri="{FF2B5EF4-FFF2-40B4-BE49-F238E27FC236}">
                <a16:creationId xmlns:a16="http://schemas.microsoft.com/office/drawing/2014/main" id="{C30D4D12-AF50-478B-9485-87AAE45FADAD}"/>
              </a:ext>
            </a:extLst>
          </p:cNvPr>
          <p:cNvSpPr>
            <a:spLocks noChangeShapeType="1"/>
          </p:cNvSpPr>
          <p:nvPr/>
        </p:nvSpPr>
        <p:spPr bwMode="auto">
          <a:xfrm>
            <a:off x="3068451" y="2380850"/>
            <a:ext cx="11746" cy="1766326"/>
          </a:xfrm>
          <a:prstGeom prst="line">
            <a:avLst/>
          </a:prstGeom>
          <a:noFill/>
          <a:ln w="9525">
            <a:solidFill>
              <a:srgbClr val="77777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54" name="Line 39">
            <a:extLst>
              <a:ext uri="{FF2B5EF4-FFF2-40B4-BE49-F238E27FC236}">
                <a16:creationId xmlns:a16="http://schemas.microsoft.com/office/drawing/2014/main" id="{DADF1A9E-2177-458C-B4B9-FC876637CD0A}"/>
              </a:ext>
            </a:extLst>
          </p:cNvPr>
          <p:cNvSpPr>
            <a:spLocks noChangeShapeType="1"/>
          </p:cNvSpPr>
          <p:nvPr/>
        </p:nvSpPr>
        <p:spPr bwMode="auto">
          <a:xfrm flipH="1">
            <a:off x="4567707" y="2453875"/>
            <a:ext cx="29506" cy="1738377"/>
          </a:xfrm>
          <a:prstGeom prst="line">
            <a:avLst/>
          </a:prstGeom>
          <a:noFill/>
          <a:ln w="9525">
            <a:solidFill>
              <a:srgbClr val="77777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55" name="Line 104">
            <a:extLst>
              <a:ext uri="{FF2B5EF4-FFF2-40B4-BE49-F238E27FC236}">
                <a16:creationId xmlns:a16="http://schemas.microsoft.com/office/drawing/2014/main" id="{2F30CB81-F16B-47D9-9299-AC8072C57B65}"/>
              </a:ext>
            </a:extLst>
          </p:cNvPr>
          <p:cNvSpPr>
            <a:spLocks noChangeShapeType="1"/>
          </p:cNvSpPr>
          <p:nvPr/>
        </p:nvSpPr>
        <p:spPr bwMode="auto">
          <a:xfrm>
            <a:off x="3112900" y="2485625"/>
            <a:ext cx="1479550" cy="3159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56" name="Text Box 110">
            <a:extLst>
              <a:ext uri="{FF2B5EF4-FFF2-40B4-BE49-F238E27FC236}">
                <a16:creationId xmlns:a16="http://schemas.microsoft.com/office/drawing/2014/main" id="{5F294983-A589-45B7-9598-4672824E7BBC}"/>
              </a:ext>
            </a:extLst>
          </p:cNvPr>
          <p:cNvSpPr txBox="1">
            <a:spLocks noChangeArrowheads="1"/>
          </p:cNvSpPr>
          <p:nvPr/>
        </p:nvSpPr>
        <p:spPr bwMode="auto">
          <a:xfrm>
            <a:off x="1736682" y="2446164"/>
            <a:ext cx="1016624"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华文仿宋" panose="02010600040101010101" pitchFamily="2" charset="-122"/>
                <a:ea typeface="华文仿宋" panose="02010600040101010101" pitchFamily="2" charset="-122"/>
              </a:rPr>
              <a:t>TCP </a:t>
            </a:r>
            <a:r>
              <a:rPr kumimoji="0" lang="zh-CN" altLang="en-US" sz="1600" b="0" i="0" u="none" strike="noStrike" kern="0" cap="none" spc="0" normalizeH="0" baseline="0" noProof="0" dirty="0">
                <a:ln>
                  <a:noFill/>
                </a:ln>
                <a:solidFill>
                  <a:srgbClr val="CC0000"/>
                </a:solidFill>
                <a:effectLst/>
                <a:uLnTx/>
                <a:uFillTx/>
                <a:latin typeface="华文仿宋" panose="02010600040101010101" pitchFamily="2" charset="-122"/>
                <a:ea typeface="华文仿宋" panose="02010600040101010101" pitchFamily="2" charset="-122"/>
              </a:rPr>
              <a:t>握手</a:t>
            </a:r>
            <a:endParaRPr kumimoji="0" lang="en-US" sz="1600" b="0" i="0" u="none" strike="noStrike" kern="0" cap="none" spc="0" normalizeH="0" baseline="0" noProof="0" dirty="0">
              <a:ln>
                <a:noFill/>
              </a:ln>
              <a:solidFill>
                <a:srgbClr val="CC0000"/>
              </a:solidFill>
              <a:effectLst/>
              <a:uLnTx/>
              <a:uFillTx/>
              <a:latin typeface="华文仿宋" panose="02010600040101010101" pitchFamily="2" charset="-122"/>
              <a:ea typeface="华文仿宋" panose="0201060004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a:t>
            </a:r>
            <a:r>
              <a:rPr kumimoji="0" lang="zh-CN" altLang="en-US" sz="16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运输层</a:t>
            </a:r>
            <a:r>
              <a:rPr kumimoji="0" lang="en-US" sz="16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a:t>
            </a:r>
          </a:p>
        </p:txBody>
      </p:sp>
      <p:grpSp>
        <p:nvGrpSpPr>
          <p:cNvPr id="57" name="Group 116">
            <a:extLst>
              <a:ext uri="{FF2B5EF4-FFF2-40B4-BE49-F238E27FC236}">
                <a16:creationId xmlns:a16="http://schemas.microsoft.com/office/drawing/2014/main" id="{B4C49050-7486-4B75-8396-43836A379F6A}"/>
              </a:ext>
            </a:extLst>
          </p:cNvPr>
          <p:cNvGrpSpPr>
            <a:grpSpLocks/>
          </p:cNvGrpSpPr>
          <p:nvPr/>
        </p:nvGrpSpPr>
        <p:grpSpPr bwMode="auto">
          <a:xfrm>
            <a:off x="2596963" y="1844275"/>
            <a:ext cx="620713" cy="487363"/>
            <a:chOff x="-44" y="1473"/>
            <a:chExt cx="981" cy="1105"/>
          </a:xfrm>
        </p:grpSpPr>
        <p:pic>
          <p:nvPicPr>
            <p:cNvPr id="58" name="Picture 117" descr="desktop_computer_stylized_medium">
              <a:extLst>
                <a:ext uri="{FF2B5EF4-FFF2-40B4-BE49-F238E27FC236}">
                  <a16:creationId xmlns:a16="http://schemas.microsoft.com/office/drawing/2014/main" id="{ABCE3A6D-9A2C-4919-A08B-6FF761A5B1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Freeform 118">
              <a:extLst>
                <a:ext uri="{FF2B5EF4-FFF2-40B4-BE49-F238E27FC236}">
                  <a16:creationId xmlns:a16="http://schemas.microsoft.com/office/drawing/2014/main" id="{FAFD372C-0CF7-46D0-841E-D19F1C19F74D}"/>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grpSp>
      <p:grpSp>
        <p:nvGrpSpPr>
          <p:cNvPr id="60" name="Group 119">
            <a:extLst>
              <a:ext uri="{FF2B5EF4-FFF2-40B4-BE49-F238E27FC236}">
                <a16:creationId xmlns:a16="http://schemas.microsoft.com/office/drawing/2014/main" id="{16535AF4-604E-4297-ABCF-B91114DDDAC0}"/>
              </a:ext>
            </a:extLst>
          </p:cNvPr>
          <p:cNvGrpSpPr>
            <a:grpSpLocks/>
          </p:cNvGrpSpPr>
          <p:nvPr/>
        </p:nvGrpSpPr>
        <p:grpSpPr bwMode="auto">
          <a:xfrm>
            <a:off x="4405125" y="1825225"/>
            <a:ext cx="336550" cy="512763"/>
            <a:chOff x="4140" y="429"/>
            <a:chExt cx="1425" cy="2396"/>
          </a:xfrm>
        </p:grpSpPr>
        <p:sp>
          <p:nvSpPr>
            <p:cNvPr id="61" name="Freeform 120">
              <a:extLst>
                <a:ext uri="{FF2B5EF4-FFF2-40B4-BE49-F238E27FC236}">
                  <a16:creationId xmlns:a16="http://schemas.microsoft.com/office/drawing/2014/main" id="{4D1317B5-D94A-40AA-8FE2-7F2F8D5EC833}"/>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62" name="Rectangle 121">
              <a:extLst>
                <a:ext uri="{FF2B5EF4-FFF2-40B4-BE49-F238E27FC236}">
                  <a16:creationId xmlns:a16="http://schemas.microsoft.com/office/drawing/2014/main" id="{345A962C-7EEF-4A85-B471-3D77D6AB72F7}"/>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63" name="Freeform 122">
              <a:extLst>
                <a:ext uri="{FF2B5EF4-FFF2-40B4-BE49-F238E27FC236}">
                  <a16:creationId xmlns:a16="http://schemas.microsoft.com/office/drawing/2014/main" id="{5DC2CBE2-31B6-493D-B24D-02E5511ECCBA}"/>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64" name="Freeform 123">
              <a:extLst>
                <a:ext uri="{FF2B5EF4-FFF2-40B4-BE49-F238E27FC236}">
                  <a16:creationId xmlns:a16="http://schemas.microsoft.com/office/drawing/2014/main" id="{D37D26B2-011D-4C33-BCC4-1C5A31374A57}"/>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65" name="Rectangle 124">
              <a:extLst>
                <a:ext uri="{FF2B5EF4-FFF2-40B4-BE49-F238E27FC236}">
                  <a16:creationId xmlns:a16="http://schemas.microsoft.com/office/drawing/2014/main" id="{84238CB5-ED59-4F79-93AA-ED6092D2C095}"/>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grpSp>
          <p:nvGrpSpPr>
            <p:cNvPr id="66" name="Group 125">
              <a:extLst>
                <a:ext uri="{FF2B5EF4-FFF2-40B4-BE49-F238E27FC236}">
                  <a16:creationId xmlns:a16="http://schemas.microsoft.com/office/drawing/2014/main" id="{8C09894C-3B26-4678-B4F1-5433DEB73BEE}"/>
                </a:ext>
              </a:extLst>
            </p:cNvPr>
            <p:cNvGrpSpPr>
              <a:grpSpLocks/>
            </p:cNvGrpSpPr>
            <p:nvPr/>
          </p:nvGrpSpPr>
          <p:grpSpPr bwMode="auto">
            <a:xfrm>
              <a:off x="4749" y="668"/>
              <a:ext cx="581" cy="145"/>
              <a:chOff x="614" y="2568"/>
              <a:chExt cx="725" cy="139"/>
            </a:xfrm>
          </p:grpSpPr>
          <p:sp>
            <p:nvSpPr>
              <p:cNvPr id="91" name="AutoShape 126">
                <a:extLst>
                  <a:ext uri="{FF2B5EF4-FFF2-40B4-BE49-F238E27FC236}">
                    <a16:creationId xmlns:a16="http://schemas.microsoft.com/office/drawing/2014/main" id="{7ADCACA0-0185-4EFC-B517-58F1F1EC8520}"/>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92" name="AutoShape 127">
                <a:extLst>
                  <a:ext uri="{FF2B5EF4-FFF2-40B4-BE49-F238E27FC236}">
                    <a16:creationId xmlns:a16="http://schemas.microsoft.com/office/drawing/2014/main" id="{339D7F33-BC81-43A2-8380-775E2FF2EFA1}"/>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grpSp>
        <p:sp>
          <p:nvSpPr>
            <p:cNvPr id="67" name="Rectangle 128">
              <a:extLst>
                <a:ext uri="{FF2B5EF4-FFF2-40B4-BE49-F238E27FC236}">
                  <a16:creationId xmlns:a16="http://schemas.microsoft.com/office/drawing/2014/main" id="{1C2911BE-74B2-42F6-90F7-AC96EA64654E}"/>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grpSp>
          <p:nvGrpSpPr>
            <p:cNvPr id="68" name="Group 129">
              <a:extLst>
                <a:ext uri="{FF2B5EF4-FFF2-40B4-BE49-F238E27FC236}">
                  <a16:creationId xmlns:a16="http://schemas.microsoft.com/office/drawing/2014/main" id="{30F98B43-F188-43BD-956C-B990F06FB930}"/>
                </a:ext>
              </a:extLst>
            </p:cNvPr>
            <p:cNvGrpSpPr>
              <a:grpSpLocks/>
            </p:cNvGrpSpPr>
            <p:nvPr/>
          </p:nvGrpSpPr>
          <p:grpSpPr bwMode="auto">
            <a:xfrm>
              <a:off x="4747" y="994"/>
              <a:ext cx="581" cy="134"/>
              <a:chOff x="614" y="2568"/>
              <a:chExt cx="725" cy="139"/>
            </a:xfrm>
          </p:grpSpPr>
          <p:sp>
            <p:nvSpPr>
              <p:cNvPr id="89" name="AutoShape 130">
                <a:extLst>
                  <a:ext uri="{FF2B5EF4-FFF2-40B4-BE49-F238E27FC236}">
                    <a16:creationId xmlns:a16="http://schemas.microsoft.com/office/drawing/2014/main" id="{89EF064E-E79E-4ABE-80AD-A693B59C646D}"/>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90" name="AutoShape 131">
                <a:extLst>
                  <a:ext uri="{FF2B5EF4-FFF2-40B4-BE49-F238E27FC236}">
                    <a16:creationId xmlns:a16="http://schemas.microsoft.com/office/drawing/2014/main" id="{9BB3DE9C-D340-4CB8-963D-133A1AD8EDD4}"/>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grpSp>
        <p:sp>
          <p:nvSpPr>
            <p:cNvPr id="69" name="Rectangle 132">
              <a:extLst>
                <a:ext uri="{FF2B5EF4-FFF2-40B4-BE49-F238E27FC236}">
                  <a16:creationId xmlns:a16="http://schemas.microsoft.com/office/drawing/2014/main" id="{28DCDE5D-8C3A-45CF-B5AA-3317A605B22A}"/>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70" name="Rectangle 133">
              <a:extLst>
                <a:ext uri="{FF2B5EF4-FFF2-40B4-BE49-F238E27FC236}">
                  <a16:creationId xmlns:a16="http://schemas.microsoft.com/office/drawing/2014/main" id="{C559A45E-F12D-4AFA-8C89-3CCC673B4B9D}"/>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grpSp>
          <p:nvGrpSpPr>
            <p:cNvPr id="71" name="Group 134">
              <a:extLst>
                <a:ext uri="{FF2B5EF4-FFF2-40B4-BE49-F238E27FC236}">
                  <a16:creationId xmlns:a16="http://schemas.microsoft.com/office/drawing/2014/main" id="{012D27C7-CA48-47E4-8171-99ACE08DB664}"/>
                </a:ext>
              </a:extLst>
            </p:cNvPr>
            <p:cNvGrpSpPr>
              <a:grpSpLocks/>
            </p:cNvGrpSpPr>
            <p:nvPr/>
          </p:nvGrpSpPr>
          <p:grpSpPr bwMode="auto">
            <a:xfrm>
              <a:off x="4735" y="1627"/>
              <a:ext cx="582" cy="151"/>
              <a:chOff x="614" y="2568"/>
              <a:chExt cx="725" cy="139"/>
            </a:xfrm>
          </p:grpSpPr>
          <p:sp>
            <p:nvSpPr>
              <p:cNvPr id="87" name="AutoShape 135">
                <a:extLst>
                  <a:ext uri="{FF2B5EF4-FFF2-40B4-BE49-F238E27FC236}">
                    <a16:creationId xmlns:a16="http://schemas.microsoft.com/office/drawing/2014/main" id="{06D36BA7-A599-4495-A790-DCBA14DB34B2}"/>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88" name="AutoShape 136">
                <a:extLst>
                  <a:ext uri="{FF2B5EF4-FFF2-40B4-BE49-F238E27FC236}">
                    <a16:creationId xmlns:a16="http://schemas.microsoft.com/office/drawing/2014/main" id="{31BA403E-30D4-45F6-A871-2A5F5C0E05A0}"/>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grpSp>
        <p:sp>
          <p:nvSpPr>
            <p:cNvPr id="72" name="Freeform 137">
              <a:extLst>
                <a:ext uri="{FF2B5EF4-FFF2-40B4-BE49-F238E27FC236}">
                  <a16:creationId xmlns:a16="http://schemas.microsoft.com/office/drawing/2014/main" id="{06C7DB9F-DB08-431E-93EC-682D3B1C3A0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grpSp>
          <p:nvGrpSpPr>
            <p:cNvPr id="73" name="Group 138">
              <a:extLst>
                <a:ext uri="{FF2B5EF4-FFF2-40B4-BE49-F238E27FC236}">
                  <a16:creationId xmlns:a16="http://schemas.microsoft.com/office/drawing/2014/main" id="{C17D6F1A-2D1A-4255-B4B0-23E33DAFB688}"/>
                </a:ext>
              </a:extLst>
            </p:cNvPr>
            <p:cNvGrpSpPr>
              <a:grpSpLocks/>
            </p:cNvGrpSpPr>
            <p:nvPr/>
          </p:nvGrpSpPr>
          <p:grpSpPr bwMode="auto">
            <a:xfrm>
              <a:off x="4739" y="1327"/>
              <a:ext cx="582" cy="139"/>
              <a:chOff x="614" y="2568"/>
              <a:chExt cx="725" cy="139"/>
            </a:xfrm>
          </p:grpSpPr>
          <p:sp>
            <p:nvSpPr>
              <p:cNvPr id="85" name="AutoShape 139">
                <a:extLst>
                  <a:ext uri="{FF2B5EF4-FFF2-40B4-BE49-F238E27FC236}">
                    <a16:creationId xmlns:a16="http://schemas.microsoft.com/office/drawing/2014/main" id="{DB078E82-9656-4DB1-B97B-56B0F7A3DF68}"/>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86" name="AutoShape 140">
                <a:extLst>
                  <a:ext uri="{FF2B5EF4-FFF2-40B4-BE49-F238E27FC236}">
                    <a16:creationId xmlns:a16="http://schemas.microsoft.com/office/drawing/2014/main" id="{F9979068-F8A7-4FC2-929A-D2B37B6986B0}"/>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grpSp>
        <p:sp>
          <p:nvSpPr>
            <p:cNvPr id="74" name="Rectangle 141">
              <a:extLst>
                <a:ext uri="{FF2B5EF4-FFF2-40B4-BE49-F238E27FC236}">
                  <a16:creationId xmlns:a16="http://schemas.microsoft.com/office/drawing/2014/main" id="{8EEAA749-C098-4B16-8967-B8AFF273DE01}"/>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75" name="Freeform 142">
              <a:extLst>
                <a:ext uri="{FF2B5EF4-FFF2-40B4-BE49-F238E27FC236}">
                  <a16:creationId xmlns:a16="http://schemas.microsoft.com/office/drawing/2014/main" id="{A187AC3B-B556-4DFA-A5DC-62A03467D35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76" name="Freeform 143">
              <a:extLst>
                <a:ext uri="{FF2B5EF4-FFF2-40B4-BE49-F238E27FC236}">
                  <a16:creationId xmlns:a16="http://schemas.microsoft.com/office/drawing/2014/main" id="{F86A2D05-BE4E-46C9-9295-8D18C43DBF3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77" name="Oval 144">
              <a:extLst>
                <a:ext uri="{FF2B5EF4-FFF2-40B4-BE49-F238E27FC236}">
                  <a16:creationId xmlns:a16="http://schemas.microsoft.com/office/drawing/2014/main" id="{07692AB1-31DA-497F-88DD-14D701D7EFE9}"/>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78" name="Freeform 145">
              <a:extLst>
                <a:ext uri="{FF2B5EF4-FFF2-40B4-BE49-F238E27FC236}">
                  <a16:creationId xmlns:a16="http://schemas.microsoft.com/office/drawing/2014/main" id="{0EF0F013-7CF4-4C6D-9CA9-E2F4621F1E2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79" name="AutoShape 146">
              <a:extLst>
                <a:ext uri="{FF2B5EF4-FFF2-40B4-BE49-F238E27FC236}">
                  <a16:creationId xmlns:a16="http://schemas.microsoft.com/office/drawing/2014/main" id="{3F6C3244-312C-4CED-9A1F-3EAA9171D4B6}"/>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80" name="AutoShape 147">
              <a:extLst>
                <a:ext uri="{FF2B5EF4-FFF2-40B4-BE49-F238E27FC236}">
                  <a16:creationId xmlns:a16="http://schemas.microsoft.com/office/drawing/2014/main" id="{F74561A1-C79A-446F-B879-24992D8A5AEF}"/>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81" name="Oval 148">
              <a:extLst>
                <a:ext uri="{FF2B5EF4-FFF2-40B4-BE49-F238E27FC236}">
                  <a16:creationId xmlns:a16="http://schemas.microsoft.com/office/drawing/2014/main" id="{EA76E542-5327-4372-915B-6C833544B036}"/>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82" name="Oval 149">
              <a:extLst>
                <a:ext uri="{FF2B5EF4-FFF2-40B4-BE49-F238E27FC236}">
                  <a16:creationId xmlns:a16="http://schemas.microsoft.com/office/drawing/2014/main" id="{7CE013FE-A95A-4489-8FD0-14D9ADA45686}"/>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华文仿宋" panose="02010600040101010101" pitchFamily="2" charset="-122"/>
                <a:ea typeface="华文仿宋" panose="02010600040101010101" pitchFamily="2" charset="-122"/>
                <a:cs typeface="Arial" charset="0"/>
              </a:endParaRPr>
            </a:p>
          </p:txBody>
        </p:sp>
        <p:sp>
          <p:nvSpPr>
            <p:cNvPr id="83" name="Oval 150">
              <a:extLst>
                <a:ext uri="{FF2B5EF4-FFF2-40B4-BE49-F238E27FC236}">
                  <a16:creationId xmlns:a16="http://schemas.microsoft.com/office/drawing/2014/main" id="{EB58931C-D73B-4D9A-A759-2EF0E15D616B}"/>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84" name="Rectangle 151">
              <a:extLst>
                <a:ext uri="{FF2B5EF4-FFF2-40B4-BE49-F238E27FC236}">
                  <a16:creationId xmlns:a16="http://schemas.microsoft.com/office/drawing/2014/main" id="{924B3332-8864-422A-AB9A-EBC06DBF9A2A}"/>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grpSp>
      <p:sp>
        <p:nvSpPr>
          <p:cNvPr id="93" name="Line 104">
            <a:extLst>
              <a:ext uri="{FF2B5EF4-FFF2-40B4-BE49-F238E27FC236}">
                <a16:creationId xmlns:a16="http://schemas.microsoft.com/office/drawing/2014/main" id="{A8DD1415-280E-423E-BE71-8C0248D8065C}"/>
              </a:ext>
            </a:extLst>
          </p:cNvPr>
          <p:cNvSpPr>
            <a:spLocks noChangeShapeType="1"/>
          </p:cNvSpPr>
          <p:nvPr/>
        </p:nvSpPr>
        <p:spPr bwMode="auto">
          <a:xfrm flipH="1">
            <a:off x="3079562" y="2852337"/>
            <a:ext cx="1479550" cy="3159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94" name="Line 104">
            <a:extLst>
              <a:ext uri="{FF2B5EF4-FFF2-40B4-BE49-F238E27FC236}">
                <a16:creationId xmlns:a16="http://schemas.microsoft.com/office/drawing/2014/main" id="{2C328764-82F2-4A2D-8AF8-FBA084E2CECB}"/>
              </a:ext>
            </a:extLst>
          </p:cNvPr>
          <p:cNvSpPr>
            <a:spLocks noChangeShapeType="1"/>
          </p:cNvSpPr>
          <p:nvPr/>
        </p:nvSpPr>
        <p:spPr bwMode="auto">
          <a:xfrm>
            <a:off x="3091128" y="3182311"/>
            <a:ext cx="1479550" cy="3159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95" name="Text Box 110">
            <a:extLst>
              <a:ext uri="{FF2B5EF4-FFF2-40B4-BE49-F238E27FC236}">
                <a16:creationId xmlns:a16="http://schemas.microsoft.com/office/drawing/2014/main" id="{D8228F32-6792-498B-A9BC-6DA678792A93}"/>
              </a:ext>
            </a:extLst>
          </p:cNvPr>
          <p:cNvSpPr txBox="1">
            <a:spLocks noChangeArrowheads="1"/>
          </p:cNvSpPr>
          <p:nvPr/>
        </p:nvSpPr>
        <p:spPr bwMode="auto">
          <a:xfrm>
            <a:off x="1738030" y="3320650"/>
            <a:ext cx="995785"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华文仿宋" panose="02010600040101010101" pitchFamily="2" charset="-122"/>
                <a:ea typeface="华文仿宋" panose="02010600040101010101" pitchFamily="2" charset="-122"/>
              </a:rPr>
              <a:t>TLS </a:t>
            </a:r>
            <a:r>
              <a:rPr kumimoji="0" lang="zh-CN" altLang="en-US" sz="1600" b="0" i="0" u="none" strike="noStrike" kern="0" cap="none" spc="0" normalizeH="0" baseline="0" noProof="0" dirty="0">
                <a:ln>
                  <a:noFill/>
                </a:ln>
                <a:solidFill>
                  <a:srgbClr val="CC0000"/>
                </a:solidFill>
                <a:effectLst/>
                <a:uLnTx/>
                <a:uFillTx/>
                <a:latin typeface="华文仿宋" panose="02010600040101010101" pitchFamily="2" charset="-122"/>
                <a:ea typeface="华文仿宋" panose="02010600040101010101" pitchFamily="2" charset="-122"/>
              </a:rPr>
              <a:t>握手</a:t>
            </a:r>
            <a:endParaRPr kumimoji="0" lang="en-US" sz="1600" b="0" i="0" u="none" strike="noStrike" kern="0" cap="none" spc="0" normalizeH="0" baseline="0" noProof="0" dirty="0">
              <a:ln>
                <a:noFill/>
              </a:ln>
              <a:solidFill>
                <a:srgbClr val="CC0000"/>
              </a:solidFill>
              <a:effectLst/>
              <a:uLnTx/>
              <a:uFillTx/>
              <a:latin typeface="华文仿宋" panose="02010600040101010101" pitchFamily="2" charset="-122"/>
              <a:ea typeface="华文仿宋" panose="0201060004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a:t>
            </a:r>
            <a:r>
              <a:rPr lang="zh-CN" altLang="en-US" kern="0" dirty="0">
                <a:solidFill>
                  <a:prstClr val="black"/>
                </a:solidFill>
                <a:latin typeface="华文仿宋" panose="02010600040101010101" pitchFamily="2" charset="-122"/>
                <a:ea typeface="华文仿宋" panose="02010600040101010101" pitchFamily="2" charset="-122"/>
              </a:rPr>
              <a:t>安全</a:t>
            </a:r>
            <a:r>
              <a:rPr kumimoji="0" lang="en-US" sz="16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a:t>
            </a:r>
          </a:p>
        </p:txBody>
      </p:sp>
      <p:sp>
        <p:nvSpPr>
          <p:cNvPr id="96" name="Line 104">
            <a:extLst>
              <a:ext uri="{FF2B5EF4-FFF2-40B4-BE49-F238E27FC236}">
                <a16:creationId xmlns:a16="http://schemas.microsoft.com/office/drawing/2014/main" id="{7EC62147-4103-4239-BBC6-EC6997DDF8F7}"/>
              </a:ext>
            </a:extLst>
          </p:cNvPr>
          <p:cNvSpPr>
            <a:spLocks noChangeShapeType="1"/>
          </p:cNvSpPr>
          <p:nvPr/>
        </p:nvSpPr>
        <p:spPr bwMode="auto">
          <a:xfrm flipH="1">
            <a:off x="3057790" y="3549023"/>
            <a:ext cx="1479550" cy="3159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97" name="Line 104">
            <a:extLst>
              <a:ext uri="{FF2B5EF4-FFF2-40B4-BE49-F238E27FC236}">
                <a16:creationId xmlns:a16="http://schemas.microsoft.com/office/drawing/2014/main" id="{2301B2FE-5AB1-44B6-BE1E-2E03D997A06A}"/>
              </a:ext>
            </a:extLst>
          </p:cNvPr>
          <p:cNvSpPr>
            <a:spLocks noChangeShapeType="1"/>
          </p:cNvSpPr>
          <p:nvPr/>
        </p:nvSpPr>
        <p:spPr bwMode="auto">
          <a:xfrm>
            <a:off x="3087500" y="3908025"/>
            <a:ext cx="1479550" cy="31591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98" name="TextBox 194">
            <a:extLst>
              <a:ext uri="{FF2B5EF4-FFF2-40B4-BE49-F238E27FC236}">
                <a16:creationId xmlns:a16="http://schemas.microsoft.com/office/drawing/2014/main" id="{9AB63715-C215-47FF-91A6-5F7071A186FD}"/>
              </a:ext>
            </a:extLst>
          </p:cNvPr>
          <p:cNvSpPr txBox="1"/>
          <p:nvPr/>
        </p:nvSpPr>
        <p:spPr>
          <a:xfrm>
            <a:off x="3505200" y="3860800"/>
            <a:ext cx="553357"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data</a:t>
            </a:r>
          </a:p>
        </p:txBody>
      </p:sp>
      <p:grpSp>
        <p:nvGrpSpPr>
          <p:cNvPr id="99" name="Group 3">
            <a:extLst>
              <a:ext uri="{FF2B5EF4-FFF2-40B4-BE49-F238E27FC236}">
                <a16:creationId xmlns:a16="http://schemas.microsoft.com/office/drawing/2014/main" id="{F5B4EFC3-1536-4E2B-A662-44F1E84CD885}"/>
              </a:ext>
            </a:extLst>
          </p:cNvPr>
          <p:cNvGrpSpPr/>
          <p:nvPr/>
        </p:nvGrpSpPr>
        <p:grpSpPr>
          <a:xfrm>
            <a:off x="6354761" y="1850625"/>
            <a:ext cx="5087939" cy="4753374"/>
            <a:chOff x="6354761" y="1850625"/>
            <a:chExt cx="5087939" cy="4753374"/>
          </a:xfrm>
        </p:grpSpPr>
        <p:sp>
          <p:nvSpPr>
            <p:cNvPr id="100" name="Line 25">
              <a:extLst>
                <a:ext uri="{FF2B5EF4-FFF2-40B4-BE49-F238E27FC236}">
                  <a16:creationId xmlns:a16="http://schemas.microsoft.com/office/drawing/2014/main" id="{C4F11A45-F6C8-4AD4-BDFA-BE4BE9974B0A}"/>
                </a:ext>
              </a:extLst>
            </p:cNvPr>
            <p:cNvSpPr>
              <a:spLocks noChangeShapeType="1"/>
            </p:cNvSpPr>
            <p:nvPr/>
          </p:nvSpPr>
          <p:spPr bwMode="auto">
            <a:xfrm>
              <a:off x="8046851" y="2406250"/>
              <a:ext cx="11746" cy="1766326"/>
            </a:xfrm>
            <a:prstGeom prst="line">
              <a:avLst/>
            </a:prstGeom>
            <a:noFill/>
            <a:ln w="9525">
              <a:solidFill>
                <a:srgbClr val="77777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101" name="Line 39">
              <a:extLst>
                <a:ext uri="{FF2B5EF4-FFF2-40B4-BE49-F238E27FC236}">
                  <a16:creationId xmlns:a16="http://schemas.microsoft.com/office/drawing/2014/main" id="{E4220EC8-CF57-49B2-8A31-C53CA3E11CB6}"/>
                </a:ext>
              </a:extLst>
            </p:cNvPr>
            <p:cNvSpPr>
              <a:spLocks noChangeShapeType="1"/>
            </p:cNvSpPr>
            <p:nvPr/>
          </p:nvSpPr>
          <p:spPr bwMode="auto">
            <a:xfrm flipH="1">
              <a:off x="9546107" y="2479275"/>
              <a:ext cx="29506" cy="1738377"/>
            </a:xfrm>
            <a:prstGeom prst="line">
              <a:avLst/>
            </a:prstGeom>
            <a:noFill/>
            <a:ln w="9525">
              <a:solidFill>
                <a:srgbClr val="77777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102" name="Line 104">
              <a:extLst>
                <a:ext uri="{FF2B5EF4-FFF2-40B4-BE49-F238E27FC236}">
                  <a16:creationId xmlns:a16="http://schemas.microsoft.com/office/drawing/2014/main" id="{9CF682F3-E4D0-4186-A63A-7BEDD76AB452}"/>
                </a:ext>
              </a:extLst>
            </p:cNvPr>
            <p:cNvSpPr>
              <a:spLocks noChangeShapeType="1"/>
            </p:cNvSpPr>
            <p:nvPr/>
          </p:nvSpPr>
          <p:spPr bwMode="auto">
            <a:xfrm>
              <a:off x="8091300" y="2511025"/>
              <a:ext cx="1479550" cy="3159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103" name="Text Box 110">
              <a:extLst>
                <a:ext uri="{FF2B5EF4-FFF2-40B4-BE49-F238E27FC236}">
                  <a16:creationId xmlns:a16="http://schemas.microsoft.com/office/drawing/2014/main" id="{2402A86C-17D3-4BCA-968A-5EFF3FAE58C4}"/>
                </a:ext>
              </a:extLst>
            </p:cNvPr>
            <p:cNvSpPr txBox="1">
              <a:spLocks noChangeArrowheads="1"/>
            </p:cNvSpPr>
            <p:nvPr/>
          </p:nvSpPr>
          <p:spPr bwMode="auto">
            <a:xfrm>
              <a:off x="6659656" y="2649364"/>
              <a:ext cx="1152881"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华文仿宋" panose="02010600040101010101" pitchFamily="2" charset="-122"/>
                  <a:ea typeface="华文仿宋" panose="02010600040101010101" pitchFamily="2" charset="-122"/>
                </a:rPr>
                <a:t>QUIC </a:t>
              </a:r>
              <a:r>
                <a:rPr kumimoji="0" lang="zh-CN" altLang="en-US" sz="1600" b="0" i="0" u="none" strike="noStrike" kern="0" cap="none" spc="0" normalizeH="0" baseline="0" noProof="0" dirty="0">
                  <a:ln>
                    <a:noFill/>
                  </a:ln>
                  <a:solidFill>
                    <a:srgbClr val="CC0000"/>
                  </a:solidFill>
                  <a:effectLst/>
                  <a:uLnTx/>
                  <a:uFillTx/>
                  <a:latin typeface="华文仿宋" panose="02010600040101010101" pitchFamily="2" charset="-122"/>
                  <a:ea typeface="华文仿宋" panose="02010600040101010101" pitchFamily="2" charset="-122"/>
                </a:rPr>
                <a:t>握手</a:t>
              </a:r>
              <a:endParaRPr kumimoji="0" lang="en-US" sz="1600" b="0" i="0" u="none" strike="noStrike" kern="0" cap="none" spc="0" normalizeH="0" baseline="0" noProof="0" dirty="0">
                <a:ln>
                  <a:noFill/>
                </a:ln>
                <a:solidFill>
                  <a:srgbClr val="CC0000"/>
                </a:solidFill>
                <a:effectLst/>
                <a:uLnTx/>
                <a:uFillTx/>
                <a:latin typeface="华文仿宋" panose="02010600040101010101" pitchFamily="2" charset="-122"/>
                <a:ea typeface="华文仿宋" panose="02010600040101010101" pitchFamily="2" charset="-122"/>
              </a:endParaRPr>
            </a:p>
          </p:txBody>
        </p:sp>
        <p:grpSp>
          <p:nvGrpSpPr>
            <p:cNvPr id="104" name="Group 116">
              <a:extLst>
                <a:ext uri="{FF2B5EF4-FFF2-40B4-BE49-F238E27FC236}">
                  <a16:creationId xmlns:a16="http://schemas.microsoft.com/office/drawing/2014/main" id="{AE91D75B-46C7-46EB-9F1A-B800283399C9}"/>
                </a:ext>
              </a:extLst>
            </p:cNvPr>
            <p:cNvGrpSpPr>
              <a:grpSpLocks/>
            </p:cNvGrpSpPr>
            <p:nvPr/>
          </p:nvGrpSpPr>
          <p:grpSpPr bwMode="auto">
            <a:xfrm>
              <a:off x="7575363" y="1869675"/>
              <a:ext cx="620713" cy="487363"/>
              <a:chOff x="-44" y="1473"/>
              <a:chExt cx="981" cy="1105"/>
            </a:xfrm>
          </p:grpSpPr>
          <p:pic>
            <p:nvPicPr>
              <p:cNvPr id="147" name="Picture 117" descr="desktop_computer_stylized_medium">
                <a:extLst>
                  <a:ext uri="{FF2B5EF4-FFF2-40B4-BE49-F238E27FC236}">
                    <a16:creationId xmlns:a16="http://schemas.microsoft.com/office/drawing/2014/main" id="{58077780-374E-4E30-B849-70DC76DF0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Freeform 118">
                <a:extLst>
                  <a:ext uri="{FF2B5EF4-FFF2-40B4-BE49-F238E27FC236}">
                    <a16:creationId xmlns:a16="http://schemas.microsoft.com/office/drawing/2014/main" id="{CC9879A7-09F7-4916-A8A2-CF7613CB175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grpSp>
        <p:grpSp>
          <p:nvGrpSpPr>
            <p:cNvPr id="105" name="Group 119">
              <a:extLst>
                <a:ext uri="{FF2B5EF4-FFF2-40B4-BE49-F238E27FC236}">
                  <a16:creationId xmlns:a16="http://schemas.microsoft.com/office/drawing/2014/main" id="{DC751FCB-B2F4-4894-A700-82F6EDAEDE8A}"/>
                </a:ext>
              </a:extLst>
            </p:cNvPr>
            <p:cNvGrpSpPr>
              <a:grpSpLocks/>
            </p:cNvGrpSpPr>
            <p:nvPr/>
          </p:nvGrpSpPr>
          <p:grpSpPr bwMode="auto">
            <a:xfrm>
              <a:off x="9383525" y="1850625"/>
              <a:ext cx="336550" cy="512763"/>
              <a:chOff x="4140" y="429"/>
              <a:chExt cx="1425" cy="2396"/>
            </a:xfrm>
          </p:grpSpPr>
          <p:sp>
            <p:nvSpPr>
              <p:cNvPr id="110" name="Freeform 120">
                <a:extLst>
                  <a:ext uri="{FF2B5EF4-FFF2-40B4-BE49-F238E27FC236}">
                    <a16:creationId xmlns:a16="http://schemas.microsoft.com/office/drawing/2014/main" id="{8EEEE2A6-94B6-4C57-B546-296F7032859C}"/>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111" name="Rectangle 121">
                <a:extLst>
                  <a:ext uri="{FF2B5EF4-FFF2-40B4-BE49-F238E27FC236}">
                    <a16:creationId xmlns:a16="http://schemas.microsoft.com/office/drawing/2014/main" id="{3E6AF37A-EBE7-49AE-B131-D8A3A0114BC5}"/>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112" name="Freeform 122">
                <a:extLst>
                  <a:ext uri="{FF2B5EF4-FFF2-40B4-BE49-F238E27FC236}">
                    <a16:creationId xmlns:a16="http://schemas.microsoft.com/office/drawing/2014/main" id="{87EEA745-F1A9-47D5-9DA1-8D6D855DA4C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113" name="Freeform 123">
                <a:extLst>
                  <a:ext uri="{FF2B5EF4-FFF2-40B4-BE49-F238E27FC236}">
                    <a16:creationId xmlns:a16="http://schemas.microsoft.com/office/drawing/2014/main" id="{0BD2026C-A7BF-403F-8191-07C61F486439}"/>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114" name="Rectangle 124">
                <a:extLst>
                  <a:ext uri="{FF2B5EF4-FFF2-40B4-BE49-F238E27FC236}">
                    <a16:creationId xmlns:a16="http://schemas.microsoft.com/office/drawing/2014/main" id="{36044A67-A8FB-4C28-B773-82BF13898D12}"/>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grpSp>
            <p:nvGrpSpPr>
              <p:cNvPr id="115" name="Group 125">
                <a:extLst>
                  <a:ext uri="{FF2B5EF4-FFF2-40B4-BE49-F238E27FC236}">
                    <a16:creationId xmlns:a16="http://schemas.microsoft.com/office/drawing/2014/main" id="{83E13CC6-4F77-45C3-8003-B2F7DB71EEE0}"/>
                  </a:ext>
                </a:extLst>
              </p:cNvPr>
              <p:cNvGrpSpPr>
                <a:grpSpLocks/>
              </p:cNvGrpSpPr>
              <p:nvPr/>
            </p:nvGrpSpPr>
            <p:grpSpPr bwMode="auto">
              <a:xfrm>
                <a:off x="4749" y="668"/>
                <a:ext cx="581" cy="145"/>
                <a:chOff x="614" y="2568"/>
                <a:chExt cx="725" cy="139"/>
              </a:xfrm>
            </p:grpSpPr>
            <p:sp>
              <p:nvSpPr>
                <p:cNvPr id="145" name="AutoShape 126">
                  <a:extLst>
                    <a:ext uri="{FF2B5EF4-FFF2-40B4-BE49-F238E27FC236}">
                      <a16:creationId xmlns:a16="http://schemas.microsoft.com/office/drawing/2014/main" id="{DFF9CA26-C17B-4F4D-BA17-375EAF8B3B2A}"/>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146" name="AutoShape 127">
                  <a:extLst>
                    <a:ext uri="{FF2B5EF4-FFF2-40B4-BE49-F238E27FC236}">
                      <a16:creationId xmlns:a16="http://schemas.microsoft.com/office/drawing/2014/main" id="{24E138F2-3D07-482C-A4E1-420F6E5CB177}"/>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grpSp>
          <p:sp>
            <p:nvSpPr>
              <p:cNvPr id="116" name="Rectangle 128">
                <a:extLst>
                  <a:ext uri="{FF2B5EF4-FFF2-40B4-BE49-F238E27FC236}">
                    <a16:creationId xmlns:a16="http://schemas.microsoft.com/office/drawing/2014/main" id="{276ED1B9-368B-451A-9638-BE36089224EE}"/>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grpSp>
            <p:nvGrpSpPr>
              <p:cNvPr id="117" name="Group 129">
                <a:extLst>
                  <a:ext uri="{FF2B5EF4-FFF2-40B4-BE49-F238E27FC236}">
                    <a16:creationId xmlns:a16="http://schemas.microsoft.com/office/drawing/2014/main" id="{1CB08FC0-DADD-4CE5-AD43-9A090CC009DA}"/>
                  </a:ext>
                </a:extLst>
              </p:cNvPr>
              <p:cNvGrpSpPr>
                <a:grpSpLocks/>
              </p:cNvGrpSpPr>
              <p:nvPr/>
            </p:nvGrpSpPr>
            <p:grpSpPr bwMode="auto">
              <a:xfrm>
                <a:off x="4747" y="994"/>
                <a:ext cx="581" cy="134"/>
                <a:chOff x="614" y="2568"/>
                <a:chExt cx="725" cy="139"/>
              </a:xfrm>
            </p:grpSpPr>
            <p:sp>
              <p:nvSpPr>
                <p:cNvPr id="143" name="AutoShape 130">
                  <a:extLst>
                    <a:ext uri="{FF2B5EF4-FFF2-40B4-BE49-F238E27FC236}">
                      <a16:creationId xmlns:a16="http://schemas.microsoft.com/office/drawing/2014/main" id="{CC2D793D-3D47-4ED6-8FFA-3E7C166F293E}"/>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144" name="AutoShape 131">
                  <a:extLst>
                    <a:ext uri="{FF2B5EF4-FFF2-40B4-BE49-F238E27FC236}">
                      <a16:creationId xmlns:a16="http://schemas.microsoft.com/office/drawing/2014/main" id="{5068DFF3-2903-4A07-B114-03AD03BCD46E}"/>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grpSp>
          <p:sp>
            <p:nvSpPr>
              <p:cNvPr id="118" name="Rectangle 132">
                <a:extLst>
                  <a:ext uri="{FF2B5EF4-FFF2-40B4-BE49-F238E27FC236}">
                    <a16:creationId xmlns:a16="http://schemas.microsoft.com/office/drawing/2014/main" id="{B0972F88-3B50-473D-85BF-2F102AB2139C}"/>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119" name="Rectangle 133">
                <a:extLst>
                  <a:ext uri="{FF2B5EF4-FFF2-40B4-BE49-F238E27FC236}">
                    <a16:creationId xmlns:a16="http://schemas.microsoft.com/office/drawing/2014/main" id="{689C701F-054D-45C8-87C1-F123CAC80194}"/>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grpSp>
            <p:nvGrpSpPr>
              <p:cNvPr id="120" name="Group 134">
                <a:extLst>
                  <a:ext uri="{FF2B5EF4-FFF2-40B4-BE49-F238E27FC236}">
                    <a16:creationId xmlns:a16="http://schemas.microsoft.com/office/drawing/2014/main" id="{D787E9F9-5273-4A6E-B211-3361568F329C}"/>
                  </a:ext>
                </a:extLst>
              </p:cNvPr>
              <p:cNvGrpSpPr>
                <a:grpSpLocks/>
              </p:cNvGrpSpPr>
              <p:nvPr/>
            </p:nvGrpSpPr>
            <p:grpSpPr bwMode="auto">
              <a:xfrm>
                <a:off x="4735" y="1627"/>
                <a:ext cx="582" cy="151"/>
                <a:chOff x="614" y="2568"/>
                <a:chExt cx="725" cy="139"/>
              </a:xfrm>
            </p:grpSpPr>
            <p:sp>
              <p:nvSpPr>
                <p:cNvPr id="141" name="AutoShape 135">
                  <a:extLst>
                    <a:ext uri="{FF2B5EF4-FFF2-40B4-BE49-F238E27FC236}">
                      <a16:creationId xmlns:a16="http://schemas.microsoft.com/office/drawing/2014/main" id="{0D157ED2-6DBC-4695-A169-C33B1C1543EB}"/>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142" name="AutoShape 136">
                  <a:extLst>
                    <a:ext uri="{FF2B5EF4-FFF2-40B4-BE49-F238E27FC236}">
                      <a16:creationId xmlns:a16="http://schemas.microsoft.com/office/drawing/2014/main" id="{175D10F1-AC45-416D-BC90-BB24C72F8CFF}"/>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grpSp>
          <p:sp>
            <p:nvSpPr>
              <p:cNvPr id="121" name="Freeform 137">
                <a:extLst>
                  <a:ext uri="{FF2B5EF4-FFF2-40B4-BE49-F238E27FC236}">
                    <a16:creationId xmlns:a16="http://schemas.microsoft.com/office/drawing/2014/main" id="{8037A347-78C3-41C4-BF30-409BC269A5D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grpSp>
            <p:nvGrpSpPr>
              <p:cNvPr id="122" name="Group 138">
                <a:extLst>
                  <a:ext uri="{FF2B5EF4-FFF2-40B4-BE49-F238E27FC236}">
                    <a16:creationId xmlns:a16="http://schemas.microsoft.com/office/drawing/2014/main" id="{20347F14-4C3E-4AC3-ACDC-D35602772615}"/>
                  </a:ext>
                </a:extLst>
              </p:cNvPr>
              <p:cNvGrpSpPr>
                <a:grpSpLocks/>
              </p:cNvGrpSpPr>
              <p:nvPr/>
            </p:nvGrpSpPr>
            <p:grpSpPr bwMode="auto">
              <a:xfrm>
                <a:off x="4739" y="1327"/>
                <a:ext cx="582" cy="139"/>
                <a:chOff x="614" y="2568"/>
                <a:chExt cx="725" cy="139"/>
              </a:xfrm>
            </p:grpSpPr>
            <p:sp>
              <p:nvSpPr>
                <p:cNvPr id="139" name="AutoShape 139">
                  <a:extLst>
                    <a:ext uri="{FF2B5EF4-FFF2-40B4-BE49-F238E27FC236}">
                      <a16:creationId xmlns:a16="http://schemas.microsoft.com/office/drawing/2014/main" id="{3EDA78B2-C6E1-43A7-A306-D803AA77E1BC}"/>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140" name="AutoShape 140">
                  <a:extLst>
                    <a:ext uri="{FF2B5EF4-FFF2-40B4-BE49-F238E27FC236}">
                      <a16:creationId xmlns:a16="http://schemas.microsoft.com/office/drawing/2014/main" id="{65A79F29-D29E-4D8F-9F52-AEA049A56C8B}"/>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grpSp>
          <p:sp>
            <p:nvSpPr>
              <p:cNvPr id="123" name="Rectangle 141">
                <a:extLst>
                  <a:ext uri="{FF2B5EF4-FFF2-40B4-BE49-F238E27FC236}">
                    <a16:creationId xmlns:a16="http://schemas.microsoft.com/office/drawing/2014/main" id="{0BBE204D-6468-49C5-B429-8811E480A839}"/>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124" name="Freeform 142">
                <a:extLst>
                  <a:ext uri="{FF2B5EF4-FFF2-40B4-BE49-F238E27FC236}">
                    <a16:creationId xmlns:a16="http://schemas.microsoft.com/office/drawing/2014/main" id="{9143CF65-EA51-4232-87C8-BDE7EEBBBA1A}"/>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125" name="Freeform 143">
                <a:extLst>
                  <a:ext uri="{FF2B5EF4-FFF2-40B4-BE49-F238E27FC236}">
                    <a16:creationId xmlns:a16="http://schemas.microsoft.com/office/drawing/2014/main" id="{8552C305-25F7-4926-9729-BC02A9F5D5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126" name="Oval 144">
                <a:extLst>
                  <a:ext uri="{FF2B5EF4-FFF2-40B4-BE49-F238E27FC236}">
                    <a16:creationId xmlns:a16="http://schemas.microsoft.com/office/drawing/2014/main" id="{A72341BB-F4A6-4A47-942C-B0189F50DDFF}"/>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127" name="Freeform 145">
                <a:extLst>
                  <a:ext uri="{FF2B5EF4-FFF2-40B4-BE49-F238E27FC236}">
                    <a16:creationId xmlns:a16="http://schemas.microsoft.com/office/drawing/2014/main" id="{E2C67997-8D71-4825-92D8-BDBB38565006}"/>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128" name="AutoShape 146">
                <a:extLst>
                  <a:ext uri="{FF2B5EF4-FFF2-40B4-BE49-F238E27FC236}">
                    <a16:creationId xmlns:a16="http://schemas.microsoft.com/office/drawing/2014/main" id="{081ED06E-EB95-4B97-8DB4-C714B84B110B}"/>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129" name="AutoShape 147">
                <a:extLst>
                  <a:ext uri="{FF2B5EF4-FFF2-40B4-BE49-F238E27FC236}">
                    <a16:creationId xmlns:a16="http://schemas.microsoft.com/office/drawing/2014/main" id="{3679BDCB-74E1-4109-91D4-8F19047974EA}"/>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130" name="Oval 148">
                <a:extLst>
                  <a:ext uri="{FF2B5EF4-FFF2-40B4-BE49-F238E27FC236}">
                    <a16:creationId xmlns:a16="http://schemas.microsoft.com/office/drawing/2014/main" id="{75EF1A83-867E-479F-8C00-E928A66F0149}"/>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131" name="Oval 149">
                <a:extLst>
                  <a:ext uri="{FF2B5EF4-FFF2-40B4-BE49-F238E27FC236}">
                    <a16:creationId xmlns:a16="http://schemas.microsoft.com/office/drawing/2014/main" id="{72A97961-D3D8-41CF-9087-3CA9F1CAECB3}"/>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华文仿宋" panose="02010600040101010101" pitchFamily="2" charset="-122"/>
                  <a:ea typeface="华文仿宋" panose="02010600040101010101" pitchFamily="2" charset="-122"/>
                  <a:cs typeface="Arial" charset="0"/>
                </a:endParaRPr>
              </a:p>
            </p:txBody>
          </p:sp>
          <p:sp>
            <p:nvSpPr>
              <p:cNvPr id="132" name="Oval 150">
                <a:extLst>
                  <a:ext uri="{FF2B5EF4-FFF2-40B4-BE49-F238E27FC236}">
                    <a16:creationId xmlns:a16="http://schemas.microsoft.com/office/drawing/2014/main" id="{49D3A650-83E8-45DC-B4F4-3109FBFDC7C4}"/>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138" name="Rectangle 151">
                <a:extLst>
                  <a:ext uri="{FF2B5EF4-FFF2-40B4-BE49-F238E27FC236}">
                    <a16:creationId xmlns:a16="http://schemas.microsoft.com/office/drawing/2014/main" id="{D1EEFB94-495E-481A-A4BD-36DAD426D208}"/>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grpSp>
        <p:sp>
          <p:nvSpPr>
            <p:cNvPr id="106" name="Line 104">
              <a:extLst>
                <a:ext uri="{FF2B5EF4-FFF2-40B4-BE49-F238E27FC236}">
                  <a16:creationId xmlns:a16="http://schemas.microsoft.com/office/drawing/2014/main" id="{23268311-AD11-4763-B80B-ED20CDDFBF7D}"/>
                </a:ext>
              </a:extLst>
            </p:cNvPr>
            <p:cNvSpPr>
              <a:spLocks noChangeShapeType="1"/>
            </p:cNvSpPr>
            <p:nvPr/>
          </p:nvSpPr>
          <p:spPr bwMode="auto">
            <a:xfrm flipH="1">
              <a:off x="8057962" y="2877737"/>
              <a:ext cx="1479550" cy="3159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107" name="Line 104">
              <a:extLst>
                <a:ext uri="{FF2B5EF4-FFF2-40B4-BE49-F238E27FC236}">
                  <a16:creationId xmlns:a16="http://schemas.microsoft.com/office/drawing/2014/main" id="{599C2045-70C2-466B-94C0-625721DD4DF2}"/>
                </a:ext>
              </a:extLst>
            </p:cNvPr>
            <p:cNvSpPr>
              <a:spLocks noChangeShapeType="1"/>
            </p:cNvSpPr>
            <p:nvPr/>
          </p:nvSpPr>
          <p:spPr bwMode="auto">
            <a:xfrm>
              <a:off x="8078600" y="3222225"/>
              <a:ext cx="1479550" cy="31591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p:txBody>
        </p:sp>
        <p:sp>
          <p:nvSpPr>
            <p:cNvPr id="108" name="TextBox 196">
              <a:extLst>
                <a:ext uri="{FF2B5EF4-FFF2-40B4-BE49-F238E27FC236}">
                  <a16:creationId xmlns:a16="http://schemas.microsoft.com/office/drawing/2014/main" id="{7BD12A4E-C035-4ED8-BA9A-C1FA2ADD1FBB}"/>
                </a:ext>
              </a:extLst>
            </p:cNvPr>
            <p:cNvSpPr txBox="1"/>
            <p:nvPr/>
          </p:nvSpPr>
          <p:spPr>
            <a:xfrm>
              <a:off x="8496300" y="3175000"/>
              <a:ext cx="553357"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data</a:t>
              </a:r>
            </a:p>
          </p:txBody>
        </p:sp>
        <p:sp>
          <p:nvSpPr>
            <p:cNvPr id="109" name="Content Placeholder 3">
              <a:extLst>
                <a:ext uri="{FF2B5EF4-FFF2-40B4-BE49-F238E27FC236}">
                  <a16:creationId xmlns:a16="http://schemas.microsoft.com/office/drawing/2014/main" id="{92D1BA08-E88E-4E54-AEAA-F470667ECB81}"/>
                </a:ext>
              </a:extLst>
            </p:cNvPr>
            <p:cNvSpPr txBox="1">
              <a:spLocks/>
            </p:cNvSpPr>
            <p:nvPr/>
          </p:nvSpPr>
          <p:spPr>
            <a:xfrm>
              <a:off x="6354761" y="4510254"/>
              <a:ext cx="5087939" cy="209374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sz="28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QUIC: </a:t>
              </a:r>
              <a:r>
                <a:rPr kumimoji="0" lang="zh-CN" altLang="en-US"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可靠传输、拥塞控制、状态建立、身份认证、加密状态</a:t>
              </a:r>
              <a:endParaRPr kumimoji="0" lang="en-US"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endParaRPr>
            </a:p>
            <a:p>
              <a:pPr marL="508000" marR="0" lvl="0" indent="-2286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1 </a:t>
              </a:r>
              <a:r>
                <a:rPr lang="zh-CN" altLang="en-US" sz="2400" dirty="0">
                  <a:solidFill>
                    <a:prstClr val="black"/>
                  </a:solidFill>
                  <a:latin typeface="华文仿宋" panose="02010600040101010101" pitchFamily="2" charset="-122"/>
                  <a:ea typeface="华文仿宋" panose="02010600040101010101" pitchFamily="2" charset="-122"/>
                </a:rPr>
                <a:t>次握手</a:t>
              </a:r>
              <a:endParaRPr kumimoji="0" lang="en-US" sz="24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endParaRP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sz="28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endParaRPr>
            </a:p>
          </p:txBody>
        </p:sp>
      </p:grpSp>
      <p:sp>
        <p:nvSpPr>
          <p:cNvPr id="150" name="Content Placeholder 3">
            <a:extLst>
              <a:ext uri="{FF2B5EF4-FFF2-40B4-BE49-F238E27FC236}">
                <a16:creationId xmlns:a16="http://schemas.microsoft.com/office/drawing/2014/main" id="{D383FC74-BD56-4C01-A035-2C11A1783226}"/>
              </a:ext>
            </a:extLst>
          </p:cNvPr>
          <p:cNvSpPr txBox="1">
            <a:spLocks/>
          </p:cNvSpPr>
          <p:nvPr/>
        </p:nvSpPr>
        <p:spPr>
          <a:xfrm>
            <a:off x="1198561" y="4421354"/>
            <a:ext cx="4452939" cy="209374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sz="28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TCP </a:t>
            </a:r>
            <a:r>
              <a:rPr kumimoji="0" lang="en-US"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a:t>
            </a:r>
            <a:r>
              <a:rPr kumimoji="0" lang="zh-CN" altLang="en-US"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可靠传输、拥塞控制、状态建立</a:t>
            </a:r>
            <a:r>
              <a:rPr kumimoji="0" lang="en-US"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a:t>
            </a:r>
            <a:r>
              <a:rPr kumimoji="0" lang="en-US" sz="28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TLS </a:t>
            </a:r>
            <a:r>
              <a:rPr kumimoji="0" lang="en-US"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a:t>
            </a:r>
            <a:r>
              <a:rPr kumimoji="0" lang="zh-CN" altLang="en-US"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身份认证、加密状态</a:t>
            </a:r>
            <a:r>
              <a:rPr kumimoji="0" lang="en-US" sz="20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a:t>
            </a:r>
          </a:p>
          <a:p>
            <a:pPr marL="508000"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2</a:t>
            </a:r>
            <a:r>
              <a:rPr kumimoji="0" lang="zh-CN" altLang="en-US" sz="24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次串行的握手</a:t>
            </a:r>
            <a:endParaRPr kumimoji="0" lang="en-US" sz="24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endParaRP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sz="2800" b="0"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24850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dissolve">
                                      <p:cBhvr>
                                        <p:cTn id="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10002759" cy="1428589"/>
            <a:chOff x="551030" y="-368704"/>
            <a:chExt cx="10002759" cy="1428589"/>
          </a:xfrm>
        </p:grpSpPr>
        <p:grpSp>
          <p:nvGrpSpPr>
            <p:cNvPr id="20" name="组合 19"/>
            <p:cNvGrpSpPr/>
            <p:nvPr/>
          </p:nvGrpSpPr>
          <p:grpSpPr>
            <a:xfrm>
              <a:off x="1201631" y="303925"/>
              <a:ext cx="9352158" cy="675640"/>
              <a:chOff x="1839058" y="967769"/>
              <a:chExt cx="9352158" cy="675640"/>
            </a:xfrm>
          </p:grpSpPr>
          <p:sp>
            <p:nvSpPr>
              <p:cNvPr id="22" name="矩形: 圆角 21"/>
              <p:cNvSpPr/>
              <p:nvPr/>
            </p:nvSpPr>
            <p:spPr>
              <a:xfrm>
                <a:off x="1839058" y="967769"/>
                <a:ext cx="8140303"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79" y="1101245"/>
                <a:ext cx="8594037"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QUIC: </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流式：并行、无 </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HOL </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阻塞</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53" name="TextBox 321">
            <a:extLst>
              <a:ext uri="{FF2B5EF4-FFF2-40B4-BE49-F238E27FC236}">
                <a16:creationId xmlns:a16="http://schemas.microsoft.com/office/drawing/2014/main" id="{BECDC837-D359-433C-ACFA-FD9042EAF91D}"/>
              </a:ext>
            </a:extLst>
          </p:cNvPr>
          <p:cNvSpPr txBox="1"/>
          <p:nvPr/>
        </p:nvSpPr>
        <p:spPr>
          <a:xfrm>
            <a:off x="2543977" y="6035783"/>
            <a:ext cx="1447832"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(a) HTTP 1.1</a:t>
            </a:r>
          </a:p>
        </p:txBody>
      </p:sp>
      <p:sp>
        <p:nvSpPr>
          <p:cNvPr id="54" name="Rectangle 194">
            <a:extLst>
              <a:ext uri="{FF2B5EF4-FFF2-40B4-BE49-F238E27FC236}">
                <a16:creationId xmlns:a16="http://schemas.microsoft.com/office/drawing/2014/main" id="{17D28084-B193-4E39-B2CB-2AC8AE08A58C}"/>
              </a:ext>
            </a:extLst>
          </p:cNvPr>
          <p:cNvSpPr/>
          <p:nvPr/>
        </p:nvSpPr>
        <p:spPr>
          <a:xfrm>
            <a:off x="1054261" y="1578653"/>
            <a:ext cx="1965566" cy="2175203"/>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55" name="Rectangle 195">
            <a:extLst>
              <a:ext uri="{FF2B5EF4-FFF2-40B4-BE49-F238E27FC236}">
                <a16:creationId xmlns:a16="http://schemas.microsoft.com/office/drawing/2014/main" id="{33F7AFA3-766C-4671-BC76-112FEF1C1D0C}"/>
              </a:ext>
            </a:extLst>
          </p:cNvPr>
          <p:cNvSpPr/>
          <p:nvPr/>
        </p:nvSpPr>
        <p:spPr>
          <a:xfrm>
            <a:off x="1036173" y="4019150"/>
            <a:ext cx="1965566" cy="1278547"/>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56" name="Rectangle 196">
            <a:extLst>
              <a:ext uri="{FF2B5EF4-FFF2-40B4-BE49-F238E27FC236}">
                <a16:creationId xmlns:a16="http://schemas.microsoft.com/office/drawing/2014/main" id="{2A0446E7-FA1C-4DD5-B952-33EA22640A5D}"/>
              </a:ext>
            </a:extLst>
          </p:cNvPr>
          <p:cNvSpPr/>
          <p:nvPr/>
        </p:nvSpPr>
        <p:spPr>
          <a:xfrm>
            <a:off x="1115624" y="3255550"/>
            <a:ext cx="1829965" cy="449155"/>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57" name="TextBox 197">
            <a:extLst>
              <a:ext uri="{FF2B5EF4-FFF2-40B4-BE49-F238E27FC236}">
                <a16:creationId xmlns:a16="http://schemas.microsoft.com/office/drawing/2014/main" id="{43D028EE-6AE6-4B93-AEBF-8BB057D35A0D}"/>
              </a:ext>
            </a:extLst>
          </p:cNvPr>
          <p:cNvSpPr txBox="1"/>
          <p:nvPr/>
        </p:nvSpPr>
        <p:spPr>
          <a:xfrm>
            <a:off x="1249008" y="3237350"/>
            <a:ext cx="1124026"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TLS </a:t>
            </a:r>
            <a:r>
              <a:rPr kumimoji="0" lang="zh-CN" altLang="en-US" sz="1600" b="0" i="0" u="none" strike="noStrike" kern="0" cap="none" spc="0" normalizeH="0" baseline="0" noProof="0" dirty="0">
                <a:ln>
                  <a:noFill/>
                </a:ln>
                <a:solidFill>
                  <a:prstClr val="black"/>
                </a:solidFill>
                <a:effectLst/>
                <a:uLnTx/>
                <a:uFillTx/>
                <a:latin typeface="Calibri" panose="020F0502020204030204"/>
                <a:ea typeface="+mn-ea"/>
                <a:cs typeface="+mn-cs"/>
              </a:rPr>
              <a:t>加密</a:t>
            </a:r>
            <a:endPar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198">
            <a:extLst>
              <a:ext uri="{FF2B5EF4-FFF2-40B4-BE49-F238E27FC236}">
                <a16:creationId xmlns:a16="http://schemas.microsoft.com/office/drawing/2014/main" id="{68589D9C-74F2-42F2-A2E4-740038BDA258}"/>
              </a:ext>
            </a:extLst>
          </p:cNvPr>
          <p:cNvGrpSpPr/>
          <p:nvPr/>
        </p:nvGrpSpPr>
        <p:grpSpPr>
          <a:xfrm>
            <a:off x="1115626" y="4169906"/>
            <a:ext cx="1829965" cy="467357"/>
            <a:chOff x="985206" y="5016160"/>
            <a:chExt cx="1509130" cy="255065"/>
          </a:xfrm>
        </p:grpSpPr>
        <p:sp>
          <p:nvSpPr>
            <p:cNvPr id="59" name="Rectangle 199">
              <a:extLst>
                <a:ext uri="{FF2B5EF4-FFF2-40B4-BE49-F238E27FC236}">
                  <a16:creationId xmlns:a16="http://schemas.microsoft.com/office/drawing/2014/main" id="{3AFE778D-8091-4C93-8562-F5C273CA9255}"/>
                </a:ext>
              </a:extLst>
            </p:cNvPr>
            <p:cNvSpPr/>
            <p:nvPr/>
          </p:nvSpPr>
          <p:spPr>
            <a:xfrm>
              <a:off x="985206" y="5016160"/>
              <a:ext cx="1509130" cy="245132"/>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60" name="TextBox 200">
              <a:extLst>
                <a:ext uri="{FF2B5EF4-FFF2-40B4-BE49-F238E27FC236}">
                  <a16:creationId xmlns:a16="http://schemas.microsoft.com/office/drawing/2014/main" id="{D88ADE2A-5067-4BDE-A2AE-EEDF5762034F}"/>
                </a:ext>
              </a:extLst>
            </p:cNvPr>
            <p:cNvSpPr txBox="1"/>
            <p:nvPr/>
          </p:nvSpPr>
          <p:spPr>
            <a:xfrm>
              <a:off x="1170162" y="5019266"/>
              <a:ext cx="1016851" cy="25195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TCP RDT</a:t>
              </a:r>
            </a:p>
          </p:txBody>
        </p:sp>
      </p:grpSp>
      <p:grpSp>
        <p:nvGrpSpPr>
          <p:cNvPr id="61" name="Group 201">
            <a:extLst>
              <a:ext uri="{FF2B5EF4-FFF2-40B4-BE49-F238E27FC236}">
                <a16:creationId xmlns:a16="http://schemas.microsoft.com/office/drawing/2014/main" id="{B6C2E494-838F-46D7-BD4A-F0609A800CA9}"/>
              </a:ext>
            </a:extLst>
          </p:cNvPr>
          <p:cNvGrpSpPr/>
          <p:nvPr/>
        </p:nvGrpSpPr>
        <p:grpSpPr>
          <a:xfrm>
            <a:off x="1054260" y="4684687"/>
            <a:ext cx="1925319" cy="467355"/>
            <a:chOff x="948938" y="5006227"/>
            <a:chExt cx="1587767" cy="255065"/>
          </a:xfrm>
        </p:grpSpPr>
        <p:sp>
          <p:nvSpPr>
            <p:cNvPr id="62" name="Rectangle 202">
              <a:extLst>
                <a:ext uri="{FF2B5EF4-FFF2-40B4-BE49-F238E27FC236}">
                  <a16:creationId xmlns:a16="http://schemas.microsoft.com/office/drawing/2014/main" id="{E09FC0F2-067A-4A38-807A-BCA59E4BFB1B}"/>
                </a:ext>
              </a:extLst>
            </p:cNvPr>
            <p:cNvSpPr/>
            <p:nvPr/>
          </p:nvSpPr>
          <p:spPr>
            <a:xfrm>
              <a:off x="985206" y="5016160"/>
              <a:ext cx="1509130" cy="245132"/>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63" name="TextBox 203">
              <a:extLst>
                <a:ext uri="{FF2B5EF4-FFF2-40B4-BE49-F238E27FC236}">
                  <a16:creationId xmlns:a16="http://schemas.microsoft.com/office/drawing/2014/main" id="{14225F30-4453-48D6-8498-226BF38961D5}"/>
                </a:ext>
              </a:extLst>
            </p:cNvPr>
            <p:cNvSpPr txBox="1"/>
            <p:nvPr/>
          </p:nvSpPr>
          <p:spPr>
            <a:xfrm>
              <a:off x="948938" y="5006227"/>
              <a:ext cx="1587767" cy="2519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TCP </a:t>
              </a:r>
              <a:r>
                <a:rPr kumimoji="0" lang="zh-CN" altLang="en-US" sz="1800" b="0" i="0" u="none" strike="noStrike" kern="0" cap="none" spc="0" normalizeH="0" baseline="0" noProof="0" dirty="0">
                  <a:ln>
                    <a:noFill/>
                  </a:ln>
                  <a:solidFill>
                    <a:prstClr val="black"/>
                  </a:solidFill>
                  <a:effectLst/>
                  <a:uLnTx/>
                  <a:uFillTx/>
                  <a:latin typeface="Calibri" panose="020F0502020204030204"/>
                  <a:ea typeface="+mn-ea"/>
                  <a:cs typeface="+mn-cs"/>
                </a:rPr>
                <a:t>拥塞控制</a:t>
              </a: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64" name="Rectangle 216">
            <a:extLst>
              <a:ext uri="{FF2B5EF4-FFF2-40B4-BE49-F238E27FC236}">
                <a16:creationId xmlns:a16="http://schemas.microsoft.com/office/drawing/2014/main" id="{6D3D215E-D395-4632-B867-54AB7B4BEB39}"/>
              </a:ext>
            </a:extLst>
          </p:cNvPr>
          <p:cNvSpPr/>
          <p:nvPr/>
        </p:nvSpPr>
        <p:spPr>
          <a:xfrm>
            <a:off x="3680782" y="1557642"/>
            <a:ext cx="1965566" cy="2175203"/>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65" name="TextBox 323">
            <a:extLst>
              <a:ext uri="{FF2B5EF4-FFF2-40B4-BE49-F238E27FC236}">
                <a16:creationId xmlns:a16="http://schemas.microsoft.com/office/drawing/2014/main" id="{8C22A98A-CF71-41A7-90D0-0CCE7537B069}"/>
              </a:ext>
            </a:extLst>
          </p:cNvPr>
          <p:cNvSpPr txBox="1"/>
          <p:nvPr/>
        </p:nvSpPr>
        <p:spPr>
          <a:xfrm rot="16200000">
            <a:off x="681" y="4446905"/>
            <a:ext cx="954107"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1" u="none" strike="noStrike" kern="0" cap="none" spc="0" normalizeH="0" baseline="0" noProof="0" dirty="0">
                <a:ln>
                  <a:noFill/>
                </a:ln>
                <a:solidFill>
                  <a:prstClr val="black"/>
                </a:solidFill>
                <a:effectLst/>
                <a:uLnTx/>
                <a:uFillTx/>
                <a:latin typeface="Calibri" panose="020F0502020204030204"/>
                <a:ea typeface="+mn-ea"/>
                <a:cs typeface="+mn-cs"/>
              </a:rPr>
              <a:t>运输层</a:t>
            </a:r>
            <a:endParaRPr kumimoji="0" lang="en-US" sz="2000" b="0" i="1"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6" name="TextBox 324">
            <a:extLst>
              <a:ext uri="{FF2B5EF4-FFF2-40B4-BE49-F238E27FC236}">
                <a16:creationId xmlns:a16="http://schemas.microsoft.com/office/drawing/2014/main" id="{9418F286-8AD2-4996-90C0-AF4CCD14A78D}"/>
              </a:ext>
            </a:extLst>
          </p:cNvPr>
          <p:cNvSpPr txBox="1"/>
          <p:nvPr/>
        </p:nvSpPr>
        <p:spPr>
          <a:xfrm rot="16200000">
            <a:off x="2226" y="2554615"/>
            <a:ext cx="954107"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1" u="none" strike="noStrike" kern="0" cap="none" spc="0" normalizeH="0" baseline="0" noProof="0" dirty="0">
                <a:ln>
                  <a:noFill/>
                </a:ln>
                <a:solidFill>
                  <a:prstClr val="black"/>
                </a:solidFill>
                <a:effectLst/>
                <a:uLnTx/>
                <a:uFillTx/>
                <a:latin typeface="Calibri" panose="020F0502020204030204"/>
                <a:ea typeface="+mn-ea"/>
                <a:cs typeface="+mn-cs"/>
              </a:rPr>
              <a:t>应用层</a:t>
            </a:r>
            <a:endParaRPr kumimoji="0" lang="en-US" sz="2000" b="0" i="1"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67" name="Straight Connector 325">
            <a:extLst>
              <a:ext uri="{FF2B5EF4-FFF2-40B4-BE49-F238E27FC236}">
                <a16:creationId xmlns:a16="http://schemas.microsoft.com/office/drawing/2014/main" id="{EFADC8B5-B2DF-4805-9064-F152EC780113}"/>
              </a:ext>
            </a:extLst>
          </p:cNvPr>
          <p:cNvCxnSpPr/>
          <p:nvPr/>
        </p:nvCxnSpPr>
        <p:spPr>
          <a:xfrm>
            <a:off x="1044294" y="3866601"/>
            <a:ext cx="4501961" cy="0"/>
          </a:xfrm>
          <a:prstGeom prst="line">
            <a:avLst/>
          </a:prstGeom>
          <a:noFill/>
          <a:ln w="12700" cap="flat" cmpd="sng" algn="ctr">
            <a:solidFill>
              <a:sysClr val="windowText" lastClr="000000"/>
            </a:solidFill>
            <a:prstDash val="dash"/>
          </a:ln>
          <a:effectLst/>
        </p:spPr>
      </p:cxnSp>
      <p:sp>
        <p:nvSpPr>
          <p:cNvPr id="68" name="TextBox 322">
            <a:extLst>
              <a:ext uri="{FF2B5EF4-FFF2-40B4-BE49-F238E27FC236}">
                <a16:creationId xmlns:a16="http://schemas.microsoft.com/office/drawing/2014/main" id="{DE8AE31D-B5BF-4B06-96B0-8FBE0B66FD6A}"/>
              </a:ext>
            </a:extLst>
          </p:cNvPr>
          <p:cNvSpPr txBox="1"/>
          <p:nvPr/>
        </p:nvSpPr>
        <p:spPr>
          <a:xfrm>
            <a:off x="6775422" y="6025510"/>
            <a:ext cx="4136069"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(b) </a:t>
            </a:r>
            <a:r>
              <a:rPr kumimoji="0" lang="zh-CN" altLang="en-US" sz="2000" b="0" i="0" u="none" strike="noStrike" kern="0" cap="none" spc="0" normalizeH="0" baseline="0" noProof="0" dirty="0">
                <a:ln>
                  <a:noFill/>
                </a:ln>
                <a:solidFill>
                  <a:prstClr val="black"/>
                </a:solidFill>
                <a:effectLst/>
                <a:uLnTx/>
                <a:uFillTx/>
                <a:latin typeface="Calibri" panose="020F0502020204030204"/>
                <a:ea typeface="+mn-ea"/>
                <a:cs typeface="+mn-cs"/>
              </a:rPr>
              <a:t>基于</a:t>
            </a:r>
            <a:r>
              <a:rPr kumimoji="0" lang="en-US" altLang="zh-CN" sz="2000" b="0" i="0" u="none" strike="noStrike" kern="0" cap="none" spc="0" normalizeH="0" baseline="0" noProof="0" dirty="0">
                <a:ln>
                  <a:noFill/>
                </a:ln>
                <a:solidFill>
                  <a:prstClr val="black"/>
                </a:solidFill>
                <a:effectLst/>
                <a:uLnTx/>
                <a:uFillTx/>
                <a:latin typeface="Calibri" panose="020F0502020204030204"/>
                <a:ea typeface="+mn-ea"/>
                <a:cs typeface="+mn-cs"/>
              </a:rPr>
              <a:t>QUIC</a:t>
            </a:r>
            <a:r>
              <a:rPr kumimoji="0" lang="zh-CN" altLang="en-US" sz="2000" b="0" i="0" u="none" strike="noStrike" kern="0" cap="none" spc="0" normalizeH="0" baseline="0" noProof="0" dirty="0">
                <a:ln>
                  <a:noFill/>
                </a:ln>
                <a:solidFill>
                  <a:prstClr val="black"/>
                </a:solidFill>
                <a:effectLst/>
                <a:uLnTx/>
                <a:uFillTx/>
                <a:latin typeface="Calibri" panose="020F0502020204030204"/>
                <a:ea typeface="+mn-ea"/>
                <a:cs typeface="+mn-cs"/>
              </a:rPr>
              <a:t>的</a:t>
            </a: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HTTP/3</a:t>
            </a:r>
            <a:r>
              <a:rPr kumimoji="0" lang="zh-CN" altLang="en-US" sz="2000" b="0" i="0" u="none" strike="noStrike" kern="0" cap="none" spc="0" normalizeH="0" baseline="0" noProof="0" dirty="0">
                <a:ln>
                  <a:noFill/>
                </a:ln>
                <a:solidFill>
                  <a:prstClr val="black"/>
                </a:solidFill>
                <a:effectLst/>
                <a:uLnTx/>
                <a:uFillTx/>
                <a:latin typeface="Calibri" panose="020F0502020204030204"/>
                <a:ea typeface="+mn-ea"/>
                <a:cs typeface="+mn-cs"/>
              </a:rPr>
              <a:t>：无</a:t>
            </a: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HOL</a:t>
            </a:r>
            <a:r>
              <a:rPr kumimoji="0" lang="zh-CN" altLang="en-US" sz="2000" b="0" i="0" u="none" strike="noStrike" kern="0" cap="none" spc="0" normalizeH="0" baseline="0" noProof="0" dirty="0">
                <a:ln>
                  <a:noFill/>
                </a:ln>
                <a:solidFill>
                  <a:prstClr val="black"/>
                </a:solidFill>
                <a:effectLst/>
                <a:uLnTx/>
                <a:uFillTx/>
                <a:latin typeface="Calibri" panose="020F0502020204030204"/>
                <a:ea typeface="+mn-ea"/>
                <a:cs typeface="+mn-cs"/>
              </a:rPr>
              <a:t>阻塞</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9" name="Group 11">
            <a:extLst>
              <a:ext uri="{FF2B5EF4-FFF2-40B4-BE49-F238E27FC236}">
                <a16:creationId xmlns:a16="http://schemas.microsoft.com/office/drawing/2014/main" id="{4C5DA0C4-837B-4E2B-9CE9-E86C998E56D9}"/>
              </a:ext>
            </a:extLst>
          </p:cNvPr>
          <p:cNvGrpSpPr/>
          <p:nvPr/>
        </p:nvGrpSpPr>
        <p:grpSpPr>
          <a:xfrm>
            <a:off x="3654226" y="4021737"/>
            <a:ext cx="1965566" cy="1278547"/>
            <a:chOff x="3654226" y="3933249"/>
            <a:chExt cx="1965566" cy="1278547"/>
          </a:xfrm>
        </p:grpSpPr>
        <p:sp>
          <p:nvSpPr>
            <p:cNvPr id="70" name="Rectangle 327">
              <a:extLst>
                <a:ext uri="{FF2B5EF4-FFF2-40B4-BE49-F238E27FC236}">
                  <a16:creationId xmlns:a16="http://schemas.microsoft.com/office/drawing/2014/main" id="{92E6B140-1B41-457D-8A11-0744CA839470}"/>
                </a:ext>
              </a:extLst>
            </p:cNvPr>
            <p:cNvSpPr/>
            <p:nvPr/>
          </p:nvSpPr>
          <p:spPr>
            <a:xfrm>
              <a:off x="3654226" y="3933249"/>
              <a:ext cx="1965566" cy="1278547"/>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grpSp>
          <p:nvGrpSpPr>
            <p:cNvPr id="71" name="Group 328">
              <a:extLst>
                <a:ext uri="{FF2B5EF4-FFF2-40B4-BE49-F238E27FC236}">
                  <a16:creationId xmlns:a16="http://schemas.microsoft.com/office/drawing/2014/main" id="{FE05EE86-B404-451A-A8A6-0C33053E4D86}"/>
                </a:ext>
              </a:extLst>
            </p:cNvPr>
            <p:cNvGrpSpPr/>
            <p:nvPr/>
          </p:nvGrpSpPr>
          <p:grpSpPr>
            <a:xfrm>
              <a:off x="3733679" y="4084005"/>
              <a:ext cx="1829965" cy="467357"/>
              <a:chOff x="985206" y="5016160"/>
              <a:chExt cx="1509130" cy="255065"/>
            </a:xfrm>
          </p:grpSpPr>
          <p:sp>
            <p:nvSpPr>
              <p:cNvPr id="75" name="Rectangle 329">
                <a:extLst>
                  <a:ext uri="{FF2B5EF4-FFF2-40B4-BE49-F238E27FC236}">
                    <a16:creationId xmlns:a16="http://schemas.microsoft.com/office/drawing/2014/main" id="{6B97797B-2251-485F-8482-46B766701DDB}"/>
                  </a:ext>
                </a:extLst>
              </p:cNvPr>
              <p:cNvSpPr/>
              <p:nvPr/>
            </p:nvSpPr>
            <p:spPr>
              <a:xfrm>
                <a:off x="985206" y="5016160"/>
                <a:ext cx="1509130" cy="245132"/>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76" name="TextBox 330">
                <a:extLst>
                  <a:ext uri="{FF2B5EF4-FFF2-40B4-BE49-F238E27FC236}">
                    <a16:creationId xmlns:a16="http://schemas.microsoft.com/office/drawing/2014/main" id="{E763FF2A-A782-47CD-B8DF-962B42A12413}"/>
                  </a:ext>
                </a:extLst>
              </p:cNvPr>
              <p:cNvSpPr txBox="1"/>
              <p:nvPr/>
            </p:nvSpPr>
            <p:spPr>
              <a:xfrm>
                <a:off x="1170162" y="5019266"/>
                <a:ext cx="1016851" cy="25195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TCP RDT</a:t>
                </a:r>
              </a:p>
            </p:txBody>
          </p:sp>
        </p:grpSp>
        <p:grpSp>
          <p:nvGrpSpPr>
            <p:cNvPr id="72" name="Group 331">
              <a:extLst>
                <a:ext uri="{FF2B5EF4-FFF2-40B4-BE49-F238E27FC236}">
                  <a16:creationId xmlns:a16="http://schemas.microsoft.com/office/drawing/2014/main" id="{535A3C25-9F6A-47D8-B001-A7BC7F000B0D}"/>
                </a:ext>
              </a:extLst>
            </p:cNvPr>
            <p:cNvGrpSpPr/>
            <p:nvPr/>
          </p:nvGrpSpPr>
          <p:grpSpPr>
            <a:xfrm>
              <a:off x="3672313" y="4598786"/>
              <a:ext cx="1925319" cy="467355"/>
              <a:chOff x="948938" y="5006227"/>
              <a:chExt cx="1587767" cy="255065"/>
            </a:xfrm>
          </p:grpSpPr>
          <p:sp>
            <p:nvSpPr>
              <p:cNvPr id="73" name="Rectangle 332">
                <a:extLst>
                  <a:ext uri="{FF2B5EF4-FFF2-40B4-BE49-F238E27FC236}">
                    <a16:creationId xmlns:a16="http://schemas.microsoft.com/office/drawing/2014/main" id="{A104A897-F258-40F3-B978-E8F4C5CFF2D5}"/>
                  </a:ext>
                </a:extLst>
              </p:cNvPr>
              <p:cNvSpPr/>
              <p:nvPr/>
            </p:nvSpPr>
            <p:spPr>
              <a:xfrm>
                <a:off x="985206" y="5016160"/>
                <a:ext cx="1509130" cy="245132"/>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74" name="TextBox 333">
                <a:extLst>
                  <a:ext uri="{FF2B5EF4-FFF2-40B4-BE49-F238E27FC236}">
                    <a16:creationId xmlns:a16="http://schemas.microsoft.com/office/drawing/2014/main" id="{2B7A99D7-758F-471C-A09B-8FC2ED0E0E1D}"/>
                  </a:ext>
                </a:extLst>
              </p:cNvPr>
              <p:cNvSpPr txBox="1"/>
              <p:nvPr/>
            </p:nvSpPr>
            <p:spPr>
              <a:xfrm>
                <a:off x="948938" y="5006227"/>
                <a:ext cx="1587767" cy="2519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TCP </a:t>
                </a:r>
                <a:r>
                  <a:rPr kumimoji="0" lang="zh-CN" altLang="en-US" sz="1800" b="0" i="0" u="none" strike="noStrike" kern="0" cap="none" spc="0" normalizeH="0" baseline="0" noProof="0" dirty="0">
                    <a:ln>
                      <a:noFill/>
                    </a:ln>
                    <a:solidFill>
                      <a:prstClr val="black"/>
                    </a:solidFill>
                    <a:effectLst/>
                    <a:uLnTx/>
                    <a:uFillTx/>
                    <a:latin typeface="Calibri" panose="020F0502020204030204"/>
                    <a:ea typeface="+mn-ea"/>
                    <a:cs typeface="+mn-cs"/>
                  </a:rPr>
                  <a:t>拥塞控制</a:t>
                </a: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77" name="Rectangle 334">
            <a:extLst>
              <a:ext uri="{FF2B5EF4-FFF2-40B4-BE49-F238E27FC236}">
                <a16:creationId xmlns:a16="http://schemas.microsoft.com/office/drawing/2014/main" id="{F90E31C5-47FE-484A-9423-283F9A25EE90}"/>
              </a:ext>
            </a:extLst>
          </p:cNvPr>
          <p:cNvSpPr/>
          <p:nvPr/>
        </p:nvSpPr>
        <p:spPr>
          <a:xfrm>
            <a:off x="3822817" y="3261240"/>
            <a:ext cx="1829965" cy="449155"/>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78" name="TextBox 335">
            <a:extLst>
              <a:ext uri="{FF2B5EF4-FFF2-40B4-BE49-F238E27FC236}">
                <a16:creationId xmlns:a16="http://schemas.microsoft.com/office/drawing/2014/main" id="{B6F65E8D-40D5-4CE2-971A-C1AD6B77BD76}"/>
              </a:ext>
            </a:extLst>
          </p:cNvPr>
          <p:cNvSpPr txBox="1"/>
          <p:nvPr/>
        </p:nvSpPr>
        <p:spPr>
          <a:xfrm>
            <a:off x="3948827" y="3243040"/>
            <a:ext cx="1124026"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TLS </a:t>
            </a:r>
            <a:r>
              <a:rPr kumimoji="0" lang="zh-CN" altLang="en-US" sz="1600" b="0" i="0" u="none" strike="noStrike" kern="0" cap="none" spc="0" normalizeH="0" baseline="0" noProof="0" dirty="0">
                <a:ln>
                  <a:noFill/>
                </a:ln>
                <a:solidFill>
                  <a:prstClr val="black"/>
                </a:solidFill>
                <a:effectLst/>
                <a:uLnTx/>
                <a:uFillTx/>
                <a:latin typeface="Calibri" panose="020F0502020204030204"/>
                <a:ea typeface="+mn-ea"/>
                <a:cs typeface="+mn-cs"/>
              </a:rPr>
              <a:t>加密</a:t>
            </a:r>
            <a:endPar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9" name="Freeform 12">
            <a:extLst>
              <a:ext uri="{FF2B5EF4-FFF2-40B4-BE49-F238E27FC236}">
                <a16:creationId xmlns:a16="http://schemas.microsoft.com/office/drawing/2014/main" id="{1D3EF72C-81E8-40C1-AD59-D7EC6109F3E0}"/>
              </a:ext>
            </a:extLst>
          </p:cNvPr>
          <p:cNvSpPr/>
          <p:nvPr/>
        </p:nvSpPr>
        <p:spPr>
          <a:xfrm>
            <a:off x="2308647" y="2654627"/>
            <a:ext cx="1710813" cy="2824317"/>
          </a:xfrm>
          <a:custGeom>
            <a:avLst/>
            <a:gdLst>
              <a:gd name="connsiteX0" fmla="*/ 0 w 1710813"/>
              <a:gd name="connsiteY0" fmla="*/ 376084 h 2824317"/>
              <a:gd name="connsiteX1" fmla="*/ 0 w 1710813"/>
              <a:gd name="connsiteY1" fmla="*/ 2824317 h 2824317"/>
              <a:gd name="connsiteX2" fmla="*/ 95865 w 1710813"/>
              <a:gd name="connsiteY2" fmla="*/ 2824317 h 2824317"/>
              <a:gd name="connsiteX3" fmla="*/ 1710813 w 1710813"/>
              <a:gd name="connsiteY3" fmla="*/ 2824317 h 2824317"/>
              <a:gd name="connsiteX4" fmla="*/ 1710813 w 1710813"/>
              <a:gd name="connsiteY4" fmla="*/ 2676833 h 2824317"/>
              <a:gd name="connsiteX5" fmla="*/ 1710813 w 1710813"/>
              <a:gd name="connsiteY5" fmla="*/ 0 h 2824317"/>
              <a:gd name="connsiteX6" fmla="*/ 1600200 w 1710813"/>
              <a:gd name="connsiteY6" fmla="*/ 0 h 2824317"/>
              <a:gd name="connsiteX7" fmla="*/ 1482213 w 1710813"/>
              <a:gd name="connsiteY7" fmla="*/ 29497 h 2824317"/>
              <a:gd name="connsiteX0" fmla="*/ 0 w 1710813"/>
              <a:gd name="connsiteY0" fmla="*/ 376084 h 2824317"/>
              <a:gd name="connsiteX1" fmla="*/ 0 w 1710813"/>
              <a:gd name="connsiteY1" fmla="*/ 2824317 h 2824317"/>
              <a:gd name="connsiteX2" fmla="*/ 95865 w 1710813"/>
              <a:gd name="connsiteY2" fmla="*/ 2824317 h 2824317"/>
              <a:gd name="connsiteX3" fmla="*/ 1710813 w 1710813"/>
              <a:gd name="connsiteY3" fmla="*/ 2824317 h 2824317"/>
              <a:gd name="connsiteX4" fmla="*/ 1710813 w 1710813"/>
              <a:gd name="connsiteY4" fmla="*/ 2676833 h 2824317"/>
              <a:gd name="connsiteX5" fmla="*/ 1710813 w 1710813"/>
              <a:gd name="connsiteY5" fmla="*/ 0 h 2824317"/>
              <a:gd name="connsiteX6" fmla="*/ 1600200 w 1710813"/>
              <a:gd name="connsiteY6" fmla="*/ 0 h 2824317"/>
              <a:gd name="connsiteX0" fmla="*/ 0 w 1710813"/>
              <a:gd name="connsiteY0" fmla="*/ 376084 h 2824317"/>
              <a:gd name="connsiteX1" fmla="*/ 0 w 1710813"/>
              <a:gd name="connsiteY1" fmla="*/ 2824317 h 2824317"/>
              <a:gd name="connsiteX2" fmla="*/ 95865 w 1710813"/>
              <a:gd name="connsiteY2" fmla="*/ 2824317 h 2824317"/>
              <a:gd name="connsiteX3" fmla="*/ 1710813 w 1710813"/>
              <a:gd name="connsiteY3" fmla="*/ 2824317 h 2824317"/>
              <a:gd name="connsiteX4" fmla="*/ 1710813 w 1710813"/>
              <a:gd name="connsiteY4" fmla="*/ 2676833 h 2824317"/>
              <a:gd name="connsiteX5" fmla="*/ 1710813 w 1710813"/>
              <a:gd name="connsiteY5" fmla="*/ 0 h 282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0813" h="2824317">
                <a:moveTo>
                  <a:pt x="0" y="376084"/>
                </a:moveTo>
                <a:lnTo>
                  <a:pt x="0" y="2824317"/>
                </a:lnTo>
                <a:lnTo>
                  <a:pt x="95865" y="2824317"/>
                </a:lnTo>
                <a:lnTo>
                  <a:pt x="1710813" y="2824317"/>
                </a:lnTo>
                <a:lnTo>
                  <a:pt x="1710813" y="2676833"/>
                </a:lnTo>
                <a:lnTo>
                  <a:pt x="1710813" y="0"/>
                </a:ln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Freeform 13">
            <a:extLst>
              <a:ext uri="{FF2B5EF4-FFF2-40B4-BE49-F238E27FC236}">
                <a16:creationId xmlns:a16="http://schemas.microsoft.com/office/drawing/2014/main" id="{CF20FCF7-AA2C-4663-84DE-C4F0C919FDD3}"/>
              </a:ext>
            </a:extLst>
          </p:cNvPr>
          <p:cNvSpPr/>
          <p:nvPr/>
        </p:nvSpPr>
        <p:spPr>
          <a:xfrm>
            <a:off x="1947618" y="2410857"/>
            <a:ext cx="2329488" cy="3142699"/>
          </a:xfrm>
          <a:custGeom>
            <a:avLst/>
            <a:gdLst>
              <a:gd name="connsiteX0" fmla="*/ 0 w 2455606"/>
              <a:gd name="connsiteY0" fmla="*/ 176981 h 3008671"/>
              <a:gd name="connsiteX1" fmla="*/ 0 w 2455606"/>
              <a:gd name="connsiteY1" fmla="*/ 3008671 h 3008671"/>
              <a:gd name="connsiteX2" fmla="*/ 88490 w 2455606"/>
              <a:gd name="connsiteY2" fmla="*/ 3008671 h 3008671"/>
              <a:gd name="connsiteX3" fmla="*/ 2455606 w 2455606"/>
              <a:gd name="connsiteY3" fmla="*/ 3008671 h 3008671"/>
              <a:gd name="connsiteX4" fmla="*/ 2455606 w 2455606"/>
              <a:gd name="connsiteY4" fmla="*/ 0 h 3008671"/>
              <a:gd name="connsiteX5" fmla="*/ 2263877 w 2455606"/>
              <a:gd name="connsiteY5" fmla="*/ 0 h 3008671"/>
              <a:gd name="connsiteX6" fmla="*/ 2263877 w 2455606"/>
              <a:gd name="connsiteY6" fmla="*/ 0 h 3008671"/>
              <a:gd name="connsiteX0" fmla="*/ 0 w 2455606"/>
              <a:gd name="connsiteY0" fmla="*/ 176981 h 3008671"/>
              <a:gd name="connsiteX1" fmla="*/ 0 w 2455606"/>
              <a:gd name="connsiteY1" fmla="*/ 3008671 h 3008671"/>
              <a:gd name="connsiteX2" fmla="*/ 88490 w 2455606"/>
              <a:gd name="connsiteY2" fmla="*/ 3008671 h 3008671"/>
              <a:gd name="connsiteX3" fmla="*/ 2455606 w 2455606"/>
              <a:gd name="connsiteY3" fmla="*/ 3008671 h 3008671"/>
              <a:gd name="connsiteX4" fmla="*/ 2455606 w 2455606"/>
              <a:gd name="connsiteY4" fmla="*/ 0 h 3008671"/>
              <a:gd name="connsiteX5" fmla="*/ 2263877 w 2455606"/>
              <a:gd name="connsiteY5" fmla="*/ 0 h 3008671"/>
              <a:gd name="connsiteX0" fmla="*/ 0 w 2455606"/>
              <a:gd name="connsiteY0" fmla="*/ 176981 h 3008671"/>
              <a:gd name="connsiteX1" fmla="*/ 0 w 2455606"/>
              <a:gd name="connsiteY1" fmla="*/ 3008671 h 3008671"/>
              <a:gd name="connsiteX2" fmla="*/ 88490 w 2455606"/>
              <a:gd name="connsiteY2" fmla="*/ 3008671 h 3008671"/>
              <a:gd name="connsiteX3" fmla="*/ 2455606 w 2455606"/>
              <a:gd name="connsiteY3" fmla="*/ 3008671 h 3008671"/>
              <a:gd name="connsiteX4" fmla="*/ 2455606 w 2455606"/>
              <a:gd name="connsiteY4" fmla="*/ 0 h 3008671"/>
              <a:gd name="connsiteX0" fmla="*/ 0 w 2455606"/>
              <a:gd name="connsiteY0" fmla="*/ 0 h 2831690"/>
              <a:gd name="connsiteX1" fmla="*/ 0 w 2455606"/>
              <a:gd name="connsiteY1" fmla="*/ 2831690 h 2831690"/>
              <a:gd name="connsiteX2" fmla="*/ 88490 w 2455606"/>
              <a:gd name="connsiteY2" fmla="*/ 2831690 h 2831690"/>
              <a:gd name="connsiteX3" fmla="*/ 2455606 w 2455606"/>
              <a:gd name="connsiteY3" fmla="*/ 2831690 h 2831690"/>
              <a:gd name="connsiteX4" fmla="*/ 2455606 w 2455606"/>
              <a:gd name="connsiteY4" fmla="*/ 1755057 h 2831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5606" h="2831690">
                <a:moveTo>
                  <a:pt x="0" y="0"/>
                </a:moveTo>
                <a:lnTo>
                  <a:pt x="0" y="2831690"/>
                </a:lnTo>
                <a:lnTo>
                  <a:pt x="88490" y="2831690"/>
                </a:lnTo>
                <a:lnTo>
                  <a:pt x="2455606" y="2831690"/>
                </a:lnTo>
                <a:lnTo>
                  <a:pt x="2455606" y="1755057"/>
                </a:ln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Freeform 14">
            <a:extLst>
              <a:ext uri="{FF2B5EF4-FFF2-40B4-BE49-F238E27FC236}">
                <a16:creationId xmlns:a16="http://schemas.microsoft.com/office/drawing/2014/main" id="{47053557-3864-47BC-848F-57F3EBFA4C88}"/>
              </a:ext>
            </a:extLst>
          </p:cNvPr>
          <p:cNvSpPr/>
          <p:nvPr/>
        </p:nvSpPr>
        <p:spPr>
          <a:xfrm>
            <a:off x="2120129" y="4420139"/>
            <a:ext cx="2284794" cy="1091381"/>
          </a:xfrm>
          <a:custGeom>
            <a:avLst/>
            <a:gdLst>
              <a:gd name="connsiteX0" fmla="*/ 2558845 w 2558845"/>
              <a:gd name="connsiteY0" fmla="*/ 0 h 1091381"/>
              <a:gd name="connsiteX1" fmla="*/ 2558845 w 2558845"/>
              <a:gd name="connsiteY1" fmla="*/ 1091381 h 1091381"/>
              <a:gd name="connsiteX2" fmla="*/ 2485103 w 2558845"/>
              <a:gd name="connsiteY2" fmla="*/ 1091381 h 1091381"/>
              <a:gd name="connsiteX3" fmla="*/ 0 w 2558845"/>
              <a:gd name="connsiteY3" fmla="*/ 1091381 h 1091381"/>
              <a:gd name="connsiteX4" fmla="*/ 0 w 2558845"/>
              <a:gd name="connsiteY4" fmla="*/ 582562 h 1091381"/>
              <a:gd name="connsiteX5" fmla="*/ 0 w 2558845"/>
              <a:gd name="connsiteY5" fmla="*/ 14749 h 109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8845" h="1091381">
                <a:moveTo>
                  <a:pt x="2558845" y="0"/>
                </a:moveTo>
                <a:lnTo>
                  <a:pt x="2558845" y="1091381"/>
                </a:lnTo>
                <a:lnTo>
                  <a:pt x="2485103" y="1091381"/>
                </a:lnTo>
                <a:lnTo>
                  <a:pt x="0" y="1091381"/>
                </a:lnTo>
                <a:lnTo>
                  <a:pt x="0" y="582562"/>
                </a:lnTo>
                <a:lnTo>
                  <a:pt x="0" y="14749"/>
                </a:ln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TextBox 15">
            <a:extLst>
              <a:ext uri="{FF2B5EF4-FFF2-40B4-BE49-F238E27FC236}">
                <a16:creationId xmlns:a16="http://schemas.microsoft.com/office/drawing/2014/main" id="{38C05CFF-9A84-4F24-BB8B-583A1229A960}"/>
              </a:ext>
            </a:extLst>
          </p:cNvPr>
          <p:cNvSpPr txBox="1"/>
          <p:nvPr/>
        </p:nvSpPr>
        <p:spPr>
          <a:xfrm>
            <a:off x="4018781" y="4262676"/>
            <a:ext cx="638441"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error!</a:t>
            </a:r>
            <a:endPar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3" name="Freeform 16">
            <a:extLst>
              <a:ext uri="{FF2B5EF4-FFF2-40B4-BE49-F238E27FC236}">
                <a16:creationId xmlns:a16="http://schemas.microsoft.com/office/drawing/2014/main" id="{DE41BD5B-85E1-483F-A5BB-82AF0A1E38D1}"/>
              </a:ext>
            </a:extLst>
          </p:cNvPr>
          <p:cNvSpPr/>
          <p:nvPr/>
        </p:nvSpPr>
        <p:spPr>
          <a:xfrm>
            <a:off x="2162632" y="2535607"/>
            <a:ext cx="2345388" cy="3023419"/>
          </a:xfrm>
          <a:custGeom>
            <a:avLst/>
            <a:gdLst>
              <a:gd name="connsiteX0" fmla="*/ 0 w 2573594"/>
              <a:gd name="connsiteY0" fmla="*/ 1976284 h 3023419"/>
              <a:gd name="connsiteX1" fmla="*/ 0 w 2573594"/>
              <a:gd name="connsiteY1" fmla="*/ 3023419 h 3023419"/>
              <a:gd name="connsiteX2" fmla="*/ 2573594 w 2573594"/>
              <a:gd name="connsiteY2" fmla="*/ 3023419 h 3023419"/>
              <a:gd name="connsiteX3" fmla="*/ 2573594 w 2573594"/>
              <a:gd name="connsiteY3" fmla="*/ 0 h 3023419"/>
              <a:gd name="connsiteX4" fmla="*/ 2470355 w 2573594"/>
              <a:gd name="connsiteY4" fmla="*/ 0 h 3023419"/>
              <a:gd name="connsiteX5" fmla="*/ 2470355 w 2573594"/>
              <a:gd name="connsiteY5" fmla="*/ 0 h 3023419"/>
              <a:gd name="connsiteX0" fmla="*/ 0 w 2573594"/>
              <a:gd name="connsiteY0" fmla="*/ 1976284 h 3023419"/>
              <a:gd name="connsiteX1" fmla="*/ 0 w 2573594"/>
              <a:gd name="connsiteY1" fmla="*/ 3023419 h 3023419"/>
              <a:gd name="connsiteX2" fmla="*/ 2573594 w 2573594"/>
              <a:gd name="connsiteY2" fmla="*/ 3023419 h 3023419"/>
              <a:gd name="connsiteX3" fmla="*/ 2573594 w 2573594"/>
              <a:gd name="connsiteY3" fmla="*/ 0 h 3023419"/>
              <a:gd name="connsiteX4" fmla="*/ 2470355 w 2573594"/>
              <a:gd name="connsiteY4" fmla="*/ 0 h 3023419"/>
              <a:gd name="connsiteX0" fmla="*/ 0 w 2573594"/>
              <a:gd name="connsiteY0" fmla="*/ 1976284 h 3023419"/>
              <a:gd name="connsiteX1" fmla="*/ 0 w 2573594"/>
              <a:gd name="connsiteY1" fmla="*/ 3023419 h 3023419"/>
              <a:gd name="connsiteX2" fmla="*/ 2573594 w 2573594"/>
              <a:gd name="connsiteY2" fmla="*/ 3023419 h 3023419"/>
              <a:gd name="connsiteX3" fmla="*/ 2573594 w 2573594"/>
              <a:gd name="connsiteY3" fmla="*/ 0 h 3023419"/>
            </a:gdLst>
            <a:ahLst/>
            <a:cxnLst>
              <a:cxn ang="0">
                <a:pos x="connsiteX0" y="connsiteY0"/>
              </a:cxn>
              <a:cxn ang="0">
                <a:pos x="connsiteX1" y="connsiteY1"/>
              </a:cxn>
              <a:cxn ang="0">
                <a:pos x="connsiteX2" y="connsiteY2"/>
              </a:cxn>
              <a:cxn ang="0">
                <a:pos x="connsiteX3" y="connsiteY3"/>
              </a:cxn>
            </a:cxnLst>
            <a:rect l="l" t="t" r="r" b="b"/>
            <a:pathLst>
              <a:path w="2573594" h="3023419">
                <a:moveTo>
                  <a:pt x="0" y="1976284"/>
                </a:moveTo>
                <a:lnTo>
                  <a:pt x="0" y="3023419"/>
                </a:lnTo>
                <a:lnTo>
                  <a:pt x="2573594" y="3023419"/>
                </a:lnTo>
                <a:lnTo>
                  <a:pt x="2573594" y="0"/>
                </a:lnTo>
              </a:path>
            </a:pathLst>
          </a:custGeom>
          <a:noFill/>
          <a:ln w="25400">
            <a:solidFill>
              <a:srgbClr val="0000A3"/>
            </a:solidFill>
            <a:headEnd type="none"/>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4" name="Freeform 17">
            <a:extLst>
              <a:ext uri="{FF2B5EF4-FFF2-40B4-BE49-F238E27FC236}">
                <a16:creationId xmlns:a16="http://schemas.microsoft.com/office/drawing/2014/main" id="{53DDF98D-60C5-48F2-B992-C6E9A98E2588}"/>
              </a:ext>
            </a:extLst>
          </p:cNvPr>
          <p:cNvSpPr/>
          <p:nvPr/>
        </p:nvSpPr>
        <p:spPr>
          <a:xfrm>
            <a:off x="1714500" y="2240280"/>
            <a:ext cx="3188970" cy="3314700"/>
          </a:xfrm>
          <a:custGeom>
            <a:avLst/>
            <a:gdLst>
              <a:gd name="connsiteX0" fmla="*/ 0 w 3188970"/>
              <a:gd name="connsiteY0" fmla="*/ 0 h 3314700"/>
              <a:gd name="connsiteX1" fmla="*/ 0 w 3188970"/>
              <a:gd name="connsiteY1" fmla="*/ 3314700 h 3314700"/>
              <a:gd name="connsiteX2" fmla="*/ 3188970 w 3188970"/>
              <a:gd name="connsiteY2" fmla="*/ 3314700 h 3314700"/>
              <a:gd name="connsiteX3" fmla="*/ 3188970 w 3188970"/>
              <a:gd name="connsiteY3" fmla="*/ 11430 h 3314700"/>
              <a:gd name="connsiteX4" fmla="*/ 3188970 w 3188970"/>
              <a:gd name="connsiteY4" fmla="*/ 11430 h 331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8970" h="3314700">
                <a:moveTo>
                  <a:pt x="0" y="0"/>
                </a:moveTo>
                <a:lnTo>
                  <a:pt x="0" y="3314700"/>
                </a:lnTo>
                <a:lnTo>
                  <a:pt x="3188970" y="3314700"/>
                </a:lnTo>
                <a:lnTo>
                  <a:pt x="3188970" y="11430"/>
                </a:lnTo>
                <a:lnTo>
                  <a:pt x="3188970" y="11430"/>
                </a:ln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5" name="Group 10">
            <a:extLst>
              <a:ext uri="{FF2B5EF4-FFF2-40B4-BE49-F238E27FC236}">
                <a16:creationId xmlns:a16="http://schemas.microsoft.com/office/drawing/2014/main" id="{DFBE45CD-47EB-4126-BCD4-1103A3388E28}"/>
              </a:ext>
            </a:extLst>
          </p:cNvPr>
          <p:cNvGrpSpPr/>
          <p:nvPr/>
        </p:nvGrpSpPr>
        <p:grpSpPr>
          <a:xfrm>
            <a:off x="1247868" y="1815620"/>
            <a:ext cx="1028924" cy="463979"/>
            <a:chOff x="1247868" y="1815620"/>
            <a:chExt cx="1028924" cy="463979"/>
          </a:xfrm>
        </p:grpSpPr>
        <p:sp>
          <p:nvSpPr>
            <p:cNvPr id="86" name="Rectangle 205">
              <a:extLst>
                <a:ext uri="{FF2B5EF4-FFF2-40B4-BE49-F238E27FC236}">
                  <a16:creationId xmlns:a16="http://schemas.microsoft.com/office/drawing/2014/main" id="{EFE9A388-9010-4572-A262-10FD4CD43785}"/>
                </a:ext>
              </a:extLst>
            </p:cNvPr>
            <p:cNvSpPr/>
            <p:nvPr/>
          </p:nvSpPr>
          <p:spPr>
            <a:xfrm>
              <a:off x="1428787" y="1815620"/>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87" name="TextBox 206">
              <a:extLst>
                <a:ext uri="{FF2B5EF4-FFF2-40B4-BE49-F238E27FC236}">
                  <a16:creationId xmlns:a16="http://schemas.microsoft.com/office/drawing/2014/main" id="{28BA3D22-1470-4438-B2EC-85E5E3EBFB3E}"/>
                </a:ext>
              </a:extLst>
            </p:cNvPr>
            <p:cNvSpPr txBox="1"/>
            <p:nvPr/>
          </p:nvSpPr>
          <p:spPr>
            <a:xfrm>
              <a:off x="1247868" y="1838324"/>
              <a:ext cx="1028924" cy="441275"/>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HTTP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GET </a:t>
              </a:r>
            </a:p>
          </p:txBody>
        </p:sp>
      </p:grpSp>
      <p:grpSp>
        <p:nvGrpSpPr>
          <p:cNvPr id="88" name="Group 9">
            <a:extLst>
              <a:ext uri="{FF2B5EF4-FFF2-40B4-BE49-F238E27FC236}">
                <a16:creationId xmlns:a16="http://schemas.microsoft.com/office/drawing/2014/main" id="{8920E9FC-0427-47B4-90CA-8C080D4C9956}"/>
              </a:ext>
            </a:extLst>
          </p:cNvPr>
          <p:cNvGrpSpPr/>
          <p:nvPr/>
        </p:nvGrpSpPr>
        <p:grpSpPr>
          <a:xfrm>
            <a:off x="1510481" y="2208954"/>
            <a:ext cx="1028924" cy="463979"/>
            <a:chOff x="1549462" y="2216434"/>
            <a:chExt cx="1028924" cy="463979"/>
          </a:xfrm>
        </p:grpSpPr>
        <p:sp>
          <p:nvSpPr>
            <p:cNvPr id="89" name="Rectangle 209">
              <a:extLst>
                <a:ext uri="{FF2B5EF4-FFF2-40B4-BE49-F238E27FC236}">
                  <a16:creationId xmlns:a16="http://schemas.microsoft.com/office/drawing/2014/main" id="{A827A0B3-4CEF-4588-A264-EBA3C887BB52}"/>
                </a:ext>
              </a:extLst>
            </p:cNvPr>
            <p:cNvSpPr/>
            <p:nvPr/>
          </p:nvSpPr>
          <p:spPr>
            <a:xfrm>
              <a:off x="1709684" y="2216434"/>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90" name="TextBox 210">
              <a:extLst>
                <a:ext uri="{FF2B5EF4-FFF2-40B4-BE49-F238E27FC236}">
                  <a16:creationId xmlns:a16="http://schemas.microsoft.com/office/drawing/2014/main" id="{5B11CD24-A4CA-4D0B-88A6-4FD53BC74ABC}"/>
                </a:ext>
              </a:extLst>
            </p:cNvPr>
            <p:cNvSpPr txBox="1"/>
            <p:nvPr/>
          </p:nvSpPr>
          <p:spPr>
            <a:xfrm>
              <a:off x="1549462" y="2239138"/>
              <a:ext cx="1028924" cy="441275"/>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HTTP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GET </a:t>
              </a:r>
            </a:p>
          </p:txBody>
        </p:sp>
      </p:grpSp>
      <p:grpSp>
        <p:nvGrpSpPr>
          <p:cNvPr id="91" name="Group 321">
            <a:extLst>
              <a:ext uri="{FF2B5EF4-FFF2-40B4-BE49-F238E27FC236}">
                <a16:creationId xmlns:a16="http://schemas.microsoft.com/office/drawing/2014/main" id="{E70BE5B4-47E4-4564-9848-0852F84D3829}"/>
              </a:ext>
            </a:extLst>
          </p:cNvPr>
          <p:cNvGrpSpPr>
            <a:grpSpLocks/>
          </p:cNvGrpSpPr>
          <p:nvPr/>
        </p:nvGrpSpPr>
        <p:grpSpPr bwMode="auto">
          <a:xfrm>
            <a:off x="5386202" y="1360556"/>
            <a:ext cx="310294" cy="628857"/>
            <a:chOff x="4140" y="429"/>
            <a:chExt cx="1425" cy="2396"/>
          </a:xfrm>
        </p:grpSpPr>
        <p:sp>
          <p:nvSpPr>
            <p:cNvPr id="92" name="Freeform 322">
              <a:extLst>
                <a:ext uri="{FF2B5EF4-FFF2-40B4-BE49-F238E27FC236}">
                  <a16:creationId xmlns:a16="http://schemas.microsoft.com/office/drawing/2014/main" id="{1E8DC3F6-E575-4579-94C4-182091B65A41}"/>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3" name="Rectangle 323">
              <a:extLst>
                <a:ext uri="{FF2B5EF4-FFF2-40B4-BE49-F238E27FC236}">
                  <a16:creationId xmlns:a16="http://schemas.microsoft.com/office/drawing/2014/main" id="{5598E89A-28F0-414A-BC5E-20A790E43ABA}"/>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4" name="Freeform 324">
              <a:extLst>
                <a:ext uri="{FF2B5EF4-FFF2-40B4-BE49-F238E27FC236}">
                  <a16:creationId xmlns:a16="http://schemas.microsoft.com/office/drawing/2014/main" id="{AE5F3073-348B-4FF9-9C14-7697BC21A86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5" name="Freeform 325">
              <a:extLst>
                <a:ext uri="{FF2B5EF4-FFF2-40B4-BE49-F238E27FC236}">
                  <a16:creationId xmlns:a16="http://schemas.microsoft.com/office/drawing/2014/main" id="{B2DFA7B7-E4D0-4016-A30F-C6D2C5588E46}"/>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6" name="Rectangle 326">
              <a:extLst>
                <a:ext uri="{FF2B5EF4-FFF2-40B4-BE49-F238E27FC236}">
                  <a16:creationId xmlns:a16="http://schemas.microsoft.com/office/drawing/2014/main" id="{3C32BF47-982E-4CD2-A07B-8ECBD1F2D021}"/>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97" name="Group 327">
              <a:extLst>
                <a:ext uri="{FF2B5EF4-FFF2-40B4-BE49-F238E27FC236}">
                  <a16:creationId xmlns:a16="http://schemas.microsoft.com/office/drawing/2014/main" id="{274A18CE-D408-4048-9632-C86BEE1D11B6}"/>
                </a:ext>
              </a:extLst>
            </p:cNvPr>
            <p:cNvGrpSpPr>
              <a:grpSpLocks/>
            </p:cNvGrpSpPr>
            <p:nvPr/>
          </p:nvGrpSpPr>
          <p:grpSpPr bwMode="auto">
            <a:xfrm>
              <a:off x="4749" y="668"/>
              <a:ext cx="581" cy="145"/>
              <a:chOff x="614" y="2568"/>
              <a:chExt cx="725" cy="139"/>
            </a:xfrm>
          </p:grpSpPr>
          <p:sp>
            <p:nvSpPr>
              <p:cNvPr id="122" name="AutoShape 328">
                <a:extLst>
                  <a:ext uri="{FF2B5EF4-FFF2-40B4-BE49-F238E27FC236}">
                    <a16:creationId xmlns:a16="http://schemas.microsoft.com/office/drawing/2014/main" id="{F6772686-5B64-40BB-BDE6-6F91FA92CF4A}"/>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3" name="AutoShape 329">
                <a:extLst>
                  <a:ext uri="{FF2B5EF4-FFF2-40B4-BE49-F238E27FC236}">
                    <a16:creationId xmlns:a16="http://schemas.microsoft.com/office/drawing/2014/main" id="{EF0BD6B5-2811-4714-A802-380F1C9A557A}"/>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98" name="Rectangle 330">
              <a:extLst>
                <a:ext uri="{FF2B5EF4-FFF2-40B4-BE49-F238E27FC236}">
                  <a16:creationId xmlns:a16="http://schemas.microsoft.com/office/drawing/2014/main" id="{61000B1B-7179-47A7-8FC5-8F3B9AA536A1}"/>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99" name="Group 331">
              <a:extLst>
                <a:ext uri="{FF2B5EF4-FFF2-40B4-BE49-F238E27FC236}">
                  <a16:creationId xmlns:a16="http://schemas.microsoft.com/office/drawing/2014/main" id="{8E8A822D-4E84-4A73-B089-83E42EDFA768}"/>
                </a:ext>
              </a:extLst>
            </p:cNvPr>
            <p:cNvGrpSpPr>
              <a:grpSpLocks/>
            </p:cNvGrpSpPr>
            <p:nvPr/>
          </p:nvGrpSpPr>
          <p:grpSpPr bwMode="auto">
            <a:xfrm>
              <a:off x="4747" y="994"/>
              <a:ext cx="581" cy="134"/>
              <a:chOff x="614" y="2568"/>
              <a:chExt cx="725" cy="139"/>
            </a:xfrm>
          </p:grpSpPr>
          <p:sp>
            <p:nvSpPr>
              <p:cNvPr id="120" name="AutoShape 332">
                <a:extLst>
                  <a:ext uri="{FF2B5EF4-FFF2-40B4-BE49-F238E27FC236}">
                    <a16:creationId xmlns:a16="http://schemas.microsoft.com/office/drawing/2014/main" id="{F8335CCC-7DDF-4A8C-A1AC-C402DBF4CD3E}"/>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1" name="AutoShape 333">
                <a:extLst>
                  <a:ext uri="{FF2B5EF4-FFF2-40B4-BE49-F238E27FC236}">
                    <a16:creationId xmlns:a16="http://schemas.microsoft.com/office/drawing/2014/main" id="{CA855F25-2075-4758-A9D9-C3C7C1A4A721}"/>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00" name="Rectangle 334">
              <a:extLst>
                <a:ext uri="{FF2B5EF4-FFF2-40B4-BE49-F238E27FC236}">
                  <a16:creationId xmlns:a16="http://schemas.microsoft.com/office/drawing/2014/main" id="{58C89730-F910-45F3-AA49-ACEA8B278D89}"/>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1" name="Rectangle 335">
              <a:extLst>
                <a:ext uri="{FF2B5EF4-FFF2-40B4-BE49-F238E27FC236}">
                  <a16:creationId xmlns:a16="http://schemas.microsoft.com/office/drawing/2014/main" id="{5E6754A2-A9FD-4F86-AA1F-E7E5DA976D42}"/>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02" name="Group 336">
              <a:extLst>
                <a:ext uri="{FF2B5EF4-FFF2-40B4-BE49-F238E27FC236}">
                  <a16:creationId xmlns:a16="http://schemas.microsoft.com/office/drawing/2014/main" id="{A1E39AFB-9169-4E93-A8C5-D359775F33C5}"/>
                </a:ext>
              </a:extLst>
            </p:cNvPr>
            <p:cNvGrpSpPr>
              <a:grpSpLocks/>
            </p:cNvGrpSpPr>
            <p:nvPr/>
          </p:nvGrpSpPr>
          <p:grpSpPr bwMode="auto">
            <a:xfrm>
              <a:off x="4735" y="1627"/>
              <a:ext cx="582" cy="151"/>
              <a:chOff x="614" y="2568"/>
              <a:chExt cx="725" cy="139"/>
            </a:xfrm>
          </p:grpSpPr>
          <p:sp>
            <p:nvSpPr>
              <p:cNvPr id="118" name="AutoShape 337">
                <a:extLst>
                  <a:ext uri="{FF2B5EF4-FFF2-40B4-BE49-F238E27FC236}">
                    <a16:creationId xmlns:a16="http://schemas.microsoft.com/office/drawing/2014/main" id="{E6E09335-6BF4-43EA-AA3B-6BD8D203A926}"/>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AutoShape 338">
                <a:extLst>
                  <a:ext uri="{FF2B5EF4-FFF2-40B4-BE49-F238E27FC236}">
                    <a16:creationId xmlns:a16="http://schemas.microsoft.com/office/drawing/2014/main" id="{564547B5-26B5-43BF-8803-67CA6FA108F0}"/>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03" name="Freeform 339">
              <a:extLst>
                <a:ext uri="{FF2B5EF4-FFF2-40B4-BE49-F238E27FC236}">
                  <a16:creationId xmlns:a16="http://schemas.microsoft.com/office/drawing/2014/main" id="{60C8CD31-566B-4ADE-AAB4-1AE2FF510A55}"/>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04" name="Group 340">
              <a:extLst>
                <a:ext uri="{FF2B5EF4-FFF2-40B4-BE49-F238E27FC236}">
                  <a16:creationId xmlns:a16="http://schemas.microsoft.com/office/drawing/2014/main" id="{34E2ABB6-1D26-4D0E-A7E1-CEF6E8F6F8C3}"/>
                </a:ext>
              </a:extLst>
            </p:cNvPr>
            <p:cNvGrpSpPr>
              <a:grpSpLocks/>
            </p:cNvGrpSpPr>
            <p:nvPr/>
          </p:nvGrpSpPr>
          <p:grpSpPr bwMode="auto">
            <a:xfrm>
              <a:off x="4739" y="1327"/>
              <a:ext cx="582" cy="139"/>
              <a:chOff x="614" y="2568"/>
              <a:chExt cx="725" cy="139"/>
            </a:xfrm>
          </p:grpSpPr>
          <p:sp>
            <p:nvSpPr>
              <p:cNvPr id="116" name="AutoShape 341">
                <a:extLst>
                  <a:ext uri="{FF2B5EF4-FFF2-40B4-BE49-F238E27FC236}">
                    <a16:creationId xmlns:a16="http://schemas.microsoft.com/office/drawing/2014/main" id="{9E8BAFD4-E9C6-4DB6-9F3A-1B1FBCE253B7}"/>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7" name="AutoShape 342">
                <a:extLst>
                  <a:ext uri="{FF2B5EF4-FFF2-40B4-BE49-F238E27FC236}">
                    <a16:creationId xmlns:a16="http://schemas.microsoft.com/office/drawing/2014/main" id="{B9984936-7070-49DC-9150-5F200D9BF330}"/>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05" name="Rectangle 343">
              <a:extLst>
                <a:ext uri="{FF2B5EF4-FFF2-40B4-BE49-F238E27FC236}">
                  <a16:creationId xmlns:a16="http://schemas.microsoft.com/office/drawing/2014/main" id="{AB39BF81-BBBA-4C80-923F-DE19BB16876E}"/>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6" name="Freeform 344">
              <a:extLst>
                <a:ext uri="{FF2B5EF4-FFF2-40B4-BE49-F238E27FC236}">
                  <a16:creationId xmlns:a16="http://schemas.microsoft.com/office/drawing/2014/main" id="{3E9F577E-B17F-4938-AE53-7C348FC7074D}"/>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7" name="Freeform 345">
              <a:extLst>
                <a:ext uri="{FF2B5EF4-FFF2-40B4-BE49-F238E27FC236}">
                  <a16:creationId xmlns:a16="http://schemas.microsoft.com/office/drawing/2014/main" id="{DF108022-71E8-410B-9AB9-ABB1CB25B2E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8" name="Oval 346">
              <a:extLst>
                <a:ext uri="{FF2B5EF4-FFF2-40B4-BE49-F238E27FC236}">
                  <a16:creationId xmlns:a16="http://schemas.microsoft.com/office/drawing/2014/main" id="{5200BFB6-BD62-4090-AD66-60A124EAE522}"/>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9" name="Freeform 347">
              <a:extLst>
                <a:ext uri="{FF2B5EF4-FFF2-40B4-BE49-F238E27FC236}">
                  <a16:creationId xmlns:a16="http://schemas.microsoft.com/office/drawing/2014/main" id="{A3899E99-5DA2-4576-B1BC-C73200B30CD8}"/>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0" name="AutoShape 348">
              <a:extLst>
                <a:ext uri="{FF2B5EF4-FFF2-40B4-BE49-F238E27FC236}">
                  <a16:creationId xmlns:a16="http://schemas.microsoft.com/office/drawing/2014/main" id="{CC129187-9DB8-4D21-91A0-5703BE381A72}"/>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1" name="AutoShape 349">
              <a:extLst>
                <a:ext uri="{FF2B5EF4-FFF2-40B4-BE49-F238E27FC236}">
                  <a16:creationId xmlns:a16="http://schemas.microsoft.com/office/drawing/2014/main" id="{6F4DF92F-2371-480C-A46B-188F0724957B}"/>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2" name="Oval 350">
              <a:extLst>
                <a:ext uri="{FF2B5EF4-FFF2-40B4-BE49-F238E27FC236}">
                  <a16:creationId xmlns:a16="http://schemas.microsoft.com/office/drawing/2014/main" id="{BD392013-4314-476E-89BE-9E71EA97CCEB}"/>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3" name="Oval 351">
              <a:extLst>
                <a:ext uri="{FF2B5EF4-FFF2-40B4-BE49-F238E27FC236}">
                  <a16:creationId xmlns:a16="http://schemas.microsoft.com/office/drawing/2014/main" id="{C5770281-62F6-43C4-8A50-3FA2DC85F0BD}"/>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14" name="Oval 352">
              <a:extLst>
                <a:ext uri="{FF2B5EF4-FFF2-40B4-BE49-F238E27FC236}">
                  <a16:creationId xmlns:a16="http://schemas.microsoft.com/office/drawing/2014/main" id="{0BE1DFF2-2E40-4BF3-9048-57984C7B8CD0}"/>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5" name="Rectangle 353">
              <a:extLst>
                <a:ext uri="{FF2B5EF4-FFF2-40B4-BE49-F238E27FC236}">
                  <a16:creationId xmlns:a16="http://schemas.microsoft.com/office/drawing/2014/main" id="{681F64A7-8BF5-4191-A61C-DCD9C5BFC4CB}"/>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24" name="Group 354">
            <a:extLst>
              <a:ext uri="{FF2B5EF4-FFF2-40B4-BE49-F238E27FC236}">
                <a16:creationId xmlns:a16="http://schemas.microsoft.com/office/drawing/2014/main" id="{03E1D78E-D863-4508-8353-EE3A0DED55ED}"/>
              </a:ext>
            </a:extLst>
          </p:cNvPr>
          <p:cNvGrpSpPr>
            <a:grpSpLocks/>
          </p:cNvGrpSpPr>
          <p:nvPr/>
        </p:nvGrpSpPr>
        <p:grpSpPr bwMode="auto">
          <a:xfrm>
            <a:off x="773442" y="1418426"/>
            <a:ext cx="525462" cy="434975"/>
            <a:chOff x="-44" y="1473"/>
            <a:chExt cx="981" cy="1105"/>
          </a:xfrm>
        </p:grpSpPr>
        <p:pic>
          <p:nvPicPr>
            <p:cNvPr id="125" name="Picture 355" descr="desktop_computer_stylized_medium">
              <a:extLst>
                <a:ext uri="{FF2B5EF4-FFF2-40B4-BE49-F238E27FC236}">
                  <a16:creationId xmlns:a16="http://schemas.microsoft.com/office/drawing/2014/main" id="{D4E65950-F9FC-4717-9BA6-3291A981DD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Freeform 356">
              <a:extLst>
                <a:ext uri="{FF2B5EF4-FFF2-40B4-BE49-F238E27FC236}">
                  <a16:creationId xmlns:a16="http://schemas.microsoft.com/office/drawing/2014/main" id="{58E288E5-113B-4AED-B267-ECBEA21F6D3E}"/>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27" name="Group 8">
            <a:extLst>
              <a:ext uri="{FF2B5EF4-FFF2-40B4-BE49-F238E27FC236}">
                <a16:creationId xmlns:a16="http://schemas.microsoft.com/office/drawing/2014/main" id="{9E1A67BC-13B7-4872-AB63-5A233B461AA6}"/>
              </a:ext>
            </a:extLst>
          </p:cNvPr>
          <p:cNvGrpSpPr/>
          <p:nvPr/>
        </p:nvGrpSpPr>
        <p:grpSpPr>
          <a:xfrm>
            <a:off x="1830370" y="2617249"/>
            <a:ext cx="1028924" cy="463397"/>
            <a:chOff x="1830370" y="2617249"/>
            <a:chExt cx="1028924" cy="463397"/>
          </a:xfrm>
        </p:grpSpPr>
        <p:sp>
          <p:nvSpPr>
            <p:cNvPr id="128" name="Rectangle 213">
              <a:extLst>
                <a:ext uri="{FF2B5EF4-FFF2-40B4-BE49-F238E27FC236}">
                  <a16:creationId xmlns:a16="http://schemas.microsoft.com/office/drawing/2014/main" id="{95172178-3F30-443D-A64A-8F802BDF0B8D}"/>
                </a:ext>
              </a:extLst>
            </p:cNvPr>
            <p:cNvSpPr/>
            <p:nvPr/>
          </p:nvSpPr>
          <p:spPr>
            <a:xfrm>
              <a:off x="1990582" y="2617249"/>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129" name="TextBox 214">
              <a:extLst>
                <a:ext uri="{FF2B5EF4-FFF2-40B4-BE49-F238E27FC236}">
                  <a16:creationId xmlns:a16="http://schemas.microsoft.com/office/drawing/2014/main" id="{4D1E018A-0419-4C50-B1DE-CD09A1B7674B}"/>
                </a:ext>
              </a:extLst>
            </p:cNvPr>
            <p:cNvSpPr txBox="1"/>
            <p:nvPr/>
          </p:nvSpPr>
          <p:spPr>
            <a:xfrm>
              <a:off x="1830370" y="2639371"/>
              <a:ext cx="1028924" cy="441275"/>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HTTP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GET </a:t>
              </a:r>
            </a:p>
          </p:txBody>
        </p:sp>
      </p:grpSp>
      <p:grpSp>
        <p:nvGrpSpPr>
          <p:cNvPr id="130" name="Group 217">
            <a:extLst>
              <a:ext uri="{FF2B5EF4-FFF2-40B4-BE49-F238E27FC236}">
                <a16:creationId xmlns:a16="http://schemas.microsoft.com/office/drawing/2014/main" id="{6F201B80-4900-4C3D-B754-071830827F37}"/>
              </a:ext>
            </a:extLst>
          </p:cNvPr>
          <p:cNvGrpSpPr/>
          <p:nvPr/>
        </p:nvGrpSpPr>
        <p:grpSpPr>
          <a:xfrm>
            <a:off x="6475440" y="1528391"/>
            <a:ext cx="5173835" cy="3801217"/>
            <a:chOff x="6493941" y="1557642"/>
            <a:chExt cx="5173835" cy="3801217"/>
          </a:xfrm>
        </p:grpSpPr>
        <p:sp>
          <p:nvSpPr>
            <p:cNvPr id="131" name="Rectangle 218">
              <a:extLst>
                <a:ext uri="{FF2B5EF4-FFF2-40B4-BE49-F238E27FC236}">
                  <a16:creationId xmlns:a16="http://schemas.microsoft.com/office/drawing/2014/main" id="{87E0C597-CA3D-42E5-8D29-13051A3F2170}"/>
                </a:ext>
              </a:extLst>
            </p:cNvPr>
            <p:cNvSpPr/>
            <p:nvPr/>
          </p:nvSpPr>
          <p:spPr>
            <a:xfrm>
              <a:off x="6573113" y="1557642"/>
              <a:ext cx="2247142" cy="2726404"/>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132" name="Rectangle 219">
              <a:extLst>
                <a:ext uri="{FF2B5EF4-FFF2-40B4-BE49-F238E27FC236}">
                  <a16:creationId xmlns:a16="http://schemas.microsoft.com/office/drawing/2014/main" id="{E45C0391-D9C1-486F-BE99-A9097ECC6E55}"/>
                </a:ext>
              </a:extLst>
            </p:cNvPr>
            <p:cNvSpPr/>
            <p:nvPr/>
          </p:nvSpPr>
          <p:spPr>
            <a:xfrm>
              <a:off x="6662258" y="3758046"/>
              <a:ext cx="2070591" cy="409168"/>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138" name="TextBox 220">
              <a:extLst>
                <a:ext uri="{FF2B5EF4-FFF2-40B4-BE49-F238E27FC236}">
                  <a16:creationId xmlns:a16="http://schemas.microsoft.com/office/drawing/2014/main" id="{5C9C0763-6ED0-4A73-8338-20A58CA3B20D}"/>
                </a:ext>
              </a:extLst>
            </p:cNvPr>
            <p:cNvSpPr txBox="1"/>
            <p:nvPr/>
          </p:nvSpPr>
          <p:spPr>
            <a:xfrm>
              <a:off x="6493941" y="3752006"/>
              <a:ext cx="233380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QUIC </a:t>
              </a:r>
              <a:r>
                <a:rPr kumimoji="0" lang="zh-CN" altLang="en-US" sz="2000" b="0" i="0" u="none" strike="noStrike" kern="0" cap="none" spc="0" normalizeH="0" baseline="0" noProof="0" dirty="0">
                  <a:ln>
                    <a:noFill/>
                  </a:ln>
                  <a:solidFill>
                    <a:prstClr val="black"/>
                  </a:solidFill>
                  <a:effectLst/>
                  <a:uLnTx/>
                  <a:uFillTx/>
                  <a:latin typeface="Calibri" panose="020F0502020204030204"/>
                  <a:ea typeface="+mn-ea"/>
                  <a:cs typeface="+mn-cs"/>
                </a:rPr>
                <a:t>拥塞控制</a:t>
              </a: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39" name="Group 221">
              <a:extLst>
                <a:ext uri="{FF2B5EF4-FFF2-40B4-BE49-F238E27FC236}">
                  <a16:creationId xmlns:a16="http://schemas.microsoft.com/office/drawing/2014/main" id="{9D668628-EDEC-420D-A5F3-5BCC38772EFF}"/>
                </a:ext>
              </a:extLst>
            </p:cNvPr>
            <p:cNvGrpSpPr/>
            <p:nvPr/>
          </p:nvGrpSpPr>
          <p:grpSpPr>
            <a:xfrm>
              <a:off x="6549806" y="2804024"/>
              <a:ext cx="2147125" cy="968714"/>
              <a:chOff x="3786573" y="4781422"/>
              <a:chExt cx="1289919" cy="450478"/>
            </a:xfrm>
          </p:grpSpPr>
          <p:grpSp>
            <p:nvGrpSpPr>
              <p:cNvPr id="182" name="Group 396">
                <a:extLst>
                  <a:ext uri="{FF2B5EF4-FFF2-40B4-BE49-F238E27FC236}">
                    <a16:creationId xmlns:a16="http://schemas.microsoft.com/office/drawing/2014/main" id="{3D826CD9-B7ED-4B39-914B-E2C9457C5A1C}"/>
                  </a:ext>
                </a:extLst>
              </p:cNvPr>
              <p:cNvGrpSpPr/>
              <p:nvPr/>
            </p:nvGrpSpPr>
            <p:grpSpPr>
              <a:xfrm>
                <a:off x="3786573" y="4781422"/>
                <a:ext cx="535512" cy="197065"/>
                <a:chOff x="3638004" y="4844056"/>
                <a:chExt cx="535512" cy="197065"/>
              </a:xfrm>
            </p:grpSpPr>
            <p:sp>
              <p:nvSpPr>
                <p:cNvPr id="188" name="Rectangle 402">
                  <a:extLst>
                    <a:ext uri="{FF2B5EF4-FFF2-40B4-BE49-F238E27FC236}">
                      <a16:creationId xmlns:a16="http://schemas.microsoft.com/office/drawing/2014/main" id="{9233DBB7-AB7A-41A0-B045-C9F20AB4130F}"/>
                    </a:ext>
                  </a:extLst>
                </p:cNvPr>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189" name="TextBox 403">
                  <a:extLst>
                    <a:ext uri="{FF2B5EF4-FFF2-40B4-BE49-F238E27FC236}">
                      <a16:creationId xmlns:a16="http://schemas.microsoft.com/office/drawing/2014/main" id="{AE7BB0AC-D124-4EFB-971D-2B942307C370}"/>
                    </a:ext>
                  </a:extLst>
                </p:cNvPr>
                <p:cNvSpPr txBox="1"/>
                <p:nvPr/>
              </p:nvSpPr>
              <p:spPr>
                <a:xfrm>
                  <a:off x="3638004" y="4844056"/>
                  <a:ext cx="535512" cy="197065"/>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 </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Calibri" panose="020F0502020204030204"/>
                      <a:ea typeface="+mn-ea"/>
                      <a:cs typeface="+mn-cs"/>
                    </a:rPr>
                    <a:t>加密</a:t>
                  </a:r>
                  <a:endPar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83" name="Group 397">
                <a:extLst>
                  <a:ext uri="{FF2B5EF4-FFF2-40B4-BE49-F238E27FC236}">
                    <a16:creationId xmlns:a16="http://schemas.microsoft.com/office/drawing/2014/main" id="{901550C7-0382-42D7-9B61-D382296B3B33}"/>
                  </a:ext>
                </a:extLst>
              </p:cNvPr>
              <p:cNvGrpSpPr/>
              <p:nvPr/>
            </p:nvGrpSpPr>
            <p:grpSpPr>
              <a:xfrm>
                <a:off x="3856579" y="4996013"/>
                <a:ext cx="1219913" cy="235887"/>
                <a:chOff x="3856579" y="4996013"/>
                <a:chExt cx="1219913" cy="235887"/>
              </a:xfrm>
            </p:grpSpPr>
            <p:sp>
              <p:nvSpPr>
                <p:cNvPr id="184" name="TextBox 398">
                  <a:extLst>
                    <a:ext uri="{FF2B5EF4-FFF2-40B4-BE49-F238E27FC236}">
                      <a16:creationId xmlns:a16="http://schemas.microsoft.com/office/drawing/2014/main" id="{4E423F15-E4AE-408C-8CBF-6F6EA70AB8E4}"/>
                    </a:ext>
                  </a:extLst>
                </p:cNvPr>
                <p:cNvSpPr txBox="1"/>
                <p:nvPr/>
              </p:nvSpPr>
              <p:spPr>
                <a:xfrm>
                  <a:off x="3856579" y="4996392"/>
                  <a:ext cx="401776" cy="229059"/>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RDT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5" name="Rectangle 399">
                  <a:extLst>
                    <a:ext uri="{FF2B5EF4-FFF2-40B4-BE49-F238E27FC236}">
                      <a16:creationId xmlns:a16="http://schemas.microsoft.com/office/drawing/2014/main" id="{4F9777F3-1BE8-45B7-A709-C755E7467EFA}"/>
                    </a:ext>
                  </a:extLst>
                </p:cNvPr>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186" name="TextBox 400">
                  <a:extLst>
                    <a:ext uri="{FF2B5EF4-FFF2-40B4-BE49-F238E27FC236}">
                      <a16:creationId xmlns:a16="http://schemas.microsoft.com/office/drawing/2014/main" id="{F2FDF405-96DB-4E0C-8797-5CCCD308856D}"/>
                    </a:ext>
                  </a:extLst>
                </p:cNvPr>
                <p:cNvSpPr txBox="1"/>
                <p:nvPr/>
              </p:nvSpPr>
              <p:spPr>
                <a:xfrm>
                  <a:off x="4263655" y="5002841"/>
                  <a:ext cx="401776" cy="229059"/>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RDT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7" name="TextBox 401">
                  <a:extLst>
                    <a:ext uri="{FF2B5EF4-FFF2-40B4-BE49-F238E27FC236}">
                      <a16:creationId xmlns:a16="http://schemas.microsoft.com/office/drawing/2014/main" id="{B02565EC-F57D-4C7D-A0E7-8A3B941D4032}"/>
                    </a:ext>
                  </a:extLst>
                </p:cNvPr>
                <p:cNvSpPr txBox="1"/>
                <p:nvPr/>
              </p:nvSpPr>
              <p:spPr>
                <a:xfrm>
                  <a:off x="4674716" y="4996013"/>
                  <a:ext cx="401776" cy="229059"/>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RDT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140" name="Group 222">
              <a:extLst>
                <a:ext uri="{FF2B5EF4-FFF2-40B4-BE49-F238E27FC236}">
                  <a16:creationId xmlns:a16="http://schemas.microsoft.com/office/drawing/2014/main" id="{652A17B5-DF90-4027-86CB-A51B298DA0E7}"/>
                </a:ext>
              </a:extLst>
            </p:cNvPr>
            <p:cNvGrpSpPr/>
            <p:nvPr/>
          </p:nvGrpSpPr>
          <p:grpSpPr>
            <a:xfrm>
              <a:off x="7234288" y="2794928"/>
              <a:ext cx="891382" cy="875971"/>
              <a:chOff x="3774433" y="4781422"/>
              <a:chExt cx="535512" cy="407350"/>
            </a:xfrm>
          </p:grpSpPr>
          <p:grpSp>
            <p:nvGrpSpPr>
              <p:cNvPr id="178" name="Group 392">
                <a:extLst>
                  <a:ext uri="{FF2B5EF4-FFF2-40B4-BE49-F238E27FC236}">
                    <a16:creationId xmlns:a16="http://schemas.microsoft.com/office/drawing/2014/main" id="{7371D795-5915-436C-944E-EDA896E54073}"/>
                  </a:ext>
                </a:extLst>
              </p:cNvPr>
              <p:cNvGrpSpPr/>
              <p:nvPr/>
            </p:nvGrpSpPr>
            <p:grpSpPr>
              <a:xfrm>
                <a:off x="3774433" y="4781422"/>
                <a:ext cx="535512" cy="207083"/>
                <a:chOff x="3625864" y="4844056"/>
                <a:chExt cx="535512" cy="207083"/>
              </a:xfrm>
            </p:grpSpPr>
            <p:sp>
              <p:nvSpPr>
                <p:cNvPr id="180" name="Rectangle 394">
                  <a:extLst>
                    <a:ext uri="{FF2B5EF4-FFF2-40B4-BE49-F238E27FC236}">
                      <a16:creationId xmlns:a16="http://schemas.microsoft.com/office/drawing/2014/main" id="{E1B4A403-D227-448F-BF94-134EB75B3093}"/>
                    </a:ext>
                  </a:extLst>
                </p:cNvPr>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181" name="TextBox 395">
                  <a:extLst>
                    <a:ext uri="{FF2B5EF4-FFF2-40B4-BE49-F238E27FC236}">
                      <a16:creationId xmlns:a16="http://schemas.microsoft.com/office/drawing/2014/main" id="{53B1610C-8FFE-4005-8F26-148F30B5EE51}"/>
                    </a:ext>
                  </a:extLst>
                </p:cNvPr>
                <p:cNvSpPr txBox="1"/>
                <p:nvPr/>
              </p:nvSpPr>
              <p:spPr>
                <a:xfrm>
                  <a:off x="3625864" y="4844056"/>
                  <a:ext cx="535512" cy="207083"/>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QUIC </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Calibri" panose="020F0502020204030204"/>
                      <a:ea typeface="+mn-ea"/>
                      <a:cs typeface="+mn-cs"/>
                    </a:rPr>
                    <a:t>加密</a:t>
                  </a: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t</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179" name="Rectangle 393">
                <a:extLst>
                  <a:ext uri="{FF2B5EF4-FFF2-40B4-BE49-F238E27FC236}">
                    <a16:creationId xmlns:a16="http://schemas.microsoft.com/office/drawing/2014/main" id="{385F7A98-6622-4BC4-916A-F65BCF016E7C}"/>
                  </a:ext>
                </a:extLst>
              </p:cNvPr>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141" name="Group 223">
              <a:extLst>
                <a:ext uri="{FF2B5EF4-FFF2-40B4-BE49-F238E27FC236}">
                  <a16:creationId xmlns:a16="http://schemas.microsoft.com/office/drawing/2014/main" id="{E679972B-F0AB-432A-8A1F-5686406A27DE}"/>
                </a:ext>
              </a:extLst>
            </p:cNvPr>
            <p:cNvGrpSpPr/>
            <p:nvPr/>
          </p:nvGrpSpPr>
          <p:grpSpPr>
            <a:xfrm>
              <a:off x="7949081" y="2785831"/>
              <a:ext cx="891382" cy="875971"/>
              <a:chOff x="3780503" y="4781422"/>
              <a:chExt cx="535512" cy="407350"/>
            </a:xfrm>
          </p:grpSpPr>
          <p:grpSp>
            <p:nvGrpSpPr>
              <p:cNvPr id="174" name="Group 388">
                <a:extLst>
                  <a:ext uri="{FF2B5EF4-FFF2-40B4-BE49-F238E27FC236}">
                    <a16:creationId xmlns:a16="http://schemas.microsoft.com/office/drawing/2014/main" id="{CF69F22B-F9E0-4B61-A5EA-03B4F1D61D06}"/>
                  </a:ext>
                </a:extLst>
              </p:cNvPr>
              <p:cNvGrpSpPr/>
              <p:nvPr/>
            </p:nvGrpSpPr>
            <p:grpSpPr>
              <a:xfrm>
                <a:off x="3780503" y="4781422"/>
                <a:ext cx="535512" cy="207083"/>
                <a:chOff x="3631934" y="4844056"/>
                <a:chExt cx="535512" cy="207083"/>
              </a:xfrm>
            </p:grpSpPr>
            <p:sp>
              <p:nvSpPr>
                <p:cNvPr id="176" name="Rectangle 390">
                  <a:extLst>
                    <a:ext uri="{FF2B5EF4-FFF2-40B4-BE49-F238E27FC236}">
                      <a16:creationId xmlns:a16="http://schemas.microsoft.com/office/drawing/2014/main" id="{CBF2C2F2-C285-4E36-B889-A240E65FBC2B}"/>
                    </a:ext>
                  </a:extLst>
                </p:cNvPr>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177" name="TextBox 391">
                  <a:extLst>
                    <a:ext uri="{FF2B5EF4-FFF2-40B4-BE49-F238E27FC236}">
                      <a16:creationId xmlns:a16="http://schemas.microsoft.com/office/drawing/2014/main" id="{0E9CFD8B-6567-467C-BAD3-A5E81B1A198C}"/>
                    </a:ext>
                  </a:extLst>
                </p:cNvPr>
                <p:cNvSpPr txBox="1"/>
                <p:nvPr/>
              </p:nvSpPr>
              <p:spPr>
                <a:xfrm>
                  <a:off x="3631934" y="4844056"/>
                  <a:ext cx="535512" cy="207083"/>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QUIC </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Calibri" panose="020F0502020204030204"/>
                      <a:ea typeface="+mn-ea"/>
                      <a:cs typeface="+mn-cs"/>
                    </a:rPr>
                    <a:t>加密</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175" name="Rectangle 389">
                <a:extLst>
                  <a:ext uri="{FF2B5EF4-FFF2-40B4-BE49-F238E27FC236}">
                    <a16:creationId xmlns:a16="http://schemas.microsoft.com/office/drawing/2014/main" id="{573C7140-8A9C-4CD5-A60D-A626983E97A5}"/>
                  </a:ext>
                </a:extLst>
              </p:cNvPr>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142" name="Group 224">
              <a:extLst>
                <a:ext uri="{FF2B5EF4-FFF2-40B4-BE49-F238E27FC236}">
                  <a16:creationId xmlns:a16="http://schemas.microsoft.com/office/drawing/2014/main" id="{6BE5CA79-1133-462A-875B-F42F3496EE0A}"/>
                </a:ext>
              </a:extLst>
            </p:cNvPr>
            <p:cNvGrpSpPr/>
            <p:nvPr/>
          </p:nvGrpSpPr>
          <p:grpSpPr>
            <a:xfrm>
              <a:off x="6584985" y="4775942"/>
              <a:ext cx="2224498" cy="576373"/>
              <a:chOff x="3690830" y="5656622"/>
              <a:chExt cx="1336402" cy="268029"/>
            </a:xfrm>
          </p:grpSpPr>
          <p:sp>
            <p:nvSpPr>
              <p:cNvPr id="171" name="Rectangle 385">
                <a:extLst>
                  <a:ext uri="{FF2B5EF4-FFF2-40B4-BE49-F238E27FC236}">
                    <a16:creationId xmlns:a16="http://schemas.microsoft.com/office/drawing/2014/main" id="{AC0CCB84-C620-4BDC-889A-07235AFF7A08}"/>
                  </a:ext>
                </a:extLst>
              </p:cNvPr>
              <p:cNvSpPr/>
              <p:nvPr/>
            </p:nvSpPr>
            <p:spPr>
              <a:xfrm>
                <a:off x="3690830" y="5656622"/>
                <a:ext cx="1336402" cy="268029"/>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172" name="Rectangle 386">
                <a:extLst>
                  <a:ext uri="{FF2B5EF4-FFF2-40B4-BE49-F238E27FC236}">
                    <a16:creationId xmlns:a16="http://schemas.microsoft.com/office/drawing/2014/main" id="{7FD3FDA3-1606-4F89-8EB4-0D05F69843F4}"/>
                  </a:ext>
                </a:extLst>
              </p:cNvPr>
              <p:cNvSpPr/>
              <p:nvPr/>
            </p:nvSpPr>
            <p:spPr>
              <a:xfrm>
                <a:off x="3728029" y="5692526"/>
                <a:ext cx="1243940" cy="190274"/>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173" name="TextBox 387">
                <a:extLst>
                  <a:ext uri="{FF2B5EF4-FFF2-40B4-BE49-F238E27FC236}">
                    <a16:creationId xmlns:a16="http://schemas.microsoft.com/office/drawing/2014/main" id="{476CF221-FAD9-4044-86B6-8DC5905427D4}"/>
                  </a:ext>
                </a:extLst>
              </p:cNvPr>
              <p:cNvSpPr txBox="1"/>
              <p:nvPr/>
            </p:nvSpPr>
            <p:spPr>
              <a:xfrm>
                <a:off x="3722590" y="5683087"/>
                <a:ext cx="1258804" cy="2146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UDP</a:t>
                </a: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43" name="Group 225">
              <a:extLst>
                <a:ext uri="{FF2B5EF4-FFF2-40B4-BE49-F238E27FC236}">
                  <a16:creationId xmlns:a16="http://schemas.microsoft.com/office/drawing/2014/main" id="{B3D87A54-1C5B-41FB-AC8E-E54A9C31020A}"/>
                </a:ext>
              </a:extLst>
            </p:cNvPr>
            <p:cNvGrpSpPr/>
            <p:nvPr/>
          </p:nvGrpSpPr>
          <p:grpSpPr>
            <a:xfrm>
              <a:off x="9393371" y="4782486"/>
              <a:ext cx="2224498" cy="576373"/>
              <a:chOff x="3690830" y="5656622"/>
              <a:chExt cx="1336402" cy="268029"/>
            </a:xfrm>
          </p:grpSpPr>
          <p:sp>
            <p:nvSpPr>
              <p:cNvPr id="168" name="Rectangle 382">
                <a:extLst>
                  <a:ext uri="{FF2B5EF4-FFF2-40B4-BE49-F238E27FC236}">
                    <a16:creationId xmlns:a16="http://schemas.microsoft.com/office/drawing/2014/main" id="{DFDB4CAC-CDD0-4856-A6EB-49E955E29318}"/>
                  </a:ext>
                </a:extLst>
              </p:cNvPr>
              <p:cNvSpPr/>
              <p:nvPr/>
            </p:nvSpPr>
            <p:spPr>
              <a:xfrm>
                <a:off x="3690830" y="5656622"/>
                <a:ext cx="1336402" cy="268029"/>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169" name="Rectangle 383">
                <a:extLst>
                  <a:ext uri="{FF2B5EF4-FFF2-40B4-BE49-F238E27FC236}">
                    <a16:creationId xmlns:a16="http://schemas.microsoft.com/office/drawing/2014/main" id="{3F6CC5BE-11C7-4AC2-935A-73AF31A9E8EF}"/>
                  </a:ext>
                </a:extLst>
              </p:cNvPr>
              <p:cNvSpPr/>
              <p:nvPr/>
            </p:nvSpPr>
            <p:spPr>
              <a:xfrm>
                <a:off x="3728029" y="5692526"/>
                <a:ext cx="1243940" cy="190274"/>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170" name="TextBox 384">
                <a:extLst>
                  <a:ext uri="{FF2B5EF4-FFF2-40B4-BE49-F238E27FC236}">
                    <a16:creationId xmlns:a16="http://schemas.microsoft.com/office/drawing/2014/main" id="{8567EFE6-5999-404C-BFDC-15343E328406}"/>
                  </a:ext>
                </a:extLst>
              </p:cNvPr>
              <p:cNvSpPr txBox="1"/>
              <p:nvPr/>
            </p:nvSpPr>
            <p:spPr>
              <a:xfrm>
                <a:off x="3722590" y="5689783"/>
                <a:ext cx="1258804" cy="2146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UDP</a:t>
                </a: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44" name="Straight Connector 226">
              <a:extLst>
                <a:ext uri="{FF2B5EF4-FFF2-40B4-BE49-F238E27FC236}">
                  <a16:creationId xmlns:a16="http://schemas.microsoft.com/office/drawing/2014/main" id="{2E833100-F86D-40E2-AC73-854C5BDEAD9A}"/>
                </a:ext>
              </a:extLst>
            </p:cNvPr>
            <p:cNvCxnSpPr/>
            <p:nvPr/>
          </p:nvCxnSpPr>
          <p:spPr>
            <a:xfrm>
              <a:off x="6637851" y="4424382"/>
              <a:ext cx="5029925" cy="0"/>
            </a:xfrm>
            <a:prstGeom prst="line">
              <a:avLst/>
            </a:prstGeom>
            <a:noFill/>
            <a:ln w="12700" cap="flat" cmpd="sng" algn="ctr">
              <a:solidFill>
                <a:sysClr val="windowText" lastClr="000000"/>
              </a:solidFill>
              <a:prstDash val="dash"/>
            </a:ln>
            <a:effectLst/>
          </p:spPr>
        </p:cxnSp>
        <p:sp>
          <p:nvSpPr>
            <p:cNvPr id="145" name="Rectangle 227">
              <a:extLst>
                <a:ext uri="{FF2B5EF4-FFF2-40B4-BE49-F238E27FC236}">
                  <a16:creationId xmlns:a16="http://schemas.microsoft.com/office/drawing/2014/main" id="{09C7A272-04AF-4A72-9E34-C8F769F03B6A}"/>
                </a:ext>
              </a:extLst>
            </p:cNvPr>
            <p:cNvSpPr/>
            <p:nvPr/>
          </p:nvSpPr>
          <p:spPr>
            <a:xfrm>
              <a:off x="9372262" y="1612419"/>
              <a:ext cx="2247142" cy="2726404"/>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146" name="Rectangle 228">
              <a:extLst>
                <a:ext uri="{FF2B5EF4-FFF2-40B4-BE49-F238E27FC236}">
                  <a16:creationId xmlns:a16="http://schemas.microsoft.com/office/drawing/2014/main" id="{032D329F-B8C5-4B7D-B785-090393A674C5}"/>
                </a:ext>
              </a:extLst>
            </p:cNvPr>
            <p:cNvSpPr/>
            <p:nvPr/>
          </p:nvSpPr>
          <p:spPr>
            <a:xfrm>
              <a:off x="9461407" y="3812823"/>
              <a:ext cx="2070591" cy="409168"/>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147" name="TextBox 229">
              <a:extLst>
                <a:ext uri="{FF2B5EF4-FFF2-40B4-BE49-F238E27FC236}">
                  <a16:creationId xmlns:a16="http://schemas.microsoft.com/office/drawing/2014/main" id="{D437F6DF-8C54-4F77-88E2-02E4D2A3B4AA}"/>
                </a:ext>
              </a:extLst>
            </p:cNvPr>
            <p:cNvSpPr txBox="1"/>
            <p:nvPr/>
          </p:nvSpPr>
          <p:spPr>
            <a:xfrm>
              <a:off x="9293090" y="3806783"/>
              <a:ext cx="233380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QUIC </a:t>
              </a:r>
              <a:r>
                <a:rPr kumimoji="0" lang="zh-CN" altLang="en-US" sz="2000" b="0" i="0" u="none" strike="noStrike" kern="0" cap="none" spc="0" normalizeH="0" baseline="0" noProof="0" dirty="0">
                  <a:ln>
                    <a:noFill/>
                  </a:ln>
                  <a:solidFill>
                    <a:prstClr val="black"/>
                  </a:solidFill>
                  <a:effectLst/>
                  <a:uLnTx/>
                  <a:uFillTx/>
                  <a:latin typeface="Calibri" panose="020F0502020204030204"/>
                  <a:ea typeface="+mn-ea"/>
                  <a:cs typeface="+mn-cs"/>
                </a:rPr>
                <a:t>拥塞控制</a:t>
              </a: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49" name="Group 230">
              <a:extLst>
                <a:ext uri="{FF2B5EF4-FFF2-40B4-BE49-F238E27FC236}">
                  <a16:creationId xmlns:a16="http://schemas.microsoft.com/office/drawing/2014/main" id="{39A4609B-E18E-4126-A0E8-CB27E053C306}"/>
                </a:ext>
              </a:extLst>
            </p:cNvPr>
            <p:cNvGrpSpPr/>
            <p:nvPr/>
          </p:nvGrpSpPr>
          <p:grpSpPr>
            <a:xfrm>
              <a:off x="9348955" y="2858801"/>
              <a:ext cx="2147125" cy="968714"/>
              <a:chOff x="3786573" y="4781422"/>
              <a:chExt cx="1289919" cy="450478"/>
            </a:xfrm>
          </p:grpSpPr>
          <p:grpSp>
            <p:nvGrpSpPr>
              <p:cNvPr id="160" name="Group 374">
                <a:extLst>
                  <a:ext uri="{FF2B5EF4-FFF2-40B4-BE49-F238E27FC236}">
                    <a16:creationId xmlns:a16="http://schemas.microsoft.com/office/drawing/2014/main" id="{01D7523A-B43A-447B-B96E-7AA44BBAACAA}"/>
                  </a:ext>
                </a:extLst>
              </p:cNvPr>
              <p:cNvGrpSpPr/>
              <p:nvPr/>
            </p:nvGrpSpPr>
            <p:grpSpPr>
              <a:xfrm>
                <a:off x="3786573" y="4781422"/>
                <a:ext cx="535512" cy="197065"/>
                <a:chOff x="3638004" y="4844056"/>
                <a:chExt cx="535512" cy="197065"/>
              </a:xfrm>
            </p:grpSpPr>
            <p:sp>
              <p:nvSpPr>
                <p:cNvPr id="166" name="Rectangle 380">
                  <a:extLst>
                    <a:ext uri="{FF2B5EF4-FFF2-40B4-BE49-F238E27FC236}">
                      <a16:creationId xmlns:a16="http://schemas.microsoft.com/office/drawing/2014/main" id="{2DD7529A-EC23-45A7-B596-A1EA2B4C3BF1}"/>
                    </a:ext>
                  </a:extLst>
                </p:cNvPr>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167" name="TextBox 381">
                  <a:extLst>
                    <a:ext uri="{FF2B5EF4-FFF2-40B4-BE49-F238E27FC236}">
                      <a16:creationId xmlns:a16="http://schemas.microsoft.com/office/drawing/2014/main" id="{8097CB0E-ED65-4EC7-9534-2C3B3815E8AA}"/>
                    </a:ext>
                  </a:extLst>
                </p:cNvPr>
                <p:cNvSpPr txBox="1"/>
                <p:nvPr/>
              </p:nvSpPr>
              <p:spPr>
                <a:xfrm>
                  <a:off x="3638004" y="4844056"/>
                  <a:ext cx="535512" cy="197065"/>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 </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Calibri" panose="020F0502020204030204"/>
                      <a:ea typeface="+mn-ea"/>
                      <a:cs typeface="+mn-cs"/>
                    </a:rPr>
                    <a:t>加密</a:t>
                  </a:r>
                  <a:endPar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61" name="Group 375">
                <a:extLst>
                  <a:ext uri="{FF2B5EF4-FFF2-40B4-BE49-F238E27FC236}">
                    <a16:creationId xmlns:a16="http://schemas.microsoft.com/office/drawing/2014/main" id="{41200403-ED93-4F2B-9DC9-A86A173D6757}"/>
                  </a:ext>
                </a:extLst>
              </p:cNvPr>
              <p:cNvGrpSpPr/>
              <p:nvPr/>
            </p:nvGrpSpPr>
            <p:grpSpPr>
              <a:xfrm>
                <a:off x="3856579" y="4996013"/>
                <a:ext cx="1219913" cy="235887"/>
                <a:chOff x="3856579" y="4996013"/>
                <a:chExt cx="1219913" cy="235887"/>
              </a:xfrm>
            </p:grpSpPr>
            <p:sp>
              <p:nvSpPr>
                <p:cNvPr id="162" name="TextBox 376">
                  <a:extLst>
                    <a:ext uri="{FF2B5EF4-FFF2-40B4-BE49-F238E27FC236}">
                      <a16:creationId xmlns:a16="http://schemas.microsoft.com/office/drawing/2014/main" id="{9BB88B69-7F51-439E-8FCD-7A0918C730C6}"/>
                    </a:ext>
                  </a:extLst>
                </p:cNvPr>
                <p:cNvSpPr txBox="1"/>
                <p:nvPr/>
              </p:nvSpPr>
              <p:spPr>
                <a:xfrm>
                  <a:off x="3856579" y="4996392"/>
                  <a:ext cx="401776" cy="229059"/>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RDT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63" name="Rectangle 377">
                  <a:extLst>
                    <a:ext uri="{FF2B5EF4-FFF2-40B4-BE49-F238E27FC236}">
                      <a16:creationId xmlns:a16="http://schemas.microsoft.com/office/drawing/2014/main" id="{51D07FF0-160B-4C5D-B120-4459706D5773}"/>
                    </a:ext>
                  </a:extLst>
                </p:cNvPr>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164" name="TextBox 378">
                  <a:extLst>
                    <a:ext uri="{FF2B5EF4-FFF2-40B4-BE49-F238E27FC236}">
                      <a16:creationId xmlns:a16="http://schemas.microsoft.com/office/drawing/2014/main" id="{FEDFD099-C0F7-4635-B594-3F18E01F41F9}"/>
                    </a:ext>
                  </a:extLst>
                </p:cNvPr>
                <p:cNvSpPr txBox="1"/>
                <p:nvPr/>
              </p:nvSpPr>
              <p:spPr>
                <a:xfrm>
                  <a:off x="4263655" y="5002841"/>
                  <a:ext cx="401776" cy="229059"/>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RDT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65" name="TextBox 379">
                  <a:extLst>
                    <a:ext uri="{FF2B5EF4-FFF2-40B4-BE49-F238E27FC236}">
                      <a16:creationId xmlns:a16="http://schemas.microsoft.com/office/drawing/2014/main" id="{9B6EF0CD-90FB-4C9D-A5C3-F723BA6E780A}"/>
                    </a:ext>
                  </a:extLst>
                </p:cNvPr>
                <p:cNvSpPr txBox="1"/>
                <p:nvPr/>
              </p:nvSpPr>
              <p:spPr>
                <a:xfrm>
                  <a:off x="4674716" y="4996013"/>
                  <a:ext cx="401776" cy="229059"/>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RDT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150" name="Group 231">
              <a:extLst>
                <a:ext uri="{FF2B5EF4-FFF2-40B4-BE49-F238E27FC236}">
                  <a16:creationId xmlns:a16="http://schemas.microsoft.com/office/drawing/2014/main" id="{BE28B3B1-061C-4A2D-825E-59336070E1E4}"/>
                </a:ext>
              </a:extLst>
            </p:cNvPr>
            <p:cNvGrpSpPr/>
            <p:nvPr/>
          </p:nvGrpSpPr>
          <p:grpSpPr>
            <a:xfrm>
              <a:off x="10033437" y="2849705"/>
              <a:ext cx="891382" cy="875971"/>
              <a:chOff x="3774433" y="4781422"/>
              <a:chExt cx="535512" cy="407350"/>
            </a:xfrm>
          </p:grpSpPr>
          <p:grpSp>
            <p:nvGrpSpPr>
              <p:cNvPr id="156" name="Group 237">
                <a:extLst>
                  <a:ext uri="{FF2B5EF4-FFF2-40B4-BE49-F238E27FC236}">
                    <a16:creationId xmlns:a16="http://schemas.microsoft.com/office/drawing/2014/main" id="{F40B0589-29D1-4904-A9CE-A94830DEEEF8}"/>
                  </a:ext>
                </a:extLst>
              </p:cNvPr>
              <p:cNvGrpSpPr/>
              <p:nvPr/>
            </p:nvGrpSpPr>
            <p:grpSpPr>
              <a:xfrm>
                <a:off x="3774433" y="4781422"/>
                <a:ext cx="535512" cy="207083"/>
                <a:chOff x="3625864" y="4844056"/>
                <a:chExt cx="535512" cy="207083"/>
              </a:xfrm>
            </p:grpSpPr>
            <p:sp>
              <p:nvSpPr>
                <p:cNvPr id="158" name="Rectangle 372">
                  <a:extLst>
                    <a:ext uri="{FF2B5EF4-FFF2-40B4-BE49-F238E27FC236}">
                      <a16:creationId xmlns:a16="http://schemas.microsoft.com/office/drawing/2014/main" id="{1CCBD396-F2DD-4463-90EA-49F89596C6E0}"/>
                    </a:ext>
                  </a:extLst>
                </p:cNvPr>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159" name="TextBox 373">
                  <a:extLst>
                    <a:ext uri="{FF2B5EF4-FFF2-40B4-BE49-F238E27FC236}">
                      <a16:creationId xmlns:a16="http://schemas.microsoft.com/office/drawing/2014/main" id="{E45C1012-CAF1-4242-883F-74445C489FC0}"/>
                    </a:ext>
                  </a:extLst>
                </p:cNvPr>
                <p:cNvSpPr txBox="1"/>
                <p:nvPr/>
              </p:nvSpPr>
              <p:spPr>
                <a:xfrm>
                  <a:off x="3625864" y="4844056"/>
                  <a:ext cx="535512" cy="207083"/>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QUIC </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Calibri" panose="020F0502020204030204"/>
                      <a:ea typeface="+mn-ea"/>
                      <a:cs typeface="+mn-cs"/>
                    </a:rPr>
                    <a:t>加密</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157" name="Rectangle 238">
                <a:extLst>
                  <a:ext uri="{FF2B5EF4-FFF2-40B4-BE49-F238E27FC236}">
                    <a16:creationId xmlns:a16="http://schemas.microsoft.com/office/drawing/2014/main" id="{993FE00B-8C50-4331-8383-0D64E85574D2}"/>
                  </a:ext>
                </a:extLst>
              </p:cNvPr>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151" name="Group 232">
              <a:extLst>
                <a:ext uri="{FF2B5EF4-FFF2-40B4-BE49-F238E27FC236}">
                  <a16:creationId xmlns:a16="http://schemas.microsoft.com/office/drawing/2014/main" id="{E045E4D7-56DB-499D-86F3-4460A02EE443}"/>
                </a:ext>
              </a:extLst>
            </p:cNvPr>
            <p:cNvGrpSpPr/>
            <p:nvPr/>
          </p:nvGrpSpPr>
          <p:grpSpPr>
            <a:xfrm>
              <a:off x="10748230" y="2840608"/>
              <a:ext cx="891382" cy="875971"/>
              <a:chOff x="3780503" y="4781422"/>
              <a:chExt cx="535512" cy="407350"/>
            </a:xfrm>
          </p:grpSpPr>
          <p:grpSp>
            <p:nvGrpSpPr>
              <p:cNvPr id="152" name="Group 233">
                <a:extLst>
                  <a:ext uri="{FF2B5EF4-FFF2-40B4-BE49-F238E27FC236}">
                    <a16:creationId xmlns:a16="http://schemas.microsoft.com/office/drawing/2014/main" id="{80DCB089-0437-4DE9-AD27-C8010491A547}"/>
                  </a:ext>
                </a:extLst>
              </p:cNvPr>
              <p:cNvGrpSpPr/>
              <p:nvPr/>
            </p:nvGrpSpPr>
            <p:grpSpPr>
              <a:xfrm>
                <a:off x="3780503" y="4781422"/>
                <a:ext cx="535512" cy="207083"/>
                <a:chOff x="3631934" y="4844056"/>
                <a:chExt cx="535512" cy="207083"/>
              </a:xfrm>
            </p:grpSpPr>
            <p:sp>
              <p:nvSpPr>
                <p:cNvPr id="154" name="Rectangle 235">
                  <a:extLst>
                    <a:ext uri="{FF2B5EF4-FFF2-40B4-BE49-F238E27FC236}">
                      <a16:creationId xmlns:a16="http://schemas.microsoft.com/office/drawing/2014/main" id="{7272DD43-4603-486A-AD83-DC16A489DA35}"/>
                    </a:ext>
                  </a:extLst>
                </p:cNvPr>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155" name="TextBox 236">
                  <a:extLst>
                    <a:ext uri="{FF2B5EF4-FFF2-40B4-BE49-F238E27FC236}">
                      <a16:creationId xmlns:a16="http://schemas.microsoft.com/office/drawing/2014/main" id="{4FA0DD03-F37B-42CE-BF50-A3AE36012CC2}"/>
                    </a:ext>
                  </a:extLst>
                </p:cNvPr>
                <p:cNvSpPr txBox="1"/>
                <p:nvPr/>
              </p:nvSpPr>
              <p:spPr>
                <a:xfrm>
                  <a:off x="3631934" y="4844056"/>
                  <a:ext cx="535512" cy="207083"/>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QUIC </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Calibri" panose="020F0502020204030204"/>
                      <a:ea typeface="+mn-ea"/>
                      <a:cs typeface="+mn-cs"/>
                    </a:rPr>
                    <a:t>加密</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153" name="Rectangle 234">
                <a:extLst>
                  <a:ext uri="{FF2B5EF4-FFF2-40B4-BE49-F238E27FC236}">
                    <a16:creationId xmlns:a16="http://schemas.microsoft.com/office/drawing/2014/main" id="{611607B3-551D-4FC6-8AA8-71827FD4ACB4}"/>
                  </a:ext>
                </a:extLst>
              </p:cNvPr>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grpSp>
      </p:grpSp>
      <p:sp>
        <p:nvSpPr>
          <p:cNvPr id="190" name="Freeform 404">
            <a:extLst>
              <a:ext uri="{FF2B5EF4-FFF2-40B4-BE49-F238E27FC236}">
                <a16:creationId xmlns:a16="http://schemas.microsoft.com/office/drawing/2014/main" id="{2F0034AA-8CB1-4B34-BAD6-77401CB037DF}"/>
              </a:ext>
            </a:extLst>
          </p:cNvPr>
          <p:cNvSpPr/>
          <p:nvPr/>
        </p:nvSpPr>
        <p:spPr>
          <a:xfrm>
            <a:off x="8348952" y="2170481"/>
            <a:ext cx="1435304" cy="3314700"/>
          </a:xfrm>
          <a:custGeom>
            <a:avLst/>
            <a:gdLst>
              <a:gd name="connsiteX0" fmla="*/ 0 w 1710813"/>
              <a:gd name="connsiteY0" fmla="*/ 376084 h 2824317"/>
              <a:gd name="connsiteX1" fmla="*/ 0 w 1710813"/>
              <a:gd name="connsiteY1" fmla="*/ 2824317 h 2824317"/>
              <a:gd name="connsiteX2" fmla="*/ 95865 w 1710813"/>
              <a:gd name="connsiteY2" fmla="*/ 2824317 h 2824317"/>
              <a:gd name="connsiteX3" fmla="*/ 1710813 w 1710813"/>
              <a:gd name="connsiteY3" fmla="*/ 2824317 h 2824317"/>
              <a:gd name="connsiteX4" fmla="*/ 1710813 w 1710813"/>
              <a:gd name="connsiteY4" fmla="*/ 2676833 h 2824317"/>
              <a:gd name="connsiteX5" fmla="*/ 1710813 w 1710813"/>
              <a:gd name="connsiteY5" fmla="*/ 0 h 2824317"/>
              <a:gd name="connsiteX6" fmla="*/ 1600200 w 1710813"/>
              <a:gd name="connsiteY6" fmla="*/ 0 h 2824317"/>
              <a:gd name="connsiteX7" fmla="*/ 1482213 w 1710813"/>
              <a:gd name="connsiteY7" fmla="*/ 29497 h 2824317"/>
              <a:gd name="connsiteX0" fmla="*/ 0 w 1710813"/>
              <a:gd name="connsiteY0" fmla="*/ 376084 h 2824317"/>
              <a:gd name="connsiteX1" fmla="*/ 0 w 1710813"/>
              <a:gd name="connsiteY1" fmla="*/ 2824317 h 2824317"/>
              <a:gd name="connsiteX2" fmla="*/ 95865 w 1710813"/>
              <a:gd name="connsiteY2" fmla="*/ 2824317 h 2824317"/>
              <a:gd name="connsiteX3" fmla="*/ 1710813 w 1710813"/>
              <a:gd name="connsiteY3" fmla="*/ 2824317 h 2824317"/>
              <a:gd name="connsiteX4" fmla="*/ 1710813 w 1710813"/>
              <a:gd name="connsiteY4" fmla="*/ 2676833 h 2824317"/>
              <a:gd name="connsiteX5" fmla="*/ 1710813 w 1710813"/>
              <a:gd name="connsiteY5" fmla="*/ 0 h 2824317"/>
              <a:gd name="connsiteX6" fmla="*/ 1600200 w 1710813"/>
              <a:gd name="connsiteY6" fmla="*/ 0 h 2824317"/>
              <a:gd name="connsiteX0" fmla="*/ 0 w 1710813"/>
              <a:gd name="connsiteY0" fmla="*/ 376084 h 2824317"/>
              <a:gd name="connsiteX1" fmla="*/ 0 w 1710813"/>
              <a:gd name="connsiteY1" fmla="*/ 2824317 h 2824317"/>
              <a:gd name="connsiteX2" fmla="*/ 95865 w 1710813"/>
              <a:gd name="connsiteY2" fmla="*/ 2824317 h 2824317"/>
              <a:gd name="connsiteX3" fmla="*/ 1710813 w 1710813"/>
              <a:gd name="connsiteY3" fmla="*/ 2824317 h 2824317"/>
              <a:gd name="connsiteX4" fmla="*/ 1710813 w 1710813"/>
              <a:gd name="connsiteY4" fmla="*/ 2676833 h 2824317"/>
              <a:gd name="connsiteX5" fmla="*/ 1710813 w 1710813"/>
              <a:gd name="connsiteY5" fmla="*/ 0 h 282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0813" h="2824317">
                <a:moveTo>
                  <a:pt x="0" y="376084"/>
                </a:moveTo>
                <a:lnTo>
                  <a:pt x="0" y="2824317"/>
                </a:lnTo>
                <a:lnTo>
                  <a:pt x="95865" y="2824317"/>
                </a:lnTo>
                <a:lnTo>
                  <a:pt x="1710813" y="2824317"/>
                </a:lnTo>
                <a:lnTo>
                  <a:pt x="1710813" y="2676833"/>
                </a:lnTo>
                <a:lnTo>
                  <a:pt x="1710813" y="0"/>
                </a:ln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Freeform 405">
            <a:extLst>
              <a:ext uri="{FF2B5EF4-FFF2-40B4-BE49-F238E27FC236}">
                <a16:creationId xmlns:a16="http://schemas.microsoft.com/office/drawing/2014/main" id="{D8F74D73-3A12-495C-AAB0-2CA20043BF8C}"/>
              </a:ext>
            </a:extLst>
          </p:cNvPr>
          <p:cNvSpPr/>
          <p:nvPr/>
        </p:nvSpPr>
        <p:spPr>
          <a:xfrm>
            <a:off x="7544680" y="2246396"/>
            <a:ext cx="2790074" cy="3142699"/>
          </a:xfrm>
          <a:custGeom>
            <a:avLst/>
            <a:gdLst>
              <a:gd name="connsiteX0" fmla="*/ 0 w 2455606"/>
              <a:gd name="connsiteY0" fmla="*/ 176981 h 3008671"/>
              <a:gd name="connsiteX1" fmla="*/ 0 w 2455606"/>
              <a:gd name="connsiteY1" fmla="*/ 3008671 h 3008671"/>
              <a:gd name="connsiteX2" fmla="*/ 88490 w 2455606"/>
              <a:gd name="connsiteY2" fmla="*/ 3008671 h 3008671"/>
              <a:gd name="connsiteX3" fmla="*/ 2455606 w 2455606"/>
              <a:gd name="connsiteY3" fmla="*/ 3008671 h 3008671"/>
              <a:gd name="connsiteX4" fmla="*/ 2455606 w 2455606"/>
              <a:gd name="connsiteY4" fmla="*/ 0 h 3008671"/>
              <a:gd name="connsiteX5" fmla="*/ 2263877 w 2455606"/>
              <a:gd name="connsiteY5" fmla="*/ 0 h 3008671"/>
              <a:gd name="connsiteX6" fmla="*/ 2263877 w 2455606"/>
              <a:gd name="connsiteY6" fmla="*/ 0 h 3008671"/>
              <a:gd name="connsiteX0" fmla="*/ 0 w 2455606"/>
              <a:gd name="connsiteY0" fmla="*/ 176981 h 3008671"/>
              <a:gd name="connsiteX1" fmla="*/ 0 w 2455606"/>
              <a:gd name="connsiteY1" fmla="*/ 3008671 h 3008671"/>
              <a:gd name="connsiteX2" fmla="*/ 88490 w 2455606"/>
              <a:gd name="connsiteY2" fmla="*/ 3008671 h 3008671"/>
              <a:gd name="connsiteX3" fmla="*/ 2455606 w 2455606"/>
              <a:gd name="connsiteY3" fmla="*/ 3008671 h 3008671"/>
              <a:gd name="connsiteX4" fmla="*/ 2455606 w 2455606"/>
              <a:gd name="connsiteY4" fmla="*/ 0 h 3008671"/>
              <a:gd name="connsiteX5" fmla="*/ 2263877 w 2455606"/>
              <a:gd name="connsiteY5" fmla="*/ 0 h 3008671"/>
              <a:gd name="connsiteX0" fmla="*/ 0 w 2455606"/>
              <a:gd name="connsiteY0" fmla="*/ 176981 h 3008671"/>
              <a:gd name="connsiteX1" fmla="*/ 0 w 2455606"/>
              <a:gd name="connsiteY1" fmla="*/ 3008671 h 3008671"/>
              <a:gd name="connsiteX2" fmla="*/ 88490 w 2455606"/>
              <a:gd name="connsiteY2" fmla="*/ 3008671 h 3008671"/>
              <a:gd name="connsiteX3" fmla="*/ 2455606 w 2455606"/>
              <a:gd name="connsiteY3" fmla="*/ 3008671 h 3008671"/>
              <a:gd name="connsiteX4" fmla="*/ 2455606 w 2455606"/>
              <a:gd name="connsiteY4" fmla="*/ 0 h 3008671"/>
              <a:gd name="connsiteX0" fmla="*/ 0 w 2455606"/>
              <a:gd name="connsiteY0" fmla="*/ 0 h 2831690"/>
              <a:gd name="connsiteX1" fmla="*/ 0 w 2455606"/>
              <a:gd name="connsiteY1" fmla="*/ 2831690 h 2831690"/>
              <a:gd name="connsiteX2" fmla="*/ 88490 w 2455606"/>
              <a:gd name="connsiteY2" fmla="*/ 2831690 h 2831690"/>
              <a:gd name="connsiteX3" fmla="*/ 2455606 w 2455606"/>
              <a:gd name="connsiteY3" fmla="*/ 2831690 h 2831690"/>
              <a:gd name="connsiteX4" fmla="*/ 2455606 w 2455606"/>
              <a:gd name="connsiteY4" fmla="*/ 1755057 h 2831690"/>
              <a:gd name="connsiteX0" fmla="*/ 0 w 2455606"/>
              <a:gd name="connsiteY0" fmla="*/ 0 h 2831690"/>
              <a:gd name="connsiteX1" fmla="*/ 0 w 2455606"/>
              <a:gd name="connsiteY1" fmla="*/ 2831690 h 2831690"/>
              <a:gd name="connsiteX2" fmla="*/ 88490 w 2455606"/>
              <a:gd name="connsiteY2" fmla="*/ 2831690 h 2831690"/>
              <a:gd name="connsiteX3" fmla="*/ 2455606 w 2455606"/>
              <a:gd name="connsiteY3" fmla="*/ 2831690 h 2831690"/>
              <a:gd name="connsiteX4" fmla="*/ 2426633 w 2455606"/>
              <a:gd name="connsiteY4" fmla="*/ 1187695 h 2831690"/>
              <a:gd name="connsiteX0" fmla="*/ 0 w 2473320"/>
              <a:gd name="connsiteY0" fmla="*/ 0 h 2831690"/>
              <a:gd name="connsiteX1" fmla="*/ 0 w 2473320"/>
              <a:gd name="connsiteY1" fmla="*/ 2831690 h 2831690"/>
              <a:gd name="connsiteX2" fmla="*/ 88490 w 2473320"/>
              <a:gd name="connsiteY2" fmla="*/ 2831690 h 2831690"/>
              <a:gd name="connsiteX3" fmla="*/ 2455606 w 2473320"/>
              <a:gd name="connsiteY3" fmla="*/ 2831690 h 2831690"/>
              <a:gd name="connsiteX4" fmla="*/ 2473320 w 2473320"/>
              <a:gd name="connsiteY4" fmla="*/ 1192031 h 2831690"/>
              <a:gd name="connsiteX0" fmla="*/ 0 w 2460587"/>
              <a:gd name="connsiteY0" fmla="*/ 0 h 2831690"/>
              <a:gd name="connsiteX1" fmla="*/ 0 w 2460587"/>
              <a:gd name="connsiteY1" fmla="*/ 2831690 h 2831690"/>
              <a:gd name="connsiteX2" fmla="*/ 88490 w 2460587"/>
              <a:gd name="connsiteY2" fmla="*/ 2831690 h 2831690"/>
              <a:gd name="connsiteX3" fmla="*/ 2455606 w 2460587"/>
              <a:gd name="connsiteY3" fmla="*/ 2831690 h 2831690"/>
              <a:gd name="connsiteX4" fmla="*/ 2460587 w 2460587"/>
              <a:gd name="connsiteY4" fmla="*/ 1205040 h 2831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0587" h="2831690">
                <a:moveTo>
                  <a:pt x="0" y="0"/>
                </a:moveTo>
                <a:lnTo>
                  <a:pt x="0" y="2831690"/>
                </a:lnTo>
                <a:lnTo>
                  <a:pt x="88490" y="2831690"/>
                </a:lnTo>
                <a:lnTo>
                  <a:pt x="2455606" y="2831690"/>
                </a:lnTo>
                <a:cubicBezTo>
                  <a:pt x="2457266" y="2289473"/>
                  <a:pt x="2458927" y="1747257"/>
                  <a:pt x="2460587" y="1205040"/>
                </a:cubicBez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2" name="Freeform 406">
            <a:extLst>
              <a:ext uri="{FF2B5EF4-FFF2-40B4-BE49-F238E27FC236}">
                <a16:creationId xmlns:a16="http://schemas.microsoft.com/office/drawing/2014/main" id="{AF8DF2A7-7CBF-4C52-8F65-A44F306579D3}"/>
              </a:ext>
            </a:extLst>
          </p:cNvPr>
          <p:cNvSpPr/>
          <p:nvPr/>
        </p:nvSpPr>
        <p:spPr>
          <a:xfrm>
            <a:off x="7766311" y="3553748"/>
            <a:ext cx="2615553" cy="1938327"/>
          </a:xfrm>
          <a:custGeom>
            <a:avLst/>
            <a:gdLst>
              <a:gd name="connsiteX0" fmla="*/ 2558845 w 2558845"/>
              <a:gd name="connsiteY0" fmla="*/ 0 h 1091381"/>
              <a:gd name="connsiteX1" fmla="*/ 2558845 w 2558845"/>
              <a:gd name="connsiteY1" fmla="*/ 1091381 h 1091381"/>
              <a:gd name="connsiteX2" fmla="*/ 2485103 w 2558845"/>
              <a:gd name="connsiteY2" fmla="*/ 1091381 h 1091381"/>
              <a:gd name="connsiteX3" fmla="*/ 0 w 2558845"/>
              <a:gd name="connsiteY3" fmla="*/ 1091381 h 1091381"/>
              <a:gd name="connsiteX4" fmla="*/ 0 w 2558845"/>
              <a:gd name="connsiteY4" fmla="*/ 582562 h 1091381"/>
              <a:gd name="connsiteX5" fmla="*/ 0 w 2558845"/>
              <a:gd name="connsiteY5" fmla="*/ 14749 h 109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8845" h="1091381">
                <a:moveTo>
                  <a:pt x="2558845" y="0"/>
                </a:moveTo>
                <a:lnTo>
                  <a:pt x="2558845" y="1091381"/>
                </a:lnTo>
                <a:lnTo>
                  <a:pt x="2485103" y="1091381"/>
                </a:lnTo>
                <a:lnTo>
                  <a:pt x="0" y="1091381"/>
                </a:lnTo>
                <a:lnTo>
                  <a:pt x="0" y="582562"/>
                </a:lnTo>
                <a:lnTo>
                  <a:pt x="0" y="14749"/>
                </a:ln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TextBox 407">
            <a:extLst>
              <a:ext uri="{FF2B5EF4-FFF2-40B4-BE49-F238E27FC236}">
                <a16:creationId xmlns:a16="http://schemas.microsoft.com/office/drawing/2014/main" id="{2624D509-A6BF-4EC8-9403-FDA1FA23E082}"/>
              </a:ext>
            </a:extLst>
          </p:cNvPr>
          <p:cNvSpPr txBox="1"/>
          <p:nvPr/>
        </p:nvSpPr>
        <p:spPr>
          <a:xfrm>
            <a:off x="10145437" y="3362319"/>
            <a:ext cx="638441"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error!</a:t>
            </a:r>
            <a:endPar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94" name="Freeform 408">
            <a:extLst>
              <a:ext uri="{FF2B5EF4-FFF2-40B4-BE49-F238E27FC236}">
                <a16:creationId xmlns:a16="http://schemas.microsoft.com/office/drawing/2014/main" id="{05FD5CEA-E91E-46F9-B848-61716421FD23}"/>
              </a:ext>
            </a:extLst>
          </p:cNvPr>
          <p:cNvSpPr/>
          <p:nvPr/>
        </p:nvSpPr>
        <p:spPr>
          <a:xfrm>
            <a:off x="7650449" y="2146221"/>
            <a:ext cx="2613793" cy="3263616"/>
          </a:xfrm>
          <a:custGeom>
            <a:avLst/>
            <a:gdLst>
              <a:gd name="connsiteX0" fmla="*/ 0 w 2573594"/>
              <a:gd name="connsiteY0" fmla="*/ 1976284 h 3023419"/>
              <a:gd name="connsiteX1" fmla="*/ 0 w 2573594"/>
              <a:gd name="connsiteY1" fmla="*/ 3023419 h 3023419"/>
              <a:gd name="connsiteX2" fmla="*/ 2573594 w 2573594"/>
              <a:gd name="connsiteY2" fmla="*/ 3023419 h 3023419"/>
              <a:gd name="connsiteX3" fmla="*/ 2573594 w 2573594"/>
              <a:gd name="connsiteY3" fmla="*/ 0 h 3023419"/>
              <a:gd name="connsiteX4" fmla="*/ 2470355 w 2573594"/>
              <a:gd name="connsiteY4" fmla="*/ 0 h 3023419"/>
              <a:gd name="connsiteX5" fmla="*/ 2470355 w 2573594"/>
              <a:gd name="connsiteY5" fmla="*/ 0 h 3023419"/>
              <a:gd name="connsiteX0" fmla="*/ 0 w 2573594"/>
              <a:gd name="connsiteY0" fmla="*/ 1976284 h 3023419"/>
              <a:gd name="connsiteX1" fmla="*/ 0 w 2573594"/>
              <a:gd name="connsiteY1" fmla="*/ 3023419 h 3023419"/>
              <a:gd name="connsiteX2" fmla="*/ 2573594 w 2573594"/>
              <a:gd name="connsiteY2" fmla="*/ 3023419 h 3023419"/>
              <a:gd name="connsiteX3" fmla="*/ 2573594 w 2573594"/>
              <a:gd name="connsiteY3" fmla="*/ 0 h 3023419"/>
              <a:gd name="connsiteX4" fmla="*/ 2470355 w 2573594"/>
              <a:gd name="connsiteY4" fmla="*/ 0 h 3023419"/>
              <a:gd name="connsiteX0" fmla="*/ 0 w 2573594"/>
              <a:gd name="connsiteY0" fmla="*/ 1976284 h 3023419"/>
              <a:gd name="connsiteX1" fmla="*/ 0 w 2573594"/>
              <a:gd name="connsiteY1" fmla="*/ 3023419 h 3023419"/>
              <a:gd name="connsiteX2" fmla="*/ 2573594 w 2573594"/>
              <a:gd name="connsiteY2" fmla="*/ 3023419 h 3023419"/>
              <a:gd name="connsiteX3" fmla="*/ 2573594 w 2573594"/>
              <a:gd name="connsiteY3" fmla="*/ 0 h 3023419"/>
              <a:gd name="connsiteX0" fmla="*/ 0 w 2600836"/>
              <a:gd name="connsiteY0" fmla="*/ 1541913 h 2589048"/>
              <a:gd name="connsiteX1" fmla="*/ 0 w 2600836"/>
              <a:gd name="connsiteY1" fmla="*/ 2589048 h 2589048"/>
              <a:gd name="connsiteX2" fmla="*/ 2573594 w 2600836"/>
              <a:gd name="connsiteY2" fmla="*/ 2589048 h 2589048"/>
              <a:gd name="connsiteX3" fmla="*/ 2600836 w 2600836"/>
              <a:gd name="connsiteY3" fmla="*/ 0 h 2589048"/>
              <a:gd name="connsiteX0" fmla="*/ 23944 w 2600836"/>
              <a:gd name="connsiteY0" fmla="*/ 919596 h 2589048"/>
              <a:gd name="connsiteX1" fmla="*/ 0 w 2600836"/>
              <a:gd name="connsiteY1" fmla="*/ 2589048 h 2589048"/>
              <a:gd name="connsiteX2" fmla="*/ 2573594 w 2600836"/>
              <a:gd name="connsiteY2" fmla="*/ 2589048 h 2589048"/>
              <a:gd name="connsiteX3" fmla="*/ 2600836 w 2600836"/>
              <a:gd name="connsiteY3" fmla="*/ 0 h 2589048"/>
              <a:gd name="connsiteX0" fmla="*/ 23944 w 2600836"/>
              <a:gd name="connsiteY0" fmla="*/ 1037950 h 2589048"/>
              <a:gd name="connsiteX1" fmla="*/ 0 w 2600836"/>
              <a:gd name="connsiteY1" fmla="*/ 2589048 h 2589048"/>
              <a:gd name="connsiteX2" fmla="*/ 2573594 w 2600836"/>
              <a:gd name="connsiteY2" fmla="*/ 2589048 h 2589048"/>
              <a:gd name="connsiteX3" fmla="*/ 2600836 w 2600836"/>
              <a:gd name="connsiteY3" fmla="*/ 0 h 2589048"/>
            </a:gdLst>
            <a:ahLst/>
            <a:cxnLst>
              <a:cxn ang="0">
                <a:pos x="connsiteX0" y="connsiteY0"/>
              </a:cxn>
              <a:cxn ang="0">
                <a:pos x="connsiteX1" y="connsiteY1"/>
              </a:cxn>
              <a:cxn ang="0">
                <a:pos x="connsiteX2" y="connsiteY2"/>
              </a:cxn>
              <a:cxn ang="0">
                <a:pos x="connsiteX3" y="connsiteY3"/>
              </a:cxn>
            </a:cxnLst>
            <a:rect l="l" t="t" r="r" b="b"/>
            <a:pathLst>
              <a:path w="2600836" h="2589048">
                <a:moveTo>
                  <a:pt x="23944" y="1037950"/>
                </a:moveTo>
                <a:lnTo>
                  <a:pt x="0" y="2589048"/>
                </a:lnTo>
                <a:lnTo>
                  <a:pt x="2573594" y="2589048"/>
                </a:lnTo>
                <a:lnTo>
                  <a:pt x="2600836" y="0"/>
                </a:lnTo>
              </a:path>
            </a:pathLst>
          </a:custGeom>
          <a:noFill/>
          <a:ln w="25400">
            <a:solidFill>
              <a:srgbClr val="0000A3"/>
            </a:solidFill>
            <a:headEnd type="none"/>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5" name="Freeform 409">
            <a:extLst>
              <a:ext uri="{FF2B5EF4-FFF2-40B4-BE49-F238E27FC236}">
                <a16:creationId xmlns:a16="http://schemas.microsoft.com/office/drawing/2014/main" id="{563FFC9B-0042-4132-8D4B-46CE7FEB65F0}"/>
              </a:ext>
            </a:extLst>
          </p:cNvPr>
          <p:cNvSpPr/>
          <p:nvPr/>
        </p:nvSpPr>
        <p:spPr>
          <a:xfrm>
            <a:off x="6974900" y="2171905"/>
            <a:ext cx="4169952" cy="3314700"/>
          </a:xfrm>
          <a:custGeom>
            <a:avLst/>
            <a:gdLst>
              <a:gd name="connsiteX0" fmla="*/ 0 w 3188970"/>
              <a:gd name="connsiteY0" fmla="*/ 0 h 3314700"/>
              <a:gd name="connsiteX1" fmla="*/ 0 w 3188970"/>
              <a:gd name="connsiteY1" fmla="*/ 3314700 h 3314700"/>
              <a:gd name="connsiteX2" fmla="*/ 3188970 w 3188970"/>
              <a:gd name="connsiteY2" fmla="*/ 3314700 h 3314700"/>
              <a:gd name="connsiteX3" fmla="*/ 3188970 w 3188970"/>
              <a:gd name="connsiteY3" fmla="*/ 11430 h 3314700"/>
              <a:gd name="connsiteX4" fmla="*/ 3188970 w 3188970"/>
              <a:gd name="connsiteY4" fmla="*/ 11430 h 331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8970" h="3314700">
                <a:moveTo>
                  <a:pt x="0" y="0"/>
                </a:moveTo>
                <a:lnTo>
                  <a:pt x="0" y="3314700"/>
                </a:lnTo>
                <a:lnTo>
                  <a:pt x="3188970" y="3314700"/>
                </a:lnTo>
                <a:lnTo>
                  <a:pt x="3188970" y="11430"/>
                </a:lnTo>
                <a:lnTo>
                  <a:pt x="3188970" y="11430"/>
                </a:ln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6" name="Group 410">
            <a:extLst>
              <a:ext uri="{FF2B5EF4-FFF2-40B4-BE49-F238E27FC236}">
                <a16:creationId xmlns:a16="http://schemas.microsoft.com/office/drawing/2014/main" id="{421A8588-8B1D-401D-BC8B-58B7E1827365}"/>
              </a:ext>
            </a:extLst>
          </p:cNvPr>
          <p:cNvGrpSpPr/>
          <p:nvPr/>
        </p:nvGrpSpPr>
        <p:grpSpPr>
          <a:xfrm>
            <a:off x="6503169" y="1768807"/>
            <a:ext cx="1028924" cy="463979"/>
            <a:chOff x="1247868" y="1815620"/>
            <a:chExt cx="1028924" cy="463979"/>
          </a:xfrm>
        </p:grpSpPr>
        <p:sp>
          <p:nvSpPr>
            <p:cNvPr id="197" name="Rectangle 411">
              <a:extLst>
                <a:ext uri="{FF2B5EF4-FFF2-40B4-BE49-F238E27FC236}">
                  <a16:creationId xmlns:a16="http://schemas.microsoft.com/office/drawing/2014/main" id="{5D1B8F68-CE31-4064-A8F7-0CA24CC44C7E}"/>
                </a:ext>
              </a:extLst>
            </p:cNvPr>
            <p:cNvSpPr/>
            <p:nvPr/>
          </p:nvSpPr>
          <p:spPr>
            <a:xfrm>
              <a:off x="1428787" y="1815620"/>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198" name="TextBox 412">
              <a:extLst>
                <a:ext uri="{FF2B5EF4-FFF2-40B4-BE49-F238E27FC236}">
                  <a16:creationId xmlns:a16="http://schemas.microsoft.com/office/drawing/2014/main" id="{3AB8274E-A45F-4C1D-9404-760FFE95972E}"/>
                </a:ext>
              </a:extLst>
            </p:cNvPr>
            <p:cNvSpPr txBox="1"/>
            <p:nvPr/>
          </p:nvSpPr>
          <p:spPr>
            <a:xfrm>
              <a:off x="1247868" y="1838324"/>
              <a:ext cx="1028924" cy="441275"/>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HTTP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GET </a:t>
              </a:r>
            </a:p>
          </p:txBody>
        </p:sp>
      </p:grpSp>
      <p:grpSp>
        <p:nvGrpSpPr>
          <p:cNvPr id="199" name="Group 413">
            <a:extLst>
              <a:ext uri="{FF2B5EF4-FFF2-40B4-BE49-F238E27FC236}">
                <a16:creationId xmlns:a16="http://schemas.microsoft.com/office/drawing/2014/main" id="{B5EBB9E2-DE5F-41F2-9CFF-34CEBB9DEB0C}"/>
              </a:ext>
            </a:extLst>
          </p:cNvPr>
          <p:cNvGrpSpPr/>
          <p:nvPr/>
        </p:nvGrpSpPr>
        <p:grpSpPr>
          <a:xfrm>
            <a:off x="7197108" y="1926223"/>
            <a:ext cx="1028924" cy="463979"/>
            <a:chOff x="1549462" y="2216434"/>
            <a:chExt cx="1028924" cy="463979"/>
          </a:xfrm>
        </p:grpSpPr>
        <p:sp>
          <p:nvSpPr>
            <p:cNvPr id="200" name="Rectangle 414">
              <a:extLst>
                <a:ext uri="{FF2B5EF4-FFF2-40B4-BE49-F238E27FC236}">
                  <a16:creationId xmlns:a16="http://schemas.microsoft.com/office/drawing/2014/main" id="{2EA11D26-5070-4224-B641-ED9DA5C3E752}"/>
                </a:ext>
              </a:extLst>
            </p:cNvPr>
            <p:cNvSpPr/>
            <p:nvPr/>
          </p:nvSpPr>
          <p:spPr>
            <a:xfrm>
              <a:off x="1709684" y="2216434"/>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201" name="TextBox 415">
              <a:extLst>
                <a:ext uri="{FF2B5EF4-FFF2-40B4-BE49-F238E27FC236}">
                  <a16:creationId xmlns:a16="http://schemas.microsoft.com/office/drawing/2014/main" id="{B01E8693-3E64-4606-91EF-662B3E52FEC5}"/>
                </a:ext>
              </a:extLst>
            </p:cNvPr>
            <p:cNvSpPr txBox="1"/>
            <p:nvPr/>
          </p:nvSpPr>
          <p:spPr>
            <a:xfrm>
              <a:off x="1549462" y="2239138"/>
              <a:ext cx="1028924" cy="441275"/>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HTTP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GET </a:t>
              </a:r>
            </a:p>
          </p:txBody>
        </p:sp>
      </p:grpSp>
      <p:grpSp>
        <p:nvGrpSpPr>
          <p:cNvPr id="202" name="Group 416">
            <a:extLst>
              <a:ext uri="{FF2B5EF4-FFF2-40B4-BE49-F238E27FC236}">
                <a16:creationId xmlns:a16="http://schemas.microsoft.com/office/drawing/2014/main" id="{3B7E02F5-3D74-45F6-B23F-F239AA4FBD1D}"/>
              </a:ext>
            </a:extLst>
          </p:cNvPr>
          <p:cNvGrpSpPr/>
          <p:nvPr/>
        </p:nvGrpSpPr>
        <p:grpSpPr>
          <a:xfrm>
            <a:off x="7867432" y="2206258"/>
            <a:ext cx="1028924" cy="463397"/>
            <a:chOff x="1830370" y="2617249"/>
            <a:chExt cx="1028924" cy="463397"/>
          </a:xfrm>
        </p:grpSpPr>
        <p:sp>
          <p:nvSpPr>
            <p:cNvPr id="203" name="Rectangle 417">
              <a:extLst>
                <a:ext uri="{FF2B5EF4-FFF2-40B4-BE49-F238E27FC236}">
                  <a16:creationId xmlns:a16="http://schemas.microsoft.com/office/drawing/2014/main" id="{B3FF6E66-FD84-4132-9226-64E48539CB16}"/>
                </a:ext>
              </a:extLst>
            </p:cNvPr>
            <p:cNvSpPr/>
            <p:nvPr/>
          </p:nvSpPr>
          <p:spPr>
            <a:xfrm>
              <a:off x="1990582" y="2617249"/>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204" name="TextBox 418">
              <a:extLst>
                <a:ext uri="{FF2B5EF4-FFF2-40B4-BE49-F238E27FC236}">
                  <a16:creationId xmlns:a16="http://schemas.microsoft.com/office/drawing/2014/main" id="{8322CE70-33BB-4D2D-92D8-29B23CFB7F25}"/>
                </a:ext>
              </a:extLst>
            </p:cNvPr>
            <p:cNvSpPr txBox="1"/>
            <p:nvPr/>
          </p:nvSpPr>
          <p:spPr>
            <a:xfrm>
              <a:off x="1830370" y="2639371"/>
              <a:ext cx="1028924" cy="441275"/>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HTTP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GET </a:t>
              </a:r>
            </a:p>
          </p:txBody>
        </p:sp>
      </p:grpSp>
      <p:grpSp>
        <p:nvGrpSpPr>
          <p:cNvPr id="205" name="Group 321">
            <a:extLst>
              <a:ext uri="{FF2B5EF4-FFF2-40B4-BE49-F238E27FC236}">
                <a16:creationId xmlns:a16="http://schemas.microsoft.com/office/drawing/2014/main" id="{77221FF0-13CD-42C9-BEF6-6A963DF59A87}"/>
              </a:ext>
            </a:extLst>
          </p:cNvPr>
          <p:cNvGrpSpPr>
            <a:grpSpLocks/>
          </p:cNvGrpSpPr>
          <p:nvPr/>
        </p:nvGrpSpPr>
        <p:grpSpPr bwMode="auto">
          <a:xfrm>
            <a:off x="11407734" y="1304127"/>
            <a:ext cx="310294" cy="628857"/>
            <a:chOff x="4140" y="429"/>
            <a:chExt cx="1425" cy="2396"/>
          </a:xfrm>
        </p:grpSpPr>
        <p:sp>
          <p:nvSpPr>
            <p:cNvPr id="206" name="Freeform 322">
              <a:extLst>
                <a:ext uri="{FF2B5EF4-FFF2-40B4-BE49-F238E27FC236}">
                  <a16:creationId xmlns:a16="http://schemas.microsoft.com/office/drawing/2014/main" id="{6B083D9D-7820-4C0F-BE75-58B1FAF5A6F2}"/>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07" name="Rectangle 323">
              <a:extLst>
                <a:ext uri="{FF2B5EF4-FFF2-40B4-BE49-F238E27FC236}">
                  <a16:creationId xmlns:a16="http://schemas.microsoft.com/office/drawing/2014/main" id="{62B56259-9113-4429-A6EA-DAA702A5D8D6}"/>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8" name="Freeform 324">
              <a:extLst>
                <a:ext uri="{FF2B5EF4-FFF2-40B4-BE49-F238E27FC236}">
                  <a16:creationId xmlns:a16="http://schemas.microsoft.com/office/drawing/2014/main" id="{2BA45C91-BB33-4318-9219-C04A5B6D2DFB}"/>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09" name="Freeform 325">
              <a:extLst>
                <a:ext uri="{FF2B5EF4-FFF2-40B4-BE49-F238E27FC236}">
                  <a16:creationId xmlns:a16="http://schemas.microsoft.com/office/drawing/2014/main" id="{D8B1E03C-9197-4209-A900-64FB743BADBF}"/>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10" name="Rectangle 326">
              <a:extLst>
                <a:ext uri="{FF2B5EF4-FFF2-40B4-BE49-F238E27FC236}">
                  <a16:creationId xmlns:a16="http://schemas.microsoft.com/office/drawing/2014/main" id="{578863C0-7936-48F5-ADC0-42F6F54B90CC}"/>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11" name="Group 327">
              <a:extLst>
                <a:ext uri="{FF2B5EF4-FFF2-40B4-BE49-F238E27FC236}">
                  <a16:creationId xmlns:a16="http://schemas.microsoft.com/office/drawing/2014/main" id="{133F6643-6F68-478C-89BD-24FBCF7E00C9}"/>
                </a:ext>
              </a:extLst>
            </p:cNvPr>
            <p:cNvGrpSpPr>
              <a:grpSpLocks/>
            </p:cNvGrpSpPr>
            <p:nvPr/>
          </p:nvGrpSpPr>
          <p:grpSpPr bwMode="auto">
            <a:xfrm>
              <a:off x="4749" y="668"/>
              <a:ext cx="581" cy="145"/>
              <a:chOff x="614" y="2568"/>
              <a:chExt cx="725" cy="139"/>
            </a:xfrm>
          </p:grpSpPr>
          <p:sp>
            <p:nvSpPr>
              <p:cNvPr id="236" name="AutoShape 328">
                <a:extLst>
                  <a:ext uri="{FF2B5EF4-FFF2-40B4-BE49-F238E27FC236}">
                    <a16:creationId xmlns:a16="http://schemas.microsoft.com/office/drawing/2014/main" id="{5B57174C-84A5-4AAB-BB11-E9116A472F4D}"/>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AutoShape 329">
                <a:extLst>
                  <a:ext uri="{FF2B5EF4-FFF2-40B4-BE49-F238E27FC236}">
                    <a16:creationId xmlns:a16="http://schemas.microsoft.com/office/drawing/2014/main" id="{591BE8B6-72AC-4BEB-8D47-F0C434F0525A}"/>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12" name="Rectangle 330">
              <a:extLst>
                <a:ext uri="{FF2B5EF4-FFF2-40B4-BE49-F238E27FC236}">
                  <a16:creationId xmlns:a16="http://schemas.microsoft.com/office/drawing/2014/main" id="{724F513F-28BD-4E77-BE8A-F8F268393C62}"/>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13" name="Group 331">
              <a:extLst>
                <a:ext uri="{FF2B5EF4-FFF2-40B4-BE49-F238E27FC236}">
                  <a16:creationId xmlns:a16="http://schemas.microsoft.com/office/drawing/2014/main" id="{C64E7AB1-DA22-4AA9-B4C3-337DD42B05B2}"/>
                </a:ext>
              </a:extLst>
            </p:cNvPr>
            <p:cNvGrpSpPr>
              <a:grpSpLocks/>
            </p:cNvGrpSpPr>
            <p:nvPr/>
          </p:nvGrpSpPr>
          <p:grpSpPr bwMode="auto">
            <a:xfrm>
              <a:off x="4747" y="994"/>
              <a:ext cx="581" cy="134"/>
              <a:chOff x="614" y="2568"/>
              <a:chExt cx="725" cy="139"/>
            </a:xfrm>
          </p:grpSpPr>
          <p:sp>
            <p:nvSpPr>
              <p:cNvPr id="234" name="AutoShape 332">
                <a:extLst>
                  <a:ext uri="{FF2B5EF4-FFF2-40B4-BE49-F238E27FC236}">
                    <a16:creationId xmlns:a16="http://schemas.microsoft.com/office/drawing/2014/main" id="{E650D0E0-7A3C-4401-91FF-8947B159AB45}"/>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5" name="AutoShape 333">
                <a:extLst>
                  <a:ext uri="{FF2B5EF4-FFF2-40B4-BE49-F238E27FC236}">
                    <a16:creationId xmlns:a16="http://schemas.microsoft.com/office/drawing/2014/main" id="{5B80A9BC-FE18-489D-8F28-A9A325ACE5CE}"/>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14" name="Rectangle 334">
              <a:extLst>
                <a:ext uri="{FF2B5EF4-FFF2-40B4-BE49-F238E27FC236}">
                  <a16:creationId xmlns:a16="http://schemas.microsoft.com/office/drawing/2014/main" id="{947DB389-FAA7-4470-B68B-733575D6F72C}"/>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5" name="Rectangle 335">
              <a:extLst>
                <a:ext uri="{FF2B5EF4-FFF2-40B4-BE49-F238E27FC236}">
                  <a16:creationId xmlns:a16="http://schemas.microsoft.com/office/drawing/2014/main" id="{9A48E7CC-0364-4DAE-B4CE-ADC909201170}"/>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16" name="Group 336">
              <a:extLst>
                <a:ext uri="{FF2B5EF4-FFF2-40B4-BE49-F238E27FC236}">
                  <a16:creationId xmlns:a16="http://schemas.microsoft.com/office/drawing/2014/main" id="{7321E340-DA2E-4E31-8D8C-78F708FB8641}"/>
                </a:ext>
              </a:extLst>
            </p:cNvPr>
            <p:cNvGrpSpPr>
              <a:grpSpLocks/>
            </p:cNvGrpSpPr>
            <p:nvPr/>
          </p:nvGrpSpPr>
          <p:grpSpPr bwMode="auto">
            <a:xfrm>
              <a:off x="4735" y="1627"/>
              <a:ext cx="582" cy="151"/>
              <a:chOff x="614" y="2568"/>
              <a:chExt cx="725" cy="139"/>
            </a:xfrm>
          </p:grpSpPr>
          <p:sp>
            <p:nvSpPr>
              <p:cNvPr id="232" name="AutoShape 337">
                <a:extLst>
                  <a:ext uri="{FF2B5EF4-FFF2-40B4-BE49-F238E27FC236}">
                    <a16:creationId xmlns:a16="http://schemas.microsoft.com/office/drawing/2014/main" id="{1D3CE92A-5568-49A0-8990-D3112A7F9D65}"/>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3" name="AutoShape 338">
                <a:extLst>
                  <a:ext uri="{FF2B5EF4-FFF2-40B4-BE49-F238E27FC236}">
                    <a16:creationId xmlns:a16="http://schemas.microsoft.com/office/drawing/2014/main" id="{ED706483-ABDE-4287-9FB6-CFD68CEB776F}"/>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17" name="Freeform 339">
              <a:extLst>
                <a:ext uri="{FF2B5EF4-FFF2-40B4-BE49-F238E27FC236}">
                  <a16:creationId xmlns:a16="http://schemas.microsoft.com/office/drawing/2014/main" id="{3A8FDEAD-1D4B-4507-BD49-BC9BBC04A645}"/>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18" name="Group 340">
              <a:extLst>
                <a:ext uri="{FF2B5EF4-FFF2-40B4-BE49-F238E27FC236}">
                  <a16:creationId xmlns:a16="http://schemas.microsoft.com/office/drawing/2014/main" id="{7382B19B-4779-43A4-B842-9BCB72C5DD24}"/>
                </a:ext>
              </a:extLst>
            </p:cNvPr>
            <p:cNvGrpSpPr>
              <a:grpSpLocks/>
            </p:cNvGrpSpPr>
            <p:nvPr/>
          </p:nvGrpSpPr>
          <p:grpSpPr bwMode="auto">
            <a:xfrm>
              <a:off x="4739" y="1327"/>
              <a:ext cx="582" cy="139"/>
              <a:chOff x="614" y="2568"/>
              <a:chExt cx="725" cy="139"/>
            </a:xfrm>
          </p:grpSpPr>
          <p:sp>
            <p:nvSpPr>
              <p:cNvPr id="230" name="AutoShape 341">
                <a:extLst>
                  <a:ext uri="{FF2B5EF4-FFF2-40B4-BE49-F238E27FC236}">
                    <a16:creationId xmlns:a16="http://schemas.microsoft.com/office/drawing/2014/main" id="{D41327A8-0475-4449-B65A-223114CD1945}"/>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1" name="AutoShape 342">
                <a:extLst>
                  <a:ext uri="{FF2B5EF4-FFF2-40B4-BE49-F238E27FC236}">
                    <a16:creationId xmlns:a16="http://schemas.microsoft.com/office/drawing/2014/main" id="{B2CBFA81-B698-4DE9-A116-F7928F3AF2E3}"/>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19" name="Rectangle 343">
              <a:extLst>
                <a:ext uri="{FF2B5EF4-FFF2-40B4-BE49-F238E27FC236}">
                  <a16:creationId xmlns:a16="http://schemas.microsoft.com/office/drawing/2014/main" id="{07E8C439-12AF-4798-B1D0-CEF4A668CE23}"/>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0" name="Freeform 344">
              <a:extLst>
                <a:ext uri="{FF2B5EF4-FFF2-40B4-BE49-F238E27FC236}">
                  <a16:creationId xmlns:a16="http://schemas.microsoft.com/office/drawing/2014/main" id="{191633F9-5EDE-470A-9216-BAF20F29F76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1" name="Freeform 345">
              <a:extLst>
                <a:ext uri="{FF2B5EF4-FFF2-40B4-BE49-F238E27FC236}">
                  <a16:creationId xmlns:a16="http://schemas.microsoft.com/office/drawing/2014/main" id="{37957949-7C78-44C3-8CB9-860398FCB86A}"/>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2" name="Oval 346">
              <a:extLst>
                <a:ext uri="{FF2B5EF4-FFF2-40B4-BE49-F238E27FC236}">
                  <a16:creationId xmlns:a16="http://schemas.microsoft.com/office/drawing/2014/main" id="{99245B29-A03F-44C2-90E0-615B4CE78067}"/>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3" name="Freeform 347">
              <a:extLst>
                <a:ext uri="{FF2B5EF4-FFF2-40B4-BE49-F238E27FC236}">
                  <a16:creationId xmlns:a16="http://schemas.microsoft.com/office/drawing/2014/main" id="{4BA329C8-3155-4339-9E13-A4D181E6F846}"/>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AutoShape 348">
              <a:extLst>
                <a:ext uri="{FF2B5EF4-FFF2-40B4-BE49-F238E27FC236}">
                  <a16:creationId xmlns:a16="http://schemas.microsoft.com/office/drawing/2014/main" id="{D3B6053A-E61D-48E0-AB13-F3FB2FF658CC}"/>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AutoShape 349">
              <a:extLst>
                <a:ext uri="{FF2B5EF4-FFF2-40B4-BE49-F238E27FC236}">
                  <a16:creationId xmlns:a16="http://schemas.microsoft.com/office/drawing/2014/main" id="{7089B46B-D69F-4921-9238-E05F01475BAF}"/>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6" name="Oval 350">
              <a:extLst>
                <a:ext uri="{FF2B5EF4-FFF2-40B4-BE49-F238E27FC236}">
                  <a16:creationId xmlns:a16="http://schemas.microsoft.com/office/drawing/2014/main" id="{75A2E517-D0D6-45B5-ABD1-908C24F9AE5A}"/>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7" name="Oval 351">
              <a:extLst>
                <a:ext uri="{FF2B5EF4-FFF2-40B4-BE49-F238E27FC236}">
                  <a16:creationId xmlns:a16="http://schemas.microsoft.com/office/drawing/2014/main" id="{3563C0FF-D515-4E6E-9F68-8357A4143827}"/>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28" name="Oval 352">
              <a:extLst>
                <a:ext uri="{FF2B5EF4-FFF2-40B4-BE49-F238E27FC236}">
                  <a16:creationId xmlns:a16="http://schemas.microsoft.com/office/drawing/2014/main" id="{385309BE-D550-496C-9615-A9124EC3A00E}"/>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9" name="Rectangle 353">
              <a:extLst>
                <a:ext uri="{FF2B5EF4-FFF2-40B4-BE49-F238E27FC236}">
                  <a16:creationId xmlns:a16="http://schemas.microsoft.com/office/drawing/2014/main" id="{7693922C-CF3D-4E05-B95E-ADB4A7D20850}"/>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38" name="Group 354">
            <a:extLst>
              <a:ext uri="{FF2B5EF4-FFF2-40B4-BE49-F238E27FC236}">
                <a16:creationId xmlns:a16="http://schemas.microsoft.com/office/drawing/2014/main" id="{FD69870C-02B5-454D-A655-EC916F43B1DD}"/>
              </a:ext>
            </a:extLst>
          </p:cNvPr>
          <p:cNvGrpSpPr>
            <a:grpSpLocks/>
          </p:cNvGrpSpPr>
          <p:nvPr/>
        </p:nvGrpSpPr>
        <p:grpSpPr bwMode="auto">
          <a:xfrm>
            <a:off x="6313356" y="1297050"/>
            <a:ext cx="525462" cy="434975"/>
            <a:chOff x="-44" y="1473"/>
            <a:chExt cx="981" cy="1105"/>
          </a:xfrm>
        </p:grpSpPr>
        <p:pic>
          <p:nvPicPr>
            <p:cNvPr id="239" name="Picture 355" descr="desktop_computer_stylized_medium">
              <a:extLst>
                <a:ext uri="{FF2B5EF4-FFF2-40B4-BE49-F238E27FC236}">
                  <a16:creationId xmlns:a16="http://schemas.microsoft.com/office/drawing/2014/main" id="{69EBA7CB-04B0-4A82-8DB6-9799587A7D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0" name="Freeform 356">
              <a:extLst>
                <a:ext uri="{FF2B5EF4-FFF2-40B4-BE49-F238E27FC236}">
                  <a16:creationId xmlns:a16="http://schemas.microsoft.com/office/drawing/2014/main" id="{8FB50F11-693B-4469-9034-5CFBAFC3E61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241" name="Rectangle 1">
            <a:extLst>
              <a:ext uri="{FF2B5EF4-FFF2-40B4-BE49-F238E27FC236}">
                <a16:creationId xmlns:a16="http://schemas.microsoft.com/office/drawing/2014/main" id="{D13E8BB5-2D54-4A18-8410-A8D2A674BB77}"/>
              </a:ext>
            </a:extLst>
          </p:cNvPr>
          <p:cNvSpPr/>
          <p:nvPr/>
        </p:nvSpPr>
        <p:spPr>
          <a:xfrm>
            <a:off x="6083300" y="1130300"/>
            <a:ext cx="5981700" cy="542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38866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41"/>
                                        </p:tgtEl>
                                      </p:cBhvr>
                                    </p:animEffect>
                                    <p:set>
                                      <p:cBhvr>
                                        <p:cTn id="7" dur="1" fill="hold">
                                          <p:stCondLst>
                                            <p:cond delay="499"/>
                                          </p:stCondLst>
                                        </p:cTn>
                                        <p:tgtEl>
                                          <p:spTgt spid="24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dissolve">
                                      <p:cBhvr>
                                        <p:cTn id="12" dur="500"/>
                                        <p:tgtEl>
                                          <p:spTgt spid="79"/>
                                        </p:tgtEl>
                                      </p:cBhvr>
                                    </p:animEffect>
                                  </p:childTnLst>
                                </p:cTn>
                              </p:par>
                            </p:childTnLst>
                          </p:cTn>
                        </p:par>
                        <p:par>
                          <p:cTn id="13" fill="hold">
                            <p:stCondLst>
                              <p:cond delay="500"/>
                            </p:stCondLst>
                            <p:childTnLst>
                              <p:par>
                                <p:cTn id="14" presetID="0" presetClass="path" presetSubtype="0" accel="50000" decel="50000" fill="hold" nodeType="afterEffect">
                                  <p:stCondLst>
                                    <p:cond delay="0"/>
                                  </p:stCondLst>
                                  <p:childTnLst>
                                    <p:animMotion origin="layout" path="M -0.00391 -0.00579 C -0.00378 0.12338 -0.00365 0.25231 -0.00339 0.38125 L 0.13737 0.3838 C 0.1375 0.22755 0.13789 0.12685 0.13815 -0.02894 " pathEditMode="relative" rAng="0" ptsTypes="AAAA">
                                      <p:cBhvr>
                                        <p:cTn id="15" dur="2000" fill="hold"/>
                                        <p:tgtEl>
                                          <p:spTgt spid="127"/>
                                        </p:tgtEl>
                                        <p:attrNameLst>
                                          <p:attrName>ppt_x</p:attrName>
                                          <p:attrName>ppt_y</p:attrName>
                                        </p:attrNameLst>
                                      </p:cBhvr>
                                      <p:rCtr x="7096" y="18310"/>
                                    </p:animMotion>
                                  </p:childTnLst>
                                </p:cTn>
                              </p:par>
                            </p:childTnLst>
                          </p:cTn>
                        </p:par>
                        <p:par>
                          <p:cTn id="16" fill="hold">
                            <p:stCondLst>
                              <p:cond delay="2500"/>
                            </p:stCondLst>
                            <p:childTnLst>
                              <p:par>
                                <p:cTn id="17" presetID="9" presetClass="exit" presetSubtype="0" fill="hold" grpId="1" nodeType="afterEffect">
                                  <p:stCondLst>
                                    <p:cond delay="0"/>
                                  </p:stCondLst>
                                  <p:childTnLst>
                                    <p:animEffect transition="out" filter="dissolve">
                                      <p:cBhvr>
                                        <p:cTn id="18" dur="500"/>
                                        <p:tgtEl>
                                          <p:spTgt spid="79"/>
                                        </p:tgtEl>
                                      </p:cBhvr>
                                    </p:animEffect>
                                    <p:set>
                                      <p:cBhvr>
                                        <p:cTn id="19" dur="1" fill="hold">
                                          <p:stCondLst>
                                            <p:cond delay="499"/>
                                          </p:stCondLst>
                                        </p:cTn>
                                        <p:tgtEl>
                                          <p:spTgt spid="79"/>
                                        </p:tgtEl>
                                        <p:attrNameLst>
                                          <p:attrName>style.visibility</p:attrName>
                                        </p:attrNameLst>
                                      </p:cBhvr>
                                      <p:to>
                                        <p:strVal val="hidden"/>
                                      </p:to>
                                    </p:set>
                                  </p:childTnLst>
                                </p:cTn>
                              </p:par>
                            </p:childTnLst>
                          </p:cTn>
                        </p:par>
                        <p:par>
                          <p:cTn id="20" fill="hold">
                            <p:stCondLst>
                              <p:cond delay="3000"/>
                            </p:stCondLst>
                            <p:childTnLst>
                              <p:par>
                                <p:cTn id="21" presetID="9" presetClass="exit" presetSubtype="0" fill="hold" nodeType="afterEffect">
                                  <p:stCondLst>
                                    <p:cond delay="0"/>
                                  </p:stCondLst>
                                  <p:childTnLst>
                                    <p:animEffect transition="out" filter="dissolve">
                                      <p:cBhvr>
                                        <p:cTn id="22" dur="500"/>
                                        <p:tgtEl>
                                          <p:spTgt spid="127"/>
                                        </p:tgtEl>
                                      </p:cBhvr>
                                    </p:animEffect>
                                    <p:set>
                                      <p:cBhvr>
                                        <p:cTn id="23" dur="1" fill="hold">
                                          <p:stCondLst>
                                            <p:cond delay="499"/>
                                          </p:stCondLst>
                                        </p:cTn>
                                        <p:tgtEl>
                                          <p:spTgt spid="127"/>
                                        </p:tgtEl>
                                        <p:attrNameLst>
                                          <p:attrName>style.visibility</p:attrName>
                                        </p:attrNameLst>
                                      </p:cBhvr>
                                      <p:to>
                                        <p:strVal val="hidden"/>
                                      </p:to>
                                    </p:set>
                                  </p:childTnLst>
                                </p:cTn>
                              </p:par>
                            </p:childTnLst>
                          </p:cTn>
                        </p:par>
                        <p:par>
                          <p:cTn id="24" fill="hold">
                            <p:stCondLst>
                              <p:cond delay="3500"/>
                            </p:stCondLst>
                            <p:childTnLst>
                              <p:par>
                                <p:cTn id="25" presetID="9" presetClass="entr" presetSubtype="0" fill="hold" grpId="1" nodeType="after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dissolve">
                                      <p:cBhvr>
                                        <p:cTn id="27" dur="500"/>
                                        <p:tgtEl>
                                          <p:spTgt spid="80"/>
                                        </p:tgtEl>
                                      </p:cBhvr>
                                    </p:animEffect>
                                  </p:childTnLst>
                                </p:cTn>
                              </p:par>
                              <p:par>
                                <p:cTn id="28" presetID="0" presetClass="path" presetSubtype="0" accel="50000" decel="50000" fill="hold" nodeType="withEffect">
                                  <p:stCondLst>
                                    <p:cond delay="0"/>
                                  </p:stCondLst>
                                  <p:childTnLst>
                                    <p:animMotion origin="layout" path="M -0.003 0.02986 C -0.003 0.16782 -0.003 0.15208 -0.003 0.29027 " pathEditMode="relative" rAng="0" ptsTypes="AA">
                                      <p:cBhvr>
                                        <p:cTn id="29" dur="2000" fill="hold"/>
                                        <p:tgtEl>
                                          <p:spTgt spid="88"/>
                                        </p:tgtEl>
                                        <p:attrNameLst>
                                          <p:attrName>ppt_x</p:attrName>
                                          <p:attrName>ppt_y</p:attrName>
                                        </p:attrNameLst>
                                      </p:cBhvr>
                                      <p:rCtr x="0" y="13009"/>
                                    </p:animMotion>
                                  </p:childTnLst>
                                </p:cTn>
                              </p:par>
                            </p:childTnLst>
                          </p:cTn>
                        </p:par>
                        <p:par>
                          <p:cTn id="30" fill="hold">
                            <p:stCondLst>
                              <p:cond delay="5500"/>
                            </p:stCondLst>
                            <p:childTnLst>
                              <p:par>
                                <p:cTn id="31" presetID="9" presetClass="entr" presetSubtype="0" fill="hold" grpId="0" nodeType="after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dissolve">
                                      <p:cBhvr>
                                        <p:cTn id="33" dur="500"/>
                                        <p:tgtEl>
                                          <p:spTgt spid="82"/>
                                        </p:tgtEl>
                                      </p:cBhvr>
                                    </p:animEffect>
                                  </p:childTnLst>
                                </p:cTn>
                              </p:par>
                            </p:childTnLst>
                          </p:cTn>
                        </p:par>
                        <p:par>
                          <p:cTn id="34" fill="hold">
                            <p:stCondLst>
                              <p:cond delay="6000"/>
                            </p:stCondLst>
                            <p:childTnLst>
                              <p:par>
                                <p:cTn id="35" presetID="9" presetClass="entr" presetSubtype="0" fill="hold" grpId="0" nodeType="afterEffect">
                                  <p:stCondLst>
                                    <p:cond delay="1000"/>
                                  </p:stCondLst>
                                  <p:childTnLst>
                                    <p:set>
                                      <p:cBhvr>
                                        <p:cTn id="36" dur="1" fill="hold">
                                          <p:stCondLst>
                                            <p:cond delay="0"/>
                                          </p:stCondLst>
                                        </p:cTn>
                                        <p:tgtEl>
                                          <p:spTgt spid="81"/>
                                        </p:tgtEl>
                                        <p:attrNameLst>
                                          <p:attrName>style.visibility</p:attrName>
                                        </p:attrNameLst>
                                      </p:cBhvr>
                                      <p:to>
                                        <p:strVal val="visible"/>
                                      </p:to>
                                    </p:set>
                                    <p:animEffect transition="in" filter="dissolve">
                                      <p:cBhvr>
                                        <p:cTn id="37" dur="500"/>
                                        <p:tgtEl>
                                          <p:spTgt spid="81"/>
                                        </p:tgtEl>
                                      </p:cBhvr>
                                    </p:animEffect>
                                  </p:childTnLst>
                                </p:cTn>
                              </p:par>
                            </p:childTnLst>
                          </p:cTn>
                        </p:par>
                        <p:par>
                          <p:cTn id="38" fill="hold">
                            <p:stCondLst>
                              <p:cond delay="7500"/>
                            </p:stCondLst>
                            <p:childTnLst>
                              <p:par>
                                <p:cTn id="39" presetID="9" presetClass="entr" presetSubtype="0" fill="hold" grpId="0" nodeType="afterEffect">
                                  <p:stCondLst>
                                    <p:cond delay="1000"/>
                                  </p:stCondLst>
                                  <p:childTnLst>
                                    <p:set>
                                      <p:cBhvr>
                                        <p:cTn id="40" dur="1" fill="hold">
                                          <p:stCondLst>
                                            <p:cond delay="0"/>
                                          </p:stCondLst>
                                        </p:cTn>
                                        <p:tgtEl>
                                          <p:spTgt spid="83"/>
                                        </p:tgtEl>
                                        <p:attrNameLst>
                                          <p:attrName>style.visibility</p:attrName>
                                        </p:attrNameLst>
                                      </p:cBhvr>
                                      <p:to>
                                        <p:strVal val="visible"/>
                                      </p:to>
                                    </p:set>
                                    <p:animEffect transition="in" filter="dissolve">
                                      <p:cBhvr>
                                        <p:cTn id="41" dur="500"/>
                                        <p:tgtEl>
                                          <p:spTgt spid="83"/>
                                        </p:tgtEl>
                                      </p:cBhvr>
                                    </p:animEffect>
                                  </p:childTnLst>
                                </p:cTn>
                              </p:par>
                            </p:childTnLst>
                          </p:cTn>
                        </p:par>
                        <p:par>
                          <p:cTn id="42" fill="hold">
                            <p:stCondLst>
                              <p:cond delay="9000"/>
                            </p:stCondLst>
                            <p:childTnLst>
                              <p:par>
                                <p:cTn id="43" presetID="9" presetClass="exit" presetSubtype="0" fill="hold" grpId="1" nodeType="afterEffect">
                                  <p:stCondLst>
                                    <p:cond delay="0"/>
                                  </p:stCondLst>
                                  <p:childTnLst>
                                    <p:animEffect transition="out" filter="dissolve">
                                      <p:cBhvr>
                                        <p:cTn id="44" dur="500"/>
                                        <p:tgtEl>
                                          <p:spTgt spid="82"/>
                                        </p:tgtEl>
                                      </p:cBhvr>
                                    </p:animEffect>
                                    <p:set>
                                      <p:cBhvr>
                                        <p:cTn id="45" dur="1" fill="hold">
                                          <p:stCondLst>
                                            <p:cond delay="499"/>
                                          </p:stCondLst>
                                        </p:cTn>
                                        <p:tgtEl>
                                          <p:spTgt spid="82"/>
                                        </p:tgtEl>
                                        <p:attrNameLst>
                                          <p:attrName>style.visibility</p:attrName>
                                        </p:attrNameLst>
                                      </p:cBhvr>
                                      <p:to>
                                        <p:strVal val="hidden"/>
                                      </p:to>
                                    </p:set>
                                  </p:childTnLst>
                                </p:cTn>
                              </p:par>
                            </p:childTnLst>
                          </p:cTn>
                        </p:par>
                        <p:par>
                          <p:cTn id="46" fill="hold">
                            <p:stCondLst>
                              <p:cond delay="9500"/>
                            </p:stCondLst>
                            <p:childTnLst>
                              <p:par>
                                <p:cTn id="47" presetID="0" presetClass="path" presetSubtype="0" accel="50000" decel="50000" fill="hold" nodeType="afterEffect">
                                  <p:stCondLst>
                                    <p:cond delay="1000"/>
                                  </p:stCondLst>
                                  <p:childTnLst>
                                    <p:animMotion origin="layout" path="M -0.00287 0.30555 L -0.00287 0.45555 L 0.20364 0.45555 L 0.20364 0.00162 " pathEditMode="relative" rAng="0" ptsTypes="AAAA">
                                      <p:cBhvr>
                                        <p:cTn id="48" dur="2000" fill="hold"/>
                                        <p:tgtEl>
                                          <p:spTgt spid="88"/>
                                        </p:tgtEl>
                                        <p:attrNameLst>
                                          <p:attrName>ppt_x</p:attrName>
                                          <p:attrName>ppt_y</p:attrName>
                                        </p:attrNameLst>
                                      </p:cBhvr>
                                      <p:rCtr x="10326" y="-7708"/>
                                    </p:animMotion>
                                  </p:childTnLst>
                                </p:cTn>
                              </p:par>
                            </p:childTnLst>
                          </p:cTn>
                        </p:par>
                        <p:par>
                          <p:cTn id="49" fill="hold">
                            <p:stCondLst>
                              <p:cond delay="12500"/>
                            </p:stCondLst>
                            <p:childTnLst>
                              <p:par>
                                <p:cTn id="50" presetID="9" presetClass="exit" presetSubtype="0" fill="hold" grpId="1" nodeType="afterEffect">
                                  <p:stCondLst>
                                    <p:cond delay="0"/>
                                  </p:stCondLst>
                                  <p:childTnLst>
                                    <p:animEffect transition="out" filter="dissolve">
                                      <p:cBhvr>
                                        <p:cTn id="51" dur="500"/>
                                        <p:tgtEl>
                                          <p:spTgt spid="81"/>
                                        </p:tgtEl>
                                      </p:cBhvr>
                                    </p:animEffect>
                                    <p:set>
                                      <p:cBhvr>
                                        <p:cTn id="52" dur="1" fill="hold">
                                          <p:stCondLst>
                                            <p:cond delay="499"/>
                                          </p:stCondLst>
                                        </p:cTn>
                                        <p:tgtEl>
                                          <p:spTgt spid="81"/>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500"/>
                                        <p:tgtEl>
                                          <p:spTgt spid="80"/>
                                        </p:tgtEl>
                                      </p:cBhvr>
                                    </p:animEffect>
                                    <p:set>
                                      <p:cBhvr>
                                        <p:cTn id="55" dur="1" fill="hold">
                                          <p:stCondLst>
                                            <p:cond delay="499"/>
                                          </p:stCondLst>
                                        </p:cTn>
                                        <p:tgtEl>
                                          <p:spTgt spid="80"/>
                                        </p:tgtEl>
                                        <p:attrNameLst>
                                          <p:attrName>style.visibility</p:attrName>
                                        </p:attrNameLst>
                                      </p:cBhvr>
                                      <p:to>
                                        <p:strVal val="hidden"/>
                                      </p:to>
                                    </p:set>
                                  </p:childTnLst>
                                </p:cTn>
                              </p:par>
                              <p:par>
                                <p:cTn id="56" presetID="9" presetClass="exit" presetSubtype="0" fill="hold" grpId="1" nodeType="withEffect">
                                  <p:stCondLst>
                                    <p:cond delay="0"/>
                                  </p:stCondLst>
                                  <p:childTnLst>
                                    <p:animEffect transition="out" filter="dissolve">
                                      <p:cBhvr>
                                        <p:cTn id="57" dur="500"/>
                                        <p:tgtEl>
                                          <p:spTgt spid="83"/>
                                        </p:tgtEl>
                                      </p:cBhvr>
                                    </p:animEffect>
                                    <p:set>
                                      <p:cBhvr>
                                        <p:cTn id="58" dur="1" fill="hold">
                                          <p:stCondLst>
                                            <p:cond delay="499"/>
                                          </p:stCondLst>
                                        </p:cTn>
                                        <p:tgtEl>
                                          <p:spTgt spid="83"/>
                                        </p:tgtEl>
                                        <p:attrNameLst>
                                          <p:attrName>style.visibility</p:attrName>
                                        </p:attrNameLst>
                                      </p:cBhvr>
                                      <p:to>
                                        <p:strVal val="hidden"/>
                                      </p:to>
                                    </p:set>
                                  </p:childTnLst>
                                </p:cTn>
                              </p:par>
                            </p:childTnLst>
                          </p:cTn>
                        </p:par>
                        <p:par>
                          <p:cTn id="59" fill="hold">
                            <p:stCondLst>
                              <p:cond delay="13000"/>
                            </p:stCondLst>
                            <p:childTnLst>
                              <p:par>
                                <p:cTn id="60" presetID="9" presetClass="exit" presetSubtype="0" fill="hold" nodeType="afterEffect">
                                  <p:stCondLst>
                                    <p:cond delay="0"/>
                                  </p:stCondLst>
                                  <p:childTnLst>
                                    <p:animEffect transition="out" filter="dissolve">
                                      <p:cBhvr>
                                        <p:cTn id="61" dur="500"/>
                                        <p:tgtEl>
                                          <p:spTgt spid="88"/>
                                        </p:tgtEl>
                                      </p:cBhvr>
                                    </p:animEffect>
                                    <p:set>
                                      <p:cBhvr>
                                        <p:cTn id="62" dur="1" fill="hold">
                                          <p:stCondLst>
                                            <p:cond delay="499"/>
                                          </p:stCondLst>
                                        </p:cTn>
                                        <p:tgtEl>
                                          <p:spTgt spid="88"/>
                                        </p:tgtEl>
                                        <p:attrNameLst>
                                          <p:attrName>style.visibility</p:attrName>
                                        </p:attrNameLst>
                                      </p:cBhvr>
                                      <p:to>
                                        <p:strVal val="hidden"/>
                                      </p:to>
                                    </p:set>
                                  </p:childTnLst>
                                </p:cTn>
                              </p:par>
                            </p:childTnLst>
                          </p:cTn>
                        </p:par>
                        <p:par>
                          <p:cTn id="63" fill="hold">
                            <p:stCondLst>
                              <p:cond delay="13500"/>
                            </p:stCondLst>
                            <p:childTnLst>
                              <p:par>
                                <p:cTn id="64" presetID="9" presetClass="entr" presetSubtype="0" fill="hold" grpId="0" nodeType="afterEffect">
                                  <p:stCondLst>
                                    <p:cond delay="1000"/>
                                  </p:stCondLst>
                                  <p:childTnLst>
                                    <p:set>
                                      <p:cBhvr>
                                        <p:cTn id="65" dur="1" fill="hold">
                                          <p:stCondLst>
                                            <p:cond delay="0"/>
                                          </p:stCondLst>
                                        </p:cTn>
                                        <p:tgtEl>
                                          <p:spTgt spid="84"/>
                                        </p:tgtEl>
                                        <p:attrNameLst>
                                          <p:attrName>style.visibility</p:attrName>
                                        </p:attrNameLst>
                                      </p:cBhvr>
                                      <p:to>
                                        <p:strVal val="visible"/>
                                      </p:to>
                                    </p:set>
                                    <p:animEffect transition="in" filter="dissolve">
                                      <p:cBhvr>
                                        <p:cTn id="66" dur="500"/>
                                        <p:tgtEl>
                                          <p:spTgt spid="84"/>
                                        </p:tgtEl>
                                      </p:cBhvr>
                                    </p:animEffect>
                                  </p:childTnLst>
                                </p:cTn>
                              </p:par>
                            </p:childTnLst>
                          </p:cTn>
                        </p:par>
                        <p:par>
                          <p:cTn id="67" fill="hold">
                            <p:stCondLst>
                              <p:cond delay="15000"/>
                            </p:stCondLst>
                            <p:childTnLst>
                              <p:par>
                                <p:cTn id="68" presetID="0" presetClass="path" presetSubtype="0" accel="50000" decel="50000" fill="hold" nodeType="afterEffect">
                                  <p:stCondLst>
                                    <p:cond delay="0"/>
                                  </p:stCondLst>
                                  <p:childTnLst>
                                    <p:animMotion origin="layout" path="M -0.00182 0.00162 L -0.00182 0.50995 L 0.25794 0.50995 L 0.25794 0.03495 " pathEditMode="relative" rAng="0" ptsTypes="AAAA">
                                      <p:cBhvr>
                                        <p:cTn id="69" dur="2000" fill="hold"/>
                                        <p:tgtEl>
                                          <p:spTgt spid="85"/>
                                        </p:tgtEl>
                                        <p:attrNameLst>
                                          <p:attrName>ppt_x</p:attrName>
                                          <p:attrName>ppt_y</p:attrName>
                                        </p:attrNameLst>
                                      </p:cBhvr>
                                      <p:rCtr x="12982" y="25417"/>
                                    </p:animMotion>
                                  </p:childTnLst>
                                </p:cTn>
                              </p:par>
                            </p:childTnLst>
                          </p:cTn>
                        </p:par>
                        <p:par>
                          <p:cTn id="70" fill="hold">
                            <p:stCondLst>
                              <p:cond delay="17000"/>
                            </p:stCondLst>
                            <p:childTnLst>
                              <p:par>
                                <p:cTn id="71" presetID="9" presetClass="exit" presetSubtype="0" fill="hold" grpId="1" nodeType="afterEffect">
                                  <p:stCondLst>
                                    <p:cond delay="0"/>
                                  </p:stCondLst>
                                  <p:childTnLst>
                                    <p:animEffect transition="out" filter="dissolve">
                                      <p:cBhvr>
                                        <p:cTn id="72" dur="500"/>
                                        <p:tgtEl>
                                          <p:spTgt spid="84"/>
                                        </p:tgtEl>
                                      </p:cBhvr>
                                    </p:animEffect>
                                    <p:set>
                                      <p:cBhvr>
                                        <p:cTn id="73" dur="1" fill="hold">
                                          <p:stCondLst>
                                            <p:cond delay="499"/>
                                          </p:stCondLst>
                                        </p:cTn>
                                        <p:tgtEl>
                                          <p:spTgt spid="84"/>
                                        </p:tgtEl>
                                        <p:attrNameLst>
                                          <p:attrName>style.visibility</p:attrName>
                                        </p:attrNameLst>
                                      </p:cBhvr>
                                      <p:to>
                                        <p:strVal val="hidden"/>
                                      </p:to>
                                    </p:set>
                                  </p:childTnLst>
                                </p:cTn>
                              </p:par>
                            </p:childTnLst>
                          </p:cTn>
                        </p:par>
                        <p:par>
                          <p:cTn id="74" fill="hold">
                            <p:stCondLst>
                              <p:cond delay="17500"/>
                            </p:stCondLst>
                            <p:childTnLst>
                              <p:par>
                                <p:cTn id="75" presetID="9" presetClass="exit" presetSubtype="0" fill="hold" nodeType="afterEffect">
                                  <p:stCondLst>
                                    <p:cond delay="0"/>
                                  </p:stCondLst>
                                  <p:childTnLst>
                                    <p:animEffect transition="out" filter="dissolve">
                                      <p:cBhvr>
                                        <p:cTn id="76" dur="500"/>
                                        <p:tgtEl>
                                          <p:spTgt spid="85"/>
                                        </p:tgtEl>
                                      </p:cBhvr>
                                    </p:animEffect>
                                    <p:set>
                                      <p:cBhvr>
                                        <p:cTn id="77" dur="1" fill="hold">
                                          <p:stCondLst>
                                            <p:cond delay="499"/>
                                          </p:stCondLst>
                                        </p:cTn>
                                        <p:tgtEl>
                                          <p:spTgt spid="85"/>
                                        </p:tgtEl>
                                        <p:attrNameLst>
                                          <p:attrName>style.visibility</p:attrName>
                                        </p:attrNameLst>
                                      </p:cBhvr>
                                      <p:to>
                                        <p:strVal val="hidden"/>
                                      </p:to>
                                    </p:set>
                                  </p:childTnLst>
                                </p:cTn>
                              </p:par>
                            </p:childTnLst>
                          </p:cTn>
                        </p:par>
                        <p:par>
                          <p:cTn id="78" fill="hold">
                            <p:stCondLst>
                              <p:cond delay="18000"/>
                            </p:stCondLst>
                            <p:childTnLst>
                              <p:par>
                                <p:cTn id="79" presetID="9" presetClass="entr" presetSubtype="0" fill="hold" grpId="0" nodeType="afterEffect">
                                  <p:stCondLst>
                                    <p:cond delay="1000"/>
                                  </p:stCondLst>
                                  <p:childTnLst>
                                    <p:set>
                                      <p:cBhvr>
                                        <p:cTn id="80" dur="1" fill="hold">
                                          <p:stCondLst>
                                            <p:cond delay="0"/>
                                          </p:stCondLst>
                                        </p:cTn>
                                        <p:tgtEl>
                                          <p:spTgt spid="190"/>
                                        </p:tgtEl>
                                        <p:attrNameLst>
                                          <p:attrName>style.visibility</p:attrName>
                                        </p:attrNameLst>
                                      </p:cBhvr>
                                      <p:to>
                                        <p:strVal val="visible"/>
                                      </p:to>
                                    </p:set>
                                    <p:animEffect transition="in" filter="dissolve">
                                      <p:cBhvr>
                                        <p:cTn id="81" dur="500"/>
                                        <p:tgtEl>
                                          <p:spTgt spid="190"/>
                                        </p:tgtEl>
                                      </p:cBhvr>
                                    </p:animEffect>
                                  </p:childTnLst>
                                </p:cTn>
                              </p:par>
                            </p:childTnLst>
                          </p:cTn>
                        </p:par>
                        <p:par>
                          <p:cTn id="82" fill="hold">
                            <p:stCondLst>
                              <p:cond delay="19500"/>
                            </p:stCondLst>
                            <p:childTnLst>
                              <p:par>
                                <p:cTn id="83" presetID="0" presetClass="path" presetSubtype="0" accel="50000" decel="50000" fill="hold" nodeType="afterEffect">
                                  <p:stCondLst>
                                    <p:cond delay="0"/>
                                  </p:stCondLst>
                                  <p:childTnLst>
                                    <p:animMotion origin="layout" path="M 0.00065 0.04351 C 0.00065 0.17338 0.00065 0.30277 0.00104 0.43263 L 0.11484 0.43541 C 0.11484 0.278 0.11523 0.11527 0.11563 -0.04028 " pathEditMode="relative" rAng="0" ptsTypes="AAAA">
                                      <p:cBhvr>
                                        <p:cTn id="84" dur="2000" fill="hold"/>
                                        <p:tgtEl>
                                          <p:spTgt spid="202"/>
                                        </p:tgtEl>
                                        <p:attrNameLst>
                                          <p:attrName>ppt_x</p:attrName>
                                          <p:attrName>ppt_y</p:attrName>
                                        </p:attrNameLst>
                                      </p:cBhvr>
                                      <p:rCtr x="5742" y="15394"/>
                                    </p:animMotion>
                                  </p:childTnLst>
                                </p:cTn>
                              </p:par>
                            </p:childTnLst>
                          </p:cTn>
                        </p:par>
                        <p:par>
                          <p:cTn id="85" fill="hold">
                            <p:stCondLst>
                              <p:cond delay="21500"/>
                            </p:stCondLst>
                            <p:childTnLst>
                              <p:par>
                                <p:cTn id="86" presetID="9" presetClass="exit" presetSubtype="0" fill="hold" grpId="1" nodeType="afterEffect">
                                  <p:stCondLst>
                                    <p:cond delay="0"/>
                                  </p:stCondLst>
                                  <p:childTnLst>
                                    <p:animEffect transition="out" filter="dissolve">
                                      <p:cBhvr>
                                        <p:cTn id="87" dur="500"/>
                                        <p:tgtEl>
                                          <p:spTgt spid="190"/>
                                        </p:tgtEl>
                                      </p:cBhvr>
                                    </p:animEffect>
                                    <p:set>
                                      <p:cBhvr>
                                        <p:cTn id="88" dur="1" fill="hold">
                                          <p:stCondLst>
                                            <p:cond delay="499"/>
                                          </p:stCondLst>
                                        </p:cTn>
                                        <p:tgtEl>
                                          <p:spTgt spid="190"/>
                                        </p:tgtEl>
                                        <p:attrNameLst>
                                          <p:attrName>style.visibility</p:attrName>
                                        </p:attrNameLst>
                                      </p:cBhvr>
                                      <p:to>
                                        <p:strVal val="hidden"/>
                                      </p:to>
                                    </p:set>
                                  </p:childTnLst>
                                </p:cTn>
                              </p:par>
                            </p:childTnLst>
                          </p:cTn>
                        </p:par>
                        <p:par>
                          <p:cTn id="89" fill="hold">
                            <p:stCondLst>
                              <p:cond delay="22000"/>
                            </p:stCondLst>
                            <p:childTnLst>
                              <p:par>
                                <p:cTn id="90" presetID="9" presetClass="exit" presetSubtype="0" fill="hold" nodeType="afterEffect">
                                  <p:stCondLst>
                                    <p:cond delay="0"/>
                                  </p:stCondLst>
                                  <p:childTnLst>
                                    <p:animEffect transition="out" filter="dissolve">
                                      <p:cBhvr>
                                        <p:cTn id="91" dur="500"/>
                                        <p:tgtEl>
                                          <p:spTgt spid="202"/>
                                        </p:tgtEl>
                                      </p:cBhvr>
                                    </p:animEffect>
                                    <p:set>
                                      <p:cBhvr>
                                        <p:cTn id="92" dur="1" fill="hold">
                                          <p:stCondLst>
                                            <p:cond delay="499"/>
                                          </p:stCondLst>
                                        </p:cTn>
                                        <p:tgtEl>
                                          <p:spTgt spid="202"/>
                                        </p:tgtEl>
                                        <p:attrNameLst>
                                          <p:attrName>style.visibility</p:attrName>
                                        </p:attrNameLst>
                                      </p:cBhvr>
                                      <p:to>
                                        <p:strVal val="hidden"/>
                                      </p:to>
                                    </p:set>
                                  </p:childTnLst>
                                </p:cTn>
                              </p:par>
                            </p:childTnLst>
                          </p:cTn>
                        </p:par>
                        <p:par>
                          <p:cTn id="93" fill="hold">
                            <p:stCondLst>
                              <p:cond delay="22500"/>
                            </p:stCondLst>
                            <p:childTnLst>
                              <p:par>
                                <p:cTn id="94" presetID="9" presetClass="entr" presetSubtype="0" fill="hold" grpId="1" nodeType="afterEffect">
                                  <p:stCondLst>
                                    <p:cond delay="1000"/>
                                  </p:stCondLst>
                                  <p:childTnLst>
                                    <p:set>
                                      <p:cBhvr>
                                        <p:cTn id="95" dur="1" fill="hold">
                                          <p:stCondLst>
                                            <p:cond delay="0"/>
                                          </p:stCondLst>
                                        </p:cTn>
                                        <p:tgtEl>
                                          <p:spTgt spid="191"/>
                                        </p:tgtEl>
                                        <p:attrNameLst>
                                          <p:attrName>style.visibility</p:attrName>
                                        </p:attrNameLst>
                                      </p:cBhvr>
                                      <p:to>
                                        <p:strVal val="visible"/>
                                      </p:to>
                                    </p:set>
                                    <p:animEffect transition="in" filter="dissolve">
                                      <p:cBhvr>
                                        <p:cTn id="96" dur="500"/>
                                        <p:tgtEl>
                                          <p:spTgt spid="191"/>
                                        </p:tgtEl>
                                      </p:cBhvr>
                                    </p:animEffect>
                                  </p:childTnLst>
                                </p:cTn>
                              </p:par>
                              <p:par>
                                <p:cTn id="97" presetID="0" presetClass="path" presetSubtype="0" accel="50000" decel="50000" fill="hold" nodeType="withEffect">
                                  <p:stCondLst>
                                    <p:cond delay="0"/>
                                  </p:stCondLst>
                                  <p:childTnLst>
                                    <p:animMotion origin="layout" path="M -0.00299 0.02986 C -0.00299 0.16783 -0.00299 0.05533 -0.00299 0.19375 " pathEditMode="relative" rAng="0" ptsTypes="AA">
                                      <p:cBhvr>
                                        <p:cTn id="98" dur="2000" fill="hold"/>
                                        <p:tgtEl>
                                          <p:spTgt spid="199"/>
                                        </p:tgtEl>
                                        <p:attrNameLst>
                                          <p:attrName>ppt_x</p:attrName>
                                          <p:attrName>ppt_y</p:attrName>
                                        </p:attrNameLst>
                                      </p:cBhvr>
                                      <p:rCtr x="0" y="8194"/>
                                    </p:animMotion>
                                  </p:childTnLst>
                                </p:cTn>
                              </p:par>
                            </p:childTnLst>
                          </p:cTn>
                        </p:par>
                        <p:par>
                          <p:cTn id="99" fill="hold">
                            <p:stCondLst>
                              <p:cond delay="24500"/>
                            </p:stCondLst>
                            <p:childTnLst>
                              <p:par>
                                <p:cTn id="100" presetID="9" presetClass="entr" presetSubtype="0" fill="hold" grpId="0" nodeType="afterEffect">
                                  <p:stCondLst>
                                    <p:cond delay="0"/>
                                  </p:stCondLst>
                                  <p:childTnLst>
                                    <p:set>
                                      <p:cBhvr>
                                        <p:cTn id="101" dur="1" fill="hold">
                                          <p:stCondLst>
                                            <p:cond delay="0"/>
                                          </p:stCondLst>
                                        </p:cTn>
                                        <p:tgtEl>
                                          <p:spTgt spid="193"/>
                                        </p:tgtEl>
                                        <p:attrNameLst>
                                          <p:attrName>style.visibility</p:attrName>
                                        </p:attrNameLst>
                                      </p:cBhvr>
                                      <p:to>
                                        <p:strVal val="visible"/>
                                      </p:to>
                                    </p:set>
                                    <p:animEffect transition="in" filter="dissolve">
                                      <p:cBhvr>
                                        <p:cTn id="102" dur="500"/>
                                        <p:tgtEl>
                                          <p:spTgt spid="193"/>
                                        </p:tgtEl>
                                      </p:cBhvr>
                                    </p:animEffect>
                                  </p:childTnLst>
                                </p:cTn>
                              </p:par>
                            </p:childTnLst>
                          </p:cTn>
                        </p:par>
                        <p:par>
                          <p:cTn id="103" fill="hold">
                            <p:stCondLst>
                              <p:cond delay="25000"/>
                            </p:stCondLst>
                            <p:childTnLst>
                              <p:par>
                                <p:cTn id="104" presetID="9" presetClass="entr" presetSubtype="0" fill="hold" grpId="0" nodeType="afterEffect">
                                  <p:stCondLst>
                                    <p:cond delay="1000"/>
                                  </p:stCondLst>
                                  <p:childTnLst>
                                    <p:set>
                                      <p:cBhvr>
                                        <p:cTn id="105" dur="1" fill="hold">
                                          <p:stCondLst>
                                            <p:cond delay="0"/>
                                          </p:stCondLst>
                                        </p:cTn>
                                        <p:tgtEl>
                                          <p:spTgt spid="192"/>
                                        </p:tgtEl>
                                        <p:attrNameLst>
                                          <p:attrName>style.visibility</p:attrName>
                                        </p:attrNameLst>
                                      </p:cBhvr>
                                      <p:to>
                                        <p:strVal val="visible"/>
                                      </p:to>
                                    </p:set>
                                    <p:animEffect transition="in" filter="dissolve">
                                      <p:cBhvr>
                                        <p:cTn id="106" dur="500"/>
                                        <p:tgtEl>
                                          <p:spTgt spid="192"/>
                                        </p:tgtEl>
                                      </p:cBhvr>
                                    </p:animEffect>
                                  </p:childTnLst>
                                </p:cTn>
                              </p:par>
                            </p:childTnLst>
                          </p:cTn>
                        </p:par>
                        <p:par>
                          <p:cTn id="107" fill="hold">
                            <p:stCondLst>
                              <p:cond delay="26500"/>
                            </p:stCondLst>
                            <p:childTnLst>
                              <p:par>
                                <p:cTn id="108" presetID="9" presetClass="exit" presetSubtype="0" fill="hold" grpId="1" nodeType="afterEffect">
                                  <p:stCondLst>
                                    <p:cond delay="1000"/>
                                  </p:stCondLst>
                                  <p:childTnLst>
                                    <p:animEffect transition="out" filter="dissolve">
                                      <p:cBhvr>
                                        <p:cTn id="109" dur="500"/>
                                        <p:tgtEl>
                                          <p:spTgt spid="193"/>
                                        </p:tgtEl>
                                      </p:cBhvr>
                                    </p:animEffect>
                                    <p:set>
                                      <p:cBhvr>
                                        <p:cTn id="110" dur="1" fill="hold">
                                          <p:stCondLst>
                                            <p:cond delay="499"/>
                                          </p:stCondLst>
                                        </p:cTn>
                                        <p:tgtEl>
                                          <p:spTgt spid="193"/>
                                        </p:tgtEl>
                                        <p:attrNameLst>
                                          <p:attrName>style.visibility</p:attrName>
                                        </p:attrNameLst>
                                      </p:cBhvr>
                                      <p:to>
                                        <p:strVal val="hidden"/>
                                      </p:to>
                                    </p:set>
                                  </p:childTnLst>
                                </p:cTn>
                              </p:par>
                            </p:childTnLst>
                          </p:cTn>
                        </p:par>
                        <p:par>
                          <p:cTn id="111" fill="hold">
                            <p:stCondLst>
                              <p:cond delay="28000"/>
                            </p:stCondLst>
                            <p:childTnLst>
                              <p:par>
                                <p:cTn id="112" presetID="9" presetClass="entr" presetSubtype="0" fill="hold" grpId="0" nodeType="afterEffect">
                                  <p:stCondLst>
                                    <p:cond delay="1000"/>
                                  </p:stCondLst>
                                  <p:childTnLst>
                                    <p:set>
                                      <p:cBhvr>
                                        <p:cTn id="113" dur="1" fill="hold">
                                          <p:stCondLst>
                                            <p:cond delay="0"/>
                                          </p:stCondLst>
                                        </p:cTn>
                                        <p:tgtEl>
                                          <p:spTgt spid="195"/>
                                        </p:tgtEl>
                                        <p:attrNameLst>
                                          <p:attrName>style.visibility</p:attrName>
                                        </p:attrNameLst>
                                      </p:cBhvr>
                                      <p:to>
                                        <p:strVal val="visible"/>
                                      </p:to>
                                    </p:set>
                                    <p:animEffect transition="in" filter="dissolve">
                                      <p:cBhvr>
                                        <p:cTn id="114" dur="500"/>
                                        <p:tgtEl>
                                          <p:spTgt spid="195"/>
                                        </p:tgtEl>
                                      </p:cBhvr>
                                    </p:animEffect>
                                  </p:childTnLst>
                                </p:cTn>
                              </p:par>
                            </p:childTnLst>
                          </p:cTn>
                        </p:par>
                        <p:par>
                          <p:cTn id="115" fill="hold">
                            <p:stCondLst>
                              <p:cond delay="29500"/>
                            </p:stCondLst>
                            <p:childTnLst>
                              <p:par>
                                <p:cTn id="116" presetID="0" presetClass="path" presetSubtype="0" accel="50000" decel="50000" fill="hold" nodeType="afterEffect">
                                  <p:stCondLst>
                                    <p:cond delay="0"/>
                                  </p:stCondLst>
                                  <p:childTnLst>
                                    <p:animMotion origin="layout" path="M -8.33333E-7 3.33333E-6 L -8.33333E-7 0.50833 L 0.33854 0.50833 L 0.33854 0.03333 " pathEditMode="relative" rAng="0" ptsTypes="AAAA">
                                      <p:cBhvr>
                                        <p:cTn id="117" dur="2000" fill="hold"/>
                                        <p:tgtEl>
                                          <p:spTgt spid="196"/>
                                        </p:tgtEl>
                                        <p:attrNameLst>
                                          <p:attrName>ppt_x</p:attrName>
                                          <p:attrName>ppt_y</p:attrName>
                                        </p:attrNameLst>
                                      </p:cBhvr>
                                      <p:rCtr x="16927" y="25417"/>
                                    </p:animMotion>
                                  </p:childTnLst>
                                </p:cTn>
                              </p:par>
                            </p:childTnLst>
                          </p:cTn>
                        </p:par>
                        <p:par>
                          <p:cTn id="118" fill="hold">
                            <p:stCondLst>
                              <p:cond delay="31500"/>
                            </p:stCondLst>
                            <p:childTnLst>
                              <p:par>
                                <p:cTn id="119" presetID="9" presetClass="exit" presetSubtype="0" fill="hold" grpId="1" nodeType="afterEffect">
                                  <p:stCondLst>
                                    <p:cond delay="0"/>
                                  </p:stCondLst>
                                  <p:childTnLst>
                                    <p:animEffect transition="out" filter="dissolve">
                                      <p:cBhvr>
                                        <p:cTn id="120" dur="500"/>
                                        <p:tgtEl>
                                          <p:spTgt spid="195"/>
                                        </p:tgtEl>
                                      </p:cBhvr>
                                    </p:animEffect>
                                    <p:set>
                                      <p:cBhvr>
                                        <p:cTn id="121" dur="1" fill="hold">
                                          <p:stCondLst>
                                            <p:cond delay="499"/>
                                          </p:stCondLst>
                                        </p:cTn>
                                        <p:tgtEl>
                                          <p:spTgt spid="195"/>
                                        </p:tgtEl>
                                        <p:attrNameLst>
                                          <p:attrName>style.visibility</p:attrName>
                                        </p:attrNameLst>
                                      </p:cBhvr>
                                      <p:to>
                                        <p:strVal val="hidden"/>
                                      </p:to>
                                    </p:set>
                                  </p:childTnLst>
                                </p:cTn>
                              </p:par>
                            </p:childTnLst>
                          </p:cTn>
                        </p:par>
                        <p:par>
                          <p:cTn id="122" fill="hold">
                            <p:stCondLst>
                              <p:cond delay="32000"/>
                            </p:stCondLst>
                            <p:childTnLst>
                              <p:par>
                                <p:cTn id="123" presetID="9" presetClass="exit" presetSubtype="0" fill="hold" nodeType="afterEffect">
                                  <p:stCondLst>
                                    <p:cond delay="0"/>
                                  </p:stCondLst>
                                  <p:childTnLst>
                                    <p:animEffect transition="out" filter="dissolve">
                                      <p:cBhvr>
                                        <p:cTn id="124" dur="500"/>
                                        <p:tgtEl>
                                          <p:spTgt spid="196"/>
                                        </p:tgtEl>
                                      </p:cBhvr>
                                    </p:animEffect>
                                    <p:set>
                                      <p:cBhvr>
                                        <p:cTn id="125" dur="1" fill="hold">
                                          <p:stCondLst>
                                            <p:cond delay="499"/>
                                          </p:stCondLst>
                                        </p:cTn>
                                        <p:tgtEl>
                                          <p:spTgt spid="196"/>
                                        </p:tgtEl>
                                        <p:attrNameLst>
                                          <p:attrName>style.visibility</p:attrName>
                                        </p:attrNameLst>
                                      </p:cBhvr>
                                      <p:to>
                                        <p:strVal val="hidden"/>
                                      </p:to>
                                    </p:set>
                                  </p:childTnLst>
                                </p:cTn>
                              </p:par>
                            </p:childTnLst>
                          </p:cTn>
                        </p:par>
                        <p:par>
                          <p:cTn id="126" fill="hold">
                            <p:stCondLst>
                              <p:cond delay="32500"/>
                            </p:stCondLst>
                            <p:childTnLst>
                              <p:par>
                                <p:cTn id="127" presetID="9" presetClass="entr" presetSubtype="0" fill="hold" grpId="0" nodeType="afterEffect">
                                  <p:stCondLst>
                                    <p:cond delay="1000"/>
                                  </p:stCondLst>
                                  <p:childTnLst>
                                    <p:set>
                                      <p:cBhvr>
                                        <p:cTn id="128" dur="1" fill="hold">
                                          <p:stCondLst>
                                            <p:cond delay="0"/>
                                          </p:stCondLst>
                                        </p:cTn>
                                        <p:tgtEl>
                                          <p:spTgt spid="194"/>
                                        </p:tgtEl>
                                        <p:attrNameLst>
                                          <p:attrName>style.visibility</p:attrName>
                                        </p:attrNameLst>
                                      </p:cBhvr>
                                      <p:to>
                                        <p:strVal val="visible"/>
                                      </p:to>
                                    </p:set>
                                    <p:animEffect transition="in" filter="dissolve">
                                      <p:cBhvr>
                                        <p:cTn id="129" dur="500"/>
                                        <p:tgtEl>
                                          <p:spTgt spid="194"/>
                                        </p:tgtEl>
                                      </p:cBhvr>
                                    </p:animEffect>
                                  </p:childTnLst>
                                </p:cTn>
                              </p:par>
                            </p:childTnLst>
                          </p:cTn>
                        </p:par>
                        <p:par>
                          <p:cTn id="130" fill="hold">
                            <p:stCondLst>
                              <p:cond delay="34000"/>
                            </p:stCondLst>
                            <p:childTnLst>
                              <p:par>
                                <p:cTn id="131" presetID="0" presetClass="path" presetSubtype="0" accel="50000" decel="50000" fill="hold" nodeType="afterEffect">
                                  <p:stCondLst>
                                    <p:cond delay="0"/>
                                  </p:stCondLst>
                                  <p:childTnLst>
                                    <p:animMotion origin="layout" path="M -0.00299 0.19375 C -0.00286 0.27801 -0.00273 0.36227 -0.0026 0.44676 L 0.22383 0.44676 L 0.22383 -0.00717 " pathEditMode="relative" rAng="0" ptsTypes="AAAA">
                                      <p:cBhvr>
                                        <p:cTn id="132" dur="2000" fill="hold"/>
                                        <p:tgtEl>
                                          <p:spTgt spid="199"/>
                                        </p:tgtEl>
                                        <p:attrNameLst>
                                          <p:attrName>ppt_x</p:attrName>
                                          <p:attrName>ppt_y</p:attrName>
                                        </p:attrNameLst>
                                      </p:cBhvr>
                                      <p:rCtr x="11341" y="2593"/>
                                    </p:animMotion>
                                  </p:childTnLst>
                                </p:cTn>
                              </p:par>
                            </p:childTnLst>
                          </p:cTn>
                        </p:par>
                        <p:par>
                          <p:cTn id="133" fill="hold">
                            <p:stCondLst>
                              <p:cond delay="36000"/>
                            </p:stCondLst>
                            <p:childTnLst>
                              <p:par>
                                <p:cTn id="134" presetID="9" presetClass="exit" presetSubtype="0" fill="hold" grpId="1" nodeType="afterEffect">
                                  <p:stCondLst>
                                    <p:cond delay="0"/>
                                  </p:stCondLst>
                                  <p:childTnLst>
                                    <p:animEffect transition="out" filter="dissolve">
                                      <p:cBhvr>
                                        <p:cTn id="135" dur="500"/>
                                        <p:tgtEl>
                                          <p:spTgt spid="192"/>
                                        </p:tgtEl>
                                      </p:cBhvr>
                                    </p:animEffect>
                                    <p:set>
                                      <p:cBhvr>
                                        <p:cTn id="136" dur="1" fill="hold">
                                          <p:stCondLst>
                                            <p:cond delay="499"/>
                                          </p:stCondLst>
                                        </p:cTn>
                                        <p:tgtEl>
                                          <p:spTgt spid="192"/>
                                        </p:tgtEl>
                                        <p:attrNameLst>
                                          <p:attrName>style.visibility</p:attrName>
                                        </p:attrNameLst>
                                      </p:cBhvr>
                                      <p:to>
                                        <p:strVal val="hidden"/>
                                      </p:to>
                                    </p:set>
                                  </p:childTnLst>
                                </p:cTn>
                              </p:par>
                              <p:par>
                                <p:cTn id="137" presetID="9" presetClass="exit" presetSubtype="0" fill="hold" grpId="0" nodeType="withEffect">
                                  <p:stCondLst>
                                    <p:cond delay="0"/>
                                  </p:stCondLst>
                                  <p:childTnLst>
                                    <p:animEffect transition="out" filter="dissolve">
                                      <p:cBhvr>
                                        <p:cTn id="138" dur="500"/>
                                        <p:tgtEl>
                                          <p:spTgt spid="191"/>
                                        </p:tgtEl>
                                      </p:cBhvr>
                                    </p:animEffect>
                                    <p:set>
                                      <p:cBhvr>
                                        <p:cTn id="139" dur="1" fill="hold">
                                          <p:stCondLst>
                                            <p:cond delay="499"/>
                                          </p:stCondLst>
                                        </p:cTn>
                                        <p:tgtEl>
                                          <p:spTgt spid="191"/>
                                        </p:tgtEl>
                                        <p:attrNameLst>
                                          <p:attrName>style.visibility</p:attrName>
                                        </p:attrNameLst>
                                      </p:cBhvr>
                                      <p:to>
                                        <p:strVal val="hidden"/>
                                      </p:to>
                                    </p:set>
                                  </p:childTnLst>
                                </p:cTn>
                              </p:par>
                              <p:par>
                                <p:cTn id="140" presetID="9" presetClass="exit" presetSubtype="0" fill="hold" grpId="1" nodeType="withEffect">
                                  <p:stCondLst>
                                    <p:cond delay="0"/>
                                  </p:stCondLst>
                                  <p:childTnLst>
                                    <p:animEffect transition="out" filter="dissolve">
                                      <p:cBhvr>
                                        <p:cTn id="141" dur="500"/>
                                        <p:tgtEl>
                                          <p:spTgt spid="194"/>
                                        </p:tgtEl>
                                      </p:cBhvr>
                                    </p:animEffect>
                                    <p:set>
                                      <p:cBhvr>
                                        <p:cTn id="142" dur="1" fill="hold">
                                          <p:stCondLst>
                                            <p:cond delay="499"/>
                                          </p:stCondLst>
                                        </p:cTn>
                                        <p:tgtEl>
                                          <p:spTgt spid="194"/>
                                        </p:tgtEl>
                                        <p:attrNameLst>
                                          <p:attrName>style.visibility</p:attrName>
                                        </p:attrNameLst>
                                      </p:cBhvr>
                                      <p:to>
                                        <p:strVal val="hidden"/>
                                      </p:to>
                                    </p:set>
                                  </p:childTnLst>
                                </p:cTn>
                              </p:par>
                            </p:childTnLst>
                          </p:cTn>
                        </p:par>
                        <p:par>
                          <p:cTn id="143" fill="hold">
                            <p:stCondLst>
                              <p:cond delay="36500"/>
                            </p:stCondLst>
                            <p:childTnLst>
                              <p:par>
                                <p:cTn id="144" presetID="9" presetClass="exit" presetSubtype="0" fill="hold" nodeType="afterEffect">
                                  <p:stCondLst>
                                    <p:cond delay="0"/>
                                  </p:stCondLst>
                                  <p:childTnLst>
                                    <p:animEffect transition="out" filter="dissolve">
                                      <p:cBhvr>
                                        <p:cTn id="145" dur="500"/>
                                        <p:tgtEl>
                                          <p:spTgt spid="199"/>
                                        </p:tgtEl>
                                      </p:cBhvr>
                                    </p:animEffect>
                                    <p:set>
                                      <p:cBhvr>
                                        <p:cTn id="146" dur="1" fill="hold">
                                          <p:stCondLst>
                                            <p:cond delay="499"/>
                                          </p:stCondLst>
                                        </p:cTn>
                                        <p:tgtEl>
                                          <p:spTgt spid="1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190" grpId="0" animBg="1"/>
      <p:bldP spid="190" grpId="1" animBg="1"/>
      <p:bldP spid="191" grpId="0" animBg="1"/>
      <p:bldP spid="191" grpId="1" animBg="1"/>
      <p:bldP spid="192" grpId="0" animBg="1"/>
      <p:bldP spid="192" grpId="1" animBg="1"/>
      <p:bldP spid="193" grpId="0" animBg="1"/>
      <p:bldP spid="193" grpId="1" animBg="1"/>
      <p:bldP spid="194" grpId="0" animBg="1"/>
      <p:bldP spid="194" grpId="1" animBg="1"/>
      <p:bldP spid="195" grpId="0" animBg="1"/>
      <p:bldP spid="195" grpId="1" animBg="1"/>
      <p:bldP spid="241"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本章小结</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135171" name="内容占位符 7"/>
          <p:cNvSpPr>
            <a:spLocks noGrp="1"/>
          </p:cNvSpPr>
          <p:nvPr/>
        </p:nvSpPr>
        <p:spPr>
          <a:xfrm>
            <a:off x="522605" y="1775778"/>
            <a:ext cx="4546600" cy="4751387"/>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28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4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0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18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9pPr>
          </a:lstStyle>
          <a:p>
            <a:pPr>
              <a:buSzPct val="65000"/>
            </a:pPr>
            <a:r>
              <a:rPr lang="zh-CN" altLang="en-US" dirty="0">
                <a:latin typeface="+mn-lt"/>
                <a:ea typeface="+mn-ea"/>
                <a:cs typeface="+mn-cs"/>
              </a:rPr>
              <a:t>传输层服务背后的原理：</a:t>
            </a:r>
          </a:p>
          <a:p>
            <a:pPr lvl="1">
              <a:buSzPct val="60000"/>
            </a:pPr>
            <a:r>
              <a:rPr lang="zh-CN" altLang="en-US" dirty="0">
                <a:latin typeface="+mn-lt"/>
                <a:ea typeface="+mn-ea"/>
              </a:rPr>
              <a:t>多路复用</a:t>
            </a:r>
            <a:r>
              <a:rPr lang="en-US" altLang="zh-CN" dirty="0">
                <a:latin typeface="+mn-lt"/>
                <a:ea typeface="+mn-ea"/>
              </a:rPr>
              <a:t>/</a:t>
            </a:r>
            <a:r>
              <a:rPr lang="zh-CN" altLang="en-US" dirty="0">
                <a:latin typeface="+mn-lt"/>
                <a:ea typeface="+mn-ea"/>
              </a:rPr>
              <a:t>多路分解</a:t>
            </a:r>
          </a:p>
          <a:p>
            <a:pPr lvl="1">
              <a:buSzPct val="60000"/>
            </a:pPr>
            <a:r>
              <a:rPr lang="zh-CN" altLang="en-US" dirty="0">
                <a:latin typeface="+mn-lt"/>
                <a:ea typeface="+mn-ea"/>
              </a:rPr>
              <a:t>可靠的数据传输</a:t>
            </a:r>
          </a:p>
          <a:p>
            <a:pPr lvl="1">
              <a:buSzPct val="60000"/>
            </a:pPr>
            <a:r>
              <a:rPr lang="zh-CN" altLang="en-US" dirty="0">
                <a:latin typeface="+mn-lt"/>
                <a:ea typeface="+mn-ea"/>
              </a:rPr>
              <a:t>流量控制</a:t>
            </a:r>
          </a:p>
          <a:p>
            <a:pPr lvl="1">
              <a:buSzPct val="60000"/>
            </a:pPr>
            <a:r>
              <a:rPr lang="zh-CN" altLang="en-US" dirty="0">
                <a:latin typeface="+mn-lt"/>
                <a:ea typeface="+mn-ea"/>
              </a:rPr>
              <a:t>拥塞控制</a:t>
            </a:r>
          </a:p>
          <a:p>
            <a:pPr>
              <a:buSzPct val="65000"/>
            </a:pPr>
            <a:r>
              <a:rPr lang="zh-CN" altLang="en-US" dirty="0">
                <a:latin typeface="+mn-lt"/>
                <a:ea typeface="+mn-ea"/>
                <a:cs typeface="+mn-cs"/>
              </a:rPr>
              <a:t>在互联网上实现的过程</a:t>
            </a:r>
          </a:p>
          <a:p>
            <a:pPr lvl="1">
              <a:buSzPct val="60000"/>
            </a:pPr>
            <a:r>
              <a:rPr lang="en-US" altLang="zh-CN" dirty="0">
                <a:latin typeface="+mn-lt"/>
                <a:ea typeface="+mn-ea"/>
              </a:rPr>
              <a:t>UDP</a:t>
            </a:r>
          </a:p>
          <a:p>
            <a:pPr lvl="1">
              <a:buSzPct val="60000"/>
            </a:pPr>
            <a:r>
              <a:rPr lang="en-US" altLang="zh-CN" dirty="0">
                <a:latin typeface="+mn-lt"/>
                <a:ea typeface="+mn-ea"/>
              </a:rPr>
              <a:t>TCP</a:t>
            </a:r>
          </a:p>
          <a:p>
            <a:pPr>
              <a:buSzPct val="65000"/>
            </a:pPr>
            <a:endParaRPr lang="zh-CN" altLang="en-US" dirty="0">
              <a:latin typeface="+mn-lt"/>
              <a:ea typeface="+mn-ea"/>
              <a:cs typeface="+mn-cs"/>
            </a:endParaRPr>
          </a:p>
        </p:txBody>
      </p:sp>
      <p:sp>
        <p:nvSpPr>
          <p:cNvPr id="9" name="内容占位符 8"/>
          <p:cNvSpPr>
            <a:spLocks noGrp="1"/>
          </p:cNvSpPr>
          <p:nvPr/>
        </p:nvSpPr>
        <p:spPr>
          <a:xfrm>
            <a:off x="4976037" y="1701006"/>
            <a:ext cx="7215963" cy="3455988"/>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28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4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0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18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zh-CN" altLang="en-US" sz="2800" b="0" i="0" u="none" strike="noStrike" kern="0" cap="none" spc="0" normalizeH="0" baseline="0" noProof="0" dirty="0">
                <a:ln>
                  <a:noFill/>
                </a:ln>
                <a:solidFill>
                  <a:srgbClr val="FF0000"/>
                </a:solidFill>
                <a:effectLst/>
                <a:uLnTx/>
                <a:uFillTx/>
                <a:latin typeface="+mn-lt"/>
                <a:ea typeface="+mn-ea"/>
                <a:cs typeface="+mn-cs"/>
              </a:rPr>
              <a:t>接下来：</a:t>
            </a: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zh-CN" altLang="en-US" sz="2800" b="0" i="0" u="none" strike="noStrike" kern="0" cap="none" spc="0" normalizeH="0" baseline="0" noProof="0" dirty="0">
                <a:ln>
                  <a:noFill/>
                </a:ln>
                <a:solidFill>
                  <a:schemeClr val="tx1"/>
                </a:solidFill>
                <a:effectLst/>
                <a:uLnTx/>
                <a:uFillTx/>
                <a:latin typeface="+mn-lt"/>
                <a:ea typeface="+mn-ea"/>
                <a:cs typeface="+mn-cs"/>
              </a:rPr>
              <a:t>离开网络边缘部分 （应用程序，传输层）</a:t>
            </a: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zh-CN" altLang="en-US" sz="2800" b="0" i="0" u="none" strike="noStrike" kern="0" cap="none" spc="0" normalizeH="0" baseline="0" noProof="0" dirty="0">
                <a:ln>
                  <a:noFill/>
                </a:ln>
                <a:solidFill>
                  <a:schemeClr val="tx1"/>
                </a:solidFill>
                <a:effectLst/>
                <a:uLnTx/>
                <a:uFillTx/>
                <a:latin typeface="+mn-lt"/>
                <a:ea typeface="+mn-ea"/>
                <a:cs typeface="+mn-cs"/>
              </a:rPr>
              <a:t>进入网络核心部分</a:t>
            </a: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zh-CN" altLang="en-US" sz="2800" b="0" i="0" u="none" strike="noStrike" kern="0" cap="none" spc="0" normalizeH="0" baseline="0" noProof="0" dirty="0">
                <a:ln>
                  <a:noFill/>
                </a:ln>
                <a:solidFill>
                  <a:schemeClr val="tx1"/>
                </a:solidFill>
                <a:effectLst/>
                <a:uLnTx/>
                <a:uFillTx/>
                <a:latin typeface="+mn-lt"/>
                <a:ea typeface="+mn-ea"/>
                <a:cs typeface="+mn-cs"/>
              </a:rPr>
              <a:t>两个网络层章：</a:t>
            </a:r>
          </a:p>
          <a:p>
            <a:pPr marL="669925" marR="0" lvl="1" indent="-325755" algn="l" defTabSz="914400" rtl="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a:pPr>
            <a:r>
              <a:rPr kumimoji="0" lang="zh-CN" altLang="en-US" sz="2400" b="0" i="0" u="none" strike="noStrike" kern="0" cap="none" spc="0" normalizeH="0" baseline="0" noProof="0" dirty="0">
                <a:ln>
                  <a:noFill/>
                </a:ln>
                <a:solidFill>
                  <a:schemeClr val="tx1"/>
                </a:solidFill>
                <a:effectLst/>
                <a:uLnTx/>
                <a:uFillTx/>
                <a:latin typeface="+mn-lt"/>
                <a:ea typeface="+mn-ea"/>
              </a:rPr>
              <a:t>数据层</a:t>
            </a:r>
          </a:p>
          <a:p>
            <a:pPr marL="669925" marR="0" lvl="1" indent="-325755" algn="l" defTabSz="914400" rtl="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a:pPr>
            <a:r>
              <a:rPr kumimoji="0" lang="zh-CN" altLang="en-US" sz="2400" b="0" i="0" u="none" strike="noStrike" kern="0" cap="none" spc="0" normalizeH="0" baseline="0" noProof="0" dirty="0">
                <a:ln>
                  <a:noFill/>
                </a:ln>
                <a:solidFill>
                  <a:schemeClr val="tx1"/>
                </a:solidFill>
                <a:effectLst/>
                <a:uLnTx/>
                <a:uFillTx/>
                <a:latin typeface="+mn-lt"/>
                <a:ea typeface="+mn-ea"/>
              </a:rPr>
              <a:t>控制层</a:t>
            </a:r>
          </a:p>
        </p:txBody>
      </p:sp>
      <p:sp>
        <p:nvSpPr>
          <p:cNvPr id="2" name="灯片编号占位符 1">
            <a:extLst>
              <a:ext uri="{FF2B5EF4-FFF2-40B4-BE49-F238E27FC236}">
                <a16:creationId xmlns:a16="http://schemas.microsoft.com/office/drawing/2014/main" id="{BC027BE3-A43F-4427-85F5-0A026CEC847A}"/>
              </a:ext>
            </a:extLst>
          </p:cNvPr>
          <p:cNvSpPr>
            <a:spLocks noGrp="1"/>
          </p:cNvSpPr>
          <p:nvPr>
            <p:ph type="sldNum" sz="quarter" idx="12"/>
          </p:nvPr>
        </p:nvSpPr>
        <p:spPr/>
        <p:txBody>
          <a:bodyPr/>
          <a:lstStyle/>
          <a:p>
            <a:fld id="{91F2D4EF-46D4-4764-B373-FC59CD1D281E}" type="slidenum">
              <a:rPr lang="zh-CN" altLang="en-US" smtClean="0"/>
              <a:t>186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xEl>
                                              <p:pRg st="5" end="5"/>
                                            </p:txEl>
                                          </p:spTgt>
                                        </p:tgtEl>
                                        <p:attrNameLst>
                                          <p:attrName>style.visibility</p:attrName>
                                        </p:attrNameLst>
                                      </p:cBhvr>
                                      <p:to>
                                        <p:strVal val="visible"/>
                                      </p:to>
                                    </p:set>
                                    <p:animEffect transition="in" filter="fade">
                                      <p:cBhvr>
                                        <p:cTn id="28"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6328CC3D-47FE-4E73-B199-9953E7671D63}"/>
              </a:ext>
            </a:extLst>
          </p:cNvPr>
          <p:cNvGrpSpPr/>
          <p:nvPr/>
        </p:nvGrpSpPr>
        <p:grpSpPr>
          <a:xfrm>
            <a:off x="430213" y="0"/>
            <a:ext cx="4384548" cy="1428589"/>
            <a:chOff x="551030" y="-368704"/>
            <a:chExt cx="4384548" cy="1428589"/>
          </a:xfrm>
        </p:grpSpPr>
        <p:grpSp>
          <p:nvGrpSpPr>
            <p:cNvPr id="14" name="组合 13">
              <a:extLst>
                <a:ext uri="{FF2B5EF4-FFF2-40B4-BE49-F238E27FC236}">
                  <a16:creationId xmlns:a16="http://schemas.microsoft.com/office/drawing/2014/main" id="{C88DFEC2-754C-4E38-9F9C-EF108A913E08}"/>
                </a:ext>
              </a:extLst>
            </p:cNvPr>
            <p:cNvGrpSpPr/>
            <p:nvPr/>
          </p:nvGrpSpPr>
          <p:grpSpPr>
            <a:xfrm>
              <a:off x="1201632" y="303925"/>
              <a:ext cx="3733946" cy="687996"/>
              <a:chOff x="1839059" y="967769"/>
              <a:chExt cx="3733946" cy="687996"/>
            </a:xfrm>
          </p:grpSpPr>
          <p:sp>
            <p:nvSpPr>
              <p:cNvPr id="16" name="矩形: 圆角 15">
                <a:extLst>
                  <a:ext uri="{FF2B5EF4-FFF2-40B4-BE49-F238E27FC236}">
                    <a16:creationId xmlns:a16="http://schemas.microsoft.com/office/drawing/2014/main" id="{07AA1C74-433F-44F9-BC62-35CF9CA03F68}"/>
                  </a:ext>
                </a:extLst>
              </p:cNvPr>
              <p:cNvSpPr/>
              <p:nvPr/>
            </p:nvSpPr>
            <p:spPr>
              <a:xfrm>
                <a:off x="1839059" y="967769"/>
                <a:ext cx="373394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7" name="文本框 16">
                <a:extLst>
                  <a:ext uri="{FF2B5EF4-FFF2-40B4-BE49-F238E27FC236}">
                    <a16:creationId xmlns:a16="http://schemas.microsoft.com/office/drawing/2014/main" id="{EC6E3377-41D8-42BA-9442-77474D0B91E5}"/>
                  </a:ext>
                </a:extLst>
              </p:cNvPr>
              <p:cNvSpPr txBox="1"/>
              <p:nvPr/>
            </p:nvSpPr>
            <p:spPr>
              <a:xfrm>
                <a:off x="2795619" y="1009434"/>
                <a:ext cx="272260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课后思考题</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5" name="图片 14">
              <a:extLst>
                <a:ext uri="{FF2B5EF4-FFF2-40B4-BE49-F238E27FC236}">
                  <a16:creationId xmlns:a16="http://schemas.microsoft.com/office/drawing/2014/main" id="{CBE0B9A9-AF0C-42EE-BBF4-2AB20B112A1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8" name="组合 17">
            <a:extLst>
              <a:ext uri="{FF2B5EF4-FFF2-40B4-BE49-F238E27FC236}">
                <a16:creationId xmlns:a16="http://schemas.microsoft.com/office/drawing/2014/main" id="{E25E19FC-3050-4C56-AA17-2CB4E2BF17B5}"/>
              </a:ext>
            </a:extLst>
          </p:cNvPr>
          <p:cNvGrpSpPr/>
          <p:nvPr/>
        </p:nvGrpSpPr>
        <p:grpSpPr>
          <a:xfrm>
            <a:off x="838200" y="2101218"/>
            <a:ext cx="10608425" cy="3685889"/>
            <a:chOff x="703264" y="1946585"/>
            <a:chExt cx="10972799" cy="4161037"/>
          </a:xfrm>
        </p:grpSpPr>
        <p:sp>
          <p:nvSpPr>
            <p:cNvPr id="19" name="任意多边形: 形状 18">
              <a:extLst>
                <a:ext uri="{FF2B5EF4-FFF2-40B4-BE49-F238E27FC236}">
                  <a16:creationId xmlns:a16="http://schemas.microsoft.com/office/drawing/2014/main" id="{DAAFD7B1-11B5-474F-BBFD-2020002D3D14}"/>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20" name="组合 19">
              <a:extLst>
                <a:ext uri="{FF2B5EF4-FFF2-40B4-BE49-F238E27FC236}">
                  <a16:creationId xmlns:a16="http://schemas.microsoft.com/office/drawing/2014/main" id="{F898C8C0-211E-47ED-BB50-CF01453C2FE1}"/>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21" name="任意多边形: 形状 20">
                <a:extLst>
                  <a:ext uri="{FF2B5EF4-FFF2-40B4-BE49-F238E27FC236}">
                    <a16:creationId xmlns:a16="http://schemas.microsoft.com/office/drawing/2014/main" id="{ACFCF7B2-216F-4F58-B0F6-38A0D3FA02AE}"/>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2" name="任意多边形: 形状 21">
                <a:extLst>
                  <a:ext uri="{FF2B5EF4-FFF2-40B4-BE49-F238E27FC236}">
                    <a16:creationId xmlns:a16="http://schemas.microsoft.com/office/drawing/2014/main" id="{76D1D9E0-DE61-4B81-8CB1-334AB8AAD20F}"/>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3" name="文本框 22">
            <a:extLst>
              <a:ext uri="{FF2B5EF4-FFF2-40B4-BE49-F238E27FC236}">
                <a16:creationId xmlns:a16="http://schemas.microsoft.com/office/drawing/2014/main" id="{87C1251B-2A90-44D2-8DF4-D0C3F1855ED0}"/>
              </a:ext>
            </a:extLst>
          </p:cNvPr>
          <p:cNvSpPr txBox="1"/>
          <p:nvPr/>
        </p:nvSpPr>
        <p:spPr>
          <a:xfrm>
            <a:off x="1340131" y="2532822"/>
            <a:ext cx="9918853" cy="3903954"/>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复习题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4</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8</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12~15</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17</a:t>
            </a:r>
          </a:p>
          <a:p>
            <a:pPr marL="342900" indent="-342900">
              <a:lnSpc>
                <a:spcPct val="15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习    题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14</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18</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27</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31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32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37</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40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45</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47</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52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54</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58 </a:t>
            </a:r>
          </a:p>
          <a:p>
            <a:pPr marL="342900" indent="-342900">
              <a:lnSpc>
                <a:spcPct val="15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286079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anim calcmode="lin" valueType="num">
                                      <p:cBhvr>
                                        <p:cTn id="16" dur="1000" fill="hold"/>
                                        <p:tgtEl>
                                          <p:spTgt spid="23"/>
                                        </p:tgtEl>
                                        <p:attrNameLst>
                                          <p:attrName>ppt_x</p:attrName>
                                        </p:attrNameLst>
                                      </p:cBhvr>
                                      <p:tavLst>
                                        <p:tav tm="0">
                                          <p:val>
                                            <p:strVal val="#ppt_x"/>
                                          </p:val>
                                        </p:tav>
                                        <p:tav tm="100000">
                                          <p:val>
                                            <p:strVal val="#ppt_x"/>
                                          </p:val>
                                        </p:tav>
                                      </p:tavLst>
                                    </p:anim>
                                    <p:anim calcmode="lin" valueType="num">
                                      <p:cBhvr>
                                        <p:cTn id="1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BC62570-CDEE-47E2-99CA-D8BBE62540EF}"/>
              </a:ext>
            </a:extLst>
          </p:cNvPr>
          <p:cNvGrpSpPr/>
          <p:nvPr/>
        </p:nvGrpSpPr>
        <p:grpSpPr>
          <a:xfrm>
            <a:off x="430213" y="0"/>
            <a:ext cx="3686794" cy="1428589"/>
            <a:chOff x="551030" y="-368704"/>
            <a:chExt cx="3686794" cy="1428589"/>
          </a:xfrm>
        </p:grpSpPr>
        <p:grpSp>
          <p:nvGrpSpPr>
            <p:cNvPr id="9" name="组合 8">
              <a:extLst>
                <a:ext uri="{FF2B5EF4-FFF2-40B4-BE49-F238E27FC236}">
                  <a16:creationId xmlns:a16="http://schemas.microsoft.com/office/drawing/2014/main" id="{66CF0E85-48C4-4500-A452-BF6F0FCE109A}"/>
                </a:ext>
              </a:extLst>
            </p:cNvPr>
            <p:cNvGrpSpPr/>
            <p:nvPr/>
          </p:nvGrpSpPr>
          <p:grpSpPr>
            <a:xfrm>
              <a:off x="1201631" y="303925"/>
              <a:ext cx="3036193" cy="675443"/>
              <a:chOff x="1839058" y="967769"/>
              <a:chExt cx="3036193" cy="675443"/>
            </a:xfrm>
          </p:grpSpPr>
          <p:sp>
            <p:nvSpPr>
              <p:cNvPr id="11" name="矩形: 圆角 10">
                <a:extLst>
                  <a:ext uri="{FF2B5EF4-FFF2-40B4-BE49-F238E27FC236}">
                    <a16:creationId xmlns:a16="http://schemas.microsoft.com/office/drawing/2014/main" id="{7E523221-9BEF-4E4D-A693-8F297B07CD24}"/>
                  </a:ext>
                </a:extLst>
              </p:cNvPr>
              <p:cNvSpPr/>
              <p:nvPr/>
            </p:nvSpPr>
            <p:spPr>
              <a:xfrm>
                <a:off x="1839058" y="967769"/>
                <a:ext cx="275481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00A3F8"/>
                  </a:solidFill>
                </a:endParaRPr>
              </a:p>
            </p:txBody>
          </p:sp>
          <p:sp>
            <p:nvSpPr>
              <p:cNvPr id="12" name="文本框 11">
                <a:extLst>
                  <a:ext uri="{FF2B5EF4-FFF2-40B4-BE49-F238E27FC236}">
                    <a16:creationId xmlns:a16="http://schemas.microsoft.com/office/drawing/2014/main" id="{86A5DE64-BCC2-4CEE-9AA9-09DDA549C115}"/>
                  </a:ext>
                </a:extLst>
              </p:cNvPr>
              <p:cNvSpPr txBox="1"/>
              <p:nvPr/>
            </p:nvSpPr>
            <p:spPr>
              <a:xfrm>
                <a:off x="2729826" y="982324"/>
                <a:ext cx="214542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作业</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0" name="图片 9">
              <a:extLst>
                <a:ext uri="{FF2B5EF4-FFF2-40B4-BE49-F238E27FC236}">
                  <a16:creationId xmlns:a16="http://schemas.microsoft.com/office/drawing/2014/main" id="{7C02065C-DF51-4F4B-BB2E-52E9DA6AB25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3" name="组合 22">
            <a:extLst>
              <a:ext uri="{FF2B5EF4-FFF2-40B4-BE49-F238E27FC236}">
                <a16:creationId xmlns:a16="http://schemas.microsoft.com/office/drawing/2014/main" id="{FA777C23-1F56-4715-8FE2-C39FE66811C7}"/>
              </a:ext>
            </a:extLst>
          </p:cNvPr>
          <p:cNvGrpSpPr/>
          <p:nvPr/>
        </p:nvGrpSpPr>
        <p:grpSpPr>
          <a:xfrm>
            <a:off x="1638282" y="2486629"/>
            <a:ext cx="6977573" cy="2865763"/>
            <a:chOff x="703264" y="1946585"/>
            <a:chExt cx="10972799" cy="4161037"/>
          </a:xfrm>
        </p:grpSpPr>
        <p:sp>
          <p:nvSpPr>
            <p:cNvPr id="24" name="任意多边形: 形状 23">
              <a:extLst>
                <a:ext uri="{FF2B5EF4-FFF2-40B4-BE49-F238E27FC236}">
                  <a16:creationId xmlns:a16="http://schemas.microsoft.com/office/drawing/2014/main" id="{6128D1D9-5B6E-4BDD-9E1F-17D40FF791E8}"/>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25" name="组合 24">
              <a:extLst>
                <a:ext uri="{FF2B5EF4-FFF2-40B4-BE49-F238E27FC236}">
                  <a16:creationId xmlns:a16="http://schemas.microsoft.com/office/drawing/2014/main" id="{1C49925E-867B-42EB-9DEC-96D136EC1CBB}"/>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26" name="任意多边形: 形状 25">
                <a:extLst>
                  <a:ext uri="{FF2B5EF4-FFF2-40B4-BE49-F238E27FC236}">
                    <a16:creationId xmlns:a16="http://schemas.microsoft.com/office/drawing/2014/main" id="{6D8FA57D-A241-47ED-AB66-C1F9D83789B9}"/>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7" name="任意多边形: 形状 26">
                <a:extLst>
                  <a:ext uri="{FF2B5EF4-FFF2-40B4-BE49-F238E27FC236}">
                    <a16:creationId xmlns:a16="http://schemas.microsoft.com/office/drawing/2014/main" id="{E9D555DC-46FF-4049-84CC-7E02C100ED17}"/>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8" name="文本框 27">
            <a:extLst>
              <a:ext uri="{FF2B5EF4-FFF2-40B4-BE49-F238E27FC236}">
                <a16:creationId xmlns:a16="http://schemas.microsoft.com/office/drawing/2014/main" id="{40DE4AF9-A438-4A29-A9C1-22E583BEB5D3}"/>
              </a:ext>
            </a:extLst>
          </p:cNvPr>
          <p:cNvSpPr txBox="1"/>
          <p:nvPr/>
        </p:nvSpPr>
        <p:spPr>
          <a:xfrm>
            <a:off x="2701117" y="2896564"/>
            <a:ext cx="4851901" cy="1829860"/>
          </a:xfrm>
          <a:prstGeom prst="rect">
            <a:avLst/>
          </a:prstGeom>
          <a:noFill/>
        </p:spPr>
        <p:txBody>
          <a:bodyPr wrap="square">
            <a:spAutoFit/>
          </a:bodyPr>
          <a:lstStyle/>
          <a:p>
            <a:pPr>
              <a:lnSpc>
                <a:spcPct val="150000"/>
              </a:lnSpc>
              <a:buClr>
                <a:srgbClr val="009FF6"/>
              </a:buClr>
            </a:pPr>
            <a:r>
              <a:rPr kumimoji="1" lang="zh-CN" altLang="en-US" sz="4000" dirty="0">
                <a:latin typeface="Times New Roman" panose="02020603050405020304" pitchFamily="18" charset="0"/>
                <a:ea typeface="思源黑体 CN Normal" panose="020B0400000000000000" pitchFamily="34" charset="-122"/>
                <a:cs typeface="Times New Roman" panose="02020603050405020304" pitchFamily="18" charset="0"/>
              </a:rPr>
              <a:t>习题</a:t>
            </a:r>
          </a:p>
          <a:p>
            <a:pPr marL="342900" indent="-342900">
              <a:lnSpc>
                <a:spcPct val="150000"/>
              </a:lnSpc>
              <a:buClr>
                <a:srgbClr val="009FF6"/>
              </a:buClr>
              <a:buFont typeface="Wingdings" panose="05000000000000000000" pitchFamily="2" charset="2"/>
              <a:buChar char="p"/>
            </a:pPr>
            <a:r>
              <a:rPr kumimoji="1" lang="en-US" altLang="zh-CN" sz="4000" dirty="0">
                <a:latin typeface="Times New Roman" panose="02020603050405020304" pitchFamily="18" charset="0"/>
                <a:ea typeface="思源黑体 CN Normal" panose="020B0400000000000000" pitchFamily="34" charset="-122"/>
                <a:cs typeface="Times New Roman" panose="02020603050405020304" pitchFamily="18" charset="0"/>
              </a:rPr>
              <a:t> 18</a:t>
            </a:r>
            <a:r>
              <a:rPr kumimoji="1" lang="zh-CN" altLang="en-US" sz="40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4000" dirty="0">
                <a:latin typeface="Times New Roman" panose="02020603050405020304" pitchFamily="18" charset="0"/>
                <a:ea typeface="思源黑体 CN Normal" panose="020B0400000000000000" pitchFamily="34" charset="-122"/>
                <a:cs typeface="Times New Roman" panose="02020603050405020304" pitchFamily="18" charset="0"/>
              </a:rPr>
              <a:t>40</a:t>
            </a:r>
            <a:r>
              <a:rPr kumimoji="1" lang="zh-CN" altLang="en-US" sz="40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4000" dirty="0">
                <a:latin typeface="Times New Roman" panose="02020603050405020304" pitchFamily="18" charset="0"/>
                <a:ea typeface="思源黑体 CN Normal" panose="020B0400000000000000" pitchFamily="34" charset="-122"/>
                <a:cs typeface="Times New Roman" panose="02020603050405020304" pitchFamily="18" charset="0"/>
              </a:rPr>
              <a:t>47</a:t>
            </a:r>
          </a:p>
        </p:txBody>
      </p:sp>
    </p:spTree>
    <p:extLst>
      <p:ext uri="{BB962C8B-B14F-4D97-AF65-F5344CB8AC3E}">
        <p14:creationId xmlns:p14="http://schemas.microsoft.com/office/powerpoint/2010/main" val="326590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1000"/>
                                        <p:tgtEl>
                                          <p:spTgt spid="28"/>
                                        </p:tgtEl>
                                      </p:cBhvr>
                                    </p:animEffect>
                                    <p:anim calcmode="lin" valueType="num">
                                      <p:cBhvr>
                                        <p:cTn id="16" dur="1000" fill="hold"/>
                                        <p:tgtEl>
                                          <p:spTgt spid="28"/>
                                        </p:tgtEl>
                                        <p:attrNameLst>
                                          <p:attrName>ppt_x</p:attrName>
                                        </p:attrNameLst>
                                      </p:cBhvr>
                                      <p:tavLst>
                                        <p:tav tm="0">
                                          <p:val>
                                            <p:strVal val="#ppt_x"/>
                                          </p:val>
                                        </p:tav>
                                        <p:tav tm="100000">
                                          <p:val>
                                            <p:strVal val="#ppt_x"/>
                                          </p:val>
                                        </p:tav>
                                      </p:tavLst>
                                    </p:anim>
                                    <p:anim calcmode="lin" valueType="num">
                                      <p:cBhvr>
                                        <p:cTn id="1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组合 135">
            <a:extLst>
              <a:ext uri="{FF2B5EF4-FFF2-40B4-BE49-F238E27FC236}">
                <a16:creationId xmlns:a16="http://schemas.microsoft.com/office/drawing/2014/main" id="{ED72A350-2142-49DC-B65B-FD4B29D1AD98}"/>
              </a:ext>
            </a:extLst>
          </p:cNvPr>
          <p:cNvGrpSpPr/>
          <p:nvPr/>
        </p:nvGrpSpPr>
        <p:grpSpPr>
          <a:xfrm>
            <a:off x="430213" y="-542258"/>
            <a:ext cx="7039098" cy="1428589"/>
            <a:chOff x="551030" y="-368704"/>
            <a:chExt cx="7039098" cy="1428589"/>
          </a:xfrm>
        </p:grpSpPr>
        <p:grpSp>
          <p:nvGrpSpPr>
            <p:cNvPr id="137" name="组合 136">
              <a:extLst>
                <a:ext uri="{FF2B5EF4-FFF2-40B4-BE49-F238E27FC236}">
                  <a16:creationId xmlns:a16="http://schemas.microsoft.com/office/drawing/2014/main" id="{96A161B8-0149-48E2-8E54-AB13B45FEB32}"/>
                </a:ext>
              </a:extLst>
            </p:cNvPr>
            <p:cNvGrpSpPr/>
            <p:nvPr/>
          </p:nvGrpSpPr>
          <p:grpSpPr>
            <a:xfrm>
              <a:off x="1201631" y="303925"/>
              <a:ext cx="6388497" cy="686826"/>
              <a:chOff x="1839058" y="967769"/>
              <a:chExt cx="6388497" cy="686826"/>
            </a:xfrm>
          </p:grpSpPr>
          <p:sp>
            <p:nvSpPr>
              <p:cNvPr id="139" name="矩形: 圆角 138">
                <a:extLst>
                  <a:ext uri="{FF2B5EF4-FFF2-40B4-BE49-F238E27FC236}">
                    <a16:creationId xmlns:a16="http://schemas.microsoft.com/office/drawing/2014/main" id="{C01EFDF3-49FD-4EF8-A7C0-7FC62E738ADF}"/>
                  </a:ext>
                </a:extLst>
              </p:cNvPr>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40" name="文本框 139">
                <a:extLst>
                  <a:ext uri="{FF2B5EF4-FFF2-40B4-BE49-F238E27FC236}">
                    <a16:creationId xmlns:a16="http://schemas.microsoft.com/office/drawing/2014/main" id="{F1C77355-5B92-41A3-812F-FBF94A511268}"/>
                  </a:ext>
                </a:extLst>
              </p:cNvPr>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p>
            </p:txBody>
          </p:sp>
        </p:grpSp>
        <p:pic>
          <p:nvPicPr>
            <p:cNvPr id="138" name="图片 137">
              <a:extLst>
                <a:ext uri="{FF2B5EF4-FFF2-40B4-BE49-F238E27FC236}">
                  <a16:creationId xmlns:a16="http://schemas.microsoft.com/office/drawing/2014/main" id="{5932D492-7595-41EC-ADB9-D7CE637DD2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45" name="组合 144">
            <a:extLst>
              <a:ext uri="{FF2B5EF4-FFF2-40B4-BE49-F238E27FC236}">
                <a16:creationId xmlns:a16="http://schemas.microsoft.com/office/drawing/2014/main" id="{9064B545-56E5-4C4B-9839-9FF7A1AEDB0F}"/>
              </a:ext>
            </a:extLst>
          </p:cNvPr>
          <p:cNvGrpSpPr/>
          <p:nvPr/>
        </p:nvGrpSpPr>
        <p:grpSpPr>
          <a:xfrm>
            <a:off x="430213" y="1045684"/>
            <a:ext cx="4159773" cy="526730"/>
            <a:chOff x="722008" y="1303131"/>
            <a:chExt cx="5011674" cy="502938"/>
          </a:xfrm>
        </p:grpSpPr>
        <p:grpSp>
          <p:nvGrpSpPr>
            <p:cNvPr id="146" name="组合 145">
              <a:extLst>
                <a:ext uri="{FF2B5EF4-FFF2-40B4-BE49-F238E27FC236}">
                  <a16:creationId xmlns:a16="http://schemas.microsoft.com/office/drawing/2014/main" id="{A52405BC-B3EF-4F53-8A67-F23E4D3C8514}"/>
                </a:ext>
              </a:extLst>
            </p:cNvPr>
            <p:cNvGrpSpPr/>
            <p:nvPr/>
          </p:nvGrpSpPr>
          <p:grpSpPr>
            <a:xfrm>
              <a:off x="722008" y="1303131"/>
              <a:ext cx="546594" cy="475865"/>
              <a:chOff x="708742" y="1296102"/>
              <a:chExt cx="454744" cy="283828"/>
            </a:xfrm>
          </p:grpSpPr>
          <p:sp>
            <p:nvSpPr>
              <p:cNvPr id="149" name="平行四边形 148">
                <a:extLst>
                  <a:ext uri="{FF2B5EF4-FFF2-40B4-BE49-F238E27FC236}">
                    <a16:creationId xmlns:a16="http://schemas.microsoft.com/office/drawing/2014/main" id="{BBB3AF59-078E-4F0C-B863-B46ECABD9591}"/>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50" name="平行四边形 149">
                <a:extLst>
                  <a:ext uri="{FF2B5EF4-FFF2-40B4-BE49-F238E27FC236}">
                    <a16:creationId xmlns:a16="http://schemas.microsoft.com/office/drawing/2014/main" id="{FD0A40AD-B361-45EE-A79F-5F32D65F9F4F}"/>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47" name="流程图: 手动输入 6">
              <a:extLst>
                <a:ext uri="{FF2B5EF4-FFF2-40B4-BE49-F238E27FC236}">
                  <a16:creationId xmlns:a16="http://schemas.microsoft.com/office/drawing/2014/main" id="{D2EAF134-D896-40DE-AF17-B1734CA0A742}"/>
                </a:ext>
              </a:extLst>
            </p:cNvPr>
            <p:cNvSpPr/>
            <p:nvPr/>
          </p:nvSpPr>
          <p:spPr>
            <a:xfrm rot="5400000" flipV="1">
              <a:off x="3095651" y="-857055"/>
              <a:ext cx="475861" cy="48002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sp>
          <p:nvSpPr>
            <p:cNvPr id="148" name="Text Box 79">
              <a:extLst>
                <a:ext uri="{FF2B5EF4-FFF2-40B4-BE49-F238E27FC236}">
                  <a16:creationId xmlns:a16="http://schemas.microsoft.com/office/drawing/2014/main" id="{CA9D9837-80FA-4AAE-B50C-663CB83A970B}"/>
                </a:ext>
              </a:extLst>
            </p:cNvPr>
            <p:cNvSpPr txBox="1">
              <a:spLocks noChangeArrowheads="1"/>
            </p:cNvSpPr>
            <p:nvPr/>
          </p:nvSpPr>
          <p:spPr bwMode="auto">
            <a:xfrm>
              <a:off x="1351236" y="1335869"/>
              <a:ext cx="4382441"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无连接的复用和分用</a:t>
              </a:r>
            </a:p>
          </p:txBody>
        </p:sp>
      </p:grpSp>
      <p:sp>
        <p:nvSpPr>
          <p:cNvPr id="151" name="Rectangle 3">
            <a:extLst>
              <a:ext uri="{FF2B5EF4-FFF2-40B4-BE49-F238E27FC236}">
                <a16:creationId xmlns:a16="http://schemas.microsoft.com/office/drawing/2014/main" id="{84E8D617-FC0E-4335-AB52-8614AD5F9D8C}"/>
              </a:ext>
            </a:extLst>
          </p:cNvPr>
          <p:cNvSpPr txBox="1">
            <a:spLocks noChangeArrowheads="1"/>
          </p:cNvSpPr>
          <p:nvPr/>
        </p:nvSpPr>
        <p:spPr>
          <a:xfrm>
            <a:off x="633779" y="1703411"/>
            <a:ext cx="8229600" cy="47513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a:latin typeface="楷体" panose="02010609060101010101" pitchFamily="49" charset="-122"/>
                <a:ea typeface="楷体" panose="02010609060101010101" pitchFamily="49" charset="-122"/>
              </a:rPr>
              <a:t>无连接的复用和分用</a:t>
            </a:r>
          </a:p>
          <a:p>
            <a:pPr lvl="1"/>
            <a:r>
              <a:rPr lang="en-US" altLang="zh-CN">
                <a:latin typeface="楷体" panose="02010609060101010101" pitchFamily="49" charset="-122"/>
                <a:ea typeface="楷体" panose="02010609060101010101" pitchFamily="49" charset="-122"/>
              </a:rPr>
              <a:t>UDP </a:t>
            </a:r>
            <a:r>
              <a:rPr lang="zh-CN" altLang="en-US">
                <a:latin typeface="楷体" panose="02010609060101010101" pitchFamily="49" charset="-122"/>
                <a:ea typeface="楷体" panose="02010609060101010101" pitchFamily="49" charset="-122"/>
              </a:rPr>
              <a:t>套接字由一个二元组来标识 </a:t>
            </a:r>
          </a:p>
          <a:p>
            <a:pPr lvl="2">
              <a:buFont typeface="Wingdings" panose="05000000000000000000" pitchFamily="2" charset="2"/>
              <a:buNone/>
            </a:pPr>
            <a:r>
              <a:rPr lang="zh-CN" altLang="en-US">
                <a:solidFill>
                  <a:srgbClr val="FF0000"/>
                </a:solidFill>
                <a:latin typeface="楷体" panose="02010609060101010101" pitchFamily="49" charset="-122"/>
                <a:ea typeface="楷体" panose="02010609060101010101" pitchFamily="49" charset="-122"/>
              </a:rPr>
              <a:t>（目的</a:t>
            </a:r>
            <a:r>
              <a:rPr lang="en-US" altLang="zh-CN">
                <a:solidFill>
                  <a:srgbClr val="FF0000"/>
                </a:solidFill>
                <a:latin typeface="楷体" panose="02010609060101010101" pitchFamily="49" charset="-122"/>
                <a:ea typeface="楷体" panose="02010609060101010101" pitchFamily="49" charset="-122"/>
              </a:rPr>
              <a:t>IP</a:t>
            </a:r>
            <a:r>
              <a:rPr lang="zh-CN" altLang="en-US">
                <a:solidFill>
                  <a:srgbClr val="FF0000"/>
                </a:solidFill>
                <a:latin typeface="楷体" panose="02010609060101010101" pitchFamily="49" charset="-122"/>
                <a:ea typeface="楷体" panose="02010609060101010101" pitchFamily="49" charset="-122"/>
              </a:rPr>
              <a:t>地址，目的端口号）</a:t>
            </a:r>
          </a:p>
          <a:p>
            <a:pPr lvl="1"/>
            <a:r>
              <a:rPr lang="zh-CN" altLang="en-US">
                <a:latin typeface="楷体" panose="02010609060101010101" pitchFamily="49" charset="-122"/>
                <a:ea typeface="楷体" panose="02010609060101010101" pitchFamily="49" charset="-122"/>
              </a:rPr>
              <a:t>接收方根据目的端口号将报文段定向到相应的套接字</a:t>
            </a:r>
          </a:p>
          <a:p>
            <a:pPr lvl="1"/>
            <a:r>
              <a:rPr lang="zh-CN" altLang="en-US">
                <a:solidFill>
                  <a:srgbClr val="FF0000"/>
                </a:solidFill>
                <a:latin typeface="楷体" panose="02010609060101010101" pitchFamily="49" charset="-122"/>
                <a:ea typeface="楷体" panose="02010609060101010101" pitchFamily="49" charset="-122"/>
              </a:rPr>
              <a:t>具有不同源</a:t>
            </a:r>
            <a:r>
              <a:rPr lang="en-US" altLang="zh-CN">
                <a:solidFill>
                  <a:srgbClr val="FF0000"/>
                </a:solidFill>
                <a:latin typeface="楷体" panose="02010609060101010101" pitchFamily="49" charset="-122"/>
                <a:ea typeface="楷体" panose="02010609060101010101" pitchFamily="49" charset="-122"/>
              </a:rPr>
              <a:t>IP</a:t>
            </a:r>
            <a:r>
              <a:rPr lang="zh-CN" altLang="en-US">
                <a:solidFill>
                  <a:srgbClr val="FF0000"/>
                </a:solidFill>
                <a:latin typeface="楷体" panose="02010609060101010101" pitchFamily="49" charset="-122"/>
                <a:ea typeface="楷体" panose="02010609060101010101" pitchFamily="49" charset="-122"/>
              </a:rPr>
              <a:t>地址和</a:t>
            </a:r>
            <a:r>
              <a:rPr lang="en-US" altLang="zh-CN">
                <a:solidFill>
                  <a:srgbClr val="FF0000"/>
                </a:solidFill>
                <a:latin typeface="楷体" panose="02010609060101010101" pitchFamily="49" charset="-122"/>
                <a:ea typeface="楷体" panose="02010609060101010101" pitchFamily="49" charset="-122"/>
              </a:rPr>
              <a:t>/</a:t>
            </a:r>
            <a:r>
              <a:rPr lang="zh-CN" altLang="en-US">
                <a:solidFill>
                  <a:srgbClr val="FF0000"/>
                </a:solidFill>
                <a:latin typeface="楷体" panose="02010609060101010101" pitchFamily="49" charset="-122"/>
                <a:ea typeface="楷体" panose="02010609060101010101" pitchFamily="49" charset="-122"/>
              </a:rPr>
              <a:t>或源端口的</a:t>
            </a:r>
            <a:r>
              <a:rPr lang="en-US" altLang="zh-CN">
                <a:solidFill>
                  <a:srgbClr val="FF0000"/>
                </a:solidFill>
                <a:latin typeface="楷体" panose="02010609060101010101" pitchFamily="49" charset="-122"/>
                <a:ea typeface="楷体" panose="02010609060101010101" pitchFamily="49" charset="-122"/>
              </a:rPr>
              <a:t>UDP</a:t>
            </a:r>
            <a:r>
              <a:rPr lang="zh-CN" altLang="en-US">
                <a:solidFill>
                  <a:srgbClr val="FF0000"/>
                </a:solidFill>
                <a:latin typeface="楷体" panose="02010609060101010101" pitchFamily="49" charset="-122"/>
                <a:ea typeface="楷体" panose="02010609060101010101" pitchFamily="49" charset="-122"/>
              </a:rPr>
              <a:t>报文如果具有相同的目的</a:t>
            </a:r>
            <a:r>
              <a:rPr lang="en-US" altLang="zh-CN">
                <a:solidFill>
                  <a:srgbClr val="FF0000"/>
                </a:solidFill>
                <a:latin typeface="楷体" panose="02010609060101010101" pitchFamily="49" charset="-122"/>
                <a:ea typeface="楷体" panose="02010609060101010101" pitchFamily="49" charset="-122"/>
              </a:rPr>
              <a:t>IP</a:t>
            </a:r>
            <a:r>
              <a:rPr lang="zh-CN" altLang="en-US">
                <a:solidFill>
                  <a:srgbClr val="FF0000"/>
                </a:solidFill>
                <a:latin typeface="楷体" panose="02010609060101010101" pitchFamily="49" charset="-122"/>
                <a:ea typeface="楷体" panose="02010609060101010101" pitchFamily="49" charset="-122"/>
              </a:rPr>
              <a:t>地址和目的端口号，则定向到相同的套接字</a:t>
            </a:r>
            <a:endParaRPr lang="en-US" altLang="zh-CN">
              <a:solidFill>
                <a:srgbClr val="FF0000"/>
              </a:solidFill>
              <a:latin typeface="楷体" panose="02010609060101010101" pitchFamily="49" charset="-122"/>
              <a:ea typeface="楷体" panose="02010609060101010101" pitchFamily="49" charset="-122"/>
            </a:endParaRPr>
          </a:p>
          <a:p>
            <a:pPr lvl="1">
              <a:buFont typeface="Wingdings" panose="05000000000000000000" pitchFamily="2" charset="2"/>
              <a:buNone/>
            </a:pPr>
            <a:endParaRPr lang="zh-CN" altLang="en-US" dirty="0"/>
          </a:p>
        </p:txBody>
      </p:sp>
      <p:sp>
        <p:nvSpPr>
          <p:cNvPr id="152" name="灯片编号占位符 151">
            <a:extLst>
              <a:ext uri="{FF2B5EF4-FFF2-40B4-BE49-F238E27FC236}">
                <a16:creationId xmlns:a16="http://schemas.microsoft.com/office/drawing/2014/main" id="{6585F614-7D55-460E-B219-D85BE6D0D59F}"/>
              </a:ext>
            </a:extLst>
          </p:cNvPr>
          <p:cNvSpPr>
            <a:spLocks noGrp="1"/>
          </p:cNvSpPr>
          <p:nvPr>
            <p:ph type="sldNum" sz="quarter" idx="12"/>
          </p:nvPr>
        </p:nvSpPr>
        <p:spPr/>
        <p:txBody>
          <a:bodyPr/>
          <a:lstStyle/>
          <a:p>
            <a:fld id="{91F2D4EF-46D4-4764-B373-FC59CD1D281E}" type="slidenum">
              <a:rPr lang="zh-CN" altLang="en-US" smtClean="0"/>
              <a:t>19</a:t>
            </a:fld>
            <a:endParaRPr lang="zh-CN" altLang="en-US"/>
          </a:p>
        </p:txBody>
      </p:sp>
    </p:spTree>
    <p:extLst>
      <p:ext uri="{BB962C8B-B14F-4D97-AF65-F5344CB8AC3E}">
        <p14:creationId xmlns:p14="http://schemas.microsoft.com/office/powerpoint/2010/main" val="399094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ipe(left)">
                                      <p:cBhvr>
                                        <p:cTn id="7" dur="500"/>
                                        <p:tgtEl>
                                          <p:spTgt spid="13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5"/>
                                        </p:tgtEl>
                                        <p:attrNameLst>
                                          <p:attrName>style.visibility</p:attrName>
                                        </p:attrNameLst>
                                      </p:cBhvr>
                                      <p:to>
                                        <p:strVal val="visible"/>
                                      </p:to>
                                    </p:set>
                                    <p:animEffect transition="in" filter="wipe(left)">
                                      <p:cBhvr>
                                        <p:cTn id="11" dur="500"/>
                                        <p:tgtEl>
                                          <p:spTgt spid="145"/>
                                        </p:tgtEl>
                                      </p:cBhvr>
                                    </p:animEffect>
                                  </p:childTnLst>
                                </p:cTn>
                              </p:par>
                            </p:childTnLst>
                          </p:cTn>
                        </p:par>
                      </p:childTnLst>
                    </p:cTn>
                  </p:par>
                  <p:par>
                    <p:cTn id="12" fill="hold">
                      <p:stCondLst>
                        <p:cond delay="indefinite"/>
                      </p:stCondLst>
                      <p:childTnLst>
                        <p:par>
                          <p:cTn id="13" fill="hold">
                            <p:stCondLst>
                              <p:cond delay="0"/>
                            </p:stCondLst>
                            <p:childTnLst>
                              <p:par>
                                <p:cTn id="14" presetID="27" presetClass="entr" presetSubtype="0" fill="hold" nodeType="clickEffect">
                                  <p:stCondLst>
                                    <p:cond delay="0"/>
                                  </p:stCondLst>
                                  <p:iterate type="lt">
                                    <p:tmPct val="50000"/>
                                  </p:iterate>
                                  <p:childTnLst>
                                    <p:set>
                                      <p:cBhvr>
                                        <p:cTn id="15" dur="1" fill="hold">
                                          <p:stCondLst>
                                            <p:cond delay="0"/>
                                          </p:stCondLst>
                                        </p:cTn>
                                        <p:tgtEl>
                                          <p:spTgt spid="151">
                                            <p:txEl>
                                              <p:pRg st="1" end="1"/>
                                            </p:txEl>
                                          </p:spTgt>
                                        </p:tgtEl>
                                        <p:attrNameLst>
                                          <p:attrName>style.visibility</p:attrName>
                                        </p:attrNameLst>
                                      </p:cBhvr>
                                      <p:to>
                                        <p:strVal val="visible"/>
                                      </p:to>
                                    </p:set>
                                    <p:anim calcmode="discrete" valueType="clr">
                                      <p:cBhvr override="childStyle">
                                        <p:cTn id="16" dur="80"/>
                                        <p:tgtEl>
                                          <p:spTgt spid="151">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151">
                                            <p:txEl>
                                              <p:pRg st="1" end="1"/>
                                            </p:txEl>
                                          </p:spTgt>
                                        </p:tgtEl>
                                        <p:attrNameLst>
                                          <p:attrName>fillcolor</p:attrName>
                                        </p:attrNameLst>
                                      </p:cBhvr>
                                      <p:tavLst>
                                        <p:tav tm="0">
                                          <p:val>
                                            <p:clrVal>
                                              <a:schemeClr val="accent2"/>
                                            </p:clrVal>
                                          </p:val>
                                        </p:tav>
                                        <p:tav tm="50000">
                                          <p:val>
                                            <p:clrVal>
                                              <a:schemeClr val="hlink"/>
                                            </p:clrVal>
                                          </p:val>
                                        </p:tav>
                                      </p:tavLst>
                                    </p:anim>
                                    <p:set>
                                      <p:cBhvr>
                                        <p:cTn id="18" dur="80"/>
                                        <p:tgtEl>
                                          <p:spTgt spid="151">
                                            <p:txEl>
                                              <p:pRg st="1" end="1"/>
                                            </p:txEl>
                                          </p:spTgt>
                                        </p:tgtEl>
                                        <p:attrNameLst>
                                          <p:attrName>fill.type</p:attrName>
                                        </p:attrNameLst>
                                      </p:cBhvr>
                                      <p:to>
                                        <p:strVal val="solid"/>
                                      </p:to>
                                    </p:set>
                                  </p:childTnLst>
                                </p:cTn>
                              </p:par>
                            </p:childTnLst>
                          </p:cTn>
                        </p:par>
                        <p:par>
                          <p:cTn id="19" fill="hold">
                            <p:stCondLst>
                              <p:cond delay="640"/>
                            </p:stCondLst>
                            <p:childTnLst>
                              <p:par>
                                <p:cTn id="20" presetID="27" presetClass="entr" presetSubtype="0" fill="hold" nodeType="afterEffect">
                                  <p:stCondLst>
                                    <p:cond delay="0"/>
                                  </p:stCondLst>
                                  <p:iterate type="lt">
                                    <p:tmPct val="50000"/>
                                  </p:iterate>
                                  <p:childTnLst>
                                    <p:set>
                                      <p:cBhvr>
                                        <p:cTn id="21" dur="1" fill="hold">
                                          <p:stCondLst>
                                            <p:cond delay="0"/>
                                          </p:stCondLst>
                                        </p:cTn>
                                        <p:tgtEl>
                                          <p:spTgt spid="151">
                                            <p:txEl>
                                              <p:pRg st="2" end="2"/>
                                            </p:txEl>
                                          </p:spTgt>
                                        </p:tgtEl>
                                        <p:attrNameLst>
                                          <p:attrName>style.visibility</p:attrName>
                                        </p:attrNameLst>
                                      </p:cBhvr>
                                      <p:to>
                                        <p:strVal val="visible"/>
                                      </p:to>
                                    </p:set>
                                    <p:anim calcmode="discrete" valueType="clr">
                                      <p:cBhvr override="childStyle">
                                        <p:cTn id="22" dur="80"/>
                                        <p:tgtEl>
                                          <p:spTgt spid="151">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151">
                                            <p:txEl>
                                              <p:pRg st="2" end="2"/>
                                            </p:txEl>
                                          </p:spTgt>
                                        </p:tgtEl>
                                        <p:attrNameLst>
                                          <p:attrName>fillcolor</p:attrName>
                                        </p:attrNameLst>
                                      </p:cBhvr>
                                      <p:tavLst>
                                        <p:tav tm="0">
                                          <p:val>
                                            <p:clrVal>
                                              <a:schemeClr val="accent2"/>
                                            </p:clrVal>
                                          </p:val>
                                        </p:tav>
                                        <p:tav tm="50000">
                                          <p:val>
                                            <p:clrVal>
                                              <a:schemeClr val="hlink"/>
                                            </p:clrVal>
                                          </p:val>
                                        </p:tav>
                                      </p:tavLst>
                                    </p:anim>
                                    <p:set>
                                      <p:cBhvr>
                                        <p:cTn id="24" dur="80"/>
                                        <p:tgtEl>
                                          <p:spTgt spid="151">
                                            <p:txEl>
                                              <p:pRg st="2" end="2"/>
                                            </p:txEl>
                                          </p:spTgt>
                                        </p:tgtEl>
                                        <p:attrNameLst>
                                          <p:attrName>fill.type</p:attrName>
                                        </p:attrNameLst>
                                      </p:cBhvr>
                                      <p:to>
                                        <p:strVal val="solid"/>
                                      </p:to>
                                    </p:set>
                                  </p:childTnLst>
                                </p:cTn>
                              </p:par>
                            </p:childTnLst>
                          </p:cTn>
                        </p:par>
                      </p:childTnLst>
                    </p:cTn>
                  </p:par>
                  <p:par>
                    <p:cTn id="25" fill="hold">
                      <p:stCondLst>
                        <p:cond delay="indefinite"/>
                      </p:stCondLst>
                      <p:childTnLst>
                        <p:par>
                          <p:cTn id="26" fill="hold">
                            <p:stCondLst>
                              <p:cond delay="0"/>
                            </p:stCondLst>
                            <p:childTnLst>
                              <p:par>
                                <p:cTn id="27" presetID="27" presetClass="entr" presetSubtype="0" fill="hold" nodeType="clickEffect">
                                  <p:stCondLst>
                                    <p:cond delay="0"/>
                                  </p:stCondLst>
                                  <p:iterate type="lt">
                                    <p:tmPct val="50000"/>
                                  </p:iterate>
                                  <p:childTnLst>
                                    <p:set>
                                      <p:cBhvr>
                                        <p:cTn id="28" dur="1" fill="hold">
                                          <p:stCondLst>
                                            <p:cond delay="0"/>
                                          </p:stCondLst>
                                        </p:cTn>
                                        <p:tgtEl>
                                          <p:spTgt spid="151">
                                            <p:txEl>
                                              <p:pRg st="3" end="3"/>
                                            </p:txEl>
                                          </p:spTgt>
                                        </p:tgtEl>
                                        <p:attrNameLst>
                                          <p:attrName>style.visibility</p:attrName>
                                        </p:attrNameLst>
                                      </p:cBhvr>
                                      <p:to>
                                        <p:strVal val="visible"/>
                                      </p:to>
                                    </p:set>
                                    <p:anim calcmode="discrete" valueType="clr">
                                      <p:cBhvr override="childStyle">
                                        <p:cTn id="29" dur="80"/>
                                        <p:tgtEl>
                                          <p:spTgt spid="151">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151">
                                            <p:txEl>
                                              <p:pRg st="3" end="3"/>
                                            </p:txEl>
                                          </p:spTgt>
                                        </p:tgtEl>
                                        <p:attrNameLst>
                                          <p:attrName>fillcolor</p:attrName>
                                        </p:attrNameLst>
                                      </p:cBhvr>
                                      <p:tavLst>
                                        <p:tav tm="0">
                                          <p:val>
                                            <p:clrVal>
                                              <a:schemeClr val="accent2"/>
                                            </p:clrVal>
                                          </p:val>
                                        </p:tav>
                                        <p:tav tm="50000">
                                          <p:val>
                                            <p:clrVal>
                                              <a:schemeClr val="hlink"/>
                                            </p:clrVal>
                                          </p:val>
                                        </p:tav>
                                      </p:tavLst>
                                    </p:anim>
                                    <p:set>
                                      <p:cBhvr>
                                        <p:cTn id="31" dur="80"/>
                                        <p:tgtEl>
                                          <p:spTgt spid="151">
                                            <p:txEl>
                                              <p:pRg st="3" end="3"/>
                                            </p:txEl>
                                          </p:spTgt>
                                        </p:tgtEl>
                                        <p:attrNameLst>
                                          <p:attrName>fill.type</p:attrName>
                                        </p:attrNameLst>
                                      </p:cBhvr>
                                      <p:to>
                                        <p:strVal val="solid"/>
                                      </p:to>
                                    </p:set>
                                  </p:childTnLst>
                                </p:cTn>
                              </p:par>
                            </p:childTnLst>
                          </p:cTn>
                        </p:par>
                      </p:childTnLst>
                    </p:cTn>
                  </p:par>
                  <p:par>
                    <p:cTn id="32" fill="hold">
                      <p:stCondLst>
                        <p:cond delay="indefinite"/>
                      </p:stCondLst>
                      <p:childTnLst>
                        <p:par>
                          <p:cTn id="33" fill="hold">
                            <p:stCondLst>
                              <p:cond delay="0"/>
                            </p:stCondLst>
                            <p:childTnLst>
                              <p:par>
                                <p:cTn id="34" presetID="27" presetClass="entr" presetSubtype="0" fill="hold" nodeType="clickEffect">
                                  <p:stCondLst>
                                    <p:cond delay="0"/>
                                  </p:stCondLst>
                                  <p:iterate type="lt">
                                    <p:tmPct val="50000"/>
                                  </p:iterate>
                                  <p:childTnLst>
                                    <p:set>
                                      <p:cBhvr>
                                        <p:cTn id="35" dur="1" fill="hold">
                                          <p:stCondLst>
                                            <p:cond delay="0"/>
                                          </p:stCondLst>
                                        </p:cTn>
                                        <p:tgtEl>
                                          <p:spTgt spid="151">
                                            <p:txEl>
                                              <p:pRg st="4" end="4"/>
                                            </p:txEl>
                                          </p:spTgt>
                                        </p:tgtEl>
                                        <p:attrNameLst>
                                          <p:attrName>style.visibility</p:attrName>
                                        </p:attrNameLst>
                                      </p:cBhvr>
                                      <p:to>
                                        <p:strVal val="visible"/>
                                      </p:to>
                                    </p:set>
                                    <p:anim calcmode="discrete" valueType="clr">
                                      <p:cBhvr override="childStyle">
                                        <p:cTn id="36" dur="80"/>
                                        <p:tgtEl>
                                          <p:spTgt spid="151">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7" dur="80"/>
                                        <p:tgtEl>
                                          <p:spTgt spid="151">
                                            <p:txEl>
                                              <p:pRg st="4" end="4"/>
                                            </p:txEl>
                                          </p:spTgt>
                                        </p:tgtEl>
                                        <p:attrNameLst>
                                          <p:attrName>fillcolor</p:attrName>
                                        </p:attrNameLst>
                                      </p:cBhvr>
                                      <p:tavLst>
                                        <p:tav tm="0">
                                          <p:val>
                                            <p:clrVal>
                                              <a:schemeClr val="accent2"/>
                                            </p:clrVal>
                                          </p:val>
                                        </p:tav>
                                        <p:tav tm="50000">
                                          <p:val>
                                            <p:clrVal>
                                              <a:schemeClr val="hlink"/>
                                            </p:clrVal>
                                          </p:val>
                                        </p:tav>
                                      </p:tavLst>
                                    </p:anim>
                                    <p:set>
                                      <p:cBhvr>
                                        <p:cTn id="38" dur="80"/>
                                        <p:tgtEl>
                                          <p:spTgt spid="151">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2616432" y="2304314"/>
            <a:ext cx="5560774" cy="2249939"/>
            <a:chOff x="2254844" y="2519622"/>
            <a:chExt cx="5560774" cy="2249939"/>
          </a:xfrm>
        </p:grpSpPr>
        <p:grpSp>
          <p:nvGrpSpPr>
            <p:cNvPr id="9" name="组合 8"/>
            <p:cNvGrpSpPr/>
            <p:nvPr/>
          </p:nvGrpSpPr>
          <p:grpSpPr>
            <a:xfrm>
              <a:off x="2254844" y="2519622"/>
              <a:ext cx="5516553" cy="1694679"/>
              <a:chOff x="1691134" y="1889716"/>
              <a:chExt cx="4137418" cy="1271009"/>
            </a:xfrm>
          </p:grpSpPr>
          <p:sp>
            <p:nvSpPr>
              <p:cNvPr id="11" name="矩形 10"/>
              <p:cNvSpPr/>
              <p:nvPr/>
            </p:nvSpPr>
            <p:spPr>
              <a:xfrm>
                <a:off x="1946475" y="1889716"/>
                <a:ext cx="3872698" cy="848742"/>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第</a:t>
                </a: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3</a:t>
                </a: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章</a:t>
                </a: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 </a:t>
                </a: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运输层</a:t>
                </a:r>
              </a:p>
            </p:txBody>
          </p:sp>
          <p:sp>
            <p:nvSpPr>
              <p:cNvPr id="12" name="矩形 11"/>
              <p:cNvSpPr/>
              <p:nvPr/>
            </p:nvSpPr>
            <p:spPr>
              <a:xfrm>
                <a:off x="3617368" y="2663382"/>
                <a:ext cx="2211184"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ransport</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Layer</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3297904" y="2259425"/>
                <a:ext cx="534041" cy="807913"/>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T</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1691134" y="3160725"/>
                <a:ext cx="4044583"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576176" y="406167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32FA9FF0-28D8-429A-B105-3F05D965933F}"/>
              </a:ext>
            </a:extLst>
          </p:cNvPr>
          <p:cNvSpPr>
            <a:spLocks noGrp="1"/>
          </p:cNvSpPr>
          <p:nvPr>
            <p:ph type="sldNum" sz="quarter" idx="12"/>
          </p:nvPr>
        </p:nvSpPr>
        <p:spPr/>
        <p:txBody>
          <a:bodyPr/>
          <a:lstStyle/>
          <a:p>
            <a:fld id="{91F2D4EF-46D4-4764-B373-FC59CD1D281E}" type="slidenum">
              <a:rPr lang="zh-CN" altLang="en-US" smtClean="0"/>
              <a:t>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C387559-7BDB-4F7E-8A3F-5ED4874F11BF}"/>
              </a:ext>
            </a:extLst>
          </p:cNvPr>
          <p:cNvSpPr>
            <a:spLocks noGrp="1" noChangeArrowheads="1"/>
          </p:cNvSpPr>
          <p:nvPr>
            <p:ph type="title"/>
          </p:nvPr>
        </p:nvSpPr>
        <p:spPr/>
        <p:txBody>
          <a:bodyPr/>
          <a:lstStyle/>
          <a:p>
            <a:r>
              <a:rPr lang="zh-CN" altLang="en-US">
                <a:latin typeface="楷体" panose="02010609060101010101" pitchFamily="49" charset="-122"/>
                <a:ea typeface="楷体" panose="02010609060101010101" pitchFamily="49" charset="-122"/>
              </a:rPr>
              <a:t>无连接的复用与分用</a:t>
            </a:r>
            <a:r>
              <a:rPr lang="en-US" altLang="zh-CN">
                <a:latin typeface="楷体" panose="02010609060101010101" pitchFamily="49" charset="-122"/>
                <a:ea typeface="楷体" panose="02010609060101010101" pitchFamily="49" charset="-122"/>
              </a:rPr>
              <a:t>(</a:t>
            </a:r>
            <a:r>
              <a:rPr lang="zh-CN" altLang="en-US">
                <a:latin typeface="楷体" panose="02010609060101010101" pitchFamily="49" charset="-122"/>
                <a:ea typeface="楷体" panose="02010609060101010101" pitchFamily="49" charset="-122"/>
              </a:rPr>
              <a:t>源端口号的作用</a:t>
            </a:r>
            <a:r>
              <a:rPr lang="en-US" altLang="zh-CN">
                <a:latin typeface="楷体" panose="02010609060101010101" pitchFamily="49" charset="-122"/>
                <a:ea typeface="楷体" panose="02010609060101010101" pitchFamily="49" charset="-122"/>
              </a:rPr>
              <a:t>)</a:t>
            </a:r>
          </a:p>
        </p:txBody>
      </p:sp>
      <p:sp>
        <p:nvSpPr>
          <p:cNvPr id="21507" name="Text Box 5">
            <a:extLst>
              <a:ext uri="{FF2B5EF4-FFF2-40B4-BE49-F238E27FC236}">
                <a16:creationId xmlns:a16="http://schemas.microsoft.com/office/drawing/2014/main" id="{ECE7B1C2-50C3-4503-9DA6-A25BBDEC56C8}"/>
              </a:ext>
            </a:extLst>
          </p:cNvPr>
          <p:cNvSpPr txBox="1">
            <a:spLocks noChangeArrowheads="1"/>
          </p:cNvSpPr>
          <p:nvPr/>
        </p:nvSpPr>
        <p:spPr bwMode="auto">
          <a:xfrm>
            <a:off x="9275763" y="4703763"/>
            <a:ext cx="692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solidFill>
                  <a:schemeClr val="accent2"/>
                </a:solidFill>
                <a:latin typeface="楷体" panose="02010609060101010101" pitchFamily="49" charset="-122"/>
                <a:ea typeface="楷体" panose="02010609060101010101" pitchFamily="49" charset="-122"/>
              </a:rPr>
              <a:t>客户</a:t>
            </a:r>
          </a:p>
          <a:p>
            <a:pPr algn="ctr"/>
            <a:r>
              <a:rPr lang="en-US" altLang="zh-CN" sz="1600">
                <a:solidFill>
                  <a:schemeClr val="accent2"/>
                </a:solidFill>
                <a:latin typeface="楷体" panose="02010609060101010101" pitchFamily="49" charset="-122"/>
                <a:ea typeface="楷体" panose="02010609060101010101" pitchFamily="49" charset="-122"/>
              </a:rPr>
              <a:t>IP:B</a:t>
            </a:r>
          </a:p>
        </p:txBody>
      </p:sp>
      <p:grpSp>
        <p:nvGrpSpPr>
          <p:cNvPr id="21508" name="Group 6">
            <a:extLst>
              <a:ext uri="{FF2B5EF4-FFF2-40B4-BE49-F238E27FC236}">
                <a16:creationId xmlns:a16="http://schemas.microsoft.com/office/drawing/2014/main" id="{4341D8F6-38EC-4B72-914E-2D0781D115BB}"/>
              </a:ext>
            </a:extLst>
          </p:cNvPr>
          <p:cNvGrpSpPr>
            <a:grpSpLocks/>
          </p:cNvGrpSpPr>
          <p:nvPr/>
        </p:nvGrpSpPr>
        <p:grpSpPr bwMode="auto">
          <a:xfrm>
            <a:off x="1905001" y="2286001"/>
            <a:ext cx="1038225" cy="3122613"/>
            <a:chOff x="1008" y="1922"/>
            <a:chExt cx="654" cy="1967"/>
          </a:xfrm>
        </p:grpSpPr>
        <p:grpSp>
          <p:nvGrpSpPr>
            <p:cNvPr id="21561" name="Group 7">
              <a:extLst>
                <a:ext uri="{FF2B5EF4-FFF2-40B4-BE49-F238E27FC236}">
                  <a16:creationId xmlns:a16="http://schemas.microsoft.com/office/drawing/2014/main" id="{B2B68C19-BD47-4E31-B446-7BCFFCFF7179}"/>
                </a:ext>
              </a:extLst>
            </p:cNvPr>
            <p:cNvGrpSpPr>
              <a:grpSpLocks/>
            </p:cNvGrpSpPr>
            <p:nvPr/>
          </p:nvGrpSpPr>
          <p:grpSpPr bwMode="auto">
            <a:xfrm>
              <a:off x="1008" y="1922"/>
              <a:ext cx="637" cy="1500"/>
              <a:chOff x="608" y="2454"/>
              <a:chExt cx="1261" cy="1500"/>
            </a:xfrm>
          </p:grpSpPr>
          <p:sp>
            <p:nvSpPr>
              <p:cNvPr id="21568" name="Rectangle 8">
                <a:extLst>
                  <a:ext uri="{FF2B5EF4-FFF2-40B4-BE49-F238E27FC236}">
                    <a16:creationId xmlns:a16="http://schemas.microsoft.com/office/drawing/2014/main" id="{6A7BFAEE-8C7D-4952-A997-9277028C52B1}"/>
                  </a:ext>
                </a:extLst>
              </p:cNvPr>
              <p:cNvSpPr>
                <a:spLocks noChangeArrowheads="1"/>
              </p:cNvSpPr>
              <p:nvPr/>
            </p:nvSpPr>
            <p:spPr bwMode="auto">
              <a:xfrm>
                <a:off x="608" y="2454"/>
                <a:ext cx="1261" cy="30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楷体" panose="02010609060101010101" pitchFamily="49" charset="-122"/>
                  <a:ea typeface="楷体" panose="02010609060101010101" pitchFamily="49" charset="-122"/>
                </a:endParaRPr>
              </a:p>
            </p:txBody>
          </p:sp>
          <p:sp>
            <p:nvSpPr>
              <p:cNvPr id="21569" name="Rectangle 9">
                <a:extLst>
                  <a:ext uri="{FF2B5EF4-FFF2-40B4-BE49-F238E27FC236}">
                    <a16:creationId xmlns:a16="http://schemas.microsoft.com/office/drawing/2014/main" id="{A577CACC-3221-4D02-8E98-FC8F84CC0BCE}"/>
                  </a:ext>
                </a:extLst>
              </p:cNvPr>
              <p:cNvSpPr>
                <a:spLocks noChangeArrowheads="1"/>
              </p:cNvSpPr>
              <p:nvPr/>
            </p:nvSpPr>
            <p:spPr bwMode="auto">
              <a:xfrm>
                <a:off x="608" y="2754"/>
                <a:ext cx="1261" cy="30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楷体" panose="02010609060101010101" pitchFamily="49" charset="-122"/>
                  <a:ea typeface="楷体" panose="02010609060101010101" pitchFamily="49" charset="-122"/>
                </a:endParaRPr>
              </a:p>
            </p:txBody>
          </p:sp>
          <p:sp>
            <p:nvSpPr>
              <p:cNvPr id="21570" name="Rectangle 10">
                <a:extLst>
                  <a:ext uri="{FF2B5EF4-FFF2-40B4-BE49-F238E27FC236}">
                    <a16:creationId xmlns:a16="http://schemas.microsoft.com/office/drawing/2014/main" id="{A30262B0-C93C-4CEF-8C2A-0C3CB87F9C90}"/>
                  </a:ext>
                </a:extLst>
              </p:cNvPr>
              <p:cNvSpPr>
                <a:spLocks noChangeArrowheads="1"/>
              </p:cNvSpPr>
              <p:nvPr/>
            </p:nvSpPr>
            <p:spPr bwMode="auto">
              <a:xfrm>
                <a:off x="608" y="3054"/>
                <a:ext cx="1261" cy="30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楷体" panose="02010609060101010101" pitchFamily="49" charset="-122"/>
                  <a:ea typeface="楷体" panose="02010609060101010101" pitchFamily="49" charset="-122"/>
                </a:endParaRPr>
              </a:p>
            </p:txBody>
          </p:sp>
          <p:sp>
            <p:nvSpPr>
              <p:cNvPr id="21571" name="Rectangle 11">
                <a:extLst>
                  <a:ext uri="{FF2B5EF4-FFF2-40B4-BE49-F238E27FC236}">
                    <a16:creationId xmlns:a16="http://schemas.microsoft.com/office/drawing/2014/main" id="{A048C0A2-40B7-466F-9A84-076DE3632D3F}"/>
                  </a:ext>
                </a:extLst>
              </p:cNvPr>
              <p:cNvSpPr>
                <a:spLocks noChangeArrowheads="1"/>
              </p:cNvSpPr>
              <p:nvPr/>
            </p:nvSpPr>
            <p:spPr bwMode="auto">
              <a:xfrm>
                <a:off x="608" y="3354"/>
                <a:ext cx="1261" cy="30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楷体" panose="02010609060101010101" pitchFamily="49" charset="-122"/>
                  <a:ea typeface="楷体" panose="02010609060101010101" pitchFamily="49" charset="-122"/>
                </a:endParaRPr>
              </a:p>
            </p:txBody>
          </p:sp>
          <p:sp>
            <p:nvSpPr>
              <p:cNvPr id="21572" name="Rectangle 12">
                <a:extLst>
                  <a:ext uri="{FF2B5EF4-FFF2-40B4-BE49-F238E27FC236}">
                    <a16:creationId xmlns:a16="http://schemas.microsoft.com/office/drawing/2014/main" id="{5222A5DF-C547-4382-8A4E-05311E38D004}"/>
                  </a:ext>
                </a:extLst>
              </p:cNvPr>
              <p:cNvSpPr>
                <a:spLocks noChangeArrowheads="1"/>
              </p:cNvSpPr>
              <p:nvPr/>
            </p:nvSpPr>
            <p:spPr bwMode="auto">
              <a:xfrm>
                <a:off x="608" y="3654"/>
                <a:ext cx="1261" cy="30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楷体" panose="02010609060101010101" pitchFamily="49" charset="-122"/>
                  <a:ea typeface="楷体" panose="02010609060101010101" pitchFamily="49" charset="-122"/>
                </a:endParaRPr>
              </a:p>
            </p:txBody>
          </p:sp>
        </p:grpSp>
        <p:grpSp>
          <p:nvGrpSpPr>
            <p:cNvPr id="21562" name="Group 13">
              <a:extLst>
                <a:ext uri="{FF2B5EF4-FFF2-40B4-BE49-F238E27FC236}">
                  <a16:creationId xmlns:a16="http://schemas.microsoft.com/office/drawing/2014/main" id="{7EA58447-C9FE-41A1-A1BF-61A39688C49D}"/>
                </a:ext>
              </a:extLst>
            </p:cNvPr>
            <p:cNvGrpSpPr>
              <a:grpSpLocks/>
            </p:cNvGrpSpPr>
            <p:nvPr/>
          </p:nvGrpSpPr>
          <p:grpSpPr bwMode="auto">
            <a:xfrm>
              <a:off x="1177" y="1966"/>
              <a:ext cx="377" cy="315"/>
              <a:chOff x="2614" y="2862"/>
              <a:chExt cx="377" cy="315"/>
            </a:xfrm>
          </p:grpSpPr>
          <p:sp>
            <p:nvSpPr>
              <p:cNvPr id="21566" name="Rectangle 14">
                <a:extLst>
                  <a:ext uri="{FF2B5EF4-FFF2-40B4-BE49-F238E27FC236}">
                    <a16:creationId xmlns:a16="http://schemas.microsoft.com/office/drawing/2014/main" id="{2D14C97B-4E39-4428-89F4-4445ACF273FB}"/>
                  </a:ext>
                </a:extLst>
              </p:cNvPr>
              <p:cNvSpPr>
                <a:spLocks noChangeArrowheads="1"/>
              </p:cNvSpPr>
              <p:nvPr/>
            </p:nvSpPr>
            <p:spPr bwMode="auto">
              <a:xfrm>
                <a:off x="2614" y="3054"/>
                <a:ext cx="377" cy="123"/>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楷体" panose="02010609060101010101" pitchFamily="49" charset="-122"/>
                  <a:ea typeface="楷体" panose="02010609060101010101" pitchFamily="49" charset="-122"/>
                </a:endParaRPr>
              </a:p>
            </p:txBody>
          </p:sp>
          <p:sp>
            <p:nvSpPr>
              <p:cNvPr id="21567" name="Oval 15">
                <a:extLst>
                  <a:ext uri="{FF2B5EF4-FFF2-40B4-BE49-F238E27FC236}">
                    <a16:creationId xmlns:a16="http://schemas.microsoft.com/office/drawing/2014/main" id="{51FC8619-9489-46BF-B083-08A80DE97C35}"/>
                  </a:ext>
                </a:extLst>
              </p:cNvPr>
              <p:cNvSpPr>
                <a:spLocks noChangeArrowheads="1"/>
              </p:cNvSpPr>
              <p:nvPr/>
            </p:nvSpPr>
            <p:spPr bwMode="auto">
              <a:xfrm>
                <a:off x="2614" y="2862"/>
                <a:ext cx="377" cy="192"/>
              </a:xfrm>
              <a:prstGeom prst="ellipse">
                <a:avLst/>
              </a:prstGeom>
              <a:solidFill>
                <a:srgbClr val="CCFFFF"/>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latin typeface="楷体" panose="02010609060101010101" pitchFamily="49" charset="-122"/>
                    <a:ea typeface="楷体" panose="02010609060101010101" pitchFamily="49" charset="-122"/>
                  </a:rPr>
                  <a:t>P2</a:t>
                </a:r>
              </a:p>
            </p:txBody>
          </p:sp>
        </p:grpSp>
        <p:sp>
          <p:nvSpPr>
            <p:cNvPr id="21563" name="Text Box 16">
              <a:extLst>
                <a:ext uri="{FF2B5EF4-FFF2-40B4-BE49-F238E27FC236}">
                  <a16:creationId xmlns:a16="http://schemas.microsoft.com/office/drawing/2014/main" id="{431FF32F-8894-478B-97DE-0EC732F0FA0D}"/>
                </a:ext>
              </a:extLst>
            </p:cNvPr>
            <p:cNvSpPr txBox="1">
              <a:spLocks noChangeArrowheads="1"/>
            </p:cNvSpPr>
            <p:nvPr/>
          </p:nvSpPr>
          <p:spPr bwMode="auto">
            <a:xfrm>
              <a:off x="1061" y="3443"/>
              <a:ext cx="60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solidFill>
                    <a:schemeClr val="accent2"/>
                  </a:solidFill>
                  <a:latin typeface="楷体" panose="02010609060101010101" pitchFamily="49" charset="-122"/>
                  <a:ea typeface="楷体" panose="02010609060101010101" pitchFamily="49" charset="-122"/>
                </a:rPr>
                <a:t>客户</a:t>
              </a:r>
            </a:p>
            <a:p>
              <a:pPr algn="ctr"/>
              <a:r>
                <a:rPr lang="en-US" altLang="zh-CN" sz="2000">
                  <a:solidFill>
                    <a:schemeClr val="accent2"/>
                  </a:solidFill>
                  <a:latin typeface="楷体" panose="02010609060101010101" pitchFamily="49" charset="-122"/>
                  <a:ea typeface="楷体" panose="02010609060101010101" pitchFamily="49" charset="-122"/>
                </a:rPr>
                <a:t> IP: A</a:t>
              </a:r>
            </a:p>
          </p:txBody>
        </p:sp>
        <p:sp>
          <p:nvSpPr>
            <p:cNvPr id="21564" name="Line 17">
              <a:extLst>
                <a:ext uri="{FF2B5EF4-FFF2-40B4-BE49-F238E27FC236}">
                  <a16:creationId xmlns:a16="http://schemas.microsoft.com/office/drawing/2014/main" id="{B373446B-1356-4D57-A7DE-45DBAF7D983B}"/>
                </a:ext>
              </a:extLst>
            </p:cNvPr>
            <p:cNvSpPr>
              <a:spLocks noChangeShapeType="1"/>
            </p:cNvSpPr>
            <p:nvPr/>
          </p:nvSpPr>
          <p:spPr bwMode="auto">
            <a:xfrm>
              <a:off x="1296" y="2208"/>
              <a:ext cx="0" cy="110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65" name="Line 18">
              <a:extLst>
                <a:ext uri="{FF2B5EF4-FFF2-40B4-BE49-F238E27FC236}">
                  <a16:creationId xmlns:a16="http://schemas.microsoft.com/office/drawing/2014/main" id="{B0E0CD53-BF15-47D1-B616-5931BA83900E}"/>
                </a:ext>
              </a:extLst>
            </p:cNvPr>
            <p:cNvSpPr>
              <a:spLocks noChangeShapeType="1"/>
            </p:cNvSpPr>
            <p:nvPr/>
          </p:nvSpPr>
          <p:spPr bwMode="auto">
            <a:xfrm flipV="1">
              <a:off x="1440" y="2256"/>
              <a:ext cx="0" cy="96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509" name="Group 19">
            <a:extLst>
              <a:ext uri="{FF2B5EF4-FFF2-40B4-BE49-F238E27FC236}">
                <a16:creationId xmlns:a16="http://schemas.microsoft.com/office/drawing/2014/main" id="{01A953A3-73B4-494A-89A0-114F761461A7}"/>
              </a:ext>
            </a:extLst>
          </p:cNvPr>
          <p:cNvGrpSpPr>
            <a:grpSpLocks/>
          </p:cNvGrpSpPr>
          <p:nvPr/>
        </p:nvGrpSpPr>
        <p:grpSpPr bwMode="auto">
          <a:xfrm>
            <a:off x="9099550" y="2325688"/>
            <a:ext cx="598488" cy="500062"/>
            <a:chOff x="2614" y="2862"/>
            <a:chExt cx="377" cy="315"/>
          </a:xfrm>
        </p:grpSpPr>
        <p:sp>
          <p:nvSpPr>
            <p:cNvPr id="21559" name="Rectangle 20">
              <a:extLst>
                <a:ext uri="{FF2B5EF4-FFF2-40B4-BE49-F238E27FC236}">
                  <a16:creationId xmlns:a16="http://schemas.microsoft.com/office/drawing/2014/main" id="{B082B661-756F-4781-9189-802B5C53A5CA}"/>
                </a:ext>
              </a:extLst>
            </p:cNvPr>
            <p:cNvSpPr>
              <a:spLocks noChangeArrowheads="1"/>
            </p:cNvSpPr>
            <p:nvPr/>
          </p:nvSpPr>
          <p:spPr bwMode="auto">
            <a:xfrm>
              <a:off x="2614" y="3054"/>
              <a:ext cx="377" cy="123"/>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楷体" panose="02010609060101010101" pitchFamily="49" charset="-122"/>
                <a:ea typeface="楷体" panose="02010609060101010101" pitchFamily="49" charset="-122"/>
              </a:endParaRPr>
            </a:p>
          </p:txBody>
        </p:sp>
        <p:sp>
          <p:nvSpPr>
            <p:cNvPr id="21560" name="Oval 21">
              <a:extLst>
                <a:ext uri="{FF2B5EF4-FFF2-40B4-BE49-F238E27FC236}">
                  <a16:creationId xmlns:a16="http://schemas.microsoft.com/office/drawing/2014/main" id="{CAF93A6F-97C8-4C75-9550-6CBFD9FA9A3C}"/>
                </a:ext>
              </a:extLst>
            </p:cNvPr>
            <p:cNvSpPr>
              <a:spLocks noChangeArrowheads="1"/>
            </p:cNvSpPr>
            <p:nvPr/>
          </p:nvSpPr>
          <p:spPr bwMode="auto">
            <a:xfrm>
              <a:off x="2614" y="2862"/>
              <a:ext cx="377" cy="192"/>
            </a:xfrm>
            <a:prstGeom prst="ellipse">
              <a:avLst/>
            </a:prstGeom>
            <a:solidFill>
              <a:srgbClr val="CCFFFF"/>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latin typeface="楷体" panose="02010609060101010101" pitchFamily="49" charset="-122"/>
                  <a:ea typeface="楷体" panose="02010609060101010101" pitchFamily="49" charset="-122"/>
                </a:rPr>
                <a:t>P1</a:t>
              </a:r>
            </a:p>
          </p:txBody>
        </p:sp>
      </p:grpSp>
      <p:grpSp>
        <p:nvGrpSpPr>
          <p:cNvPr id="21510" name="Group 22">
            <a:extLst>
              <a:ext uri="{FF2B5EF4-FFF2-40B4-BE49-F238E27FC236}">
                <a16:creationId xmlns:a16="http://schemas.microsoft.com/office/drawing/2014/main" id="{67CE8951-EF7C-4E7D-8683-8E7D95EF5518}"/>
              </a:ext>
            </a:extLst>
          </p:cNvPr>
          <p:cNvGrpSpPr>
            <a:grpSpLocks/>
          </p:cNvGrpSpPr>
          <p:nvPr/>
        </p:nvGrpSpPr>
        <p:grpSpPr bwMode="auto">
          <a:xfrm>
            <a:off x="9067800" y="2286000"/>
            <a:ext cx="914400" cy="2381250"/>
            <a:chOff x="608" y="2454"/>
            <a:chExt cx="1261" cy="1500"/>
          </a:xfrm>
        </p:grpSpPr>
        <p:sp>
          <p:nvSpPr>
            <p:cNvPr id="21554" name="Rectangle 23">
              <a:extLst>
                <a:ext uri="{FF2B5EF4-FFF2-40B4-BE49-F238E27FC236}">
                  <a16:creationId xmlns:a16="http://schemas.microsoft.com/office/drawing/2014/main" id="{37D3A8A4-DF29-464D-8BF5-76A6C4FCC30A}"/>
                </a:ext>
              </a:extLst>
            </p:cNvPr>
            <p:cNvSpPr>
              <a:spLocks noChangeArrowheads="1"/>
            </p:cNvSpPr>
            <p:nvPr/>
          </p:nvSpPr>
          <p:spPr bwMode="auto">
            <a:xfrm>
              <a:off x="608" y="2454"/>
              <a:ext cx="1261" cy="30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1600">
                <a:latin typeface="楷体" panose="02010609060101010101" pitchFamily="49" charset="-122"/>
                <a:ea typeface="楷体" panose="02010609060101010101" pitchFamily="49" charset="-122"/>
              </a:endParaRPr>
            </a:p>
          </p:txBody>
        </p:sp>
        <p:sp>
          <p:nvSpPr>
            <p:cNvPr id="21555" name="Rectangle 24">
              <a:extLst>
                <a:ext uri="{FF2B5EF4-FFF2-40B4-BE49-F238E27FC236}">
                  <a16:creationId xmlns:a16="http://schemas.microsoft.com/office/drawing/2014/main" id="{3C74D51B-9071-408A-86D0-BA3DF563E7E4}"/>
                </a:ext>
              </a:extLst>
            </p:cNvPr>
            <p:cNvSpPr>
              <a:spLocks noChangeArrowheads="1"/>
            </p:cNvSpPr>
            <p:nvPr/>
          </p:nvSpPr>
          <p:spPr bwMode="auto">
            <a:xfrm>
              <a:off x="608" y="2754"/>
              <a:ext cx="1261" cy="30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1600">
                <a:latin typeface="楷体" panose="02010609060101010101" pitchFamily="49" charset="-122"/>
                <a:ea typeface="楷体" panose="02010609060101010101" pitchFamily="49" charset="-122"/>
              </a:endParaRPr>
            </a:p>
          </p:txBody>
        </p:sp>
        <p:sp>
          <p:nvSpPr>
            <p:cNvPr id="21556" name="Rectangle 25">
              <a:extLst>
                <a:ext uri="{FF2B5EF4-FFF2-40B4-BE49-F238E27FC236}">
                  <a16:creationId xmlns:a16="http://schemas.microsoft.com/office/drawing/2014/main" id="{D6BECF00-FD43-48E0-8386-DCB46ED8D8C1}"/>
                </a:ext>
              </a:extLst>
            </p:cNvPr>
            <p:cNvSpPr>
              <a:spLocks noChangeArrowheads="1"/>
            </p:cNvSpPr>
            <p:nvPr/>
          </p:nvSpPr>
          <p:spPr bwMode="auto">
            <a:xfrm>
              <a:off x="608" y="3054"/>
              <a:ext cx="1261" cy="30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1600">
                <a:latin typeface="楷体" panose="02010609060101010101" pitchFamily="49" charset="-122"/>
                <a:ea typeface="楷体" panose="02010609060101010101" pitchFamily="49" charset="-122"/>
              </a:endParaRPr>
            </a:p>
          </p:txBody>
        </p:sp>
        <p:sp>
          <p:nvSpPr>
            <p:cNvPr id="21557" name="Rectangle 26">
              <a:extLst>
                <a:ext uri="{FF2B5EF4-FFF2-40B4-BE49-F238E27FC236}">
                  <a16:creationId xmlns:a16="http://schemas.microsoft.com/office/drawing/2014/main" id="{B3F48CAF-3501-4235-81A5-A639AE67F81A}"/>
                </a:ext>
              </a:extLst>
            </p:cNvPr>
            <p:cNvSpPr>
              <a:spLocks noChangeArrowheads="1"/>
            </p:cNvSpPr>
            <p:nvPr/>
          </p:nvSpPr>
          <p:spPr bwMode="auto">
            <a:xfrm>
              <a:off x="608" y="3354"/>
              <a:ext cx="1261" cy="30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1600">
                <a:latin typeface="楷体" panose="02010609060101010101" pitchFamily="49" charset="-122"/>
                <a:ea typeface="楷体" panose="02010609060101010101" pitchFamily="49" charset="-122"/>
              </a:endParaRPr>
            </a:p>
          </p:txBody>
        </p:sp>
        <p:sp>
          <p:nvSpPr>
            <p:cNvPr id="21558" name="Rectangle 27">
              <a:extLst>
                <a:ext uri="{FF2B5EF4-FFF2-40B4-BE49-F238E27FC236}">
                  <a16:creationId xmlns:a16="http://schemas.microsoft.com/office/drawing/2014/main" id="{05A561D0-89E7-4518-B916-FF37641073B5}"/>
                </a:ext>
              </a:extLst>
            </p:cNvPr>
            <p:cNvSpPr>
              <a:spLocks noChangeArrowheads="1"/>
            </p:cNvSpPr>
            <p:nvPr/>
          </p:nvSpPr>
          <p:spPr bwMode="auto">
            <a:xfrm>
              <a:off x="608" y="3654"/>
              <a:ext cx="1261" cy="30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1600">
                <a:latin typeface="楷体" panose="02010609060101010101" pitchFamily="49" charset="-122"/>
                <a:ea typeface="楷体" panose="02010609060101010101" pitchFamily="49" charset="-122"/>
              </a:endParaRPr>
            </a:p>
          </p:txBody>
        </p:sp>
      </p:grpSp>
      <p:grpSp>
        <p:nvGrpSpPr>
          <p:cNvPr id="21511" name="Group 28">
            <a:extLst>
              <a:ext uri="{FF2B5EF4-FFF2-40B4-BE49-F238E27FC236}">
                <a16:creationId xmlns:a16="http://schemas.microsoft.com/office/drawing/2014/main" id="{539990B0-A0FA-41CE-A118-3F6724736D5B}"/>
              </a:ext>
            </a:extLst>
          </p:cNvPr>
          <p:cNvGrpSpPr>
            <a:grpSpLocks/>
          </p:cNvGrpSpPr>
          <p:nvPr/>
        </p:nvGrpSpPr>
        <p:grpSpPr bwMode="auto">
          <a:xfrm>
            <a:off x="9161464" y="2362201"/>
            <a:ext cx="598487" cy="500063"/>
            <a:chOff x="2614" y="2862"/>
            <a:chExt cx="377" cy="315"/>
          </a:xfrm>
        </p:grpSpPr>
        <p:sp>
          <p:nvSpPr>
            <p:cNvPr id="21552" name="Rectangle 29">
              <a:extLst>
                <a:ext uri="{FF2B5EF4-FFF2-40B4-BE49-F238E27FC236}">
                  <a16:creationId xmlns:a16="http://schemas.microsoft.com/office/drawing/2014/main" id="{C2627E4D-9398-4411-8A67-CA5F10A692F6}"/>
                </a:ext>
              </a:extLst>
            </p:cNvPr>
            <p:cNvSpPr>
              <a:spLocks noChangeArrowheads="1"/>
            </p:cNvSpPr>
            <p:nvPr/>
          </p:nvSpPr>
          <p:spPr bwMode="auto">
            <a:xfrm>
              <a:off x="2614" y="3054"/>
              <a:ext cx="377" cy="123"/>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楷体" panose="02010609060101010101" pitchFamily="49" charset="-122"/>
                <a:ea typeface="楷体" panose="02010609060101010101" pitchFamily="49" charset="-122"/>
              </a:endParaRPr>
            </a:p>
          </p:txBody>
        </p:sp>
        <p:sp>
          <p:nvSpPr>
            <p:cNvPr id="21553" name="Oval 30">
              <a:extLst>
                <a:ext uri="{FF2B5EF4-FFF2-40B4-BE49-F238E27FC236}">
                  <a16:creationId xmlns:a16="http://schemas.microsoft.com/office/drawing/2014/main" id="{2116B338-B33F-470A-BC7D-F3A972D0FC17}"/>
                </a:ext>
              </a:extLst>
            </p:cNvPr>
            <p:cNvSpPr>
              <a:spLocks noChangeArrowheads="1"/>
            </p:cNvSpPr>
            <p:nvPr/>
          </p:nvSpPr>
          <p:spPr bwMode="auto">
            <a:xfrm>
              <a:off x="2614" y="2862"/>
              <a:ext cx="377" cy="192"/>
            </a:xfrm>
            <a:prstGeom prst="ellipse">
              <a:avLst/>
            </a:prstGeom>
            <a:solidFill>
              <a:srgbClr val="CCFFFF"/>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latin typeface="楷体" panose="02010609060101010101" pitchFamily="49" charset="-122"/>
                  <a:ea typeface="楷体" panose="02010609060101010101" pitchFamily="49" charset="-122"/>
                </a:rPr>
                <a:t>P1</a:t>
              </a:r>
            </a:p>
          </p:txBody>
        </p:sp>
      </p:grpSp>
      <p:sp>
        <p:nvSpPr>
          <p:cNvPr id="21512" name="Line 31">
            <a:extLst>
              <a:ext uri="{FF2B5EF4-FFF2-40B4-BE49-F238E27FC236}">
                <a16:creationId xmlns:a16="http://schemas.microsoft.com/office/drawing/2014/main" id="{82959400-4DE2-4520-B6C2-E2B3943D9E6A}"/>
              </a:ext>
            </a:extLst>
          </p:cNvPr>
          <p:cNvSpPr>
            <a:spLocks noChangeShapeType="1"/>
          </p:cNvSpPr>
          <p:nvPr/>
        </p:nvSpPr>
        <p:spPr bwMode="auto">
          <a:xfrm flipV="1">
            <a:off x="9372600" y="2743200"/>
            <a:ext cx="0" cy="160020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3" name="Line 32">
            <a:extLst>
              <a:ext uri="{FF2B5EF4-FFF2-40B4-BE49-F238E27FC236}">
                <a16:creationId xmlns:a16="http://schemas.microsoft.com/office/drawing/2014/main" id="{18D887C5-F8ED-4B17-99AC-63079CB9D7AD}"/>
              </a:ext>
            </a:extLst>
          </p:cNvPr>
          <p:cNvSpPr>
            <a:spLocks noChangeShapeType="1"/>
          </p:cNvSpPr>
          <p:nvPr/>
        </p:nvSpPr>
        <p:spPr bwMode="auto">
          <a:xfrm>
            <a:off x="9601200" y="2743200"/>
            <a:ext cx="0" cy="17526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4" name="Rectangle 33">
            <a:extLst>
              <a:ext uri="{FF2B5EF4-FFF2-40B4-BE49-F238E27FC236}">
                <a16:creationId xmlns:a16="http://schemas.microsoft.com/office/drawing/2014/main" id="{1FD8FCCA-38CA-487C-839E-86318D54FA79}"/>
              </a:ext>
            </a:extLst>
          </p:cNvPr>
          <p:cNvSpPr>
            <a:spLocks noChangeArrowheads="1"/>
          </p:cNvSpPr>
          <p:nvPr/>
        </p:nvSpPr>
        <p:spPr bwMode="auto">
          <a:xfrm>
            <a:off x="5257800" y="2286000"/>
            <a:ext cx="1295400"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楷体" panose="02010609060101010101" pitchFamily="49" charset="-122"/>
              <a:ea typeface="楷体" panose="02010609060101010101" pitchFamily="49" charset="-122"/>
            </a:endParaRPr>
          </a:p>
        </p:txBody>
      </p:sp>
      <p:sp>
        <p:nvSpPr>
          <p:cNvPr id="21515" name="Rectangle 34">
            <a:extLst>
              <a:ext uri="{FF2B5EF4-FFF2-40B4-BE49-F238E27FC236}">
                <a16:creationId xmlns:a16="http://schemas.microsoft.com/office/drawing/2014/main" id="{AD5952F3-C935-4FF9-BF72-96175F926E15}"/>
              </a:ext>
            </a:extLst>
          </p:cNvPr>
          <p:cNvSpPr>
            <a:spLocks noChangeArrowheads="1"/>
          </p:cNvSpPr>
          <p:nvPr/>
        </p:nvSpPr>
        <p:spPr bwMode="auto">
          <a:xfrm>
            <a:off x="5257800" y="2762250"/>
            <a:ext cx="1295400"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楷体" panose="02010609060101010101" pitchFamily="49" charset="-122"/>
              <a:ea typeface="楷体" panose="02010609060101010101" pitchFamily="49" charset="-122"/>
            </a:endParaRPr>
          </a:p>
        </p:txBody>
      </p:sp>
      <p:sp>
        <p:nvSpPr>
          <p:cNvPr id="21516" name="Rectangle 35">
            <a:extLst>
              <a:ext uri="{FF2B5EF4-FFF2-40B4-BE49-F238E27FC236}">
                <a16:creationId xmlns:a16="http://schemas.microsoft.com/office/drawing/2014/main" id="{84F21FDB-0E72-468E-AD65-63B9603E7558}"/>
              </a:ext>
            </a:extLst>
          </p:cNvPr>
          <p:cNvSpPr>
            <a:spLocks noChangeArrowheads="1"/>
          </p:cNvSpPr>
          <p:nvPr/>
        </p:nvSpPr>
        <p:spPr bwMode="auto">
          <a:xfrm>
            <a:off x="5257800" y="3238500"/>
            <a:ext cx="1295400"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楷体" panose="02010609060101010101" pitchFamily="49" charset="-122"/>
              <a:ea typeface="楷体" panose="02010609060101010101" pitchFamily="49" charset="-122"/>
            </a:endParaRPr>
          </a:p>
        </p:txBody>
      </p:sp>
      <p:sp>
        <p:nvSpPr>
          <p:cNvPr id="21517" name="Rectangle 36">
            <a:extLst>
              <a:ext uri="{FF2B5EF4-FFF2-40B4-BE49-F238E27FC236}">
                <a16:creationId xmlns:a16="http://schemas.microsoft.com/office/drawing/2014/main" id="{EF9D32CB-2F3E-41AA-A76F-6DBB42A41471}"/>
              </a:ext>
            </a:extLst>
          </p:cNvPr>
          <p:cNvSpPr>
            <a:spLocks noChangeArrowheads="1"/>
          </p:cNvSpPr>
          <p:nvPr/>
        </p:nvSpPr>
        <p:spPr bwMode="auto">
          <a:xfrm>
            <a:off x="5257800" y="3714750"/>
            <a:ext cx="1295400"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楷体" panose="02010609060101010101" pitchFamily="49" charset="-122"/>
              <a:ea typeface="楷体" panose="02010609060101010101" pitchFamily="49" charset="-122"/>
            </a:endParaRPr>
          </a:p>
        </p:txBody>
      </p:sp>
      <p:sp>
        <p:nvSpPr>
          <p:cNvPr id="21518" name="Rectangle 37">
            <a:extLst>
              <a:ext uri="{FF2B5EF4-FFF2-40B4-BE49-F238E27FC236}">
                <a16:creationId xmlns:a16="http://schemas.microsoft.com/office/drawing/2014/main" id="{B97463D3-3744-4A1F-B2AD-6D8564B87040}"/>
              </a:ext>
            </a:extLst>
          </p:cNvPr>
          <p:cNvSpPr>
            <a:spLocks noChangeArrowheads="1"/>
          </p:cNvSpPr>
          <p:nvPr/>
        </p:nvSpPr>
        <p:spPr bwMode="auto">
          <a:xfrm>
            <a:off x="5257800" y="4191000"/>
            <a:ext cx="1295400"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楷体" panose="02010609060101010101" pitchFamily="49" charset="-122"/>
              <a:ea typeface="楷体" panose="02010609060101010101" pitchFamily="49" charset="-122"/>
            </a:endParaRPr>
          </a:p>
        </p:txBody>
      </p:sp>
      <p:grpSp>
        <p:nvGrpSpPr>
          <p:cNvPr id="21519" name="Group 38">
            <a:extLst>
              <a:ext uri="{FF2B5EF4-FFF2-40B4-BE49-F238E27FC236}">
                <a16:creationId xmlns:a16="http://schemas.microsoft.com/office/drawing/2014/main" id="{DA893674-7F6A-477B-AE1D-7615E0CA633F}"/>
              </a:ext>
            </a:extLst>
          </p:cNvPr>
          <p:cNvGrpSpPr>
            <a:grpSpLocks/>
          </p:cNvGrpSpPr>
          <p:nvPr/>
        </p:nvGrpSpPr>
        <p:grpSpPr bwMode="auto">
          <a:xfrm>
            <a:off x="5600701" y="2432051"/>
            <a:ext cx="766763" cy="500063"/>
            <a:chOff x="2614" y="2862"/>
            <a:chExt cx="377" cy="315"/>
          </a:xfrm>
        </p:grpSpPr>
        <p:sp>
          <p:nvSpPr>
            <p:cNvPr id="21550" name="Rectangle 39">
              <a:extLst>
                <a:ext uri="{FF2B5EF4-FFF2-40B4-BE49-F238E27FC236}">
                  <a16:creationId xmlns:a16="http://schemas.microsoft.com/office/drawing/2014/main" id="{9ECBE24F-C23A-49CC-B175-D04B9F54B36A}"/>
                </a:ext>
              </a:extLst>
            </p:cNvPr>
            <p:cNvSpPr>
              <a:spLocks noChangeArrowheads="1"/>
            </p:cNvSpPr>
            <p:nvPr/>
          </p:nvSpPr>
          <p:spPr bwMode="auto">
            <a:xfrm>
              <a:off x="2614" y="3054"/>
              <a:ext cx="377" cy="123"/>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楷体" panose="02010609060101010101" pitchFamily="49" charset="-122"/>
                <a:ea typeface="楷体" panose="02010609060101010101" pitchFamily="49" charset="-122"/>
              </a:endParaRPr>
            </a:p>
          </p:txBody>
        </p:sp>
        <p:sp>
          <p:nvSpPr>
            <p:cNvPr id="21551" name="Oval 40">
              <a:extLst>
                <a:ext uri="{FF2B5EF4-FFF2-40B4-BE49-F238E27FC236}">
                  <a16:creationId xmlns:a16="http://schemas.microsoft.com/office/drawing/2014/main" id="{2753A689-B45F-404A-8377-169E7BF508D7}"/>
                </a:ext>
              </a:extLst>
            </p:cNvPr>
            <p:cNvSpPr>
              <a:spLocks noChangeArrowheads="1"/>
            </p:cNvSpPr>
            <p:nvPr/>
          </p:nvSpPr>
          <p:spPr bwMode="auto">
            <a:xfrm>
              <a:off x="2614" y="2862"/>
              <a:ext cx="377" cy="192"/>
            </a:xfrm>
            <a:prstGeom prst="ellipse">
              <a:avLst/>
            </a:prstGeom>
            <a:solidFill>
              <a:srgbClr val="CCFFFF"/>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latin typeface="楷体" panose="02010609060101010101" pitchFamily="49" charset="-122"/>
                  <a:ea typeface="楷体" panose="02010609060101010101" pitchFamily="49" charset="-122"/>
                </a:rPr>
                <a:t>P3</a:t>
              </a:r>
            </a:p>
          </p:txBody>
        </p:sp>
      </p:grpSp>
      <p:sp>
        <p:nvSpPr>
          <p:cNvPr id="21520" name="Text Box 41">
            <a:extLst>
              <a:ext uri="{FF2B5EF4-FFF2-40B4-BE49-F238E27FC236}">
                <a16:creationId xmlns:a16="http://schemas.microsoft.com/office/drawing/2014/main" id="{E3062A0B-577E-4842-886C-D44389827CB9}"/>
              </a:ext>
            </a:extLst>
          </p:cNvPr>
          <p:cNvSpPr txBox="1">
            <a:spLocks noChangeArrowheads="1"/>
          </p:cNvSpPr>
          <p:nvPr/>
        </p:nvSpPr>
        <p:spPr bwMode="auto">
          <a:xfrm>
            <a:off x="5448300" y="4776789"/>
            <a:ext cx="946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solidFill>
                  <a:schemeClr val="accent2"/>
                </a:solidFill>
                <a:latin typeface="楷体" panose="02010609060101010101" pitchFamily="49" charset="-122"/>
                <a:ea typeface="楷体" panose="02010609060101010101" pitchFamily="49" charset="-122"/>
              </a:rPr>
              <a:t>服务器</a:t>
            </a:r>
          </a:p>
          <a:p>
            <a:pPr algn="ctr"/>
            <a:r>
              <a:rPr lang="en-US" altLang="zh-CN" sz="2000">
                <a:solidFill>
                  <a:schemeClr val="accent2"/>
                </a:solidFill>
                <a:latin typeface="楷体" panose="02010609060101010101" pitchFamily="49" charset="-122"/>
                <a:ea typeface="楷体" panose="02010609060101010101" pitchFamily="49" charset="-122"/>
              </a:rPr>
              <a:t>IP: C</a:t>
            </a:r>
          </a:p>
        </p:txBody>
      </p:sp>
      <p:sp>
        <p:nvSpPr>
          <p:cNvPr id="21521" name="Line 42">
            <a:extLst>
              <a:ext uri="{FF2B5EF4-FFF2-40B4-BE49-F238E27FC236}">
                <a16:creationId xmlns:a16="http://schemas.microsoft.com/office/drawing/2014/main" id="{2B31D6A0-0251-44CC-B870-A80D6EFD0B1C}"/>
              </a:ext>
            </a:extLst>
          </p:cNvPr>
          <p:cNvSpPr>
            <a:spLocks noChangeShapeType="1"/>
          </p:cNvSpPr>
          <p:nvPr/>
        </p:nvSpPr>
        <p:spPr bwMode="auto">
          <a:xfrm>
            <a:off x="5715000" y="2819400"/>
            <a:ext cx="0" cy="15240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2" name="Line 43">
            <a:extLst>
              <a:ext uri="{FF2B5EF4-FFF2-40B4-BE49-F238E27FC236}">
                <a16:creationId xmlns:a16="http://schemas.microsoft.com/office/drawing/2014/main" id="{C3FC66EB-46FA-4404-9859-07801A901A0F}"/>
              </a:ext>
            </a:extLst>
          </p:cNvPr>
          <p:cNvSpPr>
            <a:spLocks noChangeShapeType="1"/>
          </p:cNvSpPr>
          <p:nvPr/>
        </p:nvSpPr>
        <p:spPr bwMode="auto">
          <a:xfrm flipV="1">
            <a:off x="5867400" y="2819400"/>
            <a:ext cx="0" cy="167640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3" name="Line 44">
            <a:extLst>
              <a:ext uri="{FF2B5EF4-FFF2-40B4-BE49-F238E27FC236}">
                <a16:creationId xmlns:a16="http://schemas.microsoft.com/office/drawing/2014/main" id="{6C40A213-87BB-4621-882A-7C696DC43E55}"/>
              </a:ext>
            </a:extLst>
          </p:cNvPr>
          <p:cNvSpPr>
            <a:spLocks noChangeShapeType="1"/>
          </p:cNvSpPr>
          <p:nvPr/>
        </p:nvSpPr>
        <p:spPr bwMode="auto">
          <a:xfrm>
            <a:off x="2590800" y="4343400"/>
            <a:ext cx="312420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4" name="Line 45">
            <a:extLst>
              <a:ext uri="{FF2B5EF4-FFF2-40B4-BE49-F238E27FC236}">
                <a16:creationId xmlns:a16="http://schemas.microsoft.com/office/drawing/2014/main" id="{80E03403-6DD8-49DE-9A96-EF837F4D8531}"/>
              </a:ext>
            </a:extLst>
          </p:cNvPr>
          <p:cNvSpPr>
            <a:spLocks noChangeShapeType="1"/>
          </p:cNvSpPr>
          <p:nvPr/>
        </p:nvSpPr>
        <p:spPr bwMode="auto">
          <a:xfrm>
            <a:off x="2362200" y="4495800"/>
            <a:ext cx="350520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5" name="Rectangle 47">
            <a:extLst>
              <a:ext uri="{FF2B5EF4-FFF2-40B4-BE49-F238E27FC236}">
                <a16:creationId xmlns:a16="http://schemas.microsoft.com/office/drawing/2014/main" id="{E22DACDC-8C79-4562-B767-2734875FFBAD}"/>
              </a:ext>
            </a:extLst>
          </p:cNvPr>
          <p:cNvSpPr>
            <a:spLocks noChangeArrowheads="1"/>
          </p:cNvSpPr>
          <p:nvPr/>
        </p:nvSpPr>
        <p:spPr bwMode="auto">
          <a:xfrm>
            <a:off x="4191000" y="2852738"/>
            <a:ext cx="9906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latin typeface="楷体" panose="02010609060101010101" pitchFamily="49" charset="-122"/>
                <a:ea typeface="楷体" panose="02010609060101010101" pitchFamily="49" charset="-122"/>
              </a:rPr>
              <a:t>SP: 6428</a:t>
            </a:r>
          </a:p>
        </p:txBody>
      </p:sp>
      <p:sp>
        <p:nvSpPr>
          <p:cNvPr id="21526" name="Rectangle 48">
            <a:extLst>
              <a:ext uri="{FF2B5EF4-FFF2-40B4-BE49-F238E27FC236}">
                <a16:creationId xmlns:a16="http://schemas.microsoft.com/office/drawing/2014/main" id="{1454473A-98F9-47B3-933F-3AB40A71C57C}"/>
              </a:ext>
            </a:extLst>
          </p:cNvPr>
          <p:cNvSpPr>
            <a:spLocks noChangeArrowheads="1"/>
          </p:cNvSpPr>
          <p:nvPr/>
        </p:nvSpPr>
        <p:spPr bwMode="auto">
          <a:xfrm>
            <a:off x="4191000" y="3157538"/>
            <a:ext cx="9906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solidFill>
                  <a:srgbClr val="FF0000"/>
                </a:solidFill>
                <a:latin typeface="楷体" panose="02010609060101010101" pitchFamily="49" charset="-122"/>
                <a:ea typeface="楷体" panose="02010609060101010101" pitchFamily="49" charset="-122"/>
              </a:rPr>
              <a:t>DP: 9157</a:t>
            </a:r>
          </a:p>
        </p:txBody>
      </p:sp>
      <p:sp>
        <p:nvSpPr>
          <p:cNvPr id="21527" name="Line 50">
            <a:extLst>
              <a:ext uri="{FF2B5EF4-FFF2-40B4-BE49-F238E27FC236}">
                <a16:creationId xmlns:a16="http://schemas.microsoft.com/office/drawing/2014/main" id="{BD8C5BF9-B48F-4FED-B42A-55F8FAF3300C}"/>
              </a:ext>
            </a:extLst>
          </p:cNvPr>
          <p:cNvSpPr>
            <a:spLocks noChangeShapeType="1"/>
          </p:cNvSpPr>
          <p:nvPr/>
        </p:nvSpPr>
        <p:spPr bwMode="auto">
          <a:xfrm flipV="1">
            <a:off x="6096000" y="2819400"/>
            <a:ext cx="0" cy="167640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8" name="Line 51">
            <a:extLst>
              <a:ext uri="{FF2B5EF4-FFF2-40B4-BE49-F238E27FC236}">
                <a16:creationId xmlns:a16="http://schemas.microsoft.com/office/drawing/2014/main" id="{1150C60B-5987-496A-AF6A-FF15B0C245F4}"/>
              </a:ext>
            </a:extLst>
          </p:cNvPr>
          <p:cNvSpPr>
            <a:spLocks noChangeShapeType="1"/>
          </p:cNvSpPr>
          <p:nvPr/>
        </p:nvSpPr>
        <p:spPr bwMode="auto">
          <a:xfrm>
            <a:off x="6096000" y="4495800"/>
            <a:ext cx="350520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9" name="Line 52">
            <a:extLst>
              <a:ext uri="{FF2B5EF4-FFF2-40B4-BE49-F238E27FC236}">
                <a16:creationId xmlns:a16="http://schemas.microsoft.com/office/drawing/2014/main" id="{24080D63-E578-4A4E-86ED-B6B77249B2AC}"/>
              </a:ext>
            </a:extLst>
          </p:cNvPr>
          <p:cNvSpPr>
            <a:spLocks noChangeShapeType="1"/>
          </p:cNvSpPr>
          <p:nvPr/>
        </p:nvSpPr>
        <p:spPr bwMode="auto">
          <a:xfrm>
            <a:off x="5867400" y="2971800"/>
            <a:ext cx="0" cy="15240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0" name="Line 53">
            <a:extLst>
              <a:ext uri="{FF2B5EF4-FFF2-40B4-BE49-F238E27FC236}">
                <a16:creationId xmlns:a16="http://schemas.microsoft.com/office/drawing/2014/main" id="{7B15352B-45A9-4170-8D5C-B02E22C1F24F}"/>
              </a:ext>
            </a:extLst>
          </p:cNvPr>
          <p:cNvSpPr>
            <a:spLocks noChangeShapeType="1"/>
          </p:cNvSpPr>
          <p:nvPr/>
        </p:nvSpPr>
        <p:spPr bwMode="auto">
          <a:xfrm>
            <a:off x="6248400" y="2819400"/>
            <a:ext cx="0" cy="15240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1" name="Line 54">
            <a:extLst>
              <a:ext uri="{FF2B5EF4-FFF2-40B4-BE49-F238E27FC236}">
                <a16:creationId xmlns:a16="http://schemas.microsoft.com/office/drawing/2014/main" id="{0DBA45D8-710E-47C3-9098-C028269C81E3}"/>
              </a:ext>
            </a:extLst>
          </p:cNvPr>
          <p:cNvSpPr>
            <a:spLocks noChangeShapeType="1"/>
          </p:cNvSpPr>
          <p:nvPr/>
        </p:nvSpPr>
        <p:spPr bwMode="auto">
          <a:xfrm>
            <a:off x="2743200" y="4495800"/>
            <a:ext cx="312420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2" name="Line 55">
            <a:extLst>
              <a:ext uri="{FF2B5EF4-FFF2-40B4-BE49-F238E27FC236}">
                <a16:creationId xmlns:a16="http://schemas.microsoft.com/office/drawing/2014/main" id="{7ABA7BB7-2A42-45D7-8ACA-3CE769FB0576}"/>
              </a:ext>
            </a:extLst>
          </p:cNvPr>
          <p:cNvSpPr>
            <a:spLocks noChangeShapeType="1"/>
          </p:cNvSpPr>
          <p:nvPr/>
        </p:nvSpPr>
        <p:spPr bwMode="auto">
          <a:xfrm>
            <a:off x="6248400" y="4343400"/>
            <a:ext cx="312420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3" name="Rectangle 56">
            <a:extLst>
              <a:ext uri="{FF2B5EF4-FFF2-40B4-BE49-F238E27FC236}">
                <a16:creationId xmlns:a16="http://schemas.microsoft.com/office/drawing/2014/main" id="{E69BCF1C-F9DB-4121-A53E-560D361A6D1C}"/>
              </a:ext>
            </a:extLst>
          </p:cNvPr>
          <p:cNvSpPr>
            <a:spLocks noChangeArrowheads="1"/>
          </p:cNvSpPr>
          <p:nvPr/>
        </p:nvSpPr>
        <p:spPr bwMode="auto">
          <a:xfrm>
            <a:off x="3124200" y="4419600"/>
            <a:ext cx="990600" cy="30480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latin typeface="楷体" panose="02010609060101010101" pitchFamily="49" charset="-122"/>
                <a:ea typeface="楷体" panose="02010609060101010101" pitchFamily="49" charset="-122"/>
              </a:rPr>
              <a:t>SP: 9157</a:t>
            </a:r>
          </a:p>
        </p:txBody>
      </p:sp>
      <p:sp>
        <p:nvSpPr>
          <p:cNvPr id="21534" name="Rectangle 57">
            <a:extLst>
              <a:ext uri="{FF2B5EF4-FFF2-40B4-BE49-F238E27FC236}">
                <a16:creationId xmlns:a16="http://schemas.microsoft.com/office/drawing/2014/main" id="{57AAB525-05E0-43AF-A678-AC36A5853F90}"/>
              </a:ext>
            </a:extLst>
          </p:cNvPr>
          <p:cNvSpPr>
            <a:spLocks noChangeArrowheads="1"/>
          </p:cNvSpPr>
          <p:nvPr/>
        </p:nvSpPr>
        <p:spPr bwMode="auto">
          <a:xfrm>
            <a:off x="3124200" y="4724400"/>
            <a:ext cx="990600" cy="30480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solidFill>
                  <a:srgbClr val="FF0000"/>
                </a:solidFill>
                <a:latin typeface="楷体" panose="02010609060101010101" pitchFamily="49" charset="-122"/>
                <a:ea typeface="楷体" panose="02010609060101010101" pitchFamily="49" charset="-122"/>
              </a:rPr>
              <a:t>DP: 6428</a:t>
            </a:r>
          </a:p>
        </p:txBody>
      </p:sp>
      <p:sp>
        <p:nvSpPr>
          <p:cNvPr id="21535" name="Rectangle 60">
            <a:extLst>
              <a:ext uri="{FF2B5EF4-FFF2-40B4-BE49-F238E27FC236}">
                <a16:creationId xmlns:a16="http://schemas.microsoft.com/office/drawing/2014/main" id="{FCA56813-84E3-4398-89D6-580E0CEF058D}"/>
              </a:ext>
            </a:extLst>
          </p:cNvPr>
          <p:cNvSpPr>
            <a:spLocks noChangeArrowheads="1"/>
          </p:cNvSpPr>
          <p:nvPr/>
        </p:nvSpPr>
        <p:spPr bwMode="auto">
          <a:xfrm>
            <a:off x="6629400" y="2852738"/>
            <a:ext cx="9906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latin typeface="楷体" panose="02010609060101010101" pitchFamily="49" charset="-122"/>
                <a:ea typeface="楷体" panose="02010609060101010101" pitchFamily="49" charset="-122"/>
              </a:rPr>
              <a:t>SP: 6428</a:t>
            </a:r>
          </a:p>
        </p:txBody>
      </p:sp>
      <p:sp>
        <p:nvSpPr>
          <p:cNvPr id="21536" name="Rectangle 61">
            <a:extLst>
              <a:ext uri="{FF2B5EF4-FFF2-40B4-BE49-F238E27FC236}">
                <a16:creationId xmlns:a16="http://schemas.microsoft.com/office/drawing/2014/main" id="{75CFA597-1AC2-493A-87DC-F9AC4073A0DF}"/>
              </a:ext>
            </a:extLst>
          </p:cNvPr>
          <p:cNvSpPr>
            <a:spLocks noChangeArrowheads="1"/>
          </p:cNvSpPr>
          <p:nvPr/>
        </p:nvSpPr>
        <p:spPr bwMode="auto">
          <a:xfrm>
            <a:off x="6629400" y="3157538"/>
            <a:ext cx="9906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solidFill>
                  <a:srgbClr val="FF0000"/>
                </a:solidFill>
                <a:latin typeface="楷体" panose="02010609060101010101" pitchFamily="49" charset="-122"/>
                <a:ea typeface="楷体" panose="02010609060101010101" pitchFamily="49" charset="-122"/>
              </a:rPr>
              <a:t>DP: 5775</a:t>
            </a:r>
          </a:p>
        </p:txBody>
      </p:sp>
      <p:sp>
        <p:nvSpPr>
          <p:cNvPr id="21537" name="Rectangle 64">
            <a:extLst>
              <a:ext uri="{FF2B5EF4-FFF2-40B4-BE49-F238E27FC236}">
                <a16:creationId xmlns:a16="http://schemas.microsoft.com/office/drawing/2014/main" id="{E2CBD49B-FC0D-4E14-81F4-0BA4E8EFA160}"/>
              </a:ext>
            </a:extLst>
          </p:cNvPr>
          <p:cNvSpPr>
            <a:spLocks noChangeArrowheads="1"/>
          </p:cNvSpPr>
          <p:nvPr/>
        </p:nvSpPr>
        <p:spPr bwMode="auto">
          <a:xfrm>
            <a:off x="7772400" y="4419600"/>
            <a:ext cx="9906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latin typeface="楷体" panose="02010609060101010101" pitchFamily="49" charset="-122"/>
                <a:ea typeface="楷体" panose="02010609060101010101" pitchFamily="49" charset="-122"/>
              </a:rPr>
              <a:t>SP: 5775</a:t>
            </a:r>
          </a:p>
        </p:txBody>
      </p:sp>
      <p:sp>
        <p:nvSpPr>
          <p:cNvPr id="21538" name="Rectangle 65">
            <a:extLst>
              <a:ext uri="{FF2B5EF4-FFF2-40B4-BE49-F238E27FC236}">
                <a16:creationId xmlns:a16="http://schemas.microsoft.com/office/drawing/2014/main" id="{A8D0D7C8-BC0B-43C7-A25C-A4B28FE85DA9}"/>
              </a:ext>
            </a:extLst>
          </p:cNvPr>
          <p:cNvSpPr>
            <a:spLocks noChangeArrowheads="1"/>
          </p:cNvSpPr>
          <p:nvPr/>
        </p:nvSpPr>
        <p:spPr bwMode="auto">
          <a:xfrm>
            <a:off x="7772400" y="4724400"/>
            <a:ext cx="9906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solidFill>
                  <a:srgbClr val="FF0000"/>
                </a:solidFill>
                <a:latin typeface="楷体" panose="02010609060101010101" pitchFamily="49" charset="-122"/>
                <a:ea typeface="楷体" panose="02010609060101010101" pitchFamily="49" charset="-122"/>
              </a:rPr>
              <a:t>DP: 6428</a:t>
            </a:r>
          </a:p>
        </p:txBody>
      </p:sp>
      <p:sp>
        <p:nvSpPr>
          <p:cNvPr id="21539" name="Text Box 67">
            <a:extLst>
              <a:ext uri="{FF2B5EF4-FFF2-40B4-BE49-F238E27FC236}">
                <a16:creationId xmlns:a16="http://schemas.microsoft.com/office/drawing/2014/main" id="{BE9958AE-F48A-4340-9A22-318FF85BFA8D}"/>
              </a:ext>
            </a:extLst>
          </p:cNvPr>
          <p:cNvSpPr txBox="1">
            <a:spLocks noChangeArrowheads="1"/>
          </p:cNvSpPr>
          <p:nvPr/>
        </p:nvSpPr>
        <p:spPr bwMode="auto">
          <a:xfrm>
            <a:off x="1905000" y="5715000"/>
            <a:ext cx="3417888"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latin typeface="楷体" panose="02010609060101010101" pitchFamily="49" charset="-122"/>
                <a:ea typeface="楷体" panose="02010609060101010101" pitchFamily="49" charset="-122"/>
              </a:rPr>
              <a:t>SP+S-IP </a:t>
            </a:r>
            <a:r>
              <a:rPr lang="zh-CN" altLang="en-US" sz="2000" b="1">
                <a:latin typeface="楷体" panose="02010609060101010101" pitchFamily="49" charset="-122"/>
                <a:ea typeface="楷体" panose="02010609060101010101" pitchFamily="49" charset="-122"/>
              </a:rPr>
              <a:t>提供 “返回地址”</a:t>
            </a:r>
            <a:endParaRPr lang="zh-CN" altLang="en-US" sz="1600" b="1">
              <a:latin typeface="楷体" panose="02010609060101010101" pitchFamily="49" charset="-122"/>
              <a:ea typeface="楷体" panose="02010609060101010101" pitchFamily="49" charset="-122"/>
            </a:endParaRPr>
          </a:p>
        </p:txBody>
      </p:sp>
      <p:sp>
        <p:nvSpPr>
          <p:cNvPr id="21540" name="Rectangle 69">
            <a:extLst>
              <a:ext uri="{FF2B5EF4-FFF2-40B4-BE49-F238E27FC236}">
                <a16:creationId xmlns:a16="http://schemas.microsoft.com/office/drawing/2014/main" id="{28B22298-2B31-4AB8-9A29-767ED0BF9068}"/>
              </a:ext>
            </a:extLst>
          </p:cNvPr>
          <p:cNvSpPr>
            <a:spLocks noChangeArrowheads="1"/>
          </p:cNvSpPr>
          <p:nvPr/>
        </p:nvSpPr>
        <p:spPr bwMode="auto">
          <a:xfrm>
            <a:off x="3128963" y="4995863"/>
            <a:ext cx="990600" cy="30480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latin typeface="楷体" panose="02010609060101010101" pitchFamily="49" charset="-122"/>
                <a:ea typeface="楷体" panose="02010609060101010101" pitchFamily="49" charset="-122"/>
              </a:rPr>
              <a:t>S-IP:A</a:t>
            </a:r>
          </a:p>
        </p:txBody>
      </p:sp>
      <p:sp>
        <p:nvSpPr>
          <p:cNvPr id="21541" name="Rectangle 70">
            <a:extLst>
              <a:ext uri="{FF2B5EF4-FFF2-40B4-BE49-F238E27FC236}">
                <a16:creationId xmlns:a16="http://schemas.microsoft.com/office/drawing/2014/main" id="{AB0B1DE5-F3E3-4A1E-968C-84EE034301C9}"/>
              </a:ext>
            </a:extLst>
          </p:cNvPr>
          <p:cNvSpPr>
            <a:spLocks noChangeArrowheads="1"/>
          </p:cNvSpPr>
          <p:nvPr/>
        </p:nvSpPr>
        <p:spPr bwMode="auto">
          <a:xfrm>
            <a:off x="3128963" y="5284788"/>
            <a:ext cx="990600" cy="30480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solidFill>
                  <a:srgbClr val="FF0000"/>
                </a:solidFill>
                <a:latin typeface="楷体" panose="02010609060101010101" pitchFamily="49" charset="-122"/>
                <a:ea typeface="楷体" panose="02010609060101010101" pitchFamily="49" charset="-122"/>
              </a:rPr>
              <a:t>D-IP:C</a:t>
            </a:r>
          </a:p>
        </p:txBody>
      </p:sp>
      <p:sp>
        <p:nvSpPr>
          <p:cNvPr id="21542" name="Rectangle 71">
            <a:extLst>
              <a:ext uri="{FF2B5EF4-FFF2-40B4-BE49-F238E27FC236}">
                <a16:creationId xmlns:a16="http://schemas.microsoft.com/office/drawing/2014/main" id="{2ACB909B-DA7C-4C49-B437-0DF5D63AF843}"/>
              </a:ext>
            </a:extLst>
          </p:cNvPr>
          <p:cNvSpPr>
            <a:spLocks noChangeArrowheads="1"/>
          </p:cNvSpPr>
          <p:nvPr/>
        </p:nvSpPr>
        <p:spPr bwMode="auto">
          <a:xfrm>
            <a:off x="7769225" y="5027613"/>
            <a:ext cx="990600" cy="30480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latin typeface="楷体" panose="02010609060101010101" pitchFamily="49" charset="-122"/>
                <a:ea typeface="楷体" panose="02010609060101010101" pitchFamily="49" charset="-122"/>
              </a:rPr>
              <a:t>S-IP:B</a:t>
            </a:r>
          </a:p>
        </p:txBody>
      </p:sp>
      <p:sp>
        <p:nvSpPr>
          <p:cNvPr id="21543" name="Rectangle 72">
            <a:extLst>
              <a:ext uri="{FF2B5EF4-FFF2-40B4-BE49-F238E27FC236}">
                <a16:creationId xmlns:a16="http://schemas.microsoft.com/office/drawing/2014/main" id="{1BB989E7-BB06-49C6-9CBD-1E54CE61C83C}"/>
              </a:ext>
            </a:extLst>
          </p:cNvPr>
          <p:cNvSpPr>
            <a:spLocks noChangeArrowheads="1"/>
          </p:cNvSpPr>
          <p:nvPr/>
        </p:nvSpPr>
        <p:spPr bwMode="auto">
          <a:xfrm>
            <a:off x="7769225" y="5316538"/>
            <a:ext cx="990600" cy="30480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solidFill>
                  <a:srgbClr val="FF0000"/>
                </a:solidFill>
                <a:latin typeface="楷体" panose="02010609060101010101" pitchFamily="49" charset="-122"/>
                <a:ea typeface="楷体" panose="02010609060101010101" pitchFamily="49" charset="-122"/>
              </a:rPr>
              <a:t>D-IP:C</a:t>
            </a:r>
          </a:p>
        </p:txBody>
      </p:sp>
      <p:sp>
        <p:nvSpPr>
          <p:cNvPr id="21544" name="Rectangle 73">
            <a:extLst>
              <a:ext uri="{FF2B5EF4-FFF2-40B4-BE49-F238E27FC236}">
                <a16:creationId xmlns:a16="http://schemas.microsoft.com/office/drawing/2014/main" id="{2ED02ECE-2F86-428F-A591-FC407F8E4A9E}"/>
              </a:ext>
            </a:extLst>
          </p:cNvPr>
          <p:cNvSpPr>
            <a:spLocks noChangeArrowheads="1"/>
          </p:cNvSpPr>
          <p:nvPr/>
        </p:nvSpPr>
        <p:spPr bwMode="auto">
          <a:xfrm>
            <a:off x="4183063" y="3457575"/>
            <a:ext cx="990600" cy="30480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latin typeface="楷体" panose="02010609060101010101" pitchFamily="49" charset="-122"/>
                <a:ea typeface="楷体" panose="02010609060101010101" pitchFamily="49" charset="-122"/>
              </a:rPr>
              <a:t>S-IP:C</a:t>
            </a:r>
          </a:p>
        </p:txBody>
      </p:sp>
      <p:sp>
        <p:nvSpPr>
          <p:cNvPr id="21545" name="Rectangle 74">
            <a:extLst>
              <a:ext uri="{FF2B5EF4-FFF2-40B4-BE49-F238E27FC236}">
                <a16:creationId xmlns:a16="http://schemas.microsoft.com/office/drawing/2014/main" id="{FD80937E-DE3C-43B1-AA6A-865FF715B211}"/>
              </a:ext>
            </a:extLst>
          </p:cNvPr>
          <p:cNvSpPr>
            <a:spLocks noChangeArrowheads="1"/>
          </p:cNvSpPr>
          <p:nvPr/>
        </p:nvSpPr>
        <p:spPr bwMode="auto">
          <a:xfrm>
            <a:off x="4183063" y="3746500"/>
            <a:ext cx="990600" cy="30480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solidFill>
                  <a:srgbClr val="FF0000"/>
                </a:solidFill>
                <a:latin typeface="楷体" panose="02010609060101010101" pitchFamily="49" charset="-122"/>
                <a:ea typeface="楷体" panose="02010609060101010101" pitchFamily="49" charset="-122"/>
              </a:rPr>
              <a:t>D-IP:A</a:t>
            </a:r>
          </a:p>
        </p:txBody>
      </p:sp>
      <p:sp>
        <p:nvSpPr>
          <p:cNvPr id="21546" name="Rectangle 75">
            <a:extLst>
              <a:ext uri="{FF2B5EF4-FFF2-40B4-BE49-F238E27FC236}">
                <a16:creationId xmlns:a16="http://schemas.microsoft.com/office/drawing/2014/main" id="{612D0700-F9A9-4B04-9BD3-9BB2E7F547E3}"/>
              </a:ext>
            </a:extLst>
          </p:cNvPr>
          <p:cNvSpPr>
            <a:spLocks noChangeArrowheads="1"/>
          </p:cNvSpPr>
          <p:nvPr/>
        </p:nvSpPr>
        <p:spPr bwMode="auto">
          <a:xfrm>
            <a:off x="6632575" y="3457575"/>
            <a:ext cx="990600" cy="30480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latin typeface="楷体" panose="02010609060101010101" pitchFamily="49" charset="-122"/>
                <a:ea typeface="楷体" panose="02010609060101010101" pitchFamily="49" charset="-122"/>
              </a:rPr>
              <a:t>S-IP:C</a:t>
            </a:r>
          </a:p>
        </p:txBody>
      </p:sp>
      <p:sp>
        <p:nvSpPr>
          <p:cNvPr id="21547" name="Rectangle 76">
            <a:extLst>
              <a:ext uri="{FF2B5EF4-FFF2-40B4-BE49-F238E27FC236}">
                <a16:creationId xmlns:a16="http://schemas.microsoft.com/office/drawing/2014/main" id="{073C743D-0B9D-4BFA-8D5D-A9961293A906}"/>
              </a:ext>
            </a:extLst>
          </p:cNvPr>
          <p:cNvSpPr>
            <a:spLocks noChangeArrowheads="1"/>
          </p:cNvSpPr>
          <p:nvPr/>
        </p:nvSpPr>
        <p:spPr bwMode="auto">
          <a:xfrm>
            <a:off x="6632575" y="3746500"/>
            <a:ext cx="990600" cy="30480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solidFill>
                  <a:srgbClr val="FF0000"/>
                </a:solidFill>
                <a:latin typeface="楷体" panose="02010609060101010101" pitchFamily="49" charset="-122"/>
                <a:ea typeface="楷体" panose="02010609060101010101" pitchFamily="49" charset="-122"/>
              </a:rPr>
              <a:t>D-IP:B</a:t>
            </a:r>
          </a:p>
        </p:txBody>
      </p:sp>
      <p:sp>
        <p:nvSpPr>
          <p:cNvPr id="21548" name="TextBox 66">
            <a:extLst>
              <a:ext uri="{FF2B5EF4-FFF2-40B4-BE49-F238E27FC236}">
                <a16:creationId xmlns:a16="http://schemas.microsoft.com/office/drawing/2014/main" id="{43C3AA70-9927-4437-BD65-08BAAAA5AAFB}"/>
              </a:ext>
            </a:extLst>
          </p:cNvPr>
          <p:cNvSpPr txBox="1">
            <a:spLocks noChangeArrowheads="1"/>
          </p:cNvSpPr>
          <p:nvPr/>
        </p:nvSpPr>
        <p:spPr bwMode="auto">
          <a:xfrm>
            <a:off x="5951539" y="5732463"/>
            <a:ext cx="44545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楷体" panose="02010609060101010101" pitchFamily="49" charset="-122"/>
                <a:ea typeface="楷体" panose="02010609060101010101" pitchFamily="49" charset="-122"/>
              </a:rPr>
              <a:t>直接发送数据，不需要建立连接</a:t>
            </a:r>
            <a:endParaRPr lang="en-US" altLang="zh-CN">
              <a:latin typeface="楷体" panose="02010609060101010101" pitchFamily="49" charset="-122"/>
              <a:ea typeface="楷体" panose="02010609060101010101" pitchFamily="49" charset="-122"/>
            </a:endParaRPr>
          </a:p>
          <a:p>
            <a:r>
              <a:rPr lang="zh-CN" altLang="en-US">
                <a:latin typeface="楷体" panose="02010609060101010101" pitchFamily="49" charset="-122"/>
                <a:ea typeface="楷体" panose="02010609060101010101" pitchFamily="49" charset="-122"/>
              </a:rPr>
              <a:t>因此图中的红色线代表数据，而不是连接 </a:t>
            </a:r>
          </a:p>
        </p:txBody>
      </p:sp>
      <p:cxnSp>
        <p:nvCxnSpPr>
          <p:cNvPr id="69" name="直接箭头连接符 68">
            <a:extLst>
              <a:ext uri="{FF2B5EF4-FFF2-40B4-BE49-F238E27FC236}">
                <a16:creationId xmlns:a16="http://schemas.microsoft.com/office/drawing/2014/main" id="{A3A122A4-A8CB-42E3-BBFD-1D97FCDBE148}"/>
              </a:ext>
            </a:extLst>
          </p:cNvPr>
          <p:cNvCxnSpPr>
            <a:stCxn id="21548" idx="1"/>
          </p:cNvCxnSpPr>
          <p:nvPr/>
        </p:nvCxnSpPr>
        <p:spPr>
          <a:xfrm rot="10800000">
            <a:off x="4872038" y="4508501"/>
            <a:ext cx="1079500" cy="1547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B9899CA0-A7B5-4C99-A066-6ED8CA45766A}"/>
              </a:ext>
            </a:extLst>
          </p:cNvPr>
          <p:cNvSpPr>
            <a:spLocks noGrp="1"/>
          </p:cNvSpPr>
          <p:nvPr>
            <p:ph type="sldNum" sz="quarter" idx="12"/>
          </p:nvPr>
        </p:nvSpPr>
        <p:spPr/>
        <p:txBody>
          <a:bodyPr/>
          <a:lstStyle/>
          <a:p>
            <a:fld id="{91F2D4EF-46D4-4764-B373-FC59CD1D281E}" type="slidenum">
              <a:rPr lang="zh-CN" altLang="en-US" smtClean="0"/>
              <a:t>20</a:t>
            </a:fld>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2066932" y="2398988"/>
            <a:ext cx="7217944" cy="2249939"/>
            <a:chOff x="1231566" y="2519622"/>
            <a:chExt cx="7217944" cy="2249939"/>
          </a:xfrm>
        </p:grpSpPr>
        <p:grpSp>
          <p:nvGrpSpPr>
            <p:cNvPr id="9" name="组合 8"/>
            <p:cNvGrpSpPr/>
            <p:nvPr/>
          </p:nvGrpSpPr>
          <p:grpSpPr>
            <a:xfrm>
              <a:off x="1231566" y="2519622"/>
              <a:ext cx="7217944" cy="1694679"/>
              <a:chOff x="923682" y="1889716"/>
              <a:chExt cx="5413460" cy="1271009"/>
            </a:xfrm>
          </p:grpSpPr>
          <p:sp>
            <p:nvSpPr>
              <p:cNvPr id="11" name="矩形 10"/>
              <p:cNvSpPr/>
              <p:nvPr/>
            </p:nvSpPr>
            <p:spPr>
              <a:xfrm>
                <a:off x="1433124" y="1889716"/>
                <a:ext cx="4899425" cy="907171"/>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无连接传输：</a:t>
                </a: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UDP</a:t>
                </a:r>
                <a:endParaRPr lang="zh-CN" altLang="en-US" sz="6600" dirty="0">
                  <a:solidFill>
                    <a:schemeClr val="tx1">
                      <a:lumMod val="85000"/>
                      <a:lumOff val="15000"/>
                    </a:schemeClr>
                  </a:solidFill>
                  <a:latin typeface="造字工房朗倩（非商用）常规体" pitchFamily="50" charset="-122"/>
                  <a:ea typeface="造字工房朗倩（非商用）常规体" pitchFamily="50" charset="-122"/>
                </a:endParaRPr>
              </a:p>
            </p:txBody>
          </p:sp>
          <p:sp>
            <p:nvSpPr>
              <p:cNvPr id="12" name="矩形 11"/>
              <p:cNvSpPr/>
              <p:nvPr/>
            </p:nvSpPr>
            <p:spPr>
              <a:xfrm>
                <a:off x="1331486" y="2663382"/>
                <a:ext cx="5005656"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onnectionless</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Transmission : UDP</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923682" y="2260670"/>
                <a:ext cx="568907" cy="807913"/>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C</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924663" y="3160725"/>
                <a:ext cx="5243580"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7153224" y="406167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FA2A1E9C-3134-42FA-9DCA-0858F6B049E1}"/>
              </a:ext>
            </a:extLst>
          </p:cNvPr>
          <p:cNvSpPr>
            <a:spLocks noGrp="1"/>
          </p:cNvSpPr>
          <p:nvPr>
            <p:ph type="sldNum" sz="quarter" idx="12"/>
          </p:nvPr>
        </p:nvSpPr>
        <p:spPr/>
        <p:txBody>
          <a:bodyPr/>
          <a:lstStyle/>
          <a:p>
            <a:fld id="{91F2D4EF-46D4-4764-B373-FC59CD1D281E}" type="slidenum">
              <a:rPr lang="zh-CN" altLang="en-US" smtClean="0"/>
              <a:t>21</a:t>
            </a:fld>
            <a:endParaRPr lang="zh-CN" altLang="en-US"/>
          </a:p>
        </p:txBody>
      </p:sp>
    </p:spTree>
    <p:extLst>
      <p:ext uri="{BB962C8B-B14F-4D97-AF65-F5344CB8AC3E}">
        <p14:creationId xmlns:p14="http://schemas.microsoft.com/office/powerpoint/2010/main" val="349665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2E2359F1-29C3-4580-9A41-CBE6C2534C13}"/>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22531" name="页脚占位符 4">
            <a:extLst>
              <a:ext uri="{FF2B5EF4-FFF2-40B4-BE49-F238E27FC236}">
                <a16:creationId xmlns:a16="http://schemas.microsoft.com/office/drawing/2014/main" id="{5151F84F-6D69-4845-9E49-20BC2DEECBF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0988060-485F-413D-8DAC-782915CE576D}" type="slidenum">
              <a:rPr lang="en-US" altLang="zh-CN" smtClean="0">
                <a:latin typeface="Garamond" panose="02020404030301010803" pitchFamily="18" charset="0"/>
              </a:rPr>
              <a:pPr/>
              <a:t>22</a:t>
            </a:fld>
            <a:endParaRPr lang="en-US" altLang="zh-CN">
              <a:latin typeface="Garamond" panose="02020404030301010803" pitchFamily="18" charset="0"/>
            </a:endParaRPr>
          </a:p>
        </p:txBody>
      </p:sp>
      <p:sp>
        <p:nvSpPr>
          <p:cNvPr id="22532" name="Rectangle 2">
            <a:extLst>
              <a:ext uri="{FF2B5EF4-FFF2-40B4-BE49-F238E27FC236}">
                <a16:creationId xmlns:a16="http://schemas.microsoft.com/office/drawing/2014/main" id="{6D58E2AE-D2BD-4752-AB06-B26C50C49C5A}"/>
              </a:ext>
            </a:extLst>
          </p:cNvPr>
          <p:cNvSpPr>
            <a:spLocks noGrp="1" noChangeArrowheads="1"/>
          </p:cNvSpPr>
          <p:nvPr>
            <p:ph type="title"/>
          </p:nvPr>
        </p:nvSpPr>
        <p:spPr/>
        <p:txBody>
          <a:bodyPr/>
          <a:lstStyle/>
          <a:p>
            <a:pPr eaLnBrk="1" hangingPunct="1"/>
            <a:r>
              <a:rPr lang="zh-CN" altLang="en-US" dirty="0"/>
              <a:t>无连接传输 </a:t>
            </a:r>
            <a:r>
              <a:rPr lang="en-US" altLang="zh-CN" dirty="0"/>
              <a:t>: UDP</a:t>
            </a:r>
          </a:p>
        </p:txBody>
      </p:sp>
      <p:sp>
        <p:nvSpPr>
          <p:cNvPr id="22533" name="Rectangle 3">
            <a:extLst>
              <a:ext uri="{FF2B5EF4-FFF2-40B4-BE49-F238E27FC236}">
                <a16:creationId xmlns:a16="http://schemas.microsoft.com/office/drawing/2014/main" id="{52037B5E-07D6-4C2D-A530-C5F8CEBA6AF9}"/>
              </a:ext>
            </a:extLst>
          </p:cNvPr>
          <p:cNvSpPr>
            <a:spLocks noGrp="1" noChangeArrowheads="1"/>
          </p:cNvSpPr>
          <p:nvPr>
            <p:ph type="body" idx="1"/>
          </p:nvPr>
        </p:nvSpPr>
        <p:spPr>
          <a:xfrm>
            <a:off x="1842976" y="1484314"/>
            <a:ext cx="8229600" cy="3095625"/>
          </a:xfrm>
        </p:spPr>
        <p:txBody>
          <a:bodyPr/>
          <a:lstStyle/>
          <a:p>
            <a:pPr eaLnBrk="1" hangingPunct="1"/>
            <a:r>
              <a:rPr lang="zh-CN" altLang="en-US" b="1" dirty="0">
                <a:latin typeface="楷体" panose="02010609060101010101" pitchFamily="49" charset="-122"/>
                <a:ea typeface="楷体" panose="02010609060101010101" pitchFamily="49" charset="-122"/>
              </a:rPr>
              <a:t>一个最简单的运输层协议必须提供</a:t>
            </a:r>
          </a:p>
          <a:p>
            <a:pPr lvl="1" eaLnBrk="1" hangingPunct="1"/>
            <a:r>
              <a:rPr lang="zh-CN" altLang="en-US" dirty="0">
                <a:latin typeface="楷体" panose="02010609060101010101" pitchFamily="49" charset="-122"/>
                <a:ea typeface="楷体" panose="02010609060101010101" pitchFamily="49" charset="-122"/>
              </a:rPr>
              <a:t>多路复用</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多路分解服务</a:t>
            </a:r>
          </a:p>
          <a:p>
            <a:pPr lvl="1" eaLnBrk="1" hangingPunct="1"/>
            <a:r>
              <a:rPr lang="zh-CN" altLang="en-US" dirty="0">
                <a:latin typeface="楷体" panose="02010609060101010101" pitchFamily="49" charset="-122"/>
                <a:ea typeface="楷体" panose="02010609060101010101" pitchFamily="49" charset="-122"/>
              </a:rPr>
              <a:t>差错检查（虽然进行差错检测，但</a:t>
            </a:r>
            <a:r>
              <a:rPr lang="zh-CN" altLang="en-US" dirty="0">
                <a:solidFill>
                  <a:srgbClr val="FF0000"/>
                </a:solidFill>
                <a:latin typeface="楷体" panose="02010609060101010101" pitchFamily="49" charset="-122"/>
                <a:ea typeface="楷体" panose="02010609060101010101" pitchFamily="49" charset="-122"/>
              </a:rPr>
              <a:t>不进行差错恢复</a:t>
            </a:r>
            <a:r>
              <a:rPr lang="zh-CN" altLang="en-US" dirty="0">
                <a:latin typeface="楷体" panose="02010609060101010101" pitchFamily="49" charset="-122"/>
                <a:ea typeface="楷体" panose="02010609060101010101" pitchFamily="49" charset="-122"/>
              </a:rPr>
              <a:t>。只是丢弃出错的</a:t>
            </a:r>
            <a:r>
              <a:rPr lang="en-US" altLang="zh-CN" dirty="0">
                <a:latin typeface="楷体" panose="02010609060101010101" pitchFamily="49" charset="-122"/>
                <a:ea typeface="楷体" panose="02010609060101010101" pitchFamily="49" charset="-122"/>
              </a:rPr>
              <a:t>UDP</a:t>
            </a:r>
            <a:r>
              <a:rPr lang="zh-CN" altLang="en-US" dirty="0">
                <a:latin typeface="楷体" panose="02010609060101010101" pitchFamily="49" charset="-122"/>
                <a:ea typeface="楷体" panose="02010609060101010101" pitchFamily="49" charset="-122"/>
              </a:rPr>
              <a:t>报文或交给应用程序但发出警告）</a:t>
            </a:r>
            <a:endParaRPr lang="en-US" altLang="zh-CN" dirty="0">
              <a:latin typeface="楷体" panose="02010609060101010101" pitchFamily="49" charset="-122"/>
              <a:ea typeface="楷体" panose="02010609060101010101" pitchFamily="49" charset="-122"/>
            </a:endParaRPr>
          </a:p>
          <a:p>
            <a:pPr lvl="2" eaLnBrk="1" hangingPunct="1"/>
            <a:r>
              <a:rPr lang="zh-CN" altLang="en-US" dirty="0">
                <a:solidFill>
                  <a:srgbClr val="FF0000"/>
                </a:solidFill>
                <a:latin typeface="楷体" panose="02010609060101010101" pitchFamily="49" charset="-122"/>
                <a:ea typeface="楷体" panose="02010609060101010101" pitchFamily="49" charset="-122"/>
              </a:rPr>
              <a:t>请思考下为什么</a:t>
            </a:r>
            <a:r>
              <a:rPr lang="en-US" altLang="zh-CN" dirty="0">
                <a:solidFill>
                  <a:srgbClr val="FF0000"/>
                </a:solidFill>
                <a:latin typeface="楷体" panose="02010609060101010101" pitchFamily="49" charset="-122"/>
                <a:ea typeface="楷体" panose="02010609060101010101" pitchFamily="49" charset="-122"/>
              </a:rPr>
              <a:t>UDP</a:t>
            </a:r>
            <a:r>
              <a:rPr lang="zh-CN" altLang="en-US" dirty="0">
                <a:solidFill>
                  <a:srgbClr val="FF0000"/>
                </a:solidFill>
                <a:latin typeface="楷体" panose="02010609060101010101" pitchFamily="49" charset="-122"/>
                <a:ea typeface="楷体" panose="02010609060101010101" pitchFamily="49" charset="-122"/>
              </a:rPr>
              <a:t>提供的是无连接的不可靠的传输服务，却还要提供差错检测？</a:t>
            </a:r>
          </a:p>
          <a:p>
            <a:pPr lvl="1" eaLnBrk="1" hangingPunct="1"/>
            <a:r>
              <a:rPr lang="zh-CN" altLang="en-US" dirty="0">
                <a:latin typeface="楷体" panose="02010609060101010101" pitchFamily="49" charset="-122"/>
                <a:ea typeface="楷体" panose="02010609060101010101" pitchFamily="49" charset="-122"/>
              </a:rPr>
              <a:t>几乎没有对</a:t>
            </a:r>
            <a:r>
              <a:rPr lang="en-US" altLang="zh-CN" dirty="0">
                <a:latin typeface="楷体" panose="02010609060101010101" pitchFamily="49" charset="-122"/>
                <a:ea typeface="楷体" panose="02010609060101010101" pitchFamily="49" charset="-122"/>
              </a:rPr>
              <a:t>IP</a:t>
            </a:r>
            <a:r>
              <a:rPr lang="zh-CN" altLang="en-US" dirty="0">
                <a:latin typeface="楷体" panose="02010609060101010101" pitchFamily="49" charset="-122"/>
                <a:ea typeface="楷体" panose="02010609060101010101" pitchFamily="49" charset="-122"/>
              </a:rPr>
              <a:t>增加什么东西。如果程序开发人员选择基于</a:t>
            </a:r>
            <a:r>
              <a:rPr lang="en-US" altLang="zh-CN" dirty="0">
                <a:latin typeface="楷体" panose="02010609060101010101" pitchFamily="49" charset="-122"/>
                <a:ea typeface="楷体" panose="02010609060101010101" pitchFamily="49" charset="-122"/>
              </a:rPr>
              <a:t>UDP</a:t>
            </a:r>
            <a:r>
              <a:rPr lang="zh-CN" altLang="en-US" dirty="0">
                <a:latin typeface="楷体" panose="02010609060101010101" pitchFamily="49" charset="-122"/>
                <a:ea typeface="楷体" panose="02010609060101010101" pitchFamily="49" charset="-122"/>
              </a:rPr>
              <a:t>的</a:t>
            </a:r>
            <a:r>
              <a:rPr lang="en-US" altLang="zh-CN" dirty="0">
                <a:latin typeface="楷体" panose="02010609060101010101" pitchFamily="49" charset="-122"/>
                <a:ea typeface="楷体" panose="02010609060101010101" pitchFamily="49" charset="-122"/>
              </a:rPr>
              <a:t>Socket</a:t>
            </a:r>
            <a:r>
              <a:rPr lang="zh-CN" altLang="en-US" dirty="0">
                <a:latin typeface="楷体" panose="02010609060101010101" pitchFamily="49" charset="-122"/>
                <a:ea typeface="楷体" panose="02010609060101010101" pitchFamily="49" charset="-122"/>
              </a:rPr>
              <a:t>，则应用程序几乎是直接与</a:t>
            </a:r>
            <a:r>
              <a:rPr lang="en-US" altLang="zh-CN" dirty="0">
                <a:latin typeface="楷体" panose="02010609060101010101" pitchFamily="49" charset="-122"/>
                <a:ea typeface="楷体" panose="02010609060101010101" pitchFamily="49" charset="-122"/>
              </a:rPr>
              <a:t>IP</a:t>
            </a:r>
            <a:r>
              <a:rPr lang="zh-CN" altLang="en-US" dirty="0">
                <a:latin typeface="楷体" panose="02010609060101010101" pitchFamily="49" charset="-122"/>
                <a:ea typeface="楷体" panose="02010609060101010101" pitchFamily="49" charset="-122"/>
              </a:rPr>
              <a:t>打交道</a:t>
            </a:r>
            <a:r>
              <a:rPr lang="zh-CN" altLang="en-US" dirty="0"/>
              <a:t>。</a:t>
            </a:r>
          </a:p>
        </p:txBody>
      </p:sp>
      <p:sp>
        <p:nvSpPr>
          <p:cNvPr id="264196" name="Text Box 4">
            <a:extLst>
              <a:ext uri="{FF2B5EF4-FFF2-40B4-BE49-F238E27FC236}">
                <a16:creationId xmlns:a16="http://schemas.microsoft.com/office/drawing/2014/main" id="{DC4F93D9-AA51-41D8-988C-EFF298286059}"/>
              </a:ext>
            </a:extLst>
          </p:cNvPr>
          <p:cNvSpPr txBox="1">
            <a:spLocks noChangeArrowheads="1"/>
          </p:cNvSpPr>
          <p:nvPr/>
        </p:nvSpPr>
        <p:spPr bwMode="auto">
          <a:xfrm>
            <a:off x="2279651" y="4997451"/>
            <a:ext cx="7045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i="1">
                <a:solidFill>
                  <a:srgbClr val="0000FF"/>
                </a:solidFill>
                <a:latin typeface="楷体" panose="02010609060101010101" pitchFamily="49" charset="-122"/>
                <a:ea typeface="楷体" panose="02010609060101010101" pitchFamily="49" charset="-122"/>
              </a:rPr>
              <a:t>实际上这就是</a:t>
            </a:r>
            <a:r>
              <a:rPr lang="en-US" altLang="zh-CN" sz="2800" b="1" i="1">
                <a:solidFill>
                  <a:srgbClr val="0000FF"/>
                </a:solidFill>
                <a:latin typeface="楷体" panose="02010609060101010101" pitchFamily="49" charset="-122"/>
                <a:ea typeface="楷体" panose="02010609060101010101" pitchFamily="49" charset="-122"/>
              </a:rPr>
              <a:t>UDP</a:t>
            </a:r>
            <a:r>
              <a:rPr lang="zh-CN" altLang="en-US" sz="2800" b="1" i="1">
                <a:solidFill>
                  <a:srgbClr val="0000FF"/>
                </a:solidFill>
                <a:latin typeface="楷体" panose="02010609060101010101" pitchFamily="49" charset="-122"/>
                <a:ea typeface="楷体" panose="02010609060101010101" pitchFamily="49" charset="-122"/>
              </a:rPr>
              <a:t>所提供的功能（</a:t>
            </a:r>
            <a:r>
              <a:rPr lang="en-US" altLang="zh-CN" sz="2800" b="1" i="1">
                <a:solidFill>
                  <a:srgbClr val="0000FF"/>
                </a:solidFill>
                <a:latin typeface="楷体" panose="02010609060101010101" pitchFamily="49" charset="-122"/>
                <a:ea typeface="楷体" panose="02010609060101010101" pitchFamily="49" charset="-122"/>
              </a:rPr>
              <a:t>RFC 768</a:t>
            </a:r>
            <a:r>
              <a:rPr lang="zh-CN" altLang="en-US" sz="2800" b="1" i="1">
                <a:solidFill>
                  <a:srgbClr val="0000FF"/>
                </a:solidFill>
                <a:latin typeface="楷体" panose="02010609060101010101" pitchFamily="49" charset="-122"/>
                <a:ea typeface="楷体"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64196"/>
                                        </p:tgtEl>
                                        <p:attrNameLst>
                                          <p:attrName>style.visibility</p:attrName>
                                        </p:attrNameLst>
                                      </p:cBhvr>
                                      <p:to>
                                        <p:strVal val="visible"/>
                                      </p:to>
                                    </p:set>
                                    <p:animEffect transition="in" filter="circle(in)">
                                      <p:cBhvr>
                                        <p:cTn id="7" dur="2000"/>
                                        <p:tgtEl>
                                          <p:spTgt spid="264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852EB94F-D6E1-4142-8D2E-007788D93574}"/>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23555" name="页脚占位符 4">
            <a:extLst>
              <a:ext uri="{FF2B5EF4-FFF2-40B4-BE49-F238E27FC236}">
                <a16:creationId xmlns:a16="http://schemas.microsoft.com/office/drawing/2014/main" id="{9BDF6D7B-E100-44F4-B8AE-271A5E5EE78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6D88351-02CE-4222-BEC0-A1F2CD0D43B7}" type="slidenum">
              <a:rPr lang="en-US" altLang="zh-CN" smtClean="0">
                <a:latin typeface="Garamond" panose="02020404030301010803" pitchFamily="18" charset="0"/>
              </a:rPr>
              <a:pPr/>
              <a:t>23</a:t>
            </a:fld>
            <a:endParaRPr lang="en-US" altLang="zh-CN">
              <a:latin typeface="Garamond" panose="02020404030301010803" pitchFamily="18" charset="0"/>
            </a:endParaRPr>
          </a:p>
        </p:txBody>
      </p:sp>
      <p:sp>
        <p:nvSpPr>
          <p:cNvPr id="23556" name="Rectangle 2">
            <a:extLst>
              <a:ext uri="{FF2B5EF4-FFF2-40B4-BE49-F238E27FC236}">
                <a16:creationId xmlns:a16="http://schemas.microsoft.com/office/drawing/2014/main" id="{B51A57E4-B6C6-4DCA-8D23-14B838CC3E74}"/>
              </a:ext>
            </a:extLst>
          </p:cNvPr>
          <p:cNvSpPr>
            <a:spLocks noGrp="1" noChangeArrowheads="1"/>
          </p:cNvSpPr>
          <p:nvPr>
            <p:ph type="title"/>
          </p:nvPr>
        </p:nvSpPr>
        <p:spPr/>
        <p:txBody>
          <a:bodyPr/>
          <a:lstStyle/>
          <a:p>
            <a:pPr eaLnBrk="1" hangingPunct="1"/>
            <a:r>
              <a:rPr lang="zh-CN" altLang="en-US" dirty="0"/>
              <a:t>无连接传输 </a:t>
            </a:r>
            <a:r>
              <a:rPr lang="en-US" altLang="zh-CN" dirty="0"/>
              <a:t>: UDP</a:t>
            </a:r>
          </a:p>
        </p:txBody>
      </p:sp>
      <p:sp>
        <p:nvSpPr>
          <p:cNvPr id="290819" name="Rectangle 3">
            <a:extLst>
              <a:ext uri="{FF2B5EF4-FFF2-40B4-BE49-F238E27FC236}">
                <a16:creationId xmlns:a16="http://schemas.microsoft.com/office/drawing/2014/main" id="{B88ED729-29F2-410E-A946-ADAF63E4F5E7}"/>
              </a:ext>
            </a:extLst>
          </p:cNvPr>
          <p:cNvSpPr>
            <a:spLocks noGrp="1" noChangeArrowheads="1"/>
          </p:cNvSpPr>
          <p:nvPr>
            <p:ph type="body" idx="1"/>
          </p:nvPr>
        </p:nvSpPr>
        <p:spPr>
          <a:xfrm>
            <a:off x="1821712" y="1570038"/>
            <a:ext cx="8229600" cy="4103687"/>
          </a:xfrm>
        </p:spPr>
        <p:txBody>
          <a:bodyPr/>
          <a:lstStyle/>
          <a:p>
            <a:pPr eaLnBrk="1" hangingPunct="1">
              <a:lnSpc>
                <a:spcPct val="90000"/>
              </a:lnSpc>
            </a:pPr>
            <a:r>
              <a:rPr lang="en-US" altLang="zh-CN" b="1" dirty="0">
                <a:ea typeface="楷体" panose="02010609060101010101" pitchFamily="49" charset="-122"/>
                <a:cs typeface="Arial" panose="020B0604020202020204" pitchFamily="34" charset="0"/>
              </a:rPr>
              <a:t>UDP</a:t>
            </a:r>
            <a:r>
              <a:rPr lang="zh-CN" altLang="en-US" b="1" dirty="0">
                <a:ea typeface="楷体" panose="02010609060101010101" pitchFamily="49" charset="-122"/>
                <a:cs typeface="Arial" panose="020B0604020202020204" pitchFamily="34" charset="0"/>
              </a:rPr>
              <a:t>处理数据的流程</a:t>
            </a:r>
          </a:p>
          <a:p>
            <a:pPr lvl="1" eaLnBrk="1" hangingPunct="1">
              <a:lnSpc>
                <a:spcPct val="90000"/>
              </a:lnSpc>
            </a:pPr>
            <a:r>
              <a:rPr lang="zh-CN" altLang="en-US" dirty="0">
                <a:ea typeface="楷体" panose="02010609060101010101" pitchFamily="49" charset="-122"/>
                <a:cs typeface="Arial" panose="020B0604020202020204" pitchFamily="34" charset="0"/>
              </a:rPr>
              <a:t>发送方</a:t>
            </a:r>
          </a:p>
          <a:p>
            <a:pPr lvl="2" eaLnBrk="1" hangingPunct="1">
              <a:lnSpc>
                <a:spcPct val="90000"/>
              </a:lnSpc>
            </a:pPr>
            <a:r>
              <a:rPr lang="zh-CN" altLang="en-US" dirty="0">
                <a:ea typeface="楷体" panose="02010609060101010101" pitchFamily="49" charset="-122"/>
                <a:cs typeface="Arial" panose="020B0604020202020204" pitchFamily="34" charset="0"/>
              </a:rPr>
              <a:t>从应用进程得到数据</a:t>
            </a:r>
          </a:p>
          <a:p>
            <a:pPr lvl="2" eaLnBrk="1" hangingPunct="1">
              <a:lnSpc>
                <a:spcPct val="90000"/>
              </a:lnSpc>
            </a:pPr>
            <a:r>
              <a:rPr lang="zh-CN" altLang="en-US" dirty="0">
                <a:ea typeface="楷体" panose="02010609060101010101" pitchFamily="49" charset="-122"/>
                <a:cs typeface="Arial" panose="020B0604020202020204" pitchFamily="34" charset="0"/>
              </a:rPr>
              <a:t>附加上为多路复用</a:t>
            </a:r>
            <a:r>
              <a:rPr lang="en-US" altLang="zh-CN" dirty="0">
                <a:ea typeface="楷体" panose="02010609060101010101" pitchFamily="49" charset="-122"/>
                <a:cs typeface="Arial" panose="020B0604020202020204" pitchFamily="34" charset="0"/>
              </a:rPr>
              <a:t>/</a:t>
            </a:r>
            <a:r>
              <a:rPr lang="zh-CN" altLang="en-US" dirty="0">
                <a:ea typeface="楷体" panose="02010609060101010101" pitchFamily="49" charset="-122"/>
                <a:cs typeface="Arial" panose="020B0604020202020204" pitchFamily="34" charset="0"/>
              </a:rPr>
              <a:t>多路分解所需的源和目的端口号及差错检测信息，形成报文段（</a:t>
            </a:r>
            <a:r>
              <a:rPr lang="zh-CN" altLang="en-US" i="1" dirty="0">
                <a:ea typeface="楷体" panose="02010609060101010101" pitchFamily="49" charset="-122"/>
                <a:cs typeface="Arial" panose="020B0604020202020204" pitchFamily="34" charset="0"/>
              </a:rPr>
              <a:t>数据报</a:t>
            </a:r>
            <a:r>
              <a:rPr lang="zh-CN" altLang="en-US" dirty="0">
                <a:ea typeface="楷体" panose="02010609060101010101" pitchFamily="49" charset="-122"/>
                <a:cs typeface="Arial" panose="020B0604020202020204" pitchFamily="34" charset="0"/>
              </a:rPr>
              <a:t>）</a:t>
            </a:r>
          </a:p>
          <a:p>
            <a:pPr lvl="2" eaLnBrk="1" hangingPunct="1">
              <a:lnSpc>
                <a:spcPct val="90000"/>
              </a:lnSpc>
            </a:pPr>
            <a:r>
              <a:rPr lang="zh-CN" altLang="en-US" dirty="0">
                <a:ea typeface="楷体" panose="02010609060101010101" pitchFamily="49" charset="-122"/>
                <a:cs typeface="Arial" panose="020B0604020202020204" pitchFamily="34" charset="0"/>
              </a:rPr>
              <a:t>递交给网络层，尽力而为的交付给接收主机</a:t>
            </a:r>
          </a:p>
          <a:p>
            <a:pPr lvl="1" eaLnBrk="1" hangingPunct="1">
              <a:lnSpc>
                <a:spcPct val="90000"/>
              </a:lnSpc>
            </a:pPr>
            <a:r>
              <a:rPr lang="zh-CN" altLang="en-US" dirty="0">
                <a:ea typeface="楷体" panose="02010609060101010101" pitchFamily="49" charset="-122"/>
                <a:cs typeface="Arial" panose="020B0604020202020204" pitchFamily="34" charset="0"/>
              </a:rPr>
              <a:t>接收方</a:t>
            </a:r>
          </a:p>
          <a:p>
            <a:pPr lvl="2" eaLnBrk="1" hangingPunct="1">
              <a:lnSpc>
                <a:spcPct val="90000"/>
              </a:lnSpc>
            </a:pPr>
            <a:r>
              <a:rPr lang="zh-CN" altLang="en-US" dirty="0">
                <a:ea typeface="楷体" panose="02010609060101010101" pitchFamily="49" charset="-122"/>
                <a:cs typeface="Arial" panose="020B0604020202020204" pitchFamily="34" charset="0"/>
              </a:rPr>
              <a:t>从网络层接收报文段（</a:t>
            </a:r>
            <a:r>
              <a:rPr lang="zh-CN" altLang="en-US" i="1" dirty="0">
                <a:ea typeface="楷体" panose="02010609060101010101" pitchFamily="49" charset="-122"/>
                <a:cs typeface="Arial" panose="020B0604020202020204" pitchFamily="34" charset="0"/>
              </a:rPr>
              <a:t>数据报</a:t>
            </a:r>
            <a:r>
              <a:rPr lang="zh-CN" altLang="en-US" dirty="0">
                <a:ea typeface="楷体" panose="02010609060101010101" pitchFamily="49" charset="-122"/>
                <a:cs typeface="Arial" panose="020B0604020202020204" pitchFamily="34" charset="0"/>
              </a:rPr>
              <a:t>）</a:t>
            </a:r>
          </a:p>
          <a:p>
            <a:pPr lvl="2" eaLnBrk="1" hangingPunct="1">
              <a:lnSpc>
                <a:spcPct val="90000"/>
              </a:lnSpc>
            </a:pPr>
            <a:r>
              <a:rPr lang="zh-CN" altLang="en-US" dirty="0">
                <a:ea typeface="楷体" panose="02010609060101010101" pitchFamily="49" charset="-122"/>
                <a:cs typeface="Arial" panose="020B0604020202020204" pitchFamily="34" charset="0"/>
              </a:rPr>
              <a:t>根据目的端口号，将数据交付给相应的应用进程</a:t>
            </a:r>
          </a:p>
        </p:txBody>
      </p:sp>
      <p:sp>
        <p:nvSpPr>
          <p:cNvPr id="290820" name="Text Box 4">
            <a:extLst>
              <a:ext uri="{FF2B5EF4-FFF2-40B4-BE49-F238E27FC236}">
                <a16:creationId xmlns:a16="http://schemas.microsoft.com/office/drawing/2014/main" id="{609D4A52-B50E-484E-A617-7255FF3B63E9}"/>
              </a:ext>
            </a:extLst>
          </p:cNvPr>
          <p:cNvSpPr txBox="1">
            <a:spLocks noChangeArrowheads="1"/>
          </p:cNvSpPr>
          <p:nvPr/>
        </p:nvSpPr>
        <p:spPr bwMode="auto">
          <a:xfrm>
            <a:off x="3648075" y="5445125"/>
            <a:ext cx="5118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00FF"/>
                </a:solidFill>
                <a:ea typeface="楷体" panose="02010609060101010101" pitchFamily="49" charset="-122"/>
                <a:cs typeface="Arial" panose="020B0604020202020204" pitchFamily="34" charset="0"/>
              </a:rPr>
              <a:t>UDP</a:t>
            </a:r>
            <a:r>
              <a:rPr lang="zh-CN" altLang="en-US" sz="2400" b="1">
                <a:solidFill>
                  <a:srgbClr val="0000FF"/>
                </a:solidFill>
                <a:ea typeface="楷体" panose="02010609060101010101" pitchFamily="49" charset="-122"/>
                <a:cs typeface="Arial" panose="020B0604020202020204" pitchFamily="34" charset="0"/>
              </a:rPr>
              <a:t>通信事先无需握手，是</a:t>
            </a:r>
            <a:r>
              <a:rPr lang="zh-CN" altLang="en-US" sz="2400" b="1">
                <a:solidFill>
                  <a:srgbClr val="FF0000"/>
                </a:solidFill>
                <a:ea typeface="楷体" panose="02010609060101010101" pitchFamily="49" charset="-122"/>
                <a:cs typeface="Arial" panose="020B0604020202020204" pitchFamily="34" charset="0"/>
              </a:rPr>
              <a:t>无连接的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290819">
                                            <p:txEl>
                                              <p:pRg st="1" end="1"/>
                                            </p:txEl>
                                          </p:spTgt>
                                        </p:tgtEl>
                                        <p:attrNameLst>
                                          <p:attrName>style.visibility</p:attrName>
                                        </p:attrNameLst>
                                      </p:cBhvr>
                                      <p:to>
                                        <p:strVal val="visible"/>
                                      </p:to>
                                    </p:set>
                                    <p:anim calcmode="discrete" valueType="clr">
                                      <p:cBhvr override="childStyle">
                                        <p:cTn id="7" dur="80"/>
                                        <p:tgtEl>
                                          <p:spTgt spid="29081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90819">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290819">
                                            <p:txEl>
                                              <p:pRg st="1" end="1"/>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290819">
                                            <p:txEl>
                                              <p:pRg st="2" end="2"/>
                                            </p:txEl>
                                          </p:spTgt>
                                        </p:tgtEl>
                                        <p:attrNameLst>
                                          <p:attrName>style.visibility</p:attrName>
                                        </p:attrNameLst>
                                      </p:cBhvr>
                                      <p:to>
                                        <p:strVal val="visible"/>
                                      </p:to>
                                    </p:set>
                                    <p:anim calcmode="discrete" valueType="clr">
                                      <p:cBhvr override="childStyle">
                                        <p:cTn id="14" dur="80"/>
                                        <p:tgtEl>
                                          <p:spTgt spid="290819">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290819">
                                            <p:txEl>
                                              <p:pRg st="2" end="2"/>
                                            </p:txEl>
                                          </p:spTgt>
                                        </p:tgtEl>
                                        <p:attrNameLst>
                                          <p:attrName>fillcolor</p:attrName>
                                        </p:attrNameLst>
                                      </p:cBhvr>
                                      <p:tavLst>
                                        <p:tav tm="0">
                                          <p:val>
                                            <p:clrVal>
                                              <a:schemeClr val="accent2"/>
                                            </p:clrVal>
                                          </p:val>
                                        </p:tav>
                                        <p:tav tm="50000">
                                          <p:val>
                                            <p:clrVal>
                                              <a:schemeClr val="hlink"/>
                                            </p:clrVal>
                                          </p:val>
                                        </p:tav>
                                      </p:tavLst>
                                    </p:anim>
                                    <p:set>
                                      <p:cBhvr>
                                        <p:cTn id="16" dur="80"/>
                                        <p:tgtEl>
                                          <p:spTgt spid="290819">
                                            <p:txEl>
                                              <p:pRg st="2" end="2"/>
                                            </p:txEl>
                                          </p:spTgt>
                                        </p:tgtEl>
                                        <p:attrNameLst>
                                          <p:attrName>fill.type</p:attrName>
                                        </p:attrNameLst>
                                      </p:cBhvr>
                                      <p:to>
                                        <p:strVal val="solid"/>
                                      </p:to>
                                    </p:set>
                                  </p:childTnLst>
                                </p:cTn>
                              </p:par>
                            </p:childTnLst>
                          </p:cTn>
                        </p:par>
                        <p:par>
                          <p:cTn id="17" fill="hold" nodeType="afterGroup">
                            <p:stCondLst>
                              <p:cond delay="400"/>
                            </p:stCondLst>
                            <p:childTnLst>
                              <p:par>
                                <p:cTn id="18" presetID="27" presetClass="entr" presetSubtype="0" fill="hold" nodeType="afterEffect">
                                  <p:stCondLst>
                                    <p:cond delay="0"/>
                                  </p:stCondLst>
                                  <p:iterate type="lt">
                                    <p:tmPct val="50000"/>
                                  </p:iterate>
                                  <p:childTnLst>
                                    <p:set>
                                      <p:cBhvr>
                                        <p:cTn id="19" dur="1" fill="hold">
                                          <p:stCondLst>
                                            <p:cond delay="0"/>
                                          </p:stCondLst>
                                        </p:cTn>
                                        <p:tgtEl>
                                          <p:spTgt spid="290819">
                                            <p:txEl>
                                              <p:pRg st="3" end="3"/>
                                            </p:txEl>
                                          </p:spTgt>
                                        </p:tgtEl>
                                        <p:attrNameLst>
                                          <p:attrName>style.visibility</p:attrName>
                                        </p:attrNameLst>
                                      </p:cBhvr>
                                      <p:to>
                                        <p:strVal val="visible"/>
                                      </p:to>
                                    </p:set>
                                    <p:anim calcmode="discrete" valueType="clr">
                                      <p:cBhvr override="childStyle">
                                        <p:cTn id="20" dur="80"/>
                                        <p:tgtEl>
                                          <p:spTgt spid="290819">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290819">
                                            <p:txEl>
                                              <p:pRg st="3" end="3"/>
                                            </p:txEl>
                                          </p:spTgt>
                                        </p:tgtEl>
                                        <p:attrNameLst>
                                          <p:attrName>fillcolor</p:attrName>
                                        </p:attrNameLst>
                                      </p:cBhvr>
                                      <p:tavLst>
                                        <p:tav tm="0">
                                          <p:val>
                                            <p:clrVal>
                                              <a:schemeClr val="accent2"/>
                                            </p:clrVal>
                                          </p:val>
                                        </p:tav>
                                        <p:tav tm="50000">
                                          <p:val>
                                            <p:clrVal>
                                              <a:schemeClr val="hlink"/>
                                            </p:clrVal>
                                          </p:val>
                                        </p:tav>
                                      </p:tavLst>
                                    </p:anim>
                                    <p:set>
                                      <p:cBhvr>
                                        <p:cTn id="22" dur="80"/>
                                        <p:tgtEl>
                                          <p:spTgt spid="290819">
                                            <p:txEl>
                                              <p:pRg st="3" end="3"/>
                                            </p:txEl>
                                          </p:spTgt>
                                        </p:tgtEl>
                                        <p:attrNameLst>
                                          <p:attrName>fill.type</p:attrName>
                                        </p:attrNameLst>
                                      </p:cBhvr>
                                      <p:to>
                                        <p:strVal val="solid"/>
                                      </p:to>
                                    </p:set>
                                  </p:childTnLst>
                                </p:cTn>
                              </p:par>
                            </p:childTnLst>
                          </p:cTn>
                        </p:par>
                        <p:par>
                          <p:cTn id="23" fill="hold" nodeType="afterGroup">
                            <p:stCondLst>
                              <p:cond delay="2080"/>
                            </p:stCondLst>
                            <p:childTnLst>
                              <p:par>
                                <p:cTn id="24" presetID="27" presetClass="entr" presetSubtype="0" fill="hold" nodeType="afterEffect">
                                  <p:stCondLst>
                                    <p:cond delay="0"/>
                                  </p:stCondLst>
                                  <p:iterate type="lt">
                                    <p:tmPct val="50000"/>
                                  </p:iterate>
                                  <p:childTnLst>
                                    <p:set>
                                      <p:cBhvr>
                                        <p:cTn id="25" dur="1" fill="hold">
                                          <p:stCondLst>
                                            <p:cond delay="0"/>
                                          </p:stCondLst>
                                        </p:cTn>
                                        <p:tgtEl>
                                          <p:spTgt spid="290819">
                                            <p:txEl>
                                              <p:pRg st="4" end="4"/>
                                            </p:txEl>
                                          </p:spTgt>
                                        </p:tgtEl>
                                        <p:attrNameLst>
                                          <p:attrName>style.visibility</p:attrName>
                                        </p:attrNameLst>
                                      </p:cBhvr>
                                      <p:to>
                                        <p:strVal val="visible"/>
                                      </p:to>
                                    </p:set>
                                    <p:anim calcmode="discrete" valueType="clr">
                                      <p:cBhvr override="childStyle">
                                        <p:cTn id="26" dur="80"/>
                                        <p:tgtEl>
                                          <p:spTgt spid="290819">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290819">
                                            <p:txEl>
                                              <p:pRg st="4" end="4"/>
                                            </p:txEl>
                                          </p:spTgt>
                                        </p:tgtEl>
                                        <p:attrNameLst>
                                          <p:attrName>fillcolor</p:attrName>
                                        </p:attrNameLst>
                                      </p:cBhvr>
                                      <p:tavLst>
                                        <p:tav tm="0">
                                          <p:val>
                                            <p:clrVal>
                                              <a:schemeClr val="accent2"/>
                                            </p:clrVal>
                                          </p:val>
                                        </p:tav>
                                        <p:tav tm="50000">
                                          <p:val>
                                            <p:clrVal>
                                              <a:schemeClr val="hlink"/>
                                            </p:clrVal>
                                          </p:val>
                                        </p:tav>
                                      </p:tavLst>
                                    </p:anim>
                                    <p:set>
                                      <p:cBhvr>
                                        <p:cTn id="28" dur="80"/>
                                        <p:tgtEl>
                                          <p:spTgt spid="290819">
                                            <p:txEl>
                                              <p:pRg st="4" end="4"/>
                                            </p:txEl>
                                          </p:spTgt>
                                        </p:tgtEl>
                                        <p:attrNameLst>
                                          <p:attrName>fill.type</p:attrName>
                                        </p:attrNameLst>
                                      </p:cBhvr>
                                      <p:to>
                                        <p:strVal val="solid"/>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7" presetClass="entr" presetSubtype="0" fill="hold" nodeType="clickEffect">
                                  <p:stCondLst>
                                    <p:cond delay="0"/>
                                  </p:stCondLst>
                                  <p:iterate type="lt">
                                    <p:tmPct val="50000"/>
                                  </p:iterate>
                                  <p:childTnLst>
                                    <p:set>
                                      <p:cBhvr>
                                        <p:cTn id="32" dur="1" fill="hold">
                                          <p:stCondLst>
                                            <p:cond delay="0"/>
                                          </p:stCondLst>
                                        </p:cTn>
                                        <p:tgtEl>
                                          <p:spTgt spid="290819">
                                            <p:txEl>
                                              <p:pRg st="5" end="5"/>
                                            </p:txEl>
                                          </p:spTgt>
                                        </p:tgtEl>
                                        <p:attrNameLst>
                                          <p:attrName>style.visibility</p:attrName>
                                        </p:attrNameLst>
                                      </p:cBhvr>
                                      <p:to>
                                        <p:strVal val="visible"/>
                                      </p:to>
                                    </p:set>
                                    <p:anim calcmode="discrete" valueType="clr">
                                      <p:cBhvr override="childStyle">
                                        <p:cTn id="33" dur="80"/>
                                        <p:tgtEl>
                                          <p:spTgt spid="290819">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290819">
                                            <p:txEl>
                                              <p:pRg st="5" end="5"/>
                                            </p:txEl>
                                          </p:spTgt>
                                        </p:tgtEl>
                                        <p:attrNameLst>
                                          <p:attrName>fillcolor</p:attrName>
                                        </p:attrNameLst>
                                      </p:cBhvr>
                                      <p:tavLst>
                                        <p:tav tm="0">
                                          <p:val>
                                            <p:clrVal>
                                              <a:schemeClr val="accent2"/>
                                            </p:clrVal>
                                          </p:val>
                                        </p:tav>
                                        <p:tav tm="50000">
                                          <p:val>
                                            <p:clrVal>
                                              <a:schemeClr val="hlink"/>
                                            </p:clrVal>
                                          </p:val>
                                        </p:tav>
                                      </p:tavLst>
                                    </p:anim>
                                    <p:set>
                                      <p:cBhvr>
                                        <p:cTn id="35" dur="80"/>
                                        <p:tgtEl>
                                          <p:spTgt spid="290819">
                                            <p:txEl>
                                              <p:pRg st="5" end="5"/>
                                            </p:txEl>
                                          </p:spTgt>
                                        </p:tgtEl>
                                        <p:attrNameLst>
                                          <p:attrName>fill.type</p:attrName>
                                        </p:attrNameLst>
                                      </p:cBhvr>
                                      <p:to>
                                        <p:strVal val="solid"/>
                                      </p:to>
                                    </p:set>
                                  </p:childTnLst>
                                </p:cTn>
                              </p:par>
                            </p:childTnLst>
                          </p:cTn>
                        </p:par>
                        <p:par>
                          <p:cTn id="36" fill="hold" nodeType="afterGroup">
                            <p:stCondLst>
                              <p:cond delay="160"/>
                            </p:stCondLst>
                            <p:childTnLst>
                              <p:par>
                                <p:cTn id="37" presetID="27" presetClass="entr" presetSubtype="0" fill="hold" nodeType="afterEffect">
                                  <p:stCondLst>
                                    <p:cond delay="0"/>
                                  </p:stCondLst>
                                  <p:iterate type="lt">
                                    <p:tmPct val="50000"/>
                                  </p:iterate>
                                  <p:childTnLst>
                                    <p:set>
                                      <p:cBhvr>
                                        <p:cTn id="38" dur="1" fill="hold">
                                          <p:stCondLst>
                                            <p:cond delay="0"/>
                                          </p:stCondLst>
                                        </p:cTn>
                                        <p:tgtEl>
                                          <p:spTgt spid="290819">
                                            <p:txEl>
                                              <p:pRg st="6" end="6"/>
                                            </p:txEl>
                                          </p:spTgt>
                                        </p:tgtEl>
                                        <p:attrNameLst>
                                          <p:attrName>style.visibility</p:attrName>
                                        </p:attrNameLst>
                                      </p:cBhvr>
                                      <p:to>
                                        <p:strVal val="visible"/>
                                      </p:to>
                                    </p:set>
                                    <p:anim calcmode="discrete" valueType="clr">
                                      <p:cBhvr override="childStyle">
                                        <p:cTn id="39" dur="80"/>
                                        <p:tgtEl>
                                          <p:spTgt spid="290819">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0" dur="80"/>
                                        <p:tgtEl>
                                          <p:spTgt spid="290819">
                                            <p:txEl>
                                              <p:pRg st="6" end="6"/>
                                            </p:txEl>
                                          </p:spTgt>
                                        </p:tgtEl>
                                        <p:attrNameLst>
                                          <p:attrName>fillcolor</p:attrName>
                                        </p:attrNameLst>
                                      </p:cBhvr>
                                      <p:tavLst>
                                        <p:tav tm="0">
                                          <p:val>
                                            <p:clrVal>
                                              <a:schemeClr val="accent2"/>
                                            </p:clrVal>
                                          </p:val>
                                        </p:tav>
                                        <p:tav tm="50000">
                                          <p:val>
                                            <p:clrVal>
                                              <a:schemeClr val="hlink"/>
                                            </p:clrVal>
                                          </p:val>
                                        </p:tav>
                                      </p:tavLst>
                                    </p:anim>
                                    <p:set>
                                      <p:cBhvr>
                                        <p:cTn id="41" dur="80"/>
                                        <p:tgtEl>
                                          <p:spTgt spid="290819">
                                            <p:txEl>
                                              <p:pRg st="6" end="6"/>
                                            </p:txEl>
                                          </p:spTgt>
                                        </p:tgtEl>
                                        <p:attrNameLst>
                                          <p:attrName>fill.type</p:attrName>
                                        </p:attrNameLst>
                                      </p:cBhvr>
                                      <p:to>
                                        <p:strVal val="solid"/>
                                      </p:to>
                                    </p:set>
                                  </p:childTnLst>
                                </p:cTn>
                              </p:par>
                            </p:childTnLst>
                          </p:cTn>
                        </p:par>
                        <p:par>
                          <p:cTn id="42" fill="hold" nodeType="afterGroup">
                            <p:stCondLst>
                              <p:cond delay="760"/>
                            </p:stCondLst>
                            <p:childTnLst>
                              <p:par>
                                <p:cTn id="43" presetID="27" presetClass="entr" presetSubtype="0" fill="hold" nodeType="afterEffect">
                                  <p:stCondLst>
                                    <p:cond delay="0"/>
                                  </p:stCondLst>
                                  <p:iterate type="lt">
                                    <p:tmPct val="50000"/>
                                  </p:iterate>
                                  <p:childTnLst>
                                    <p:set>
                                      <p:cBhvr>
                                        <p:cTn id="44" dur="1" fill="hold">
                                          <p:stCondLst>
                                            <p:cond delay="0"/>
                                          </p:stCondLst>
                                        </p:cTn>
                                        <p:tgtEl>
                                          <p:spTgt spid="290819">
                                            <p:txEl>
                                              <p:pRg st="7" end="7"/>
                                            </p:txEl>
                                          </p:spTgt>
                                        </p:tgtEl>
                                        <p:attrNameLst>
                                          <p:attrName>style.visibility</p:attrName>
                                        </p:attrNameLst>
                                      </p:cBhvr>
                                      <p:to>
                                        <p:strVal val="visible"/>
                                      </p:to>
                                    </p:set>
                                    <p:anim calcmode="discrete" valueType="clr">
                                      <p:cBhvr override="childStyle">
                                        <p:cTn id="45" dur="80"/>
                                        <p:tgtEl>
                                          <p:spTgt spid="290819">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6" dur="80"/>
                                        <p:tgtEl>
                                          <p:spTgt spid="290819">
                                            <p:txEl>
                                              <p:pRg st="7" end="7"/>
                                            </p:txEl>
                                          </p:spTgt>
                                        </p:tgtEl>
                                        <p:attrNameLst>
                                          <p:attrName>fillcolor</p:attrName>
                                        </p:attrNameLst>
                                      </p:cBhvr>
                                      <p:tavLst>
                                        <p:tav tm="0">
                                          <p:val>
                                            <p:clrVal>
                                              <a:schemeClr val="accent2"/>
                                            </p:clrVal>
                                          </p:val>
                                        </p:tav>
                                        <p:tav tm="50000">
                                          <p:val>
                                            <p:clrVal>
                                              <a:schemeClr val="hlink"/>
                                            </p:clrVal>
                                          </p:val>
                                        </p:tav>
                                      </p:tavLst>
                                    </p:anim>
                                    <p:set>
                                      <p:cBhvr>
                                        <p:cTn id="47" dur="80"/>
                                        <p:tgtEl>
                                          <p:spTgt spid="290819">
                                            <p:txEl>
                                              <p:pRg st="7" end="7"/>
                                            </p:txEl>
                                          </p:spTgt>
                                        </p:tgtEl>
                                        <p:attrNameLst>
                                          <p:attrName>fill.type</p:attrName>
                                        </p:attrNameLst>
                                      </p:cBhvr>
                                      <p:to>
                                        <p:strVal val="solid"/>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290820"/>
                                        </p:tgtEl>
                                        <p:attrNameLst>
                                          <p:attrName>style.visibility</p:attrName>
                                        </p:attrNameLst>
                                      </p:cBhvr>
                                      <p:to>
                                        <p:strVal val="visible"/>
                                      </p:to>
                                    </p:set>
                                    <p:animEffect transition="in" filter="circle(in)">
                                      <p:cBhvr>
                                        <p:cTn id="52" dur="2000"/>
                                        <p:tgtEl>
                                          <p:spTgt spid="290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86317EB7-9E43-44EA-B241-6831FD451F8C}"/>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24579" name="页脚占位符 4">
            <a:extLst>
              <a:ext uri="{FF2B5EF4-FFF2-40B4-BE49-F238E27FC236}">
                <a16:creationId xmlns:a16="http://schemas.microsoft.com/office/drawing/2014/main" id="{4FAF153F-3E98-4211-A009-1957F1A66C7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5D932BD-F32A-493A-B03D-1A45A94E4BCB}" type="slidenum">
              <a:rPr lang="en-US" altLang="zh-CN" smtClean="0">
                <a:latin typeface="Garamond" panose="02020404030301010803" pitchFamily="18" charset="0"/>
              </a:rPr>
              <a:pPr/>
              <a:t>24</a:t>
            </a:fld>
            <a:endParaRPr lang="en-US" altLang="zh-CN">
              <a:latin typeface="Garamond" panose="02020404030301010803" pitchFamily="18" charset="0"/>
            </a:endParaRPr>
          </a:p>
        </p:txBody>
      </p:sp>
      <p:sp>
        <p:nvSpPr>
          <p:cNvPr id="24580" name="Rectangle 2">
            <a:extLst>
              <a:ext uri="{FF2B5EF4-FFF2-40B4-BE49-F238E27FC236}">
                <a16:creationId xmlns:a16="http://schemas.microsoft.com/office/drawing/2014/main" id="{C175C64B-89AA-46B9-A33F-B9240EDDE637}"/>
              </a:ext>
            </a:extLst>
          </p:cNvPr>
          <p:cNvSpPr>
            <a:spLocks noGrp="1" noChangeArrowheads="1"/>
          </p:cNvSpPr>
          <p:nvPr>
            <p:ph type="title"/>
          </p:nvPr>
        </p:nvSpPr>
        <p:spPr/>
        <p:txBody>
          <a:bodyPr/>
          <a:lstStyle/>
          <a:p>
            <a:pPr eaLnBrk="1" hangingPunct="1"/>
            <a:r>
              <a:rPr lang="zh-CN" altLang="en-US" dirty="0"/>
              <a:t>无连接传输 </a:t>
            </a:r>
            <a:r>
              <a:rPr lang="en-US" altLang="zh-CN" dirty="0"/>
              <a:t>: UDP</a:t>
            </a:r>
          </a:p>
        </p:txBody>
      </p:sp>
      <p:sp>
        <p:nvSpPr>
          <p:cNvPr id="289795" name="Rectangle 3">
            <a:extLst>
              <a:ext uri="{FF2B5EF4-FFF2-40B4-BE49-F238E27FC236}">
                <a16:creationId xmlns:a16="http://schemas.microsoft.com/office/drawing/2014/main" id="{9328472C-0A58-4D28-BA02-0B5E8B1706B5}"/>
              </a:ext>
            </a:extLst>
          </p:cNvPr>
          <p:cNvSpPr>
            <a:spLocks noGrp="1" noChangeArrowheads="1"/>
          </p:cNvSpPr>
          <p:nvPr>
            <p:ph type="body" idx="1"/>
          </p:nvPr>
        </p:nvSpPr>
        <p:spPr/>
        <p:txBody>
          <a:bodyPr/>
          <a:lstStyle/>
          <a:p>
            <a:pPr eaLnBrk="1" hangingPunct="1"/>
            <a:r>
              <a:rPr lang="en-US" altLang="zh-CN" b="1" dirty="0">
                <a:ea typeface="楷体" panose="02010609060101010101" pitchFamily="49" charset="-122"/>
                <a:cs typeface="Arial" panose="020B0604020202020204" pitchFamily="34" charset="0"/>
              </a:rPr>
              <a:t>UDP</a:t>
            </a:r>
            <a:r>
              <a:rPr lang="zh-CN" altLang="en-US" b="1" dirty="0">
                <a:ea typeface="楷体" panose="02010609060101010101" pitchFamily="49" charset="-122"/>
                <a:cs typeface="Arial" panose="020B0604020202020204" pitchFamily="34" charset="0"/>
              </a:rPr>
              <a:t>的优势</a:t>
            </a:r>
          </a:p>
          <a:p>
            <a:pPr lvl="1" eaLnBrk="1" hangingPunct="1"/>
            <a:r>
              <a:rPr lang="zh-CN" altLang="en-US" dirty="0">
                <a:ea typeface="楷体" panose="02010609060101010101" pitchFamily="49" charset="-122"/>
                <a:cs typeface="Arial" panose="020B0604020202020204" pitchFamily="34" charset="0"/>
              </a:rPr>
              <a:t>无需建立连接</a:t>
            </a:r>
            <a:r>
              <a:rPr lang="en-US" altLang="zh-CN" dirty="0">
                <a:ea typeface="楷体" panose="02010609060101010101" pitchFamily="49" charset="-122"/>
                <a:cs typeface="Arial" panose="020B0604020202020204" pitchFamily="34" charset="0"/>
              </a:rPr>
              <a:t>——</a:t>
            </a:r>
            <a:r>
              <a:rPr lang="zh-CN" altLang="en-US" dirty="0">
                <a:ea typeface="楷体" panose="02010609060101010101" pitchFamily="49" charset="-122"/>
                <a:cs typeface="Arial" panose="020B0604020202020204" pitchFamily="34" charset="0"/>
              </a:rPr>
              <a:t>建立连接会增加时延</a:t>
            </a:r>
          </a:p>
          <a:p>
            <a:pPr lvl="1" eaLnBrk="1" hangingPunct="1"/>
            <a:r>
              <a:rPr lang="zh-CN" altLang="en-US" dirty="0">
                <a:ea typeface="楷体" panose="02010609060101010101" pitchFamily="49" charset="-122"/>
                <a:cs typeface="Arial" panose="020B0604020202020204" pitchFamily="34" charset="0"/>
              </a:rPr>
              <a:t>简单</a:t>
            </a:r>
            <a:r>
              <a:rPr lang="en-US" altLang="zh-CN" dirty="0">
                <a:ea typeface="楷体" panose="02010609060101010101" pitchFamily="49" charset="-122"/>
                <a:cs typeface="Arial" panose="020B0604020202020204" pitchFamily="34" charset="0"/>
              </a:rPr>
              <a:t>——</a:t>
            </a:r>
            <a:r>
              <a:rPr lang="zh-CN" altLang="en-US" dirty="0">
                <a:ea typeface="楷体" panose="02010609060101010101" pitchFamily="49" charset="-122"/>
                <a:cs typeface="Arial" panose="020B0604020202020204" pitchFamily="34" charset="0"/>
              </a:rPr>
              <a:t>发送方和接收方无需维护连接状态</a:t>
            </a:r>
          </a:p>
          <a:p>
            <a:pPr lvl="1" eaLnBrk="1" hangingPunct="1"/>
            <a:r>
              <a:rPr lang="zh-CN" altLang="en-US" dirty="0">
                <a:ea typeface="楷体" panose="02010609060101010101" pitchFamily="49" charset="-122"/>
                <a:cs typeface="Arial" panose="020B0604020202020204" pitchFamily="34" charset="0"/>
              </a:rPr>
              <a:t>段首部开销小</a:t>
            </a:r>
            <a:r>
              <a:rPr lang="en-US" altLang="zh-CN" dirty="0">
                <a:ea typeface="楷体" panose="02010609060101010101" pitchFamily="49" charset="-122"/>
                <a:cs typeface="Arial" panose="020B0604020202020204" pitchFamily="34" charset="0"/>
              </a:rPr>
              <a:t>——TCP:20Byte  vs UDP:8Byte</a:t>
            </a:r>
          </a:p>
          <a:p>
            <a:pPr lvl="1" eaLnBrk="1" hangingPunct="1"/>
            <a:r>
              <a:rPr lang="zh-CN" altLang="en-US" dirty="0">
                <a:ea typeface="楷体" panose="02010609060101010101" pitchFamily="49" charset="-122"/>
                <a:cs typeface="Arial" panose="020B0604020202020204" pitchFamily="34" charset="0"/>
              </a:rPr>
              <a:t>无拥塞控制</a:t>
            </a:r>
            <a:r>
              <a:rPr lang="en-US" altLang="zh-CN" dirty="0">
                <a:ea typeface="楷体" panose="02010609060101010101" pitchFamily="49" charset="-122"/>
                <a:cs typeface="Arial" panose="020B0604020202020204" pitchFamily="34" charset="0"/>
              </a:rPr>
              <a:t>——UDP </a:t>
            </a:r>
            <a:r>
              <a:rPr lang="zh-CN" altLang="en-US" dirty="0">
                <a:ea typeface="楷体" panose="02010609060101010101" pitchFamily="49" charset="-122"/>
                <a:cs typeface="Arial" panose="020B0604020202020204" pitchFamily="34" charset="0"/>
              </a:rPr>
              <a:t>可按需要随时发送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289795">
                                            <p:txEl>
                                              <p:pRg st="1" end="1"/>
                                            </p:txEl>
                                          </p:spTgt>
                                        </p:tgtEl>
                                        <p:attrNameLst>
                                          <p:attrName>style.visibility</p:attrName>
                                        </p:attrNameLst>
                                      </p:cBhvr>
                                      <p:to>
                                        <p:strVal val="visible"/>
                                      </p:to>
                                    </p:set>
                                    <p:anim calcmode="discrete" valueType="clr">
                                      <p:cBhvr override="childStyle">
                                        <p:cTn id="7" dur="80"/>
                                        <p:tgtEl>
                                          <p:spTgt spid="289795">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89795">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289795">
                                            <p:txEl>
                                              <p:pRg st="1" end="1"/>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289795">
                                            <p:txEl>
                                              <p:pRg st="2" end="2"/>
                                            </p:txEl>
                                          </p:spTgt>
                                        </p:tgtEl>
                                        <p:attrNameLst>
                                          <p:attrName>style.visibility</p:attrName>
                                        </p:attrNameLst>
                                      </p:cBhvr>
                                      <p:to>
                                        <p:strVal val="visible"/>
                                      </p:to>
                                    </p:set>
                                    <p:anim calcmode="discrete" valueType="clr">
                                      <p:cBhvr override="childStyle">
                                        <p:cTn id="14" dur="80"/>
                                        <p:tgtEl>
                                          <p:spTgt spid="289795">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289795">
                                            <p:txEl>
                                              <p:pRg st="2" end="2"/>
                                            </p:txEl>
                                          </p:spTgt>
                                        </p:tgtEl>
                                        <p:attrNameLst>
                                          <p:attrName>fillcolor</p:attrName>
                                        </p:attrNameLst>
                                      </p:cBhvr>
                                      <p:tavLst>
                                        <p:tav tm="0">
                                          <p:val>
                                            <p:clrVal>
                                              <a:schemeClr val="accent2"/>
                                            </p:clrVal>
                                          </p:val>
                                        </p:tav>
                                        <p:tav tm="50000">
                                          <p:val>
                                            <p:clrVal>
                                              <a:schemeClr val="hlink"/>
                                            </p:clrVal>
                                          </p:val>
                                        </p:tav>
                                      </p:tavLst>
                                    </p:anim>
                                    <p:set>
                                      <p:cBhvr>
                                        <p:cTn id="16" dur="80"/>
                                        <p:tgtEl>
                                          <p:spTgt spid="289795">
                                            <p:txEl>
                                              <p:pRg st="2" end="2"/>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289795">
                                            <p:txEl>
                                              <p:pRg st="3" end="3"/>
                                            </p:txEl>
                                          </p:spTgt>
                                        </p:tgtEl>
                                        <p:attrNameLst>
                                          <p:attrName>style.visibility</p:attrName>
                                        </p:attrNameLst>
                                      </p:cBhvr>
                                      <p:to>
                                        <p:strVal val="visible"/>
                                      </p:to>
                                    </p:set>
                                    <p:anim calcmode="discrete" valueType="clr">
                                      <p:cBhvr override="childStyle">
                                        <p:cTn id="21" dur="80"/>
                                        <p:tgtEl>
                                          <p:spTgt spid="289795">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289795">
                                            <p:txEl>
                                              <p:pRg st="3" end="3"/>
                                            </p:txEl>
                                          </p:spTgt>
                                        </p:tgtEl>
                                        <p:attrNameLst>
                                          <p:attrName>fillcolor</p:attrName>
                                        </p:attrNameLst>
                                      </p:cBhvr>
                                      <p:tavLst>
                                        <p:tav tm="0">
                                          <p:val>
                                            <p:clrVal>
                                              <a:schemeClr val="accent2"/>
                                            </p:clrVal>
                                          </p:val>
                                        </p:tav>
                                        <p:tav tm="50000">
                                          <p:val>
                                            <p:clrVal>
                                              <a:schemeClr val="hlink"/>
                                            </p:clrVal>
                                          </p:val>
                                        </p:tav>
                                      </p:tavLst>
                                    </p:anim>
                                    <p:set>
                                      <p:cBhvr>
                                        <p:cTn id="23" dur="80"/>
                                        <p:tgtEl>
                                          <p:spTgt spid="289795">
                                            <p:txEl>
                                              <p:pRg st="3" end="3"/>
                                            </p:txEl>
                                          </p:spTgt>
                                        </p:tgtEl>
                                        <p:attrNameLst>
                                          <p:attrName>fill.type</p:attrName>
                                        </p:attrNameLst>
                                      </p:cBhvr>
                                      <p:to>
                                        <p:strVal val="solid"/>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289795">
                                            <p:txEl>
                                              <p:pRg st="4" end="4"/>
                                            </p:txEl>
                                          </p:spTgt>
                                        </p:tgtEl>
                                        <p:attrNameLst>
                                          <p:attrName>style.visibility</p:attrName>
                                        </p:attrNameLst>
                                      </p:cBhvr>
                                      <p:to>
                                        <p:strVal val="visible"/>
                                      </p:to>
                                    </p:set>
                                    <p:anim calcmode="discrete" valueType="clr">
                                      <p:cBhvr override="childStyle">
                                        <p:cTn id="28" dur="80"/>
                                        <p:tgtEl>
                                          <p:spTgt spid="289795">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289795">
                                            <p:txEl>
                                              <p:pRg st="4" end="4"/>
                                            </p:txEl>
                                          </p:spTgt>
                                        </p:tgtEl>
                                        <p:attrNameLst>
                                          <p:attrName>fillcolor</p:attrName>
                                        </p:attrNameLst>
                                      </p:cBhvr>
                                      <p:tavLst>
                                        <p:tav tm="0">
                                          <p:val>
                                            <p:clrVal>
                                              <a:schemeClr val="accent2"/>
                                            </p:clrVal>
                                          </p:val>
                                        </p:tav>
                                        <p:tav tm="50000">
                                          <p:val>
                                            <p:clrVal>
                                              <a:schemeClr val="hlink"/>
                                            </p:clrVal>
                                          </p:val>
                                        </p:tav>
                                      </p:tavLst>
                                    </p:anim>
                                    <p:set>
                                      <p:cBhvr>
                                        <p:cTn id="30" dur="80"/>
                                        <p:tgtEl>
                                          <p:spTgt spid="289795">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D22192E2-98CE-4181-9483-9BFF0FF63BF3}"/>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25603" name="页脚占位符 4">
            <a:extLst>
              <a:ext uri="{FF2B5EF4-FFF2-40B4-BE49-F238E27FC236}">
                <a16:creationId xmlns:a16="http://schemas.microsoft.com/office/drawing/2014/main" id="{CCC3DF2F-F838-48CD-B8B1-D13E7C5A0497}"/>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97D897E-8735-436E-810B-33247329A044}" type="slidenum">
              <a:rPr lang="en-US" altLang="zh-CN" smtClean="0">
                <a:latin typeface="Garamond" panose="02020404030301010803" pitchFamily="18" charset="0"/>
              </a:rPr>
              <a:pPr/>
              <a:t>25</a:t>
            </a:fld>
            <a:endParaRPr lang="en-US" altLang="zh-CN">
              <a:latin typeface="Garamond" panose="02020404030301010803" pitchFamily="18" charset="0"/>
            </a:endParaRPr>
          </a:p>
        </p:txBody>
      </p:sp>
      <p:sp>
        <p:nvSpPr>
          <p:cNvPr id="25604" name="Rectangle 2">
            <a:extLst>
              <a:ext uri="{FF2B5EF4-FFF2-40B4-BE49-F238E27FC236}">
                <a16:creationId xmlns:a16="http://schemas.microsoft.com/office/drawing/2014/main" id="{A0A81484-A492-4539-BF49-F580B07D74EE}"/>
              </a:ext>
            </a:extLst>
          </p:cNvPr>
          <p:cNvSpPr>
            <a:spLocks noGrp="1" noChangeArrowheads="1"/>
          </p:cNvSpPr>
          <p:nvPr>
            <p:ph type="title"/>
          </p:nvPr>
        </p:nvSpPr>
        <p:spPr/>
        <p:txBody>
          <a:bodyPr/>
          <a:lstStyle/>
          <a:p>
            <a:pPr eaLnBrk="1" hangingPunct="1"/>
            <a:r>
              <a:rPr lang="zh-CN" altLang="en-US" dirty="0"/>
              <a:t>无连接传输 </a:t>
            </a:r>
            <a:r>
              <a:rPr lang="en-US" altLang="zh-CN" dirty="0"/>
              <a:t>: UDP</a:t>
            </a:r>
          </a:p>
        </p:txBody>
      </p:sp>
      <p:sp>
        <p:nvSpPr>
          <p:cNvPr id="25605" name="Rectangle 3">
            <a:extLst>
              <a:ext uri="{FF2B5EF4-FFF2-40B4-BE49-F238E27FC236}">
                <a16:creationId xmlns:a16="http://schemas.microsoft.com/office/drawing/2014/main" id="{D704C0A4-5CB8-4778-95D2-1B465C665ECD}"/>
              </a:ext>
            </a:extLst>
          </p:cNvPr>
          <p:cNvSpPr>
            <a:spLocks noGrp="1" noChangeArrowheads="1"/>
          </p:cNvSpPr>
          <p:nvPr>
            <p:ph type="body" idx="1"/>
          </p:nvPr>
        </p:nvSpPr>
        <p:spPr/>
        <p:txBody>
          <a:bodyPr/>
          <a:lstStyle/>
          <a:p>
            <a:pPr eaLnBrk="1" hangingPunct="1"/>
            <a:r>
              <a:rPr lang="zh-CN" altLang="en-US" b="1" dirty="0">
                <a:ea typeface="楷体" panose="02010609060101010101" pitchFamily="49" charset="-122"/>
                <a:cs typeface="Arial" panose="020B0604020202020204" pitchFamily="34" charset="0"/>
              </a:rPr>
              <a:t>部分采用</a:t>
            </a:r>
            <a:r>
              <a:rPr lang="en-US" altLang="zh-CN" b="1" dirty="0">
                <a:ea typeface="楷体" panose="02010609060101010101" pitchFamily="49" charset="-122"/>
                <a:cs typeface="Arial" panose="020B0604020202020204" pitchFamily="34" charset="0"/>
              </a:rPr>
              <a:t>UDP</a:t>
            </a:r>
            <a:r>
              <a:rPr lang="zh-CN" altLang="en-US" b="1" dirty="0">
                <a:ea typeface="楷体" panose="02010609060101010101" pitchFamily="49" charset="-122"/>
                <a:cs typeface="Arial" panose="020B0604020202020204" pitchFamily="34" charset="0"/>
              </a:rPr>
              <a:t>协议的应用</a:t>
            </a:r>
          </a:p>
          <a:p>
            <a:pPr lvl="1" eaLnBrk="1" hangingPunct="1"/>
            <a:r>
              <a:rPr lang="zh-CN" altLang="en-US" dirty="0">
                <a:ea typeface="楷体" panose="02010609060101010101" pitchFamily="49" charset="-122"/>
                <a:cs typeface="Arial" panose="020B0604020202020204" pitchFamily="34" charset="0"/>
              </a:rPr>
              <a:t>远程文件服务器（</a:t>
            </a:r>
            <a:r>
              <a:rPr lang="en-US" altLang="zh-CN" dirty="0">
                <a:ea typeface="楷体" panose="02010609060101010101" pitchFamily="49" charset="-122"/>
                <a:cs typeface="Arial" panose="020B0604020202020204" pitchFamily="34" charset="0"/>
              </a:rPr>
              <a:t>NFS</a:t>
            </a:r>
            <a:r>
              <a:rPr lang="zh-CN" altLang="en-US" dirty="0">
                <a:ea typeface="楷体" panose="02010609060101010101" pitchFamily="49" charset="-122"/>
                <a:cs typeface="Arial" panose="020B0604020202020204" pitchFamily="34" charset="0"/>
              </a:rPr>
              <a:t>）</a:t>
            </a:r>
          </a:p>
          <a:p>
            <a:pPr lvl="1" eaLnBrk="1" hangingPunct="1"/>
            <a:r>
              <a:rPr lang="zh-CN" altLang="en-US" dirty="0">
                <a:ea typeface="楷体" panose="02010609060101010101" pitchFamily="49" charset="-122"/>
                <a:cs typeface="Arial" panose="020B0604020202020204" pitchFamily="34" charset="0"/>
              </a:rPr>
              <a:t>流式多媒体</a:t>
            </a:r>
          </a:p>
          <a:p>
            <a:pPr lvl="1" eaLnBrk="1" hangingPunct="1"/>
            <a:r>
              <a:rPr lang="zh-CN" altLang="en-US" dirty="0">
                <a:ea typeface="楷体" panose="02010609060101010101" pitchFamily="49" charset="-122"/>
                <a:cs typeface="Arial" panose="020B0604020202020204" pitchFamily="34" charset="0"/>
              </a:rPr>
              <a:t>因特网电话</a:t>
            </a:r>
          </a:p>
          <a:p>
            <a:pPr lvl="1" eaLnBrk="1" hangingPunct="1"/>
            <a:r>
              <a:rPr lang="zh-CN" altLang="en-US" dirty="0">
                <a:ea typeface="楷体" panose="02010609060101010101" pitchFamily="49" charset="-122"/>
                <a:cs typeface="Arial" panose="020B0604020202020204" pitchFamily="34" charset="0"/>
              </a:rPr>
              <a:t>网络管理（</a:t>
            </a:r>
            <a:r>
              <a:rPr lang="en-US" altLang="zh-CN" dirty="0">
                <a:ea typeface="楷体" panose="02010609060101010101" pitchFamily="49" charset="-122"/>
                <a:cs typeface="Arial" panose="020B0604020202020204" pitchFamily="34" charset="0"/>
              </a:rPr>
              <a:t>SNMP</a:t>
            </a:r>
            <a:r>
              <a:rPr lang="zh-CN" altLang="en-US" dirty="0">
                <a:ea typeface="楷体" panose="02010609060101010101" pitchFamily="49" charset="-122"/>
                <a:cs typeface="Arial" panose="020B0604020202020204" pitchFamily="34" charset="0"/>
              </a:rPr>
              <a:t>）</a:t>
            </a:r>
          </a:p>
          <a:p>
            <a:pPr lvl="1" eaLnBrk="1" hangingPunct="1"/>
            <a:r>
              <a:rPr lang="zh-CN" altLang="en-US" dirty="0">
                <a:ea typeface="楷体" panose="02010609060101010101" pitchFamily="49" charset="-122"/>
                <a:cs typeface="Arial" panose="020B0604020202020204" pitchFamily="34" charset="0"/>
              </a:rPr>
              <a:t>选路协议（</a:t>
            </a:r>
            <a:r>
              <a:rPr lang="en-US" altLang="zh-CN" dirty="0">
                <a:ea typeface="楷体" panose="02010609060101010101" pitchFamily="49" charset="-122"/>
                <a:cs typeface="Arial" panose="020B0604020202020204" pitchFamily="34" charset="0"/>
              </a:rPr>
              <a:t>RIP</a:t>
            </a:r>
            <a:r>
              <a:rPr lang="zh-CN" altLang="en-US" dirty="0">
                <a:ea typeface="楷体" panose="02010609060101010101" pitchFamily="49" charset="-122"/>
                <a:cs typeface="Arial" panose="020B0604020202020204" pitchFamily="34" charset="0"/>
              </a:rPr>
              <a:t>）</a:t>
            </a:r>
          </a:p>
          <a:p>
            <a:pPr lvl="1" eaLnBrk="1" hangingPunct="1"/>
            <a:r>
              <a:rPr lang="zh-CN" altLang="en-US" dirty="0">
                <a:ea typeface="楷体" panose="02010609060101010101" pitchFamily="49" charset="-122"/>
                <a:cs typeface="Arial" panose="020B0604020202020204" pitchFamily="34" charset="0"/>
              </a:rPr>
              <a:t>域名解析（</a:t>
            </a:r>
            <a:r>
              <a:rPr lang="en-US" altLang="zh-CN" dirty="0">
                <a:ea typeface="楷体" panose="02010609060101010101" pitchFamily="49" charset="-122"/>
                <a:cs typeface="Arial" panose="020B0604020202020204" pitchFamily="34" charset="0"/>
              </a:rPr>
              <a:t>DNS</a:t>
            </a:r>
            <a:r>
              <a:rPr lang="zh-CN" altLang="en-US" dirty="0">
                <a:ea typeface="楷体" panose="02010609060101010101" pitchFamily="49" charset="-122"/>
                <a:cs typeface="Arial" panose="020B0604020202020204" pitchFamily="34" charset="0"/>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D733486-DC77-4FA9-AB1C-794FF7C19B76}"/>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26627" name="页脚占位符 4">
            <a:extLst>
              <a:ext uri="{FF2B5EF4-FFF2-40B4-BE49-F238E27FC236}">
                <a16:creationId xmlns:a16="http://schemas.microsoft.com/office/drawing/2014/main" id="{E88C3460-9DC5-4E9D-8E43-A5CF383C49A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241C18B-C2EC-4A85-B83A-4EC0BCDB09F1}" type="slidenum">
              <a:rPr lang="en-US" altLang="zh-CN" smtClean="0">
                <a:latin typeface="Garamond" panose="02020404030301010803" pitchFamily="18" charset="0"/>
              </a:rPr>
              <a:pPr/>
              <a:t>26</a:t>
            </a:fld>
            <a:endParaRPr lang="en-US" altLang="zh-CN">
              <a:latin typeface="Garamond" panose="02020404030301010803" pitchFamily="18" charset="0"/>
            </a:endParaRPr>
          </a:p>
        </p:txBody>
      </p:sp>
      <p:sp>
        <p:nvSpPr>
          <p:cNvPr id="26628" name="Rectangle 2">
            <a:extLst>
              <a:ext uri="{FF2B5EF4-FFF2-40B4-BE49-F238E27FC236}">
                <a16:creationId xmlns:a16="http://schemas.microsoft.com/office/drawing/2014/main" id="{EA6901DE-27C6-469B-90CF-B8142F7C52AF}"/>
              </a:ext>
            </a:extLst>
          </p:cNvPr>
          <p:cNvSpPr>
            <a:spLocks noGrp="1" noChangeArrowheads="1"/>
          </p:cNvSpPr>
          <p:nvPr>
            <p:ph type="title"/>
          </p:nvPr>
        </p:nvSpPr>
        <p:spPr/>
        <p:txBody>
          <a:bodyPr/>
          <a:lstStyle/>
          <a:p>
            <a:pPr eaLnBrk="1" hangingPunct="1"/>
            <a:r>
              <a:rPr lang="zh-CN" altLang="en-US" dirty="0"/>
              <a:t>无连接传输 </a:t>
            </a:r>
            <a:r>
              <a:rPr lang="en-US" altLang="zh-CN" dirty="0"/>
              <a:t>: UDP</a:t>
            </a:r>
          </a:p>
        </p:txBody>
      </p:sp>
      <p:sp>
        <p:nvSpPr>
          <p:cNvPr id="287747" name="Rectangle 3">
            <a:extLst>
              <a:ext uri="{FF2B5EF4-FFF2-40B4-BE49-F238E27FC236}">
                <a16:creationId xmlns:a16="http://schemas.microsoft.com/office/drawing/2014/main" id="{29EF901A-AA71-435C-9DD2-8A839C7659D6}"/>
              </a:ext>
            </a:extLst>
          </p:cNvPr>
          <p:cNvSpPr>
            <a:spLocks noGrp="1" noChangeArrowheads="1"/>
          </p:cNvSpPr>
          <p:nvPr>
            <p:ph type="body" idx="1"/>
          </p:nvPr>
        </p:nvSpPr>
        <p:spPr/>
        <p:txBody>
          <a:bodyPr/>
          <a:lstStyle/>
          <a:p>
            <a:pPr eaLnBrk="1" hangingPunct="1"/>
            <a:r>
              <a:rPr lang="en-US" altLang="zh-CN" b="1" dirty="0">
                <a:ea typeface="楷体" panose="02010609060101010101" pitchFamily="49" charset="-122"/>
                <a:cs typeface="Arial" panose="020B0604020202020204" pitchFamily="34" charset="0"/>
              </a:rPr>
              <a:t>UDP</a:t>
            </a:r>
            <a:r>
              <a:rPr lang="zh-CN" altLang="en-US" b="1" dirty="0">
                <a:ea typeface="楷体" panose="02010609060101010101" pitchFamily="49" charset="-122"/>
                <a:cs typeface="Arial" panose="020B0604020202020204" pitchFamily="34" charset="0"/>
              </a:rPr>
              <a:t>大量应用可能导致的严重后果</a:t>
            </a:r>
          </a:p>
          <a:p>
            <a:pPr lvl="1" eaLnBrk="1" hangingPunct="1"/>
            <a:r>
              <a:rPr lang="zh-CN" altLang="en-US" dirty="0">
                <a:ea typeface="楷体" panose="02010609060101010101" pitchFamily="49" charset="-122"/>
                <a:cs typeface="Arial" panose="020B0604020202020204" pitchFamily="34" charset="0"/>
              </a:rPr>
              <a:t>路由器中大量的分组溢出</a:t>
            </a:r>
          </a:p>
          <a:p>
            <a:pPr lvl="1" eaLnBrk="1" hangingPunct="1"/>
            <a:r>
              <a:rPr lang="zh-CN" altLang="en-US" dirty="0">
                <a:ea typeface="楷体" panose="02010609060101010101" pitchFamily="49" charset="-122"/>
                <a:cs typeface="Arial" panose="020B0604020202020204" pitchFamily="34" charset="0"/>
              </a:rPr>
              <a:t>显著减小</a:t>
            </a:r>
            <a:r>
              <a:rPr lang="en-US" altLang="zh-CN" dirty="0">
                <a:ea typeface="楷体" panose="02010609060101010101" pitchFamily="49" charset="-122"/>
                <a:cs typeface="Arial" panose="020B0604020202020204" pitchFamily="34" charset="0"/>
              </a:rPr>
              <a:t>TCP</a:t>
            </a:r>
            <a:r>
              <a:rPr lang="zh-CN" altLang="en-US" dirty="0">
                <a:ea typeface="楷体" panose="02010609060101010101" pitchFamily="49" charset="-122"/>
                <a:cs typeface="Arial" panose="020B0604020202020204" pitchFamily="34" charset="0"/>
              </a:rPr>
              <a:t>通信的速率，甚至挤垮</a:t>
            </a:r>
            <a:r>
              <a:rPr lang="en-US" altLang="zh-CN" dirty="0">
                <a:ea typeface="楷体" panose="02010609060101010101" pitchFamily="49" charset="-122"/>
                <a:cs typeface="Arial" panose="020B0604020202020204" pitchFamily="34" charset="0"/>
              </a:rPr>
              <a:t>TCP</a:t>
            </a:r>
            <a:r>
              <a:rPr lang="zh-CN" altLang="en-US" dirty="0">
                <a:ea typeface="楷体" panose="02010609060101010101" pitchFamily="49" charset="-122"/>
                <a:cs typeface="Arial" panose="020B0604020202020204" pitchFamily="34" charset="0"/>
              </a:rPr>
              <a:t>会话</a:t>
            </a:r>
          </a:p>
          <a:p>
            <a:pPr eaLnBrk="1" hangingPunct="1"/>
            <a:endParaRPr lang="zh-CN" altLang="en-US" dirty="0">
              <a:ea typeface="楷体" panose="02010609060101010101" pitchFamily="49" charset="-122"/>
              <a:cs typeface="Arial" panose="020B0604020202020204" pitchFamily="34" charset="0"/>
            </a:endParaRPr>
          </a:p>
          <a:p>
            <a:pPr eaLnBrk="1" hangingPunct="1"/>
            <a:r>
              <a:rPr lang="zh-CN" altLang="en-US" b="1" dirty="0">
                <a:ea typeface="楷体" panose="02010609060101010101" pitchFamily="49" charset="-122"/>
                <a:cs typeface="Arial" panose="020B0604020202020204" pitchFamily="34" charset="0"/>
              </a:rPr>
              <a:t>使用</a:t>
            </a:r>
            <a:r>
              <a:rPr lang="en-US" altLang="zh-CN" b="1" dirty="0">
                <a:ea typeface="楷体" panose="02010609060101010101" pitchFamily="49" charset="-122"/>
                <a:cs typeface="Arial" panose="020B0604020202020204" pitchFamily="34" charset="0"/>
              </a:rPr>
              <a:t>UDP</a:t>
            </a:r>
            <a:r>
              <a:rPr lang="zh-CN" altLang="en-US" b="1" dirty="0">
                <a:ea typeface="楷体" panose="02010609060101010101" pitchFamily="49" charset="-122"/>
                <a:cs typeface="Arial" panose="020B0604020202020204" pitchFamily="34" charset="0"/>
              </a:rPr>
              <a:t>的可靠数据传输</a:t>
            </a:r>
          </a:p>
          <a:p>
            <a:pPr lvl="1" eaLnBrk="1" hangingPunct="1"/>
            <a:r>
              <a:rPr lang="zh-CN" altLang="en-US" dirty="0">
                <a:ea typeface="楷体" panose="02010609060101010101" pitchFamily="49" charset="-122"/>
                <a:cs typeface="Arial" panose="020B0604020202020204" pitchFamily="34" charset="0"/>
              </a:rPr>
              <a:t>在应用层实现数据的可靠传输</a:t>
            </a:r>
          </a:p>
          <a:p>
            <a:pPr lvl="1" eaLnBrk="1" hangingPunct="1"/>
            <a:r>
              <a:rPr lang="zh-CN" altLang="en-US" dirty="0">
                <a:ea typeface="楷体" panose="02010609060101010101" pitchFamily="49" charset="-122"/>
                <a:cs typeface="Arial" panose="020B0604020202020204" pitchFamily="34" charset="0"/>
              </a:rPr>
              <a:t>增加了应用进程的实现难度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287747">
                                            <p:txEl>
                                              <p:pRg st="0" end="0"/>
                                            </p:txEl>
                                          </p:spTgt>
                                        </p:tgtEl>
                                        <p:attrNameLst>
                                          <p:attrName>style.visibility</p:attrName>
                                        </p:attrNameLst>
                                      </p:cBhvr>
                                      <p:to>
                                        <p:strVal val="visible"/>
                                      </p:to>
                                    </p:set>
                                    <p:anim calcmode="discrete" valueType="clr">
                                      <p:cBhvr override="childStyle">
                                        <p:cTn id="7" dur="80"/>
                                        <p:tgtEl>
                                          <p:spTgt spid="28774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87747">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287747">
                                            <p:txEl>
                                              <p:pRg st="0" end="0"/>
                                            </p:txEl>
                                          </p:spTgt>
                                        </p:tgtEl>
                                        <p:attrNameLst>
                                          <p:attrName>fill.type</p:attrName>
                                        </p:attrNameLst>
                                      </p:cBhvr>
                                      <p:to>
                                        <p:strVal val="solid"/>
                                      </p:to>
                                    </p:set>
                                  </p:childTnLst>
                                </p:cTn>
                              </p:par>
                            </p:childTnLst>
                          </p:cTn>
                        </p:par>
                        <p:par>
                          <p:cTn id="10" fill="hold" nodeType="afterGroup">
                            <p:stCondLst>
                              <p:cond delay="68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287747">
                                            <p:txEl>
                                              <p:pRg st="1" end="1"/>
                                            </p:txEl>
                                          </p:spTgt>
                                        </p:tgtEl>
                                        <p:attrNameLst>
                                          <p:attrName>style.visibility</p:attrName>
                                        </p:attrNameLst>
                                      </p:cBhvr>
                                      <p:to>
                                        <p:strVal val="visible"/>
                                      </p:to>
                                    </p:set>
                                    <p:anim calcmode="discrete" valueType="clr">
                                      <p:cBhvr override="childStyle">
                                        <p:cTn id="13" dur="80"/>
                                        <p:tgtEl>
                                          <p:spTgt spid="28774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287747">
                                            <p:txEl>
                                              <p:pRg st="1" end="1"/>
                                            </p:txEl>
                                          </p:spTgt>
                                        </p:tgtEl>
                                        <p:attrNameLst>
                                          <p:attrName>fillcolor</p:attrName>
                                        </p:attrNameLst>
                                      </p:cBhvr>
                                      <p:tavLst>
                                        <p:tav tm="0">
                                          <p:val>
                                            <p:clrVal>
                                              <a:schemeClr val="accent2"/>
                                            </p:clrVal>
                                          </p:val>
                                        </p:tav>
                                        <p:tav tm="50000">
                                          <p:val>
                                            <p:clrVal>
                                              <a:schemeClr val="hlink"/>
                                            </p:clrVal>
                                          </p:val>
                                        </p:tav>
                                      </p:tavLst>
                                    </p:anim>
                                    <p:set>
                                      <p:cBhvr>
                                        <p:cTn id="15" dur="80"/>
                                        <p:tgtEl>
                                          <p:spTgt spid="287747">
                                            <p:txEl>
                                              <p:pRg st="1" end="1"/>
                                            </p:txEl>
                                          </p:spTgt>
                                        </p:tgtEl>
                                        <p:attrNameLst>
                                          <p:attrName>fill.type</p:attrName>
                                        </p:attrNameLst>
                                      </p:cBhvr>
                                      <p:to>
                                        <p:strVal val="solid"/>
                                      </p:to>
                                    </p:set>
                                  </p:childTnLst>
                                </p:cTn>
                              </p:par>
                            </p:childTnLst>
                          </p:cTn>
                        </p:par>
                        <p:par>
                          <p:cTn id="16" fill="hold" nodeType="afterGroup">
                            <p:stCondLst>
                              <p:cond delay="1160"/>
                            </p:stCondLst>
                            <p:childTnLst>
                              <p:par>
                                <p:cTn id="17" presetID="27" presetClass="entr" presetSubtype="0" fill="hold" nodeType="afterEffect">
                                  <p:stCondLst>
                                    <p:cond delay="0"/>
                                  </p:stCondLst>
                                  <p:iterate type="lt">
                                    <p:tmPct val="50000"/>
                                  </p:iterate>
                                  <p:childTnLst>
                                    <p:set>
                                      <p:cBhvr>
                                        <p:cTn id="18" dur="1" fill="hold">
                                          <p:stCondLst>
                                            <p:cond delay="0"/>
                                          </p:stCondLst>
                                        </p:cTn>
                                        <p:tgtEl>
                                          <p:spTgt spid="287747">
                                            <p:txEl>
                                              <p:pRg st="2" end="2"/>
                                            </p:txEl>
                                          </p:spTgt>
                                        </p:tgtEl>
                                        <p:attrNameLst>
                                          <p:attrName>style.visibility</p:attrName>
                                        </p:attrNameLst>
                                      </p:cBhvr>
                                      <p:to>
                                        <p:strVal val="visible"/>
                                      </p:to>
                                    </p:set>
                                    <p:anim calcmode="discrete" valueType="clr">
                                      <p:cBhvr override="childStyle">
                                        <p:cTn id="19" dur="80"/>
                                        <p:tgtEl>
                                          <p:spTgt spid="287747">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287747">
                                            <p:txEl>
                                              <p:pRg st="2" end="2"/>
                                            </p:txEl>
                                          </p:spTgt>
                                        </p:tgtEl>
                                        <p:attrNameLst>
                                          <p:attrName>fillcolor</p:attrName>
                                        </p:attrNameLst>
                                      </p:cBhvr>
                                      <p:tavLst>
                                        <p:tav tm="0">
                                          <p:val>
                                            <p:clrVal>
                                              <a:schemeClr val="accent2"/>
                                            </p:clrVal>
                                          </p:val>
                                        </p:tav>
                                        <p:tav tm="50000">
                                          <p:val>
                                            <p:clrVal>
                                              <a:schemeClr val="hlink"/>
                                            </p:clrVal>
                                          </p:val>
                                        </p:tav>
                                      </p:tavLst>
                                    </p:anim>
                                    <p:set>
                                      <p:cBhvr>
                                        <p:cTn id="21" dur="80"/>
                                        <p:tgtEl>
                                          <p:spTgt spid="287747">
                                            <p:txEl>
                                              <p:pRg st="2" end="2"/>
                                            </p:txEl>
                                          </p:spTgt>
                                        </p:tgtEl>
                                        <p:attrNameLst>
                                          <p:attrName>fill.type</p:attrName>
                                        </p:attrNameLst>
                                      </p:cBhvr>
                                      <p:to>
                                        <p:strVal val="solid"/>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7" presetClass="entr" presetSubtype="0" fill="hold" nodeType="clickEffect">
                                  <p:stCondLst>
                                    <p:cond delay="0"/>
                                  </p:stCondLst>
                                  <p:iterate type="lt">
                                    <p:tmPct val="50000"/>
                                  </p:iterate>
                                  <p:childTnLst>
                                    <p:set>
                                      <p:cBhvr>
                                        <p:cTn id="25" dur="1" fill="hold">
                                          <p:stCondLst>
                                            <p:cond delay="0"/>
                                          </p:stCondLst>
                                        </p:cTn>
                                        <p:tgtEl>
                                          <p:spTgt spid="287747">
                                            <p:txEl>
                                              <p:pRg st="4" end="4"/>
                                            </p:txEl>
                                          </p:spTgt>
                                        </p:tgtEl>
                                        <p:attrNameLst>
                                          <p:attrName>style.visibility</p:attrName>
                                        </p:attrNameLst>
                                      </p:cBhvr>
                                      <p:to>
                                        <p:strVal val="visible"/>
                                      </p:to>
                                    </p:set>
                                    <p:anim calcmode="discrete" valueType="clr">
                                      <p:cBhvr override="childStyle">
                                        <p:cTn id="26" dur="80"/>
                                        <p:tgtEl>
                                          <p:spTgt spid="287747">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287747">
                                            <p:txEl>
                                              <p:pRg st="4" end="4"/>
                                            </p:txEl>
                                          </p:spTgt>
                                        </p:tgtEl>
                                        <p:attrNameLst>
                                          <p:attrName>fillcolor</p:attrName>
                                        </p:attrNameLst>
                                      </p:cBhvr>
                                      <p:tavLst>
                                        <p:tav tm="0">
                                          <p:val>
                                            <p:clrVal>
                                              <a:schemeClr val="accent2"/>
                                            </p:clrVal>
                                          </p:val>
                                        </p:tav>
                                        <p:tav tm="50000">
                                          <p:val>
                                            <p:clrVal>
                                              <a:schemeClr val="hlink"/>
                                            </p:clrVal>
                                          </p:val>
                                        </p:tav>
                                      </p:tavLst>
                                    </p:anim>
                                    <p:set>
                                      <p:cBhvr>
                                        <p:cTn id="28" dur="80"/>
                                        <p:tgtEl>
                                          <p:spTgt spid="287747">
                                            <p:txEl>
                                              <p:pRg st="4" end="4"/>
                                            </p:txEl>
                                          </p:spTgt>
                                        </p:tgtEl>
                                        <p:attrNameLst>
                                          <p:attrName>fill.type</p:attrName>
                                        </p:attrNameLst>
                                      </p:cBhvr>
                                      <p:to>
                                        <p:strVal val="solid"/>
                                      </p:to>
                                    </p:set>
                                  </p:childTnLst>
                                </p:cTn>
                              </p:par>
                            </p:childTnLst>
                          </p:cTn>
                        </p:par>
                        <p:par>
                          <p:cTn id="29" fill="hold" nodeType="afterGroup">
                            <p:stCondLst>
                              <p:cond delay="520"/>
                            </p:stCondLst>
                            <p:childTnLst>
                              <p:par>
                                <p:cTn id="30" presetID="27" presetClass="entr" presetSubtype="0" fill="hold" nodeType="afterEffect">
                                  <p:stCondLst>
                                    <p:cond delay="0"/>
                                  </p:stCondLst>
                                  <p:iterate type="lt">
                                    <p:tmPct val="50000"/>
                                  </p:iterate>
                                  <p:childTnLst>
                                    <p:set>
                                      <p:cBhvr>
                                        <p:cTn id="31" dur="1" fill="hold">
                                          <p:stCondLst>
                                            <p:cond delay="0"/>
                                          </p:stCondLst>
                                        </p:cTn>
                                        <p:tgtEl>
                                          <p:spTgt spid="287747">
                                            <p:txEl>
                                              <p:pRg st="5" end="5"/>
                                            </p:txEl>
                                          </p:spTgt>
                                        </p:tgtEl>
                                        <p:attrNameLst>
                                          <p:attrName>style.visibility</p:attrName>
                                        </p:attrNameLst>
                                      </p:cBhvr>
                                      <p:to>
                                        <p:strVal val="visible"/>
                                      </p:to>
                                    </p:set>
                                    <p:anim calcmode="discrete" valueType="clr">
                                      <p:cBhvr override="childStyle">
                                        <p:cTn id="32" dur="80"/>
                                        <p:tgtEl>
                                          <p:spTgt spid="287747">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287747">
                                            <p:txEl>
                                              <p:pRg st="5" end="5"/>
                                            </p:txEl>
                                          </p:spTgt>
                                        </p:tgtEl>
                                        <p:attrNameLst>
                                          <p:attrName>fillcolor</p:attrName>
                                        </p:attrNameLst>
                                      </p:cBhvr>
                                      <p:tavLst>
                                        <p:tav tm="0">
                                          <p:val>
                                            <p:clrVal>
                                              <a:schemeClr val="accent2"/>
                                            </p:clrVal>
                                          </p:val>
                                        </p:tav>
                                        <p:tav tm="50000">
                                          <p:val>
                                            <p:clrVal>
                                              <a:schemeClr val="hlink"/>
                                            </p:clrVal>
                                          </p:val>
                                        </p:tav>
                                      </p:tavLst>
                                    </p:anim>
                                    <p:set>
                                      <p:cBhvr>
                                        <p:cTn id="34" dur="80"/>
                                        <p:tgtEl>
                                          <p:spTgt spid="287747">
                                            <p:txEl>
                                              <p:pRg st="5" end="5"/>
                                            </p:txEl>
                                          </p:spTgt>
                                        </p:tgtEl>
                                        <p:attrNameLst>
                                          <p:attrName>fill.type</p:attrName>
                                        </p:attrNameLst>
                                      </p:cBhvr>
                                      <p:to>
                                        <p:strVal val="solid"/>
                                      </p:to>
                                    </p:set>
                                  </p:childTnLst>
                                </p:cTn>
                              </p:par>
                            </p:childTnLst>
                          </p:cTn>
                        </p:par>
                        <p:par>
                          <p:cTn id="35" fill="hold" nodeType="afterGroup">
                            <p:stCondLst>
                              <p:cond delay="1080"/>
                            </p:stCondLst>
                            <p:childTnLst>
                              <p:par>
                                <p:cTn id="36" presetID="27" presetClass="entr" presetSubtype="0" fill="hold" nodeType="afterEffect">
                                  <p:stCondLst>
                                    <p:cond delay="0"/>
                                  </p:stCondLst>
                                  <p:iterate type="lt">
                                    <p:tmPct val="50000"/>
                                  </p:iterate>
                                  <p:childTnLst>
                                    <p:set>
                                      <p:cBhvr>
                                        <p:cTn id="37" dur="1" fill="hold">
                                          <p:stCondLst>
                                            <p:cond delay="0"/>
                                          </p:stCondLst>
                                        </p:cTn>
                                        <p:tgtEl>
                                          <p:spTgt spid="287747">
                                            <p:txEl>
                                              <p:pRg st="6" end="6"/>
                                            </p:txEl>
                                          </p:spTgt>
                                        </p:tgtEl>
                                        <p:attrNameLst>
                                          <p:attrName>style.visibility</p:attrName>
                                        </p:attrNameLst>
                                      </p:cBhvr>
                                      <p:to>
                                        <p:strVal val="visible"/>
                                      </p:to>
                                    </p:set>
                                    <p:anim calcmode="discrete" valueType="clr">
                                      <p:cBhvr override="childStyle">
                                        <p:cTn id="38" dur="80"/>
                                        <p:tgtEl>
                                          <p:spTgt spid="287747">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287747">
                                            <p:txEl>
                                              <p:pRg st="6" end="6"/>
                                            </p:txEl>
                                          </p:spTgt>
                                        </p:tgtEl>
                                        <p:attrNameLst>
                                          <p:attrName>fillcolor</p:attrName>
                                        </p:attrNameLst>
                                      </p:cBhvr>
                                      <p:tavLst>
                                        <p:tav tm="0">
                                          <p:val>
                                            <p:clrVal>
                                              <a:schemeClr val="accent2"/>
                                            </p:clrVal>
                                          </p:val>
                                        </p:tav>
                                        <p:tav tm="50000">
                                          <p:val>
                                            <p:clrVal>
                                              <a:schemeClr val="hlink"/>
                                            </p:clrVal>
                                          </p:val>
                                        </p:tav>
                                      </p:tavLst>
                                    </p:anim>
                                    <p:set>
                                      <p:cBhvr>
                                        <p:cTn id="40" dur="80"/>
                                        <p:tgtEl>
                                          <p:spTgt spid="287747">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日期占位符 3">
            <a:extLst>
              <a:ext uri="{FF2B5EF4-FFF2-40B4-BE49-F238E27FC236}">
                <a16:creationId xmlns:a16="http://schemas.microsoft.com/office/drawing/2014/main" id="{5295B2B0-9F60-43B5-A1B4-E521622A4962}"/>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28675" name="页脚占位符 4">
            <a:extLst>
              <a:ext uri="{FF2B5EF4-FFF2-40B4-BE49-F238E27FC236}">
                <a16:creationId xmlns:a16="http://schemas.microsoft.com/office/drawing/2014/main" id="{7351CBC0-576E-4141-AD0A-17F9D123191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7C5B097-A191-44AB-8BAA-BDF3B2CAE188}" type="slidenum">
              <a:rPr lang="en-US" altLang="zh-CN" smtClean="0">
                <a:latin typeface="Garamond" panose="02020404030301010803" pitchFamily="18" charset="0"/>
              </a:rPr>
              <a:pPr/>
              <a:t>27</a:t>
            </a:fld>
            <a:endParaRPr lang="en-US" altLang="zh-CN">
              <a:latin typeface="Garamond" panose="02020404030301010803" pitchFamily="18" charset="0"/>
            </a:endParaRPr>
          </a:p>
        </p:txBody>
      </p:sp>
      <p:sp>
        <p:nvSpPr>
          <p:cNvPr id="28676" name="Rectangle 2">
            <a:extLst>
              <a:ext uri="{FF2B5EF4-FFF2-40B4-BE49-F238E27FC236}">
                <a16:creationId xmlns:a16="http://schemas.microsoft.com/office/drawing/2014/main" id="{24E7615A-9167-4D83-87BB-A38346CFEF44}"/>
              </a:ext>
            </a:extLst>
          </p:cNvPr>
          <p:cNvSpPr>
            <a:spLocks noGrp="1" noChangeArrowheads="1"/>
          </p:cNvSpPr>
          <p:nvPr>
            <p:ph type="title"/>
          </p:nvPr>
        </p:nvSpPr>
        <p:spPr/>
        <p:txBody>
          <a:bodyPr/>
          <a:lstStyle/>
          <a:p>
            <a:pPr eaLnBrk="1" hangingPunct="1"/>
            <a:r>
              <a:rPr lang="zh-CN" altLang="en-US" dirty="0"/>
              <a:t>无连接传输 </a:t>
            </a:r>
            <a:r>
              <a:rPr lang="en-US" altLang="zh-CN" dirty="0"/>
              <a:t>: UDP</a:t>
            </a:r>
          </a:p>
        </p:txBody>
      </p:sp>
      <p:sp>
        <p:nvSpPr>
          <p:cNvPr id="28677" name="Rectangle 3">
            <a:extLst>
              <a:ext uri="{FF2B5EF4-FFF2-40B4-BE49-F238E27FC236}">
                <a16:creationId xmlns:a16="http://schemas.microsoft.com/office/drawing/2014/main" id="{3B7A86FE-660A-403F-A2CE-0F8DD9F9418E}"/>
              </a:ext>
            </a:extLst>
          </p:cNvPr>
          <p:cNvSpPr>
            <a:spLocks noGrp="1" noChangeArrowheads="1"/>
          </p:cNvSpPr>
          <p:nvPr>
            <p:ph type="body" idx="1"/>
          </p:nvPr>
        </p:nvSpPr>
        <p:spPr/>
        <p:txBody>
          <a:bodyPr/>
          <a:lstStyle/>
          <a:p>
            <a:pPr eaLnBrk="1" hangingPunct="1"/>
            <a:r>
              <a:rPr lang="en-US" altLang="zh-CN" b="1" dirty="0">
                <a:ea typeface="楷体" panose="02010609060101010101" pitchFamily="49" charset="-122"/>
                <a:cs typeface="Arial" panose="020B0604020202020204" pitchFamily="34" charset="0"/>
              </a:rPr>
              <a:t>UDP</a:t>
            </a:r>
            <a:r>
              <a:rPr lang="zh-CN" altLang="en-US" b="1" dirty="0">
                <a:ea typeface="楷体" panose="02010609060101010101" pitchFamily="49" charset="-122"/>
                <a:cs typeface="Arial" panose="020B0604020202020204" pitchFamily="34" charset="0"/>
              </a:rPr>
              <a:t>报文段（</a:t>
            </a:r>
            <a:r>
              <a:rPr lang="zh-CN" altLang="en-US" b="1" i="1" dirty="0">
                <a:ea typeface="楷体" panose="02010609060101010101" pitchFamily="49" charset="-122"/>
                <a:cs typeface="Arial" panose="020B0604020202020204" pitchFamily="34" charset="0"/>
              </a:rPr>
              <a:t>数据报</a:t>
            </a:r>
            <a:r>
              <a:rPr lang="zh-CN" altLang="en-US" b="1" dirty="0">
                <a:ea typeface="楷体" panose="02010609060101010101" pitchFamily="49" charset="-122"/>
                <a:cs typeface="Arial" panose="020B0604020202020204" pitchFamily="34" charset="0"/>
              </a:rPr>
              <a:t>）的结构</a:t>
            </a:r>
          </a:p>
        </p:txBody>
      </p:sp>
      <p:sp>
        <p:nvSpPr>
          <p:cNvPr id="28678" name="Rectangle 4">
            <a:extLst>
              <a:ext uri="{FF2B5EF4-FFF2-40B4-BE49-F238E27FC236}">
                <a16:creationId xmlns:a16="http://schemas.microsoft.com/office/drawing/2014/main" id="{D60953CC-4546-4DD1-8154-618D18CBE459}"/>
              </a:ext>
            </a:extLst>
          </p:cNvPr>
          <p:cNvSpPr>
            <a:spLocks noChangeArrowheads="1"/>
          </p:cNvSpPr>
          <p:nvPr/>
        </p:nvSpPr>
        <p:spPr bwMode="auto">
          <a:xfrm>
            <a:off x="6156326" y="2540000"/>
            <a:ext cx="3324225" cy="3200400"/>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8679" name="Rectangle 5">
            <a:extLst>
              <a:ext uri="{FF2B5EF4-FFF2-40B4-BE49-F238E27FC236}">
                <a16:creationId xmlns:a16="http://schemas.microsoft.com/office/drawing/2014/main" id="{10762B08-C2F3-47C5-AB5F-77E205BF48D4}"/>
              </a:ext>
            </a:extLst>
          </p:cNvPr>
          <p:cNvSpPr>
            <a:spLocks noChangeArrowheads="1"/>
          </p:cNvSpPr>
          <p:nvPr/>
        </p:nvSpPr>
        <p:spPr bwMode="auto">
          <a:xfrm>
            <a:off x="6080126" y="2635250"/>
            <a:ext cx="3324225" cy="3200400"/>
          </a:xfrm>
          <a:prstGeom prst="rect">
            <a:avLst/>
          </a:prstGeom>
          <a:solidFill>
            <a:schemeClr val="bg1"/>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b="1">
              <a:solidFill>
                <a:srgbClr val="0000FF"/>
              </a:solidFill>
              <a:ea typeface="楷体" panose="02010609060101010101" pitchFamily="49" charset="-122"/>
              <a:cs typeface="Arial" panose="020B0604020202020204" pitchFamily="34" charset="0"/>
            </a:endParaRPr>
          </a:p>
        </p:txBody>
      </p:sp>
      <p:sp>
        <p:nvSpPr>
          <p:cNvPr id="28680" name="Text Box 6">
            <a:extLst>
              <a:ext uri="{FF2B5EF4-FFF2-40B4-BE49-F238E27FC236}">
                <a16:creationId xmlns:a16="http://schemas.microsoft.com/office/drawing/2014/main" id="{B21205D9-930B-46A4-BDF1-741345664127}"/>
              </a:ext>
            </a:extLst>
          </p:cNvPr>
          <p:cNvSpPr txBox="1">
            <a:spLocks noChangeArrowheads="1"/>
          </p:cNvSpPr>
          <p:nvPr/>
        </p:nvSpPr>
        <p:spPr bwMode="auto">
          <a:xfrm>
            <a:off x="6340476" y="2657475"/>
            <a:ext cx="1114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solidFill>
                  <a:srgbClr val="0000FF"/>
                </a:solidFill>
                <a:ea typeface="楷体" panose="02010609060101010101" pitchFamily="49" charset="-122"/>
                <a:cs typeface="Arial" panose="020B0604020202020204" pitchFamily="34" charset="0"/>
              </a:rPr>
              <a:t>源端口 </a:t>
            </a:r>
            <a:r>
              <a:rPr lang="en-US" altLang="zh-CN" b="1">
                <a:solidFill>
                  <a:srgbClr val="0000FF"/>
                </a:solidFill>
                <a:ea typeface="楷体" panose="02010609060101010101" pitchFamily="49" charset="-122"/>
                <a:cs typeface="Arial" panose="020B0604020202020204" pitchFamily="34" charset="0"/>
              </a:rPr>
              <a:t>#</a:t>
            </a:r>
            <a:endParaRPr lang="en-US" altLang="zh-CN" sz="2400" b="1">
              <a:solidFill>
                <a:srgbClr val="0000FF"/>
              </a:solidFill>
              <a:ea typeface="楷体" panose="02010609060101010101" pitchFamily="49" charset="-122"/>
              <a:cs typeface="Arial" panose="020B0604020202020204" pitchFamily="34" charset="0"/>
            </a:endParaRPr>
          </a:p>
        </p:txBody>
      </p:sp>
      <p:sp>
        <p:nvSpPr>
          <p:cNvPr id="28681" name="Text Box 7">
            <a:extLst>
              <a:ext uri="{FF2B5EF4-FFF2-40B4-BE49-F238E27FC236}">
                <a16:creationId xmlns:a16="http://schemas.microsoft.com/office/drawing/2014/main" id="{AD7F11F7-771A-4AAA-99C9-9713F4548E29}"/>
              </a:ext>
            </a:extLst>
          </p:cNvPr>
          <p:cNvSpPr txBox="1">
            <a:spLocks noChangeArrowheads="1"/>
          </p:cNvSpPr>
          <p:nvPr/>
        </p:nvSpPr>
        <p:spPr bwMode="auto">
          <a:xfrm>
            <a:off x="7916863" y="2657475"/>
            <a:ext cx="13065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solidFill>
                  <a:srgbClr val="0000FF"/>
                </a:solidFill>
                <a:ea typeface="楷体" panose="02010609060101010101" pitchFamily="49" charset="-122"/>
                <a:cs typeface="Arial" panose="020B0604020202020204" pitchFamily="34" charset="0"/>
              </a:rPr>
              <a:t>目的端口 </a:t>
            </a:r>
            <a:r>
              <a:rPr lang="en-US" altLang="zh-CN" b="1">
                <a:solidFill>
                  <a:srgbClr val="0000FF"/>
                </a:solidFill>
                <a:ea typeface="楷体" panose="02010609060101010101" pitchFamily="49" charset="-122"/>
                <a:cs typeface="Arial" panose="020B0604020202020204" pitchFamily="34" charset="0"/>
              </a:rPr>
              <a:t>#</a:t>
            </a:r>
          </a:p>
        </p:txBody>
      </p:sp>
      <p:sp>
        <p:nvSpPr>
          <p:cNvPr id="28682" name="Line 8">
            <a:extLst>
              <a:ext uri="{FF2B5EF4-FFF2-40B4-BE49-F238E27FC236}">
                <a16:creationId xmlns:a16="http://schemas.microsoft.com/office/drawing/2014/main" id="{F92E1133-3A75-41BB-8D94-5F0C30833F51}"/>
              </a:ext>
            </a:extLst>
          </p:cNvPr>
          <p:cNvSpPr>
            <a:spLocks noChangeShapeType="1"/>
          </p:cNvSpPr>
          <p:nvPr/>
        </p:nvSpPr>
        <p:spPr bwMode="auto">
          <a:xfrm flipV="1">
            <a:off x="6070600" y="3035300"/>
            <a:ext cx="33289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3" name="Line 9">
            <a:extLst>
              <a:ext uri="{FF2B5EF4-FFF2-40B4-BE49-F238E27FC236}">
                <a16:creationId xmlns:a16="http://schemas.microsoft.com/office/drawing/2014/main" id="{C283EC91-EBA3-43A8-A7DD-ACF051F49C5D}"/>
              </a:ext>
            </a:extLst>
          </p:cNvPr>
          <p:cNvSpPr>
            <a:spLocks noChangeShapeType="1"/>
          </p:cNvSpPr>
          <p:nvPr/>
        </p:nvSpPr>
        <p:spPr bwMode="auto">
          <a:xfrm flipV="1">
            <a:off x="6061076" y="3435350"/>
            <a:ext cx="33242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4" name="Line 10">
            <a:extLst>
              <a:ext uri="{FF2B5EF4-FFF2-40B4-BE49-F238E27FC236}">
                <a16:creationId xmlns:a16="http://schemas.microsoft.com/office/drawing/2014/main" id="{6527331B-AC7A-473B-8241-22799AD52629}"/>
              </a:ext>
            </a:extLst>
          </p:cNvPr>
          <p:cNvSpPr>
            <a:spLocks noChangeShapeType="1"/>
          </p:cNvSpPr>
          <p:nvPr/>
        </p:nvSpPr>
        <p:spPr bwMode="auto">
          <a:xfrm flipV="1">
            <a:off x="7718425" y="2635250"/>
            <a:ext cx="0" cy="395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5" name="Text Box 11">
            <a:extLst>
              <a:ext uri="{FF2B5EF4-FFF2-40B4-BE49-F238E27FC236}">
                <a16:creationId xmlns:a16="http://schemas.microsoft.com/office/drawing/2014/main" id="{6AA85045-A583-4657-9656-38A5DEBA7AB3}"/>
              </a:ext>
            </a:extLst>
          </p:cNvPr>
          <p:cNvSpPr txBox="1">
            <a:spLocks noChangeArrowheads="1"/>
          </p:cNvSpPr>
          <p:nvPr/>
        </p:nvSpPr>
        <p:spPr bwMode="auto">
          <a:xfrm>
            <a:off x="7324725" y="2205039"/>
            <a:ext cx="7381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solidFill>
                  <a:srgbClr val="0000FF"/>
                </a:solidFill>
                <a:ea typeface="楷体" panose="02010609060101010101" pitchFamily="49" charset="-122"/>
                <a:cs typeface="Arial" panose="020B0604020202020204" pitchFamily="34" charset="0"/>
              </a:rPr>
              <a:t>32 </a:t>
            </a:r>
            <a:r>
              <a:rPr lang="zh-CN" altLang="en-US" b="1">
                <a:solidFill>
                  <a:srgbClr val="0000FF"/>
                </a:solidFill>
                <a:ea typeface="楷体" panose="02010609060101010101" pitchFamily="49" charset="-122"/>
                <a:cs typeface="Arial" panose="020B0604020202020204" pitchFamily="34" charset="0"/>
              </a:rPr>
              <a:t>位</a:t>
            </a:r>
            <a:endParaRPr lang="zh-CN" altLang="en-US" sz="2400" b="1">
              <a:solidFill>
                <a:srgbClr val="0000FF"/>
              </a:solidFill>
              <a:ea typeface="楷体" panose="02010609060101010101" pitchFamily="49" charset="-122"/>
              <a:cs typeface="Arial" panose="020B0604020202020204" pitchFamily="34" charset="0"/>
            </a:endParaRPr>
          </a:p>
        </p:txBody>
      </p:sp>
      <p:sp>
        <p:nvSpPr>
          <p:cNvPr id="28686" name="Line 12">
            <a:extLst>
              <a:ext uri="{FF2B5EF4-FFF2-40B4-BE49-F238E27FC236}">
                <a16:creationId xmlns:a16="http://schemas.microsoft.com/office/drawing/2014/main" id="{C8A82BFC-DB79-4627-8A3C-F820CD52CFE0}"/>
              </a:ext>
            </a:extLst>
          </p:cNvPr>
          <p:cNvSpPr>
            <a:spLocks noChangeShapeType="1"/>
          </p:cNvSpPr>
          <p:nvPr/>
        </p:nvSpPr>
        <p:spPr bwMode="auto">
          <a:xfrm>
            <a:off x="8175625" y="2401888"/>
            <a:ext cx="1200150" cy="47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7" name="Line 13">
            <a:extLst>
              <a:ext uri="{FF2B5EF4-FFF2-40B4-BE49-F238E27FC236}">
                <a16:creationId xmlns:a16="http://schemas.microsoft.com/office/drawing/2014/main" id="{03004EE7-EB63-4A63-9F37-1052F8B0E161}"/>
              </a:ext>
            </a:extLst>
          </p:cNvPr>
          <p:cNvSpPr>
            <a:spLocks noChangeShapeType="1"/>
          </p:cNvSpPr>
          <p:nvPr/>
        </p:nvSpPr>
        <p:spPr bwMode="auto">
          <a:xfrm rot="10800000">
            <a:off x="6065838" y="2411413"/>
            <a:ext cx="112871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8" name="Text Box 14">
            <a:extLst>
              <a:ext uri="{FF2B5EF4-FFF2-40B4-BE49-F238E27FC236}">
                <a16:creationId xmlns:a16="http://schemas.microsoft.com/office/drawing/2014/main" id="{BD1C52A3-1036-4EF9-B8A0-B70C0B647F80}"/>
              </a:ext>
            </a:extLst>
          </p:cNvPr>
          <p:cNvSpPr txBox="1">
            <a:spLocks noChangeArrowheads="1"/>
          </p:cNvSpPr>
          <p:nvPr/>
        </p:nvSpPr>
        <p:spPr bwMode="auto">
          <a:xfrm>
            <a:off x="7043738" y="4491039"/>
            <a:ext cx="12874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rgbClr val="0000FF"/>
                </a:solidFill>
                <a:ea typeface="楷体" panose="02010609060101010101" pitchFamily="49" charset="-122"/>
                <a:cs typeface="Arial" panose="020B0604020202020204" pitchFamily="34" charset="0"/>
              </a:rPr>
              <a:t>应用数据 </a:t>
            </a:r>
          </a:p>
          <a:p>
            <a:pPr algn="ctr"/>
            <a:r>
              <a:rPr lang="en-US" altLang="zh-CN" sz="2000" b="1">
                <a:solidFill>
                  <a:srgbClr val="0000FF"/>
                </a:solidFill>
                <a:ea typeface="楷体" panose="02010609060101010101" pitchFamily="49" charset="-122"/>
                <a:cs typeface="Arial" panose="020B0604020202020204" pitchFamily="34" charset="0"/>
              </a:rPr>
              <a:t>(</a:t>
            </a:r>
            <a:r>
              <a:rPr lang="zh-CN" altLang="en-US" sz="2000" b="1">
                <a:solidFill>
                  <a:srgbClr val="0000FF"/>
                </a:solidFill>
                <a:ea typeface="楷体" panose="02010609060101010101" pitchFamily="49" charset="-122"/>
                <a:cs typeface="Arial" panose="020B0604020202020204" pitchFamily="34" charset="0"/>
              </a:rPr>
              <a:t>报文</a:t>
            </a:r>
            <a:r>
              <a:rPr lang="en-US" altLang="zh-CN" sz="2000" b="1">
                <a:solidFill>
                  <a:srgbClr val="0000FF"/>
                </a:solidFill>
                <a:ea typeface="楷体" panose="02010609060101010101" pitchFamily="49" charset="-122"/>
                <a:cs typeface="Arial" panose="020B0604020202020204" pitchFamily="34" charset="0"/>
              </a:rPr>
              <a:t>)</a:t>
            </a:r>
            <a:endParaRPr lang="en-US" altLang="zh-CN" sz="2400" b="1">
              <a:solidFill>
                <a:srgbClr val="0000FF"/>
              </a:solidFill>
              <a:ea typeface="楷体" panose="02010609060101010101" pitchFamily="49" charset="-122"/>
              <a:cs typeface="Arial" panose="020B0604020202020204" pitchFamily="34" charset="0"/>
            </a:endParaRPr>
          </a:p>
        </p:txBody>
      </p:sp>
      <p:sp>
        <p:nvSpPr>
          <p:cNvPr id="28689" name="Line 16">
            <a:extLst>
              <a:ext uri="{FF2B5EF4-FFF2-40B4-BE49-F238E27FC236}">
                <a16:creationId xmlns:a16="http://schemas.microsoft.com/office/drawing/2014/main" id="{E859A6FC-B40C-4E59-8DDD-F8FFA409B555}"/>
              </a:ext>
            </a:extLst>
          </p:cNvPr>
          <p:cNvSpPr>
            <a:spLocks noChangeShapeType="1"/>
          </p:cNvSpPr>
          <p:nvPr/>
        </p:nvSpPr>
        <p:spPr bwMode="auto">
          <a:xfrm flipV="1">
            <a:off x="7718425" y="3044825"/>
            <a:ext cx="0" cy="395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0" name="Text Box 17">
            <a:extLst>
              <a:ext uri="{FF2B5EF4-FFF2-40B4-BE49-F238E27FC236}">
                <a16:creationId xmlns:a16="http://schemas.microsoft.com/office/drawing/2014/main" id="{B6B941CF-4D30-4FBF-8B0A-D9EBCEB7E019}"/>
              </a:ext>
            </a:extLst>
          </p:cNvPr>
          <p:cNvSpPr txBox="1">
            <a:spLocks noChangeArrowheads="1"/>
          </p:cNvSpPr>
          <p:nvPr/>
        </p:nvSpPr>
        <p:spPr bwMode="auto">
          <a:xfrm>
            <a:off x="6545264" y="3028950"/>
            <a:ext cx="650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solidFill>
                  <a:srgbClr val="0000FF"/>
                </a:solidFill>
                <a:ea typeface="楷体" panose="02010609060101010101" pitchFamily="49" charset="-122"/>
                <a:cs typeface="Arial" panose="020B0604020202020204" pitchFamily="34" charset="0"/>
              </a:rPr>
              <a:t>长度</a:t>
            </a:r>
            <a:endParaRPr lang="zh-CN" altLang="en-US" sz="2400" b="1">
              <a:solidFill>
                <a:srgbClr val="0000FF"/>
              </a:solidFill>
              <a:ea typeface="楷体" panose="02010609060101010101" pitchFamily="49" charset="-122"/>
              <a:cs typeface="Arial" panose="020B0604020202020204" pitchFamily="34" charset="0"/>
            </a:endParaRPr>
          </a:p>
        </p:txBody>
      </p:sp>
      <p:sp>
        <p:nvSpPr>
          <p:cNvPr id="28691" name="Text Box 18">
            <a:extLst>
              <a:ext uri="{FF2B5EF4-FFF2-40B4-BE49-F238E27FC236}">
                <a16:creationId xmlns:a16="http://schemas.microsoft.com/office/drawing/2014/main" id="{BD937FFA-9276-4F27-80C6-0B7C6288E732}"/>
              </a:ext>
            </a:extLst>
          </p:cNvPr>
          <p:cNvSpPr txBox="1">
            <a:spLocks noChangeArrowheads="1"/>
          </p:cNvSpPr>
          <p:nvPr/>
        </p:nvSpPr>
        <p:spPr bwMode="auto">
          <a:xfrm>
            <a:off x="8159751" y="3019426"/>
            <a:ext cx="874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solidFill>
                  <a:srgbClr val="0000FF"/>
                </a:solidFill>
                <a:ea typeface="楷体" panose="02010609060101010101" pitchFamily="49" charset="-122"/>
                <a:cs typeface="Arial" panose="020B0604020202020204" pitchFamily="34" charset="0"/>
              </a:rPr>
              <a:t>检查和</a:t>
            </a:r>
            <a:endParaRPr lang="zh-CN" altLang="en-US" sz="2400" b="1">
              <a:solidFill>
                <a:srgbClr val="0000FF"/>
              </a:solidFill>
              <a:ea typeface="楷体" panose="02010609060101010101" pitchFamily="49" charset="-122"/>
              <a:cs typeface="Arial" panose="020B0604020202020204" pitchFamily="34" charset="0"/>
            </a:endParaRPr>
          </a:p>
        </p:txBody>
      </p:sp>
      <p:sp>
        <p:nvSpPr>
          <p:cNvPr id="28692" name="Text Box 19">
            <a:extLst>
              <a:ext uri="{FF2B5EF4-FFF2-40B4-BE49-F238E27FC236}">
                <a16:creationId xmlns:a16="http://schemas.microsoft.com/office/drawing/2014/main" id="{A13FE907-1AD4-4629-8E0B-C48F01E278DF}"/>
              </a:ext>
            </a:extLst>
          </p:cNvPr>
          <p:cNvSpPr txBox="1">
            <a:spLocks noChangeArrowheads="1"/>
          </p:cNvSpPr>
          <p:nvPr/>
        </p:nvSpPr>
        <p:spPr bwMode="auto">
          <a:xfrm>
            <a:off x="3476626" y="3254057"/>
            <a:ext cx="20256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b="1" dirty="0">
                <a:solidFill>
                  <a:srgbClr val="0000FF"/>
                </a:solidFill>
                <a:ea typeface="楷体" panose="02010609060101010101" pitchFamily="49" charset="-122"/>
                <a:cs typeface="Arial" panose="020B0604020202020204" pitchFamily="34" charset="0"/>
              </a:rPr>
              <a:t>包括首部在内的</a:t>
            </a:r>
          </a:p>
          <a:p>
            <a:pPr algn="r"/>
            <a:r>
              <a:rPr lang="en-US" altLang="zh-CN" b="1" dirty="0">
                <a:solidFill>
                  <a:srgbClr val="0000FF"/>
                </a:solidFill>
                <a:ea typeface="楷体" panose="02010609060101010101" pitchFamily="49" charset="-122"/>
                <a:cs typeface="Arial" panose="020B0604020202020204" pitchFamily="34" charset="0"/>
              </a:rPr>
              <a:t>UDP</a:t>
            </a:r>
            <a:r>
              <a:rPr lang="zh-CN" altLang="en-US" b="1" dirty="0">
                <a:solidFill>
                  <a:srgbClr val="0000FF"/>
                </a:solidFill>
                <a:ea typeface="楷体" panose="02010609060101010101" pitchFamily="49" charset="-122"/>
                <a:cs typeface="Arial" panose="020B0604020202020204" pitchFamily="34" charset="0"/>
              </a:rPr>
              <a:t>报文段长度</a:t>
            </a:r>
            <a:r>
              <a:rPr lang="en-US" altLang="zh-CN" b="1" dirty="0">
                <a:solidFill>
                  <a:srgbClr val="0000FF"/>
                </a:solidFill>
                <a:ea typeface="楷体" panose="02010609060101010101" pitchFamily="49" charset="-122"/>
                <a:cs typeface="Arial" panose="020B0604020202020204" pitchFamily="34" charset="0"/>
              </a:rPr>
              <a:t>, </a:t>
            </a:r>
          </a:p>
          <a:p>
            <a:pPr algn="r"/>
            <a:r>
              <a:rPr lang="zh-CN" altLang="en-US" b="1" dirty="0">
                <a:solidFill>
                  <a:srgbClr val="0000FF"/>
                </a:solidFill>
                <a:ea typeface="楷体" panose="02010609060101010101" pitchFamily="49" charset="-122"/>
                <a:cs typeface="Arial" panose="020B0604020202020204" pitchFamily="34" charset="0"/>
              </a:rPr>
              <a:t>（以字节为单位）</a:t>
            </a:r>
          </a:p>
        </p:txBody>
      </p:sp>
      <p:sp>
        <p:nvSpPr>
          <p:cNvPr id="28693" name="Line 20">
            <a:extLst>
              <a:ext uri="{FF2B5EF4-FFF2-40B4-BE49-F238E27FC236}">
                <a16:creationId xmlns:a16="http://schemas.microsoft.com/office/drawing/2014/main" id="{276464B7-C36C-446F-8AC7-2D1060AF82F7}"/>
              </a:ext>
            </a:extLst>
          </p:cNvPr>
          <p:cNvSpPr>
            <a:spLocks noChangeShapeType="1"/>
          </p:cNvSpPr>
          <p:nvPr/>
        </p:nvSpPr>
        <p:spPr bwMode="auto">
          <a:xfrm>
            <a:off x="4808538" y="3214688"/>
            <a:ext cx="1700212" cy="1111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5717475-375A-4578-9B74-E6CAA9D68F1D}"/>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29699" name="页脚占位符 4">
            <a:extLst>
              <a:ext uri="{FF2B5EF4-FFF2-40B4-BE49-F238E27FC236}">
                <a16:creationId xmlns:a16="http://schemas.microsoft.com/office/drawing/2014/main" id="{09772F4D-66AB-4CAC-9CFF-224CBBB4A68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ED810DF-8A83-47CB-926C-C56A9534D4BF}" type="slidenum">
              <a:rPr lang="en-US" altLang="zh-CN" smtClean="0">
                <a:latin typeface="Garamond" panose="02020404030301010803" pitchFamily="18" charset="0"/>
              </a:rPr>
              <a:pPr/>
              <a:t>28</a:t>
            </a:fld>
            <a:endParaRPr lang="en-US" altLang="zh-CN">
              <a:latin typeface="Garamond" panose="02020404030301010803" pitchFamily="18" charset="0"/>
            </a:endParaRPr>
          </a:p>
        </p:txBody>
      </p:sp>
      <p:sp>
        <p:nvSpPr>
          <p:cNvPr id="29700" name="Rectangle 2">
            <a:extLst>
              <a:ext uri="{FF2B5EF4-FFF2-40B4-BE49-F238E27FC236}">
                <a16:creationId xmlns:a16="http://schemas.microsoft.com/office/drawing/2014/main" id="{7126A1CF-7BBB-42E6-8A31-DB7FD053E4E1}"/>
              </a:ext>
            </a:extLst>
          </p:cNvPr>
          <p:cNvSpPr>
            <a:spLocks noGrp="1" noChangeArrowheads="1"/>
          </p:cNvSpPr>
          <p:nvPr>
            <p:ph type="title"/>
          </p:nvPr>
        </p:nvSpPr>
        <p:spPr/>
        <p:txBody>
          <a:bodyPr/>
          <a:lstStyle/>
          <a:p>
            <a:pPr eaLnBrk="1" hangingPunct="1"/>
            <a:r>
              <a:rPr lang="zh-CN" altLang="en-US" dirty="0"/>
              <a:t>无连接传输 </a:t>
            </a:r>
            <a:r>
              <a:rPr lang="en-US" altLang="zh-CN" dirty="0"/>
              <a:t>: UDP</a:t>
            </a:r>
          </a:p>
        </p:txBody>
      </p:sp>
      <p:sp>
        <p:nvSpPr>
          <p:cNvPr id="292867" name="Rectangle 3">
            <a:extLst>
              <a:ext uri="{FF2B5EF4-FFF2-40B4-BE49-F238E27FC236}">
                <a16:creationId xmlns:a16="http://schemas.microsoft.com/office/drawing/2014/main" id="{1D1A5ED7-AC64-4CF6-A916-F48E5CAAA325}"/>
              </a:ext>
            </a:extLst>
          </p:cNvPr>
          <p:cNvSpPr>
            <a:spLocks noGrp="1" noChangeArrowheads="1"/>
          </p:cNvSpPr>
          <p:nvPr>
            <p:ph type="body" idx="1"/>
          </p:nvPr>
        </p:nvSpPr>
        <p:spPr>
          <a:xfrm>
            <a:off x="1492103" y="1490295"/>
            <a:ext cx="8435975" cy="4751387"/>
          </a:xfrm>
        </p:spPr>
        <p:txBody>
          <a:bodyPr/>
          <a:lstStyle/>
          <a:p>
            <a:pPr eaLnBrk="1" hangingPunct="1">
              <a:lnSpc>
                <a:spcPct val="90000"/>
              </a:lnSpc>
            </a:pPr>
            <a:r>
              <a:rPr lang="en-US" altLang="zh-CN" b="1" dirty="0">
                <a:ea typeface="楷体" panose="02010609060101010101" pitchFamily="49" charset="-122"/>
                <a:cs typeface="Arial" panose="020B0604020202020204" pitchFamily="34" charset="0"/>
              </a:rPr>
              <a:t>UDP</a:t>
            </a:r>
            <a:r>
              <a:rPr lang="zh-CN" altLang="en-US" b="1" dirty="0">
                <a:ea typeface="楷体" panose="02010609060101010101" pitchFamily="49" charset="-122"/>
                <a:cs typeface="Arial" panose="020B0604020202020204" pitchFamily="34" charset="0"/>
              </a:rPr>
              <a:t>的检查和</a:t>
            </a:r>
          </a:p>
          <a:p>
            <a:pPr lvl="1" eaLnBrk="1" hangingPunct="1">
              <a:lnSpc>
                <a:spcPct val="90000"/>
              </a:lnSpc>
            </a:pPr>
            <a:r>
              <a:rPr lang="zh-CN" altLang="en-US" dirty="0">
                <a:ea typeface="楷体" panose="02010609060101010101" pitchFamily="49" charset="-122"/>
                <a:cs typeface="Arial" panose="020B0604020202020204" pitchFamily="34" charset="0"/>
              </a:rPr>
              <a:t>目标</a:t>
            </a:r>
          </a:p>
          <a:p>
            <a:pPr lvl="2" eaLnBrk="1" hangingPunct="1">
              <a:lnSpc>
                <a:spcPct val="90000"/>
              </a:lnSpc>
            </a:pPr>
            <a:r>
              <a:rPr lang="zh-CN" altLang="en-US" sz="2200" dirty="0">
                <a:ea typeface="楷体" panose="02010609060101010101" pitchFamily="49" charset="-122"/>
                <a:cs typeface="Arial" panose="020B0604020202020204" pitchFamily="34" charset="0"/>
              </a:rPr>
              <a:t>检测收到的报文段的“差错” </a:t>
            </a:r>
            <a:r>
              <a:rPr lang="en-US" altLang="zh-CN" sz="2200" dirty="0">
                <a:ea typeface="楷体" panose="02010609060101010101" pitchFamily="49" charset="-122"/>
                <a:cs typeface="Arial" panose="020B0604020202020204" pitchFamily="34" charset="0"/>
              </a:rPr>
              <a:t>(</a:t>
            </a:r>
            <a:r>
              <a:rPr lang="zh-CN" altLang="en-US" sz="2200" dirty="0">
                <a:ea typeface="楷体" panose="02010609060101010101" pitchFamily="49" charset="-122"/>
                <a:cs typeface="Arial" panose="020B0604020202020204" pitchFamily="34" charset="0"/>
              </a:rPr>
              <a:t>例如</a:t>
            </a:r>
            <a:r>
              <a:rPr lang="en-US" altLang="zh-CN" sz="2200" dirty="0">
                <a:ea typeface="楷体" panose="02010609060101010101" pitchFamily="49" charset="-122"/>
                <a:cs typeface="Arial" panose="020B0604020202020204" pitchFamily="34" charset="0"/>
              </a:rPr>
              <a:t>, </a:t>
            </a:r>
            <a:r>
              <a:rPr lang="zh-CN" altLang="en-US" sz="2200" dirty="0">
                <a:ea typeface="楷体" panose="02010609060101010101" pitchFamily="49" charset="-122"/>
                <a:cs typeface="Arial" panose="020B0604020202020204" pitchFamily="34" charset="0"/>
              </a:rPr>
              <a:t>出现突变的比特</a:t>
            </a:r>
            <a:r>
              <a:rPr lang="en-US" altLang="zh-CN" sz="2200" dirty="0">
                <a:ea typeface="楷体" panose="02010609060101010101" pitchFamily="49" charset="-122"/>
                <a:cs typeface="Arial" panose="020B0604020202020204" pitchFamily="34" charset="0"/>
              </a:rPr>
              <a:t>)</a:t>
            </a:r>
          </a:p>
          <a:p>
            <a:pPr lvl="1" eaLnBrk="1" hangingPunct="1">
              <a:lnSpc>
                <a:spcPct val="90000"/>
              </a:lnSpc>
            </a:pPr>
            <a:r>
              <a:rPr lang="zh-CN" altLang="en-US" dirty="0">
                <a:ea typeface="楷体" panose="02010609060101010101" pitchFamily="49" charset="-122"/>
                <a:cs typeface="Arial" panose="020B0604020202020204" pitchFamily="34" charset="0"/>
              </a:rPr>
              <a:t>发送方</a:t>
            </a:r>
          </a:p>
          <a:p>
            <a:pPr lvl="2" eaLnBrk="1" hangingPunct="1">
              <a:lnSpc>
                <a:spcPct val="90000"/>
              </a:lnSpc>
            </a:pPr>
            <a:r>
              <a:rPr lang="zh-CN" altLang="en-US" sz="2200" dirty="0">
                <a:ea typeface="楷体" panose="02010609060101010101" pitchFamily="49" charset="-122"/>
                <a:cs typeface="Arial" panose="020B0604020202020204" pitchFamily="34" charset="0"/>
              </a:rPr>
              <a:t>把报文段看作是</a:t>
            </a:r>
            <a:r>
              <a:rPr lang="en-US" altLang="zh-CN" sz="2200" dirty="0">
                <a:ea typeface="楷体" panose="02010609060101010101" pitchFamily="49" charset="-122"/>
                <a:cs typeface="Arial" panose="020B0604020202020204" pitchFamily="34" charset="0"/>
              </a:rPr>
              <a:t>16</a:t>
            </a:r>
            <a:r>
              <a:rPr lang="zh-CN" altLang="en-US" sz="2200" dirty="0">
                <a:ea typeface="楷体" panose="02010609060101010101" pitchFamily="49" charset="-122"/>
                <a:cs typeface="Arial" panose="020B0604020202020204" pitchFamily="34" charset="0"/>
              </a:rPr>
              <a:t>比特字的序列</a:t>
            </a:r>
          </a:p>
          <a:p>
            <a:pPr lvl="2" eaLnBrk="1" hangingPunct="1">
              <a:lnSpc>
                <a:spcPct val="90000"/>
              </a:lnSpc>
            </a:pPr>
            <a:r>
              <a:rPr lang="zh-CN" altLang="en-US" sz="2200" dirty="0">
                <a:ea typeface="楷体" panose="02010609060101010101" pitchFamily="49" charset="-122"/>
                <a:cs typeface="Arial" panose="020B0604020202020204" pitchFamily="34" charset="0"/>
              </a:rPr>
              <a:t>检查和：对报文段的所有</a:t>
            </a:r>
            <a:r>
              <a:rPr lang="en-US" altLang="zh-CN" sz="2200" dirty="0">
                <a:ea typeface="楷体" panose="02010609060101010101" pitchFamily="49" charset="-122"/>
                <a:cs typeface="Arial" panose="020B0604020202020204" pitchFamily="34" charset="0"/>
              </a:rPr>
              <a:t>16</a:t>
            </a:r>
            <a:r>
              <a:rPr lang="zh-CN" altLang="en-US" sz="2200" dirty="0">
                <a:ea typeface="楷体" panose="02010609060101010101" pitchFamily="49" charset="-122"/>
                <a:cs typeface="Arial" panose="020B0604020202020204" pitchFamily="34" charset="0"/>
              </a:rPr>
              <a:t>比特字的和进行</a:t>
            </a:r>
            <a:r>
              <a:rPr lang="en-US" altLang="zh-CN" sz="2200" dirty="0">
                <a:ea typeface="楷体" panose="02010609060101010101" pitchFamily="49" charset="-122"/>
                <a:cs typeface="Arial" panose="020B0604020202020204" pitchFamily="34" charset="0"/>
              </a:rPr>
              <a:t>1</a:t>
            </a:r>
            <a:r>
              <a:rPr lang="zh-CN" altLang="en-US" sz="2200" dirty="0">
                <a:ea typeface="楷体" panose="02010609060101010101" pitchFamily="49" charset="-122"/>
                <a:cs typeface="Arial" panose="020B0604020202020204" pitchFamily="34" charset="0"/>
              </a:rPr>
              <a:t>的补运算</a:t>
            </a:r>
          </a:p>
          <a:p>
            <a:pPr lvl="2" eaLnBrk="1" hangingPunct="1">
              <a:lnSpc>
                <a:spcPct val="90000"/>
              </a:lnSpc>
            </a:pPr>
            <a:r>
              <a:rPr lang="zh-CN" altLang="en-US" sz="2200" dirty="0">
                <a:ea typeface="楷体" panose="02010609060101010101" pitchFamily="49" charset="-122"/>
                <a:cs typeface="Arial" panose="020B0604020202020204" pitchFamily="34" charset="0"/>
              </a:rPr>
              <a:t>发送方将计算校验和的结果写入</a:t>
            </a:r>
            <a:r>
              <a:rPr lang="en-US" altLang="zh-CN" sz="2200" dirty="0">
                <a:ea typeface="楷体" panose="02010609060101010101" pitchFamily="49" charset="-122"/>
                <a:cs typeface="Arial" panose="020B0604020202020204" pitchFamily="34" charset="0"/>
              </a:rPr>
              <a:t>UDP</a:t>
            </a:r>
            <a:r>
              <a:rPr lang="zh-CN" altLang="en-US" sz="2200" dirty="0">
                <a:ea typeface="楷体" panose="02010609060101010101" pitchFamily="49" charset="-122"/>
                <a:cs typeface="Arial" panose="020B0604020202020204" pitchFamily="34" charset="0"/>
              </a:rPr>
              <a:t>校验和字段中</a:t>
            </a:r>
          </a:p>
          <a:p>
            <a:pPr lvl="1" eaLnBrk="1" hangingPunct="1">
              <a:lnSpc>
                <a:spcPct val="90000"/>
              </a:lnSpc>
            </a:pPr>
            <a:r>
              <a:rPr lang="zh-CN" altLang="en-US" dirty="0">
                <a:ea typeface="楷体" panose="02010609060101010101" pitchFamily="49" charset="-122"/>
                <a:cs typeface="Arial" panose="020B0604020202020204" pitchFamily="34" charset="0"/>
              </a:rPr>
              <a:t>接收方</a:t>
            </a:r>
          </a:p>
          <a:p>
            <a:pPr lvl="2" eaLnBrk="1" hangingPunct="1">
              <a:lnSpc>
                <a:spcPct val="90000"/>
              </a:lnSpc>
            </a:pPr>
            <a:r>
              <a:rPr lang="zh-CN" altLang="en-US" sz="2200" dirty="0">
                <a:ea typeface="楷体" panose="02010609060101010101" pitchFamily="49" charset="-122"/>
                <a:cs typeface="Arial" panose="020B0604020202020204" pitchFamily="34" charset="0"/>
              </a:rPr>
              <a:t>计算接收到的报文段的校验和</a:t>
            </a:r>
          </a:p>
          <a:p>
            <a:pPr lvl="2" eaLnBrk="1" hangingPunct="1">
              <a:lnSpc>
                <a:spcPct val="90000"/>
              </a:lnSpc>
            </a:pPr>
            <a:r>
              <a:rPr lang="zh-CN" altLang="en-US" sz="2200" dirty="0">
                <a:ea typeface="楷体" panose="02010609060101010101" pitchFamily="49" charset="-122"/>
                <a:cs typeface="Arial" panose="020B0604020202020204" pitchFamily="34" charset="0"/>
              </a:rPr>
              <a:t>检查计算结果是否与收到报文段的校验和字段中的值相同</a:t>
            </a:r>
          </a:p>
          <a:p>
            <a:pPr lvl="3" eaLnBrk="1" hangingPunct="1">
              <a:lnSpc>
                <a:spcPct val="90000"/>
              </a:lnSpc>
            </a:pPr>
            <a:r>
              <a:rPr lang="zh-CN" altLang="en-US" sz="2000" dirty="0">
                <a:ea typeface="楷体" panose="02010609060101010101" pitchFamily="49" charset="-122"/>
                <a:cs typeface="Arial" panose="020B0604020202020204" pitchFamily="34" charset="0"/>
              </a:rPr>
              <a:t>不同 </a:t>
            </a:r>
            <a:r>
              <a:rPr lang="en-US" altLang="zh-CN" sz="2000" dirty="0">
                <a:ea typeface="楷体" panose="02010609060101010101" pitchFamily="49" charset="-122"/>
                <a:cs typeface="Arial" panose="020B0604020202020204" pitchFamily="34" charset="0"/>
              </a:rPr>
              <a:t>— </a:t>
            </a:r>
            <a:r>
              <a:rPr lang="zh-CN" altLang="en-US" sz="2000" dirty="0">
                <a:ea typeface="楷体" panose="02010609060101010101" pitchFamily="49" charset="-122"/>
                <a:cs typeface="Arial" panose="020B0604020202020204" pitchFamily="34" charset="0"/>
              </a:rPr>
              <a:t>检测到错误</a:t>
            </a:r>
          </a:p>
          <a:p>
            <a:pPr lvl="3" eaLnBrk="1" hangingPunct="1">
              <a:lnSpc>
                <a:spcPct val="90000"/>
              </a:lnSpc>
            </a:pPr>
            <a:r>
              <a:rPr lang="zh-CN" altLang="en-US" sz="2000" dirty="0">
                <a:ea typeface="楷体" panose="02010609060101010101" pitchFamily="49" charset="-122"/>
                <a:cs typeface="Arial" panose="020B0604020202020204" pitchFamily="34" charset="0"/>
              </a:rPr>
              <a:t>相同 </a:t>
            </a:r>
            <a:r>
              <a:rPr lang="en-US" altLang="zh-CN" sz="2000" dirty="0">
                <a:ea typeface="楷体" panose="02010609060101010101" pitchFamily="49" charset="-122"/>
                <a:cs typeface="Arial" panose="020B0604020202020204" pitchFamily="34" charset="0"/>
              </a:rPr>
              <a:t>— </a:t>
            </a:r>
            <a:r>
              <a:rPr lang="zh-CN" altLang="en-US" sz="2000" dirty="0">
                <a:ea typeface="楷体" panose="02010609060101010101" pitchFamily="49" charset="-122"/>
                <a:cs typeface="Arial" panose="020B0604020202020204" pitchFamily="34" charset="0"/>
              </a:rPr>
              <a:t>没有检测到错误</a:t>
            </a:r>
            <a:r>
              <a:rPr lang="en-US" altLang="zh-CN" sz="2000" dirty="0">
                <a:ea typeface="楷体" panose="02010609060101010101" pitchFamily="49" charset="-122"/>
                <a:cs typeface="Arial" panose="020B0604020202020204" pitchFamily="34" charset="0"/>
              </a:rPr>
              <a:t>(</a:t>
            </a:r>
            <a:r>
              <a:rPr lang="zh-CN" altLang="en-US" sz="2000" dirty="0">
                <a:ea typeface="楷体" panose="02010609060101010101" pitchFamily="49" charset="-122"/>
                <a:cs typeface="Arial" panose="020B0604020202020204" pitchFamily="34" charset="0"/>
              </a:rPr>
              <a:t>但仍可能存在错误</a:t>
            </a:r>
            <a:r>
              <a:rPr lang="en-US" altLang="zh-CN" sz="2000" dirty="0">
                <a:ea typeface="楷体" panose="02010609060101010101" pitchFamily="49" charset="-122"/>
                <a:cs typeface="Arial" panose="020B060402020202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292867">
                                            <p:txEl>
                                              <p:pRg st="1" end="1"/>
                                            </p:txEl>
                                          </p:spTgt>
                                        </p:tgtEl>
                                        <p:attrNameLst>
                                          <p:attrName>style.visibility</p:attrName>
                                        </p:attrNameLst>
                                      </p:cBhvr>
                                      <p:to>
                                        <p:strVal val="visible"/>
                                      </p:to>
                                    </p:set>
                                    <p:anim calcmode="discrete" valueType="clr">
                                      <p:cBhvr override="childStyle">
                                        <p:cTn id="7" dur="80"/>
                                        <p:tgtEl>
                                          <p:spTgt spid="29286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92867">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292867">
                                            <p:txEl>
                                              <p:pRg st="1" end="1"/>
                                            </p:txEl>
                                          </p:spTgt>
                                        </p:tgtEl>
                                        <p:attrNameLst>
                                          <p:attrName>fill.type</p:attrName>
                                        </p:attrNameLst>
                                      </p:cBhvr>
                                      <p:to>
                                        <p:strVal val="solid"/>
                                      </p:to>
                                    </p:set>
                                  </p:childTnLst>
                                </p:cTn>
                              </p:par>
                            </p:childTnLst>
                          </p:cTn>
                        </p:par>
                        <p:par>
                          <p:cTn id="10" fill="hold" nodeType="afterGroup">
                            <p:stCondLst>
                              <p:cond delay="12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292867">
                                            <p:txEl>
                                              <p:pRg st="2" end="2"/>
                                            </p:txEl>
                                          </p:spTgt>
                                        </p:tgtEl>
                                        <p:attrNameLst>
                                          <p:attrName>style.visibility</p:attrName>
                                        </p:attrNameLst>
                                      </p:cBhvr>
                                      <p:to>
                                        <p:strVal val="visible"/>
                                      </p:to>
                                    </p:set>
                                    <p:anim calcmode="discrete" valueType="clr">
                                      <p:cBhvr override="childStyle">
                                        <p:cTn id="13" dur="80"/>
                                        <p:tgtEl>
                                          <p:spTgt spid="292867">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292867">
                                            <p:txEl>
                                              <p:pRg st="2" end="2"/>
                                            </p:txEl>
                                          </p:spTgt>
                                        </p:tgtEl>
                                        <p:attrNameLst>
                                          <p:attrName>fillcolor</p:attrName>
                                        </p:attrNameLst>
                                      </p:cBhvr>
                                      <p:tavLst>
                                        <p:tav tm="0">
                                          <p:val>
                                            <p:clrVal>
                                              <a:schemeClr val="accent2"/>
                                            </p:clrVal>
                                          </p:val>
                                        </p:tav>
                                        <p:tav tm="50000">
                                          <p:val>
                                            <p:clrVal>
                                              <a:schemeClr val="hlink"/>
                                            </p:clrVal>
                                          </p:val>
                                        </p:tav>
                                      </p:tavLst>
                                    </p:anim>
                                    <p:set>
                                      <p:cBhvr>
                                        <p:cTn id="15" dur="80"/>
                                        <p:tgtEl>
                                          <p:spTgt spid="292867">
                                            <p:txEl>
                                              <p:pRg st="2" end="2"/>
                                            </p:txEl>
                                          </p:spTgt>
                                        </p:tgtEl>
                                        <p:attrNameLst>
                                          <p:attrName>fill.type</p:attrName>
                                        </p:attrNameLst>
                                      </p:cBhvr>
                                      <p:to>
                                        <p:strVal val="solid"/>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7" presetClass="entr" presetSubtype="0" fill="hold" nodeType="clickEffect">
                                  <p:stCondLst>
                                    <p:cond delay="0"/>
                                  </p:stCondLst>
                                  <p:iterate type="lt">
                                    <p:tmPct val="50000"/>
                                  </p:iterate>
                                  <p:childTnLst>
                                    <p:set>
                                      <p:cBhvr>
                                        <p:cTn id="19" dur="1" fill="hold">
                                          <p:stCondLst>
                                            <p:cond delay="0"/>
                                          </p:stCondLst>
                                        </p:cTn>
                                        <p:tgtEl>
                                          <p:spTgt spid="292867">
                                            <p:txEl>
                                              <p:pRg st="3" end="3"/>
                                            </p:txEl>
                                          </p:spTgt>
                                        </p:tgtEl>
                                        <p:attrNameLst>
                                          <p:attrName>style.visibility</p:attrName>
                                        </p:attrNameLst>
                                      </p:cBhvr>
                                      <p:to>
                                        <p:strVal val="visible"/>
                                      </p:to>
                                    </p:set>
                                    <p:anim calcmode="discrete" valueType="clr">
                                      <p:cBhvr override="childStyle">
                                        <p:cTn id="20" dur="80"/>
                                        <p:tgtEl>
                                          <p:spTgt spid="292867">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292867">
                                            <p:txEl>
                                              <p:pRg st="3" end="3"/>
                                            </p:txEl>
                                          </p:spTgt>
                                        </p:tgtEl>
                                        <p:attrNameLst>
                                          <p:attrName>fillcolor</p:attrName>
                                        </p:attrNameLst>
                                      </p:cBhvr>
                                      <p:tavLst>
                                        <p:tav tm="0">
                                          <p:val>
                                            <p:clrVal>
                                              <a:schemeClr val="accent2"/>
                                            </p:clrVal>
                                          </p:val>
                                        </p:tav>
                                        <p:tav tm="50000">
                                          <p:val>
                                            <p:clrVal>
                                              <a:schemeClr val="hlink"/>
                                            </p:clrVal>
                                          </p:val>
                                        </p:tav>
                                      </p:tavLst>
                                    </p:anim>
                                    <p:set>
                                      <p:cBhvr>
                                        <p:cTn id="22" dur="80"/>
                                        <p:tgtEl>
                                          <p:spTgt spid="292867">
                                            <p:txEl>
                                              <p:pRg st="3" end="3"/>
                                            </p:txEl>
                                          </p:spTgt>
                                        </p:tgtEl>
                                        <p:attrNameLst>
                                          <p:attrName>fill.type</p:attrName>
                                        </p:attrNameLst>
                                      </p:cBhvr>
                                      <p:to>
                                        <p:strVal val="solid"/>
                                      </p:to>
                                    </p:set>
                                  </p:childTnLst>
                                </p:cTn>
                              </p:par>
                            </p:childTnLst>
                          </p:cTn>
                        </p:par>
                        <p:par>
                          <p:cTn id="23" fill="hold" nodeType="afterGroup">
                            <p:stCondLst>
                              <p:cond delay="160"/>
                            </p:stCondLst>
                            <p:childTnLst>
                              <p:par>
                                <p:cTn id="24" presetID="27" presetClass="entr" presetSubtype="0" fill="hold" nodeType="afterEffect">
                                  <p:stCondLst>
                                    <p:cond delay="0"/>
                                  </p:stCondLst>
                                  <p:iterate type="lt">
                                    <p:tmPct val="50000"/>
                                  </p:iterate>
                                  <p:childTnLst>
                                    <p:set>
                                      <p:cBhvr>
                                        <p:cTn id="25" dur="1" fill="hold">
                                          <p:stCondLst>
                                            <p:cond delay="0"/>
                                          </p:stCondLst>
                                        </p:cTn>
                                        <p:tgtEl>
                                          <p:spTgt spid="292867">
                                            <p:txEl>
                                              <p:pRg st="4" end="4"/>
                                            </p:txEl>
                                          </p:spTgt>
                                        </p:tgtEl>
                                        <p:attrNameLst>
                                          <p:attrName>style.visibility</p:attrName>
                                        </p:attrNameLst>
                                      </p:cBhvr>
                                      <p:to>
                                        <p:strVal val="visible"/>
                                      </p:to>
                                    </p:set>
                                    <p:anim calcmode="discrete" valueType="clr">
                                      <p:cBhvr override="childStyle">
                                        <p:cTn id="26" dur="80"/>
                                        <p:tgtEl>
                                          <p:spTgt spid="292867">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292867">
                                            <p:txEl>
                                              <p:pRg st="4" end="4"/>
                                            </p:txEl>
                                          </p:spTgt>
                                        </p:tgtEl>
                                        <p:attrNameLst>
                                          <p:attrName>fillcolor</p:attrName>
                                        </p:attrNameLst>
                                      </p:cBhvr>
                                      <p:tavLst>
                                        <p:tav tm="0">
                                          <p:val>
                                            <p:clrVal>
                                              <a:schemeClr val="accent2"/>
                                            </p:clrVal>
                                          </p:val>
                                        </p:tav>
                                        <p:tav tm="50000">
                                          <p:val>
                                            <p:clrVal>
                                              <a:schemeClr val="hlink"/>
                                            </p:clrVal>
                                          </p:val>
                                        </p:tav>
                                      </p:tavLst>
                                    </p:anim>
                                    <p:set>
                                      <p:cBhvr>
                                        <p:cTn id="28" dur="80"/>
                                        <p:tgtEl>
                                          <p:spTgt spid="292867">
                                            <p:txEl>
                                              <p:pRg st="4" end="4"/>
                                            </p:txEl>
                                          </p:spTgt>
                                        </p:tgtEl>
                                        <p:attrNameLst>
                                          <p:attrName>fill.type</p:attrName>
                                        </p:attrNameLst>
                                      </p:cBhvr>
                                      <p:to>
                                        <p:strVal val="solid"/>
                                      </p:to>
                                    </p:set>
                                  </p:childTnLst>
                                </p:cTn>
                              </p:par>
                            </p:childTnLst>
                          </p:cTn>
                        </p:par>
                        <p:par>
                          <p:cTn id="29" fill="hold" nodeType="afterGroup">
                            <p:stCondLst>
                              <p:cond delay="800"/>
                            </p:stCondLst>
                            <p:childTnLst>
                              <p:par>
                                <p:cTn id="30" presetID="27" presetClass="entr" presetSubtype="0" fill="hold" nodeType="afterEffect">
                                  <p:stCondLst>
                                    <p:cond delay="0"/>
                                  </p:stCondLst>
                                  <p:iterate type="lt">
                                    <p:tmPct val="50000"/>
                                  </p:iterate>
                                  <p:childTnLst>
                                    <p:set>
                                      <p:cBhvr>
                                        <p:cTn id="31" dur="1" fill="hold">
                                          <p:stCondLst>
                                            <p:cond delay="0"/>
                                          </p:stCondLst>
                                        </p:cTn>
                                        <p:tgtEl>
                                          <p:spTgt spid="292867">
                                            <p:txEl>
                                              <p:pRg st="5" end="5"/>
                                            </p:txEl>
                                          </p:spTgt>
                                        </p:tgtEl>
                                        <p:attrNameLst>
                                          <p:attrName>style.visibility</p:attrName>
                                        </p:attrNameLst>
                                      </p:cBhvr>
                                      <p:to>
                                        <p:strVal val="visible"/>
                                      </p:to>
                                    </p:set>
                                    <p:anim calcmode="discrete" valueType="clr">
                                      <p:cBhvr override="childStyle">
                                        <p:cTn id="32" dur="80"/>
                                        <p:tgtEl>
                                          <p:spTgt spid="292867">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292867">
                                            <p:txEl>
                                              <p:pRg st="5" end="5"/>
                                            </p:txEl>
                                          </p:spTgt>
                                        </p:tgtEl>
                                        <p:attrNameLst>
                                          <p:attrName>fillcolor</p:attrName>
                                        </p:attrNameLst>
                                      </p:cBhvr>
                                      <p:tavLst>
                                        <p:tav tm="0">
                                          <p:val>
                                            <p:clrVal>
                                              <a:schemeClr val="accent2"/>
                                            </p:clrVal>
                                          </p:val>
                                        </p:tav>
                                        <p:tav tm="50000">
                                          <p:val>
                                            <p:clrVal>
                                              <a:schemeClr val="hlink"/>
                                            </p:clrVal>
                                          </p:val>
                                        </p:tav>
                                      </p:tavLst>
                                    </p:anim>
                                    <p:set>
                                      <p:cBhvr>
                                        <p:cTn id="34" dur="80"/>
                                        <p:tgtEl>
                                          <p:spTgt spid="292867">
                                            <p:txEl>
                                              <p:pRg st="5" end="5"/>
                                            </p:txEl>
                                          </p:spTgt>
                                        </p:tgtEl>
                                        <p:attrNameLst>
                                          <p:attrName>fill.type</p:attrName>
                                        </p:attrNameLst>
                                      </p:cBhvr>
                                      <p:to>
                                        <p:strVal val="solid"/>
                                      </p:to>
                                    </p:set>
                                  </p:childTnLst>
                                </p:cTn>
                              </p:par>
                            </p:childTnLst>
                          </p:cTn>
                        </p:par>
                        <p:par>
                          <p:cTn id="35" fill="hold" nodeType="afterGroup">
                            <p:stCondLst>
                              <p:cond delay="1840"/>
                            </p:stCondLst>
                            <p:childTnLst>
                              <p:par>
                                <p:cTn id="36" presetID="27" presetClass="entr" presetSubtype="0" fill="hold" nodeType="afterEffect">
                                  <p:stCondLst>
                                    <p:cond delay="0"/>
                                  </p:stCondLst>
                                  <p:iterate type="lt">
                                    <p:tmPct val="50000"/>
                                  </p:iterate>
                                  <p:childTnLst>
                                    <p:set>
                                      <p:cBhvr>
                                        <p:cTn id="37" dur="1" fill="hold">
                                          <p:stCondLst>
                                            <p:cond delay="0"/>
                                          </p:stCondLst>
                                        </p:cTn>
                                        <p:tgtEl>
                                          <p:spTgt spid="292867">
                                            <p:txEl>
                                              <p:pRg st="6" end="6"/>
                                            </p:txEl>
                                          </p:spTgt>
                                        </p:tgtEl>
                                        <p:attrNameLst>
                                          <p:attrName>style.visibility</p:attrName>
                                        </p:attrNameLst>
                                      </p:cBhvr>
                                      <p:to>
                                        <p:strVal val="visible"/>
                                      </p:to>
                                    </p:set>
                                    <p:anim calcmode="discrete" valueType="clr">
                                      <p:cBhvr override="childStyle">
                                        <p:cTn id="38" dur="80"/>
                                        <p:tgtEl>
                                          <p:spTgt spid="292867">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292867">
                                            <p:txEl>
                                              <p:pRg st="6" end="6"/>
                                            </p:txEl>
                                          </p:spTgt>
                                        </p:tgtEl>
                                        <p:attrNameLst>
                                          <p:attrName>fillcolor</p:attrName>
                                        </p:attrNameLst>
                                      </p:cBhvr>
                                      <p:tavLst>
                                        <p:tav tm="0">
                                          <p:val>
                                            <p:clrVal>
                                              <a:schemeClr val="accent2"/>
                                            </p:clrVal>
                                          </p:val>
                                        </p:tav>
                                        <p:tav tm="50000">
                                          <p:val>
                                            <p:clrVal>
                                              <a:schemeClr val="hlink"/>
                                            </p:clrVal>
                                          </p:val>
                                        </p:tav>
                                      </p:tavLst>
                                    </p:anim>
                                    <p:set>
                                      <p:cBhvr>
                                        <p:cTn id="40" dur="80"/>
                                        <p:tgtEl>
                                          <p:spTgt spid="292867">
                                            <p:txEl>
                                              <p:pRg st="6" end="6"/>
                                            </p:txEl>
                                          </p:spTgt>
                                        </p:tgtEl>
                                        <p:attrNameLst>
                                          <p:attrName>fill.type</p:attrName>
                                        </p:attrNameLst>
                                      </p:cBhvr>
                                      <p:to>
                                        <p:strVal val="solid"/>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7" presetClass="entr" presetSubtype="0" fill="hold" nodeType="clickEffect">
                                  <p:stCondLst>
                                    <p:cond delay="0"/>
                                  </p:stCondLst>
                                  <p:iterate type="lt">
                                    <p:tmPct val="50000"/>
                                  </p:iterate>
                                  <p:childTnLst>
                                    <p:set>
                                      <p:cBhvr>
                                        <p:cTn id="44" dur="1" fill="hold">
                                          <p:stCondLst>
                                            <p:cond delay="0"/>
                                          </p:stCondLst>
                                        </p:cTn>
                                        <p:tgtEl>
                                          <p:spTgt spid="292867">
                                            <p:txEl>
                                              <p:pRg st="7" end="7"/>
                                            </p:txEl>
                                          </p:spTgt>
                                        </p:tgtEl>
                                        <p:attrNameLst>
                                          <p:attrName>style.visibility</p:attrName>
                                        </p:attrNameLst>
                                      </p:cBhvr>
                                      <p:to>
                                        <p:strVal val="visible"/>
                                      </p:to>
                                    </p:set>
                                    <p:anim calcmode="discrete" valueType="clr">
                                      <p:cBhvr override="childStyle">
                                        <p:cTn id="45" dur="80"/>
                                        <p:tgtEl>
                                          <p:spTgt spid="292867">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6" dur="80"/>
                                        <p:tgtEl>
                                          <p:spTgt spid="292867">
                                            <p:txEl>
                                              <p:pRg st="7" end="7"/>
                                            </p:txEl>
                                          </p:spTgt>
                                        </p:tgtEl>
                                        <p:attrNameLst>
                                          <p:attrName>fillcolor</p:attrName>
                                        </p:attrNameLst>
                                      </p:cBhvr>
                                      <p:tavLst>
                                        <p:tav tm="0">
                                          <p:val>
                                            <p:clrVal>
                                              <a:schemeClr val="accent2"/>
                                            </p:clrVal>
                                          </p:val>
                                        </p:tav>
                                        <p:tav tm="50000">
                                          <p:val>
                                            <p:clrVal>
                                              <a:schemeClr val="hlink"/>
                                            </p:clrVal>
                                          </p:val>
                                        </p:tav>
                                      </p:tavLst>
                                    </p:anim>
                                    <p:set>
                                      <p:cBhvr>
                                        <p:cTn id="47" dur="80"/>
                                        <p:tgtEl>
                                          <p:spTgt spid="292867">
                                            <p:txEl>
                                              <p:pRg st="7" end="7"/>
                                            </p:txEl>
                                          </p:spTgt>
                                        </p:tgtEl>
                                        <p:attrNameLst>
                                          <p:attrName>fill.type</p:attrName>
                                        </p:attrNameLst>
                                      </p:cBhvr>
                                      <p:to>
                                        <p:strVal val="solid"/>
                                      </p:to>
                                    </p:set>
                                  </p:childTnLst>
                                </p:cTn>
                              </p:par>
                            </p:childTnLst>
                          </p:cTn>
                        </p:par>
                        <p:par>
                          <p:cTn id="48" fill="hold" nodeType="afterGroup">
                            <p:stCondLst>
                              <p:cond delay="160"/>
                            </p:stCondLst>
                            <p:childTnLst>
                              <p:par>
                                <p:cTn id="49" presetID="27" presetClass="entr" presetSubtype="0" fill="hold" nodeType="afterEffect">
                                  <p:stCondLst>
                                    <p:cond delay="0"/>
                                  </p:stCondLst>
                                  <p:iterate type="lt">
                                    <p:tmPct val="50000"/>
                                  </p:iterate>
                                  <p:childTnLst>
                                    <p:set>
                                      <p:cBhvr>
                                        <p:cTn id="50" dur="1" fill="hold">
                                          <p:stCondLst>
                                            <p:cond delay="0"/>
                                          </p:stCondLst>
                                        </p:cTn>
                                        <p:tgtEl>
                                          <p:spTgt spid="292867">
                                            <p:txEl>
                                              <p:pRg st="8" end="8"/>
                                            </p:txEl>
                                          </p:spTgt>
                                        </p:tgtEl>
                                        <p:attrNameLst>
                                          <p:attrName>style.visibility</p:attrName>
                                        </p:attrNameLst>
                                      </p:cBhvr>
                                      <p:to>
                                        <p:strVal val="visible"/>
                                      </p:to>
                                    </p:set>
                                    <p:anim calcmode="discrete" valueType="clr">
                                      <p:cBhvr override="childStyle">
                                        <p:cTn id="51" dur="80"/>
                                        <p:tgtEl>
                                          <p:spTgt spid="292867">
                                            <p:txEl>
                                              <p:pRg st="8" end="8"/>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2" dur="80"/>
                                        <p:tgtEl>
                                          <p:spTgt spid="292867">
                                            <p:txEl>
                                              <p:pRg st="8" end="8"/>
                                            </p:txEl>
                                          </p:spTgt>
                                        </p:tgtEl>
                                        <p:attrNameLst>
                                          <p:attrName>fillcolor</p:attrName>
                                        </p:attrNameLst>
                                      </p:cBhvr>
                                      <p:tavLst>
                                        <p:tav tm="0">
                                          <p:val>
                                            <p:clrVal>
                                              <a:schemeClr val="accent2"/>
                                            </p:clrVal>
                                          </p:val>
                                        </p:tav>
                                        <p:tav tm="50000">
                                          <p:val>
                                            <p:clrVal>
                                              <a:schemeClr val="hlink"/>
                                            </p:clrVal>
                                          </p:val>
                                        </p:tav>
                                      </p:tavLst>
                                    </p:anim>
                                    <p:set>
                                      <p:cBhvr>
                                        <p:cTn id="53" dur="80"/>
                                        <p:tgtEl>
                                          <p:spTgt spid="292867">
                                            <p:txEl>
                                              <p:pRg st="8" end="8"/>
                                            </p:txEl>
                                          </p:spTgt>
                                        </p:tgtEl>
                                        <p:attrNameLst>
                                          <p:attrName>fill.type</p:attrName>
                                        </p:attrNameLst>
                                      </p:cBhvr>
                                      <p:to>
                                        <p:strVal val="solid"/>
                                      </p:to>
                                    </p:set>
                                  </p:childTnLst>
                                </p:cTn>
                              </p:par>
                            </p:childTnLst>
                          </p:cTn>
                        </p:par>
                        <p:par>
                          <p:cTn id="54" fill="hold" nodeType="afterGroup">
                            <p:stCondLst>
                              <p:cond delay="720"/>
                            </p:stCondLst>
                            <p:childTnLst>
                              <p:par>
                                <p:cTn id="55" presetID="27" presetClass="entr" presetSubtype="0" fill="hold" nodeType="afterEffect">
                                  <p:stCondLst>
                                    <p:cond delay="0"/>
                                  </p:stCondLst>
                                  <p:iterate type="lt">
                                    <p:tmPct val="50000"/>
                                  </p:iterate>
                                  <p:childTnLst>
                                    <p:set>
                                      <p:cBhvr>
                                        <p:cTn id="56" dur="1" fill="hold">
                                          <p:stCondLst>
                                            <p:cond delay="0"/>
                                          </p:stCondLst>
                                        </p:cTn>
                                        <p:tgtEl>
                                          <p:spTgt spid="292867">
                                            <p:txEl>
                                              <p:pRg st="9" end="9"/>
                                            </p:txEl>
                                          </p:spTgt>
                                        </p:tgtEl>
                                        <p:attrNameLst>
                                          <p:attrName>style.visibility</p:attrName>
                                        </p:attrNameLst>
                                      </p:cBhvr>
                                      <p:to>
                                        <p:strVal val="visible"/>
                                      </p:to>
                                    </p:set>
                                    <p:anim calcmode="discrete" valueType="clr">
                                      <p:cBhvr override="childStyle">
                                        <p:cTn id="57" dur="80"/>
                                        <p:tgtEl>
                                          <p:spTgt spid="292867">
                                            <p:txEl>
                                              <p:pRg st="9" end="9"/>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8" dur="80"/>
                                        <p:tgtEl>
                                          <p:spTgt spid="292867">
                                            <p:txEl>
                                              <p:pRg st="9" end="9"/>
                                            </p:txEl>
                                          </p:spTgt>
                                        </p:tgtEl>
                                        <p:attrNameLst>
                                          <p:attrName>fillcolor</p:attrName>
                                        </p:attrNameLst>
                                      </p:cBhvr>
                                      <p:tavLst>
                                        <p:tav tm="0">
                                          <p:val>
                                            <p:clrVal>
                                              <a:schemeClr val="accent2"/>
                                            </p:clrVal>
                                          </p:val>
                                        </p:tav>
                                        <p:tav tm="50000">
                                          <p:val>
                                            <p:clrVal>
                                              <a:schemeClr val="hlink"/>
                                            </p:clrVal>
                                          </p:val>
                                        </p:tav>
                                      </p:tavLst>
                                    </p:anim>
                                    <p:set>
                                      <p:cBhvr>
                                        <p:cTn id="59" dur="80"/>
                                        <p:tgtEl>
                                          <p:spTgt spid="292867">
                                            <p:txEl>
                                              <p:pRg st="9" end="9"/>
                                            </p:txEl>
                                          </p:spTgt>
                                        </p:tgtEl>
                                        <p:attrNameLst>
                                          <p:attrName>fill.type</p:attrName>
                                        </p:attrNameLst>
                                      </p:cBhvr>
                                      <p:to>
                                        <p:strVal val="solid"/>
                                      </p:to>
                                    </p:set>
                                  </p:childTnLst>
                                </p:cTn>
                              </p:par>
                            </p:childTnLst>
                          </p:cTn>
                        </p:par>
                        <p:par>
                          <p:cTn id="60" fill="hold" nodeType="afterGroup">
                            <p:stCondLst>
                              <p:cond delay="1760"/>
                            </p:stCondLst>
                            <p:childTnLst>
                              <p:par>
                                <p:cTn id="61" presetID="27" presetClass="entr" presetSubtype="0" fill="hold" nodeType="afterEffect">
                                  <p:stCondLst>
                                    <p:cond delay="0"/>
                                  </p:stCondLst>
                                  <p:iterate type="lt">
                                    <p:tmPct val="50000"/>
                                  </p:iterate>
                                  <p:childTnLst>
                                    <p:set>
                                      <p:cBhvr>
                                        <p:cTn id="62" dur="1" fill="hold">
                                          <p:stCondLst>
                                            <p:cond delay="0"/>
                                          </p:stCondLst>
                                        </p:cTn>
                                        <p:tgtEl>
                                          <p:spTgt spid="292867">
                                            <p:txEl>
                                              <p:pRg st="10" end="10"/>
                                            </p:txEl>
                                          </p:spTgt>
                                        </p:tgtEl>
                                        <p:attrNameLst>
                                          <p:attrName>style.visibility</p:attrName>
                                        </p:attrNameLst>
                                      </p:cBhvr>
                                      <p:to>
                                        <p:strVal val="visible"/>
                                      </p:to>
                                    </p:set>
                                    <p:anim calcmode="discrete" valueType="clr">
                                      <p:cBhvr override="childStyle">
                                        <p:cTn id="63" dur="80"/>
                                        <p:tgtEl>
                                          <p:spTgt spid="292867">
                                            <p:txEl>
                                              <p:pRg st="10" end="1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4" dur="80"/>
                                        <p:tgtEl>
                                          <p:spTgt spid="292867">
                                            <p:txEl>
                                              <p:pRg st="10" end="10"/>
                                            </p:txEl>
                                          </p:spTgt>
                                        </p:tgtEl>
                                        <p:attrNameLst>
                                          <p:attrName>fillcolor</p:attrName>
                                        </p:attrNameLst>
                                      </p:cBhvr>
                                      <p:tavLst>
                                        <p:tav tm="0">
                                          <p:val>
                                            <p:clrVal>
                                              <a:schemeClr val="accent2"/>
                                            </p:clrVal>
                                          </p:val>
                                        </p:tav>
                                        <p:tav tm="50000">
                                          <p:val>
                                            <p:clrVal>
                                              <a:schemeClr val="hlink"/>
                                            </p:clrVal>
                                          </p:val>
                                        </p:tav>
                                      </p:tavLst>
                                    </p:anim>
                                    <p:set>
                                      <p:cBhvr>
                                        <p:cTn id="65" dur="80"/>
                                        <p:tgtEl>
                                          <p:spTgt spid="292867">
                                            <p:txEl>
                                              <p:pRg st="10" end="10"/>
                                            </p:txEl>
                                          </p:spTgt>
                                        </p:tgtEl>
                                        <p:attrNameLst>
                                          <p:attrName>fill.type</p:attrName>
                                        </p:attrNameLst>
                                      </p:cBhvr>
                                      <p:to>
                                        <p:strVal val="solid"/>
                                      </p:to>
                                    </p:set>
                                  </p:childTnLst>
                                </p:cTn>
                              </p:par>
                            </p:childTnLst>
                          </p:cTn>
                        </p:par>
                        <p:par>
                          <p:cTn id="66" fill="hold" nodeType="afterGroup">
                            <p:stCondLst>
                              <p:cond delay="2120"/>
                            </p:stCondLst>
                            <p:childTnLst>
                              <p:par>
                                <p:cTn id="67" presetID="27" presetClass="entr" presetSubtype="0" fill="hold" nodeType="afterEffect">
                                  <p:stCondLst>
                                    <p:cond delay="0"/>
                                  </p:stCondLst>
                                  <p:iterate type="lt">
                                    <p:tmPct val="50000"/>
                                  </p:iterate>
                                  <p:childTnLst>
                                    <p:set>
                                      <p:cBhvr>
                                        <p:cTn id="68" dur="1" fill="hold">
                                          <p:stCondLst>
                                            <p:cond delay="0"/>
                                          </p:stCondLst>
                                        </p:cTn>
                                        <p:tgtEl>
                                          <p:spTgt spid="292867">
                                            <p:txEl>
                                              <p:pRg st="11" end="11"/>
                                            </p:txEl>
                                          </p:spTgt>
                                        </p:tgtEl>
                                        <p:attrNameLst>
                                          <p:attrName>style.visibility</p:attrName>
                                        </p:attrNameLst>
                                      </p:cBhvr>
                                      <p:to>
                                        <p:strVal val="visible"/>
                                      </p:to>
                                    </p:set>
                                    <p:anim calcmode="discrete" valueType="clr">
                                      <p:cBhvr override="childStyle">
                                        <p:cTn id="69" dur="80"/>
                                        <p:tgtEl>
                                          <p:spTgt spid="292867">
                                            <p:txEl>
                                              <p:pRg st="11" end="1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0" dur="80"/>
                                        <p:tgtEl>
                                          <p:spTgt spid="292867">
                                            <p:txEl>
                                              <p:pRg st="11" end="11"/>
                                            </p:txEl>
                                          </p:spTgt>
                                        </p:tgtEl>
                                        <p:attrNameLst>
                                          <p:attrName>fillcolor</p:attrName>
                                        </p:attrNameLst>
                                      </p:cBhvr>
                                      <p:tavLst>
                                        <p:tav tm="0">
                                          <p:val>
                                            <p:clrVal>
                                              <a:schemeClr val="accent2"/>
                                            </p:clrVal>
                                          </p:val>
                                        </p:tav>
                                        <p:tav tm="50000">
                                          <p:val>
                                            <p:clrVal>
                                              <a:schemeClr val="hlink"/>
                                            </p:clrVal>
                                          </p:val>
                                        </p:tav>
                                      </p:tavLst>
                                    </p:anim>
                                    <p:set>
                                      <p:cBhvr>
                                        <p:cTn id="71" dur="80"/>
                                        <p:tgtEl>
                                          <p:spTgt spid="292867">
                                            <p:txEl>
                                              <p:pRg st="11" end="1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日期占位符 3">
            <a:extLst>
              <a:ext uri="{FF2B5EF4-FFF2-40B4-BE49-F238E27FC236}">
                <a16:creationId xmlns:a16="http://schemas.microsoft.com/office/drawing/2014/main" id="{01E9A497-0AEA-466F-AEF6-F5D87DF8A1FC}"/>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30723" name="页脚占位符 4">
            <a:extLst>
              <a:ext uri="{FF2B5EF4-FFF2-40B4-BE49-F238E27FC236}">
                <a16:creationId xmlns:a16="http://schemas.microsoft.com/office/drawing/2014/main" id="{35B9FE9A-1BF1-475F-B850-EA3C8D48DBB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1E9A21B-07CF-44AF-9F15-093BA8FD2BD6}" type="slidenum">
              <a:rPr lang="en-US" altLang="zh-CN" smtClean="0">
                <a:latin typeface="Garamond" panose="02020404030301010803" pitchFamily="18" charset="0"/>
              </a:rPr>
              <a:pPr/>
              <a:t>29</a:t>
            </a:fld>
            <a:endParaRPr lang="en-US" altLang="zh-CN">
              <a:latin typeface="Garamond" panose="02020404030301010803" pitchFamily="18" charset="0"/>
            </a:endParaRPr>
          </a:p>
        </p:txBody>
      </p:sp>
      <p:sp>
        <p:nvSpPr>
          <p:cNvPr id="30724" name="Rectangle 2">
            <a:extLst>
              <a:ext uri="{FF2B5EF4-FFF2-40B4-BE49-F238E27FC236}">
                <a16:creationId xmlns:a16="http://schemas.microsoft.com/office/drawing/2014/main" id="{2D01A342-FC40-4E2F-8796-340FE2F48CB3}"/>
              </a:ext>
            </a:extLst>
          </p:cNvPr>
          <p:cNvSpPr>
            <a:spLocks noGrp="1" noChangeArrowheads="1"/>
          </p:cNvSpPr>
          <p:nvPr>
            <p:ph type="title"/>
          </p:nvPr>
        </p:nvSpPr>
        <p:spPr>
          <a:xfrm>
            <a:off x="742507" y="151606"/>
            <a:ext cx="10515600" cy="1325563"/>
          </a:xfrm>
        </p:spPr>
        <p:txBody>
          <a:bodyPr/>
          <a:lstStyle/>
          <a:p>
            <a:pPr eaLnBrk="1" hangingPunct="1"/>
            <a:r>
              <a:rPr lang="zh-CN" altLang="en-US" dirty="0"/>
              <a:t>无连接传输 </a:t>
            </a:r>
            <a:r>
              <a:rPr lang="en-US" altLang="zh-CN" dirty="0"/>
              <a:t>: UDP</a:t>
            </a:r>
          </a:p>
        </p:txBody>
      </p:sp>
      <p:sp>
        <p:nvSpPr>
          <p:cNvPr id="30725" name="Rectangle 3">
            <a:extLst>
              <a:ext uri="{FF2B5EF4-FFF2-40B4-BE49-F238E27FC236}">
                <a16:creationId xmlns:a16="http://schemas.microsoft.com/office/drawing/2014/main" id="{897EDF79-7F4D-443B-A5CE-ED4F51758495}"/>
              </a:ext>
            </a:extLst>
          </p:cNvPr>
          <p:cNvSpPr>
            <a:spLocks noGrp="1" noChangeArrowheads="1"/>
          </p:cNvSpPr>
          <p:nvPr>
            <p:ph type="body" idx="1"/>
          </p:nvPr>
        </p:nvSpPr>
        <p:spPr>
          <a:xfrm>
            <a:off x="1981200" y="1341438"/>
            <a:ext cx="8229600" cy="647700"/>
          </a:xfrm>
        </p:spPr>
        <p:txBody>
          <a:bodyPr/>
          <a:lstStyle/>
          <a:p>
            <a:pPr eaLnBrk="1" hangingPunct="1"/>
            <a:r>
              <a:rPr lang="zh-CN" altLang="en-US" b="1">
                <a:ea typeface="楷体" panose="02010609060101010101" pitchFamily="49" charset="-122"/>
                <a:cs typeface="Arial" panose="020B0604020202020204" pitchFamily="34" charset="0"/>
              </a:rPr>
              <a:t>例子</a:t>
            </a:r>
            <a:r>
              <a:rPr lang="en-US" altLang="en-US" b="1">
                <a:ea typeface="楷体" panose="02010609060101010101" pitchFamily="49" charset="-122"/>
                <a:cs typeface="Arial" panose="020B0604020202020204" pitchFamily="34" charset="0"/>
              </a:rPr>
              <a:t>: </a:t>
            </a:r>
            <a:r>
              <a:rPr lang="zh-CN" altLang="en-US" b="1">
                <a:ea typeface="楷体" panose="02010609060101010101" pitchFamily="49" charset="-122"/>
                <a:cs typeface="Arial" panose="020B0604020202020204" pitchFamily="34" charset="0"/>
              </a:rPr>
              <a:t>将两个</a:t>
            </a:r>
            <a:r>
              <a:rPr lang="en-US" altLang="zh-CN" b="1">
                <a:ea typeface="楷体" panose="02010609060101010101" pitchFamily="49" charset="-122"/>
                <a:cs typeface="Arial" panose="020B0604020202020204" pitchFamily="34" charset="0"/>
              </a:rPr>
              <a:t>16</a:t>
            </a:r>
            <a:r>
              <a:rPr lang="zh-CN" altLang="en-US" b="1">
                <a:ea typeface="楷体" panose="02010609060101010101" pitchFamily="49" charset="-122"/>
                <a:cs typeface="Arial" panose="020B0604020202020204" pitchFamily="34" charset="0"/>
              </a:rPr>
              <a:t>比特字相加</a:t>
            </a:r>
          </a:p>
        </p:txBody>
      </p:sp>
      <p:sp>
        <p:nvSpPr>
          <p:cNvPr id="30726" name="Text Box 4">
            <a:extLst>
              <a:ext uri="{FF2B5EF4-FFF2-40B4-BE49-F238E27FC236}">
                <a16:creationId xmlns:a16="http://schemas.microsoft.com/office/drawing/2014/main" id="{87D39CD4-D402-41C0-97D8-C23F88F10933}"/>
              </a:ext>
            </a:extLst>
          </p:cNvPr>
          <p:cNvSpPr txBox="1">
            <a:spLocks noChangeArrowheads="1"/>
          </p:cNvSpPr>
          <p:nvPr/>
        </p:nvSpPr>
        <p:spPr bwMode="auto">
          <a:xfrm>
            <a:off x="3505200" y="2162175"/>
            <a:ext cx="6400800"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en-US" sz="2000" b="1" dirty="0">
                <a:solidFill>
                  <a:schemeClr val="bg1"/>
                </a:solidFill>
                <a:latin typeface="Comic Sans MS" panose="030F0702030302020204" pitchFamily="66" charset="0"/>
              </a:rPr>
              <a:t> </a:t>
            </a:r>
            <a:r>
              <a:rPr lang="en-US" altLang="en-US" sz="2000" b="1" dirty="0">
                <a:latin typeface="Comic Sans MS" panose="030F0702030302020204" pitchFamily="66" charset="0"/>
              </a:rPr>
              <a:t>  1  1  1  0  0  1  1  0  0  1  1  0  0  1  1  0</a:t>
            </a:r>
          </a:p>
          <a:p>
            <a:r>
              <a:rPr lang="en-US" altLang="en-US" sz="2000" b="1" dirty="0">
                <a:latin typeface="Comic Sans MS" panose="030F0702030302020204" pitchFamily="66" charset="0"/>
              </a:rPr>
              <a:t>   1  1  0  1  0  1  0  1  0  1  0  1  0  1  0  1</a:t>
            </a:r>
          </a:p>
          <a:p>
            <a:pPr>
              <a:lnSpc>
                <a:spcPct val="120000"/>
              </a:lnSpc>
            </a:pPr>
            <a:endParaRPr lang="en-US" altLang="en-US" sz="2000" b="1" dirty="0">
              <a:latin typeface="Comic Sans MS" panose="030F0702030302020204" pitchFamily="66" charset="0"/>
            </a:endParaRPr>
          </a:p>
          <a:p>
            <a:r>
              <a:rPr lang="en-US" altLang="en-US" sz="2000" b="1" dirty="0">
                <a:latin typeface="Comic Sans MS" panose="030F0702030302020204" pitchFamily="66" charset="0"/>
              </a:rPr>
              <a:t>1  1  0  1  1  1  0  1  1  1  0  1  1  1  0  1  1</a:t>
            </a:r>
          </a:p>
          <a:p>
            <a:pPr>
              <a:lnSpc>
                <a:spcPct val="120000"/>
              </a:lnSpc>
            </a:pPr>
            <a:endParaRPr lang="en-US" altLang="en-US" sz="2000" b="1" dirty="0">
              <a:latin typeface="Comic Sans MS" panose="030F0702030302020204" pitchFamily="66" charset="0"/>
            </a:endParaRPr>
          </a:p>
          <a:p>
            <a:r>
              <a:rPr lang="en-US" altLang="en-US" sz="2000" b="1" dirty="0">
                <a:latin typeface="Comic Sans MS" panose="030F0702030302020204" pitchFamily="66" charset="0"/>
              </a:rPr>
              <a:t>   1  0  1  1  1  0  1  1  1  0  1  1  1  1  0  0</a:t>
            </a:r>
          </a:p>
          <a:p>
            <a:r>
              <a:rPr lang="en-US" altLang="en-US" sz="2000" b="1" dirty="0">
                <a:latin typeface="Comic Sans MS" panose="030F0702030302020204" pitchFamily="66" charset="0"/>
              </a:rPr>
              <a:t>   0  1  0  0  0  1  0  0  0  1  0  0  0  0  1  1</a:t>
            </a:r>
            <a:endParaRPr lang="en-US" altLang="en-US" sz="2400" b="1" dirty="0">
              <a:latin typeface="Comic Sans MS" panose="030F0702030302020204" pitchFamily="66" charset="0"/>
            </a:endParaRPr>
          </a:p>
        </p:txBody>
      </p:sp>
      <p:sp>
        <p:nvSpPr>
          <p:cNvPr id="30727" name="Line 5">
            <a:extLst>
              <a:ext uri="{FF2B5EF4-FFF2-40B4-BE49-F238E27FC236}">
                <a16:creationId xmlns:a16="http://schemas.microsoft.com/office/drawing/2014/main" id="{43A615A6-A27D-49B7-BE0E-D66D4D588BDC}"/>
              </a:ext>
            </a:extLst>
          </p:cNvPr>
          <p:cNvSpPr>
            <a:spLocks noChangeShapeType="1"/>
          </p:cNvSpPr>
          <p:nvPr/>
        </p:nvSpPr>
        <p:spPr bwMode="auto">
          <a:xfrm flipH="1">
            <a:off x="3429000" y="2989263"/>
            <a:ext cx="6477000" cy="0"/>
          </a:xfrm>
          <a:prstGeom prst="line">
            <a:avLst/>
          </a:prstGeom>
          <a:noFill/>
          <a:ln w="12700">
            <a:solidFill>
              <a:schemeClr val="tx1"/>
            </a:solidFill>
            <a:round/>
            <a:headEnd type="none" w="sm"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28" name="Oval 6">
            <a:extLst>
              <a:ext uri="{FF2B5EF4-FFF2-40B4-BE49-F238E27FC236}">
                <a16:creationId xmlns:a16="http://schemas.microsoft.com/office/drawing/2014/main" id="{B61DE483-583C-4DAB-8E19-CC8F67F778D6}"/>
              </a:ext>
            </a:extLst>
          </p:cNvPr>
          <p:cNvSpPr>
            <a:spLocks noChangeArrowheads="1"/>
          </p:cNvSpPr>
          <p:nvPr/>
        </p:nvSpPr>
        <p:spPr bwMode="auto">
          <a:xfrm>
            <a:off x="3505200" y="3165475"/>
            <a:ext cx="304800" cy="304800"/>
          </a:xfrm>
          <a:prstGeom prst="ellipse">
            <a:avLst/>
          </a:prstGeom>
          <a:noFill/>
          <a:ln w="9525">
            <a:solidFill>
              <a:srgbClr val="FF0000"/>
            </a:solidFill>
            <a:round/>
            <a:headEnd type="none" w="sm" len="me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729" name="Text Box 7">
            <a:extLst>
              <a:ext uri="{FF2B5EF4-FFF2-40B4-BE49-F238E27FC236}">
                <a16:creationId xmlns:a16="http://schemas.microsoft.com/office/drawing/2014/main" id="{AA9593B3-6851-4167-BC9B-160C06B86DE9}"/>
              </a:ext>
            </a:extLst>
          </p:cNvPr>
          <p:cNvSpPr txBox="1">
            <a:spLocks noChangeArrowheads="1"/>
          </p:cNvSpPr>
          <p:nvPr/>
        </p:nvSpPr>
        <p:spPr bwMode="auto">
          <a:xfrm>
            <a:off x="2514600" y="3133726"/>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ea typeface="楷体" panose="02010609060101010101" pitchFamily="49" charset="-122"/>
                <a:cs typeface="Arial" panose="020B0604020202020204" pitchFamily="34" charset="0"/>
              </a:rPr>
              <a:t>回卷</a:t>
            </a:r>
          </a:p>
        </p:txBody>
      </p:sp>
      <p:sp>
        <p:nvSpPr>
          <p:cNvPr id="30730" name="Text Box 8">
            <a:extLst>
              <a:ext uri="{FF2B5EF4-FFF2-40B4-BE49-F238E27FC236}">
                <a16:creationId xmlns:a16="http://schemas.microsoft.com/office/drawing/2014/main" id="{BCAF4AB6-AB12-4599-8226-FCAFE42BB609}"/>
              </a:ext>
            </a:extLst>
          </p:cNvPr>
          <p:cNvSpPr txBox="1">
            <a:spLocks noChangeArrowheads="1"/>
          </p:cNvSpPr>
          <p:nvPr/>
        </p:nvSpPr>
        <p:spPr bwMode="auto">
          <a:xfrm>
            <a:off x="2814638" y="3729039"/>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ea typeface="楷体" panose="02010609060101010101" pitchFamily="49" charset="-122"/>
                <a:cs typeface="Arial" panose="020B0604020202020204" pitchFamily="34" charset="0"/>
              </a:rPr>
              <a:t>和</a:t>
            </a:r>
          </a:p>
        </p:txBody>
      </p:sp>
      <p:sp>
        <p:nvSpPr>
          <p:cNvPr id="30731" name="Text Box 9">
            <a:extLst>
              <a:ext uri="{FF2B5EF4-FFF2-40B4-BE49-F238E27FC236}">
                <a16:creationId xmlns:a16="http://schemas.microsoft.com/office/drawing/2014/main" id="{04D5D8A4-4074-491B-9630-0FB59ED2341B}"/>
              </a:ext>
            </a:extLst>
          </p:cNvPr>
          <p:cNvSpPr txBox="1">
            <a:spLocks noChangeArrowheads="1"/>
          </p:cNvSpPr>
          <p:nvPr/>
        </p:nvSpPr>
        <p:spPr bwMode="auto">
          <a:xfrm>
            <a:off x="2286000" y="4048126"/>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ea typeface="楷体" panose="02010609060101010101" pitchFamily="49" charset="-122"/>
                <a:cs typeface="Arial" panose="020B0604020202020204" pitchFamily="34" charset="0"/>
              </a:rPr>
              <a:t>检查和</a:t>
            </a:r>
          </a:p>
        </p:txBody>
      </p:sp>
      <p:sp>
        <p:nvSpPr>
          <p:cNvPr id="30732" name="Line 10">
            <a:extLst>
              <a:ext uri="{FF2B5EF4-FFF2-40B4-BE49-F238E27FC236}">
                <a16:creationId xmlns:a16="http://schemas.microsoft.com/office/drawing/2014/main" id="{D35623C3-45F7-4FA6-B7E6-1EB80CF9C468}"/>
              </a:ext>
            </a:extLst>
          </p:cNvPr>
          <p:cNvSpPr>
            <a:spLocks noChangeShapeType="1"/>
          </p:cNvSpPr>
          <p:nvPr/>
        </p:nvSpPr>
        <p:spPr bwMode="auto">
          <a:xfrm flipH="1">
            <a:off x="3429000" y="3708400"/>
            <a:ext cx="6477000" cy="0"/>
          </a:xfrm>
          <a:prstGeom prst="line">
            <a:avLst/>
          </a:prstGeom>
          <a:noFill/>
          <a:ln w="12700">
            <a:solidFill>
              <a:schemeClr val="tx1"/>
            </a:solidFill>
            <a:round/>
            <a:headEnd type="none" w="sm"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3" name="Freeform 11">
            <a:extLst>
              <a:ext uri="{FF2B5EF4-FFF2-40B4-BE49-F238E27FC236}">
                <a16:creationId xmlns:a16="http://schemas.microsoft.com/office/drawing/2014/main" id="{FF81213D-B554-4282-B87C-BA34BDA8E50B}"/>
              </a:ext>
            </a:extLst>
          </p:cNvPr>
          <p:cNvSpPr>
            <a:spLocks/>
          </p:cNvSpPr>
          <p:nvPr/>
        </p:nvSpPr>
        <p:spPr bwMode="auto">
          <a:xfrm>
            <a:off x="3667125" y="3471864"/>
            <a:ext cx="6013450" cy="92075"/>
          </a:xfrm>
          <a:custGeom>
            <a:avLst/>
            <a:gdLst>
              <a:gd name="T0" fmla="*/ 0 w 3788"/>
              <a:gd name="T1" fmla="*/ 0 h 58"/>
              <a:gd name="T2" fmla="*/ 0 w 3788"/>
              <a:gd name="T3" fmla="*/ 2147483646 h 58"/>
              <a:gd name="T4" fmla="*/ 2147483646 w 3788"/>
              <a:gd name="T5" fmla="*/ 2147483646 h 58"/>
              <a:gd name="T6" fmla="*/ 0 60000 65536"/>
              <a:gd name="T7" fmla="*/ 0 60000 65536"/>
              <a:gd name="T8" fmla="*/ 0 60000 65536"/>
              <a:gd name="T9" fmla="*/ 0 w 3788"/>
              <a:gd name="T10" fmla="*/ 0 h 58"/>
              <a:gd name="T11" fmla="*/ 3788 w 3788"/>
              <a:gd name="T12" fmla="*/ 58 h 58"/>
            </a:gdLst>
            <a:ahLst/>
            <a:cxnLst>
              <a:cxn ang="T6">
                <a:pos x="T0" y="T1"/>
              </a:cxn>
              <a:cxn ang="T7">
                <a:pos x="T2" y="T3"/>
              </a:cxn>
              <a:cxn ang="T8">
                <a:pos x="T4" y="T5"/>
              </a:cxn>
            </a:cxnLst>
            <a:rect l="T9" t="T10" r="T11" b="T12"/>
            <a:pathLst>
              <a:path w="3788" h="58">
                <a:moveTo>
                  <a:pt x="0" y="0"/>
                </a:moveTo>
                <a:lnTo>
                  <a:pt x="0" y="58"/>
                </a:lnTo>
                <a:lnTo>
                  <a:pt x="3788" y="58"/>
                </a:lnTo>
              </a:path>
            </a:pathLst>
          </a:custGeom>
          <a:noFill/>
          <a:ln w="9525">
            <a:solidFill>
              <a:srgbClr val="FF0000"/>
            </a:solidFill>
            <a:round/>
            <a:headEnd type="none" w="sm" len="med"/>
            <a:tailEnd type="stealth"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91852" name="Rectangle 12">
            <a:extLst>
              <a:ext uri="{FF2B5EF4-FFF2-40B4-BE49-F238E27FC236}">
                <a16:creationId xmlns:a16="http://schemas.microsoft.com/office/drawing/2014/main" id="{FEDE4611-CE6A-4E21-97D6-2A1045FF9845}"/>
              </a:ext>
            </a:extLst>
          </p:cNvPr>
          <p:cNvSpPr>
            <a:spLocks noChangeArrowheads="1"/>
          </p:cNvSpPr>
          <p:nvPr/>
        </p:nvSpPr>
        <p:spPr bwMode="auto">
          <a:xfrm>
            <a:off x="1954213" y="5013325"/>
            <a:ext cx="8534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20000"/>
              </a:spcBef>
              <a:buClr>
                <a:schemeClr val="accent1"/>
              </a:buClr>
              <a:buSzPct val="65000"/>
              <a:buFont typeface="Wingdings" panose="05000000000000000000" pitchFamily="2" charset="2"/>
              <a:buNone/>
            </a:pPr>
            <a:r>
              <a:rPr lang="zh-CN" altLang="en-US" sz="3200" b="1">
                <a:solidFill>
                  <a:srgbClr val="FF0000"/>
                </a:solidFill>
                <a:ea typeface="楷体" panose="02010609060101010101" pitchFamily="49" charset="-122"/>
                <a:cs typeface="Arial" panose="020B0604020202020204" pitchFamily="34" charset="0"/>
              </a:rPr>
              <a:t>注意：</a:t>
            </a:r>
            <a:r>
              <a:rPr lang="zh-CN" altLang="en-US" sz="3200">
                <a:solidFill>
                  <a:srgbClr val="FF0000"/>
                </a:solidFill>
                <a:ea typeface="楷体" panose="02010609060101010101" pitchFamily="49" charset="-122"/>
                <a:cs typeface="Arial" panose="020B0604020202020204" pitchFamily="34" charset="0"/>
              </a:rPr>
              <a:t>最高有效位的进位要回卷加到结果当中</a:t>
            </a:r>
            <a:endParaRPr lang="en-US" altLang="en-US" sz="3200">
              <a:solidFill>
                <a:srgbClr val="FF0000"/>
              </a:solidFill>
              <a:ea typeface="楷体" panose="02010609060101010101" pitchFamily="49"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1852"/>
                                        </p:tgtEl>
                                        <p:attrNameLst>
                                          <p:attrName>style.visibility</p:attrName>
                                        </p:attrNameLst>
                                      </p:cBhvr>
                                      <p:to>
                                        <p:strVal val="visible"/>
                                      </p:to>
                                    </p:set>
                                    <p:animEffect transition="in" filter="dissolve">
                                      <p:cBhvr>
                                        <p:cTn id="7" dur="500"/>
                                        <p:tgtEl>
                                          <p:spTgt spid="291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5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C81CE45-0818-449B-9709-0C46889AF2C9}"/>
              </a:ext>
            </a:extLst>
          </p:cNvPr>
          <p:cNvSpPr txBox="1"/>
          <p:nvPr/>
        </p:nvSpPr>
        <p:spPr>
          <a:xfrm>
            <a:off x="7450852" y="1911951"/>
            <a:ext cx="3720771" cy="4457952"/>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概述和运输层服务</a:t>
            </a:r>
          </a:p>
          <a:p>
            <a:pPr marL="342900" indent="-342900">
              <a:lnSpc>
                <a:spcPct val="150000"/>
              </a:lnSpc>
              <a:buClr>
                <a:srgbClr val="009FF6"/>
              </a:buClr>
              <a:buFont typeface="Wingdings" panose="05000000000000000000" pitchFamily="2" charset="2"/>
              <a:buChar char="p"/>
            </a:pP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多路复用与多路分解</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无连接传输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UDP</a:t>
            </a:r>
          </a:p>
          <a:p>
            <a:pPr marL="342900" indent="-342900">
              <a:lnSpc>
                <a:spcPct val="150000"/>
              </a:lnSpc>
              <a:buClr>
                <a:srgbClr val="009FF6"/>
              </a:buClr>
              <a:buFont typeface="Wingdings" panose="05000000000000000000" pitchFamily="2" charset="2"/>
              <a:buChar char="p"/>
            </a:pP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可靠数据传输的原理</a:t>
            </a:r>
          </a:p>
          <a:p>
            <a:pPr marL="342900" indent="-342900">
              <a:lnSpc>
                <a:spcPct val="150000"/>
              </a:lnSpc>
              <a:buClr>
                <a:srgbClr val="009FF6"/>
              </a:buClr>
              <a:buFont typeface="Wingdings" panose="05000000000000000000" pitchFamily="2" charset="2"/>
              <a:buChar char="p"/>
            </a:pP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面向连接的传输 </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TCP</a:t>
            </a:r>
            <a:endPar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拥塞控制原理</a:t>
            </a:r>
          </a:p>
          <a:p>
            <a:pPr marL="342900" indent="-342900">
              <a:lnSpc>
                <a:spcPct val="150000"/>
              </a:lnSpc>
              <a:buClr>
                <a:srgbClr val="009FF6"/>
              </a:buClr>
              <a:buFont typeface="Wingdings" panose="05000000000000000000" pitchFamily="2" charset="2"/>
              <a:buChar char="p"/>
            </a:pP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拥塞控制</a:t>
            </a:r>
            <a:endPar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运输层功能的演化</a:t>
            </a:r>
          </a:p>
        </p:txBody>
      </p:sp>
      <p:grpSp>
        <p:nvGrpSpPr>
          <p:cNvPr id="7" name="组合 6">
            <a:extLst>
              <a:ext uri="{FF2B5EF4-FFF2-40B4-BE49-F238E27FC236}">
                <a16:creationId xmlns:a16="http://schemas.microsoft.com/office/drawing/2014/main" id="{91E056BE-9AEC-43C4-8A52-735B9670DA18}"/>
              </a:ext>
            </a:extLst>
          </p:cNvPr>
          <p:cNvGrpSpPr/>
          <p:nvPr/>
        </p:nvGrpSpPr>
        <p:grpSpPr>
          <a:xfrm>
            <a:off x="7269458" y="898896"/>
            <a:ext cx="3952872" cy="792886"/>
            <a:chOff x="1638299" y="2533650"/>
            <a:chExt cx="7301525" cy="822836"/>
          </a:xfrm>
        </p:grpSpPr>
        <p:sp>
          <p:nvSpPr>
            <p:cNvPr id="8" name="矩形: 圆角 53">
              <a:extLst>
                <a:ext uri="{FF2B5EF4-FFF2-40B4-BE49-F238E27FC236}">
                  <a16:creationId xmlns:a16="http://schemas.microsoft.com/office/drawing/2014/main" id="{28C65F84-5252-49BB-B60C-525623ADD453}"/>
                </a:ext>
              </a:extLst>
            </p:cNvPr>
            <p:cNvSpPr/>
            <p:nvPr/>
          </p:nvSpPr>
          <p:spPr>
            <a:xfrm>
              <a:off x="1638299" y="2533650"/>
              <a:ext cx="7301525" cy="822836"/>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5E05322-C9C3-46F4-A720-75FE1259ACB8}"/>
                </a:ext>
              </a:extLst>
            </p:cNvPr>
            <p:cNvSpPr txBox="1"/>
            <p:nvPr/>
          </p:nvSpPr>
          <p:spPr>
            <a:xfrm>
              <a:off x="1731116" y="2653059"/>
              <a:ext cx="6987292" cy="606864"/>
            </a:xfrm>
            <a:prstGeom prst="rect">
              <a:avLst/>
            </a:prstGeom>
            <a:noFill/>
          </p:spPr>
          <p:txBody>
            <a:bodyPr wrap="square" rtlCol="0">
              <a:spAutoFit/>
            </a:bodyPr>
            <a:lstStyle/>
            <a:p>
              <a:pPr algn="ctr"/>
              <a:r>
                <a:rPr lang="zh-CN" altLang="en-US" sz="3200" dirty="0">
                  <a:latin typeface="思源黑体 CN Medium" panose="020B0600000000000000" pitchFamily="34" charset="-122"/>
                  <a:ea typeface="思源黑体 CN Medium" panose="020B0600000000000000" pitchFamily="34" charset="-122"/>
                </a:rPr>
                <a:t>内    容</a:t>
              </a:r>
            </a:p>
          </p:txBody>
        </p:sp>
        <p:sp>
          <p:nvSpPr>
            <p:cNvPr id="10" name="矩形: 圆角 55">
              <a:extLst>
                <a:ext uri="{FF2B5EF4-FFF2-40B4-BE49-F238E27FC236}">
                  <a16:creationId xmlns:a16="http://schemas.microsoft.com/office/drawing/2014/main" id="{E74827F5-201C-4D94-9BD7-59FD546DCFC0}"/>
                </a:ext>
              </a:extLst>
            </p:cNvPr>
            <p:cNvSpPr/>
            <p:nvPr/>
          </p:nvSpPr>
          <p:spPr>
            <a:xfrm>
              <a:off x="1724818" y="2603031"/>
              <a:ext cx="7121343" cy="678474"/>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D8684715-1389-4CD0-8935-D99D763B9B59}"/>
              </a:ext>
            </a:extLst>
          </p:cNvPr>
          <p:cNvGrpSpPr/>
          <p:nvPr/>
        </p:nvGrpSpPr>
        <p:grpSpPr>
          <a:xfrm>
            <a:off x="6266506" y="613780"/>
            <a:ext cx="1241446" cy="1166374"/>
            <a:chOff x="787397" y="1578243"/>
            <a:chExt cx="1679793" cy="1536555"/>
          </a:xfrm>
        </p:grpSpPr>
        <p:sp>
          <p:nvSpPr>
            <p:cNvPr id="14" name="Oval 6">
              <a:extLst>
                <a:ext uri="{FF2B5EF4-FFF2-40B4-BE49-F238E27FC236}">
                  <a16:creationId xmlns:a16="http://schemas.microsoft.com/office/drawing/2014/main" id="{7CF51212-945C-4A6B-A249-DF7EDFE2EC7E}"/>
                </a:ext>
              </a:extLst>
            </p:cNvPr>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5" name="图片 14">
              <a:extLst>
                <a:ext uri="{FF2B5EF4-FFF2-40B4-BE49-F238E27FC236}">
                  <a16:creationId xmlns:a16="http://schemas.microsoft.com/office/drawing/2014/main" id="{7D8F9087-D3B6-47A6-837D-CB7FB25FA0A8}"/>
                </a:ext>
              </a:extLst>
            </p:cNvPr>
            <p:cNvPicPr>
              <a:picLocks noChangeAspect="1"/>
            </p:cNvPicPr>
            <p:nvPr/>
          </p:nvPicPr>
          <p:blipFill rotWithShape="1">
            <a:blip r:embed="rId3"/>
            <a:srcRect r="16607"/>
            <a:stretch/>
          </p:blipFill>
          <p:spPr>
            <a:xfrm>
              <a:off x="787397" y="1578243"/>
              <a:ext cx="1602532" cy="1404482"/>
            </a:xfrm>
            <a:prstGeom prst="rect">
              <a:avLst/>
            </a:prstGeom>
            <a:effectLst/>
          </p:spPr>
        </p:pic>
      </p:grpSp>
      <p:grpSp>
        <p:nvGrpSpPr>
          <p:cNvPr id="11" name="组合 10">
            <a:extLst>
              <a:ext uri="{FF2B5EF4-FFF2-40B4-BE49-F238E27FC236}">
                <a16:creationId xmlns:a16="http://schemas.microsoft.com/office/drawing/2014/main" id="{D70B8073-152E-408A-9BBF-C45D430510E7}"/>
              </a:ext>
            </a:extLst>
          </p:cNvPr>
          <p:cNvGrpSpPr/>
          <p:nvPr/>
        </p:nvGrpSpPr>
        <p:grpSpPr>
          <a:xfrm>
            <a:off x="1810453" y="866423"/>
            <a:ext cx="3952872" cy="792886"/>
            <a:chOff x="1638299" y="2533650"/>
            <a:chExt cx="7301525" cy="822836"/>
          </a:xfrm>
        </p:grpSpPr>
        <p:sp>
          <p:nvSpPr>
            <p:cNvPr id="12" name="矩形: 圆角 53">
              <a:extLst>
                <a:ext uri="{FF2B5EF4-FFF2-40B4-BE49-F238E27FC236}">
                  <a16:creationId xmlns:a16="http://schemas.microsoft.com/office/drawing/2014/main" id="{6B3A607E-F00E-45DB-A8C2-C3957F3F53EB}"/>
                </a:ext>
              </a:extLst>
            </p:cNvPr>
            <p:cNvSpPr/>
            <p:nvPr/>
          </p:nvSpPr>
          <p:spPr>
            <a:xfrm>
              <a:off x="1638299" y="2533650"/>
              <a:ext cx="7301525" cy="822836"/>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12C79164-BFC7-4620-9427-FC68C0B8C32E}"/>
                </a:ext>
              </a:extLst>
            </p:cNvPr>
            <p:cNvSpPr txBox="1"/>
            <p:nvPr/>
          </p:nvSpPr>
          <p:spPr>
            <a:xfrm>
              <a:off x="1731116" y="2653059"/>
              <a:ext cx="6987292" cy="606864"/>
            </a:xfrm>
            <a:prstGeom prst="rect">
              <a:avLst/>
            </a:prstGeom>
            <a:noFill/>
          </p:spPr>
          <p:txBody>
            <a:bodyPr wrap="square" rtlCol="0">
              <a:spAutoFit/>
            </a:bodyPr>
            <a:lstStyle/>
            <a:p>
              <a:pPr algn="ctr"/>
              <a:r>
                <a:rPr lang="zh-CN" altLang="en-US" sz="3200" dirty="0">
                  <a:latin typeface="思源黑体 CN Medium" panose="020B0600000000000000" pitchFamily="34" charset="-122"/>
                  <a:ea typeface="思源黑体 CN Medium" panose="020B0600000000000000" pitchFamily="34" charset="-122"/>
                </a:rPr>
                <a:t>目    标</a:t>
              </a:r>
            </a:p>
          </p:txBody>
        </p:sp>
        <p:sp>
          <p:nvSpPr>
            <p:cNvPr id="17" name="矩形: 圆角 55">
              <a:extLst>
                <a:ext uri="{FF2B5EF4-FFF2-40B4-BE49-F238E27FC236}">
                  <a16:creationId xmlns:a16="http://schemas.microsoft.com/office/drawing/2014/main" id="{E0511DFE-8D89-4A83-849B-E4E59E34B05B}"/>
                </a:ext>
              </a:extLst>
            </p:cNvPr>
            <p:cNvSpPr/>
            <p:nvPr/>
          </p:nvSpPr>
          <p:spPr>
            <a:xfrm>
              <a:off x="1724818" y="2603031"/>
              <a:ext cx="7121343" cy="678474"/>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C77EB5CC-10E6-4A13-9B24-FCDB5757206F}"/>
              </a:ext>
            </a:extLst>
          </p:cNvPr>
          <p:cNvGrpSpPr/>
          <p:nvPr/>
        </p:nvGrpSpPr>
        <p:grpSpPr>
          <a:xfrm>
            <a:off x="807501" y="581307"/>
            <a:ext cx="1241446" cy="1166374"/>
            <a:chOff x="787397" y="1578243"/>
            <a:chExt cx="1679793" cy="1536555"/>
          </a:xfrm>
        </p:grpSpPr>
        <p:sp>
          <p:nvSpPr>
            <p:cNvPr id="19" name="Oval 6">
              <a:extLst>
                <a:ext uri="{FF2B5EF4-FFF2-40B4-BE49-F238E27FC236}">
                  <a16:creationId xmlns:a16="http://schemas.microsoft.com/office/drawing/2014/main" id="{23042787-638E-4D07-804C-A855469F3DD4}"/>
                </a:ext>
              </a:extLst>
            </p:cNvPr>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20" name="图片 19">
              <a:extLst>
                <a:ext uri="{FF2B5EF4-FFF2-40B4-BE49-F238E27FC236}">
                  <a16:creationId xmlns:a16="http://schemas.microsoft.com/office/drawing/2014/main" id="{773DE796-9CF0-4F9D-A16E-8784A14470D2}"/>
                </a:ext>
              </a:extLst>
            </p:cNvPr>
            <p:cNvPicPr>
              <a:picLocks noChangeAspect="1"/>
            </p:cNvPicPr>
            <p:nvPr/>
          </p:nvPicPr>
          <p:blipFill rotWithShape="1">
            <a:blip r:embed="rId3"/>
            <a:srcRect r="16607"/>
            <a:stretch/>
          </p:blipFill>
          <p:spPr>
            <a:xfrm>
              <a:off x="787397" y="1578243"/>
              <a:ext cx="1602532" cy="1404482"/>
            </a:xfrm>
            <a:prstGeom prst="rect">
              <a:avLst/>
            </a:prstGeom>
            <a:effectLst/>
          </p:spPr>
        </p:pic>
      </p:grpSp>
      <p:sp>
        <p:nvSpPr>
          <p:cNvPr id="21" name="文本框 20">
            <a:extLst>
              <a:ext uri="{FF2B5EF4-FFF2-40B4-BE49-F238E27FC236}">
                <a16:creationId xmlns:a16="http://schemas.microsoft.com/office/drawing/2014/main" id="{25B3A8F3-D788-4924-9E4B-76682506CAE5}"/>
              </a:ext>
            </a:extLst>
          </p:cNvPr>
          <p:cNvSpPr txBox="1"/>
          <p:nvPr/>
        </p:nvSpPr>
        <p:spPr>
          <a:xfrm>
            <a:off x="1810453" y="1911951"/>
            <a:ext cx="3952872" cy="3914983"/>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了解运输层服务的原理</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a:lnSpc>
                <a:spcPct val="150000"/>
              </a:lnSpc>
              <a:buClr>
                <a:srgbClr val="009FF6"/>
              </a:buClr>
              <a:buFont typeface="Wingdings" panose="05000000000000000000" pitchFamily="2" charset="2"/>
              <a:buChar char="ü"/>
            </a:pP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多路复用和多路分解</a:t>
            </a:r>
            <a:endPar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a:lnSpc>
                <a:spcPct val="150000"/>
              </a:lnSpc>
              <a:buClr>
                <a:srgbClr val="009FF6"/>
              </a:buClr>
              <a:buFont typeface="Wingdings" panose="05000000000000000000" pitchFamily="2" charset="2"/>
              <a:buChar char="ü"/>
            </a:pP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可靠数据传输</a:t>
            </a:r>
            <a:endPar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a:lnSpc>
                <a:spcPct val="150000"/>
              </a:lnSpc>
              <a:buClr>
                <a:srgbClr val="009FF6"/>
              </a:buClr>
              <a:buFont typeface="Wingdings" panose="05000000000000000000" pitchFamily="2" charset="2"/>
              <a:buChar char="ü"/>
            </a:pP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流量控制</a:t>
            </a:r>
            <a:endPar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a:lnSpc>
                <a:spcPct val="150000"/>
              </a:lnSpc>
              <a:buClr>
                <a:srgbClr val="009FF6"/>
              </a:buClr>
              <a:buFont typeface="Wingdings" panose="05000000000000000000" pitchFamily="2" charset="2"/>
              <a:buChar char="ü"/>
            </a:pP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拥塞控制</a:t>
            </a:r>
            <a:endPar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学习因特网运输层协议</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a:lnSpc>
                <a:spcPct val="150000"/>
              </a:lnSpc>
              <a:buClr>
                <a:srgbClr val="009FF6"/>
              </a:buClr>
              <a:buFont typeface="Wingdings" panose="05000000000000000000" pitchFamily="2" charset="2"/>
              <a:buChar char="ü"/>
            </a:pPr>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UDP</a:t>
            </a:r>
          </a:p>
          <a:p>
            <a:pPr marL="800100" lvl="1" indent="-342900">
              <a:lnSpc>
                <a:spcPct val="150000"/>
              </a:lnSpc>
              <a:buClr>
                <a:srgbClr val="009FF6"/>
              </a:buClr>
              <a:buFont typeface="Wingdings" panose="05000000000000000000" pitchFamily="2" charset="2"/>
              <a:buChar char="ü"/>
            </a:pPr>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TCP</a:t>
            </a:r>
            <a:endPar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250670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1000" fill="hold"/>
                                        <p:tgtEl>
                                          <p:spTgt spid="11"/>
                                        </p:tgtEl>
                                        <p:attrNameLst>
                                          <p:attrName>ppt_w</p:attrName>
                                        </p:attrNameLst>
                                      </p:cBhvr>
                                      <p:tavLst>
                                        <p:tav tm="0">
                                          <p:val>
                                            <p:fltVal val="0"/>
                                          </p:val>
                                        </p:tav>
                                        <p:tav tm="100000">
                                          <p:val>
                                            <p:strVal val="#ppt_w"/>
                                          </p:val>
                                        </p:tav>
                                      </p:tavLst>
                                    </p:anim>
                                    <p:anim calcmode="lin" valueType="num">
                                      <p:cBhvr>
                                        <p:cTn id="25" dur="1000" fill="hold"/>
                                        <p:tgtEl>
                                          <p:spTgt spid="11"/>
                                        </p:tgtEl>
                                        <p:attrNameLst>
                                          <p:attrName>ppt_h</p:attrName>
                                        </p:attrNameLst>
                                      </p:cBhvr>
                                      <p:tavLst>
                                        <p:tav tm="0">
                                          <p:val>
                                            <p:fltVal val="0"/>
                                          </p:val>
                                        </p:tav>
                                        <p:tav tm="100000">
                                          <p:val>
                                            <p:strVal val="#ppt_h"/>
                                          </p:val>
                                        </p:tav>
                                      </p:tavLst>
                                    </p:anim>
                                    <p:animEffect transition="in" filter="fade">
                                      <p:cBhvr>
                                        <p:cTn id="26" dur="1000"/>
                                        <p:tgtEl>
                                          <p:spTgt spid="11"/>
                                        </p:tgtEl>
                                      </p:cBhvr>
                                    </p:animEffect>
                                  </p:childTnLst>
                                </p:cTn>
                              </p:par>
                              <p:par>
                                <p:cTn id="27" presetID="53" presetClass="entr" presetSubtype="16"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p:cTn id="35" dur="500" fill="hold"/>
                                        <p:tgtEl>
                                          <p:spTgt spid="21"/>
                                        </p:tgtEl>
                                        <p:attrNameLst>
                                          <p:attrName>ppt_w</p:attrName>
                                        </p:attrNameLst>
                                      </p:cBhvr>
                                      <p:tavLst>
                                        <p:tav tm="0">
                                          <p:val>
                                            <p:fltVal val="0"/>
                                          </p:val>
                                        </p:tav>
                                        <p:tav tm="100000">
                                          <p:val>
                                            <p:strVal val="#ppt_w"/>
                                          </p:val>
                                        </p:tav>
                                      </p:tavLst>
                                    </p:anim>
                                    <p:anim calcmode="lin" valueType="num">
                                      <p:cBhvr>
                                        <p:cTn id="36" dur="500" fill="hold"/>
                                        <p:tgtEl>
                                          <p:spTgt spid="21"/>
                                        </p:tgtEl>
                                        <p:attrNameLst>
                                          <p:attrName>ppt_h</p:attrName>
                                        </p:attrNameLst>
                                      </p:cBhvr>
                                      <p:tavLst>
                                        <p:tav tm="0">
                                          <p:val>
                                            <p:fltVal val="0"/>
                                          </p:val>
                                        </p:tav>
                                        <p:tav tm="100000">
                                          <p:val>
                                            <p:strVal val="#ppt_h"/>
                                          </p:val>
                                        </p:tav>
                                      </p:tavLst>
                                    </p:anim>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F0E66F5C-1A79-4F8B-B82C-96E022CED586}"/>
              </a:ext>
            </a:extLst>
          </p:cNvPr>
          <p:cNvSpPr txBox="1">
            <a:spLocks noChangeArrowheads="1"/>
          </p:cNvSpPr>
          <p:nvPr/>
        </p:nvSpPr>
        <p:spPr bwMode="auto">
          <a:xfrm>
            <a:off x="1981200" y="2162175"/>
            <a:ext cx="6400800"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en-US" sz="2000" b="1" dirty="0">
                <a:solidFill>
                  <a:schemeClr val="bg1"/>
                </a:solidFill>
                <a:latin typeface="Comic Sans MS" panose="030F0702030302020204" pitchFamily="66" charset="0"/>
              </a:rPr>
              <a:t>1</a:t>
            </a:r>
            <a:r>
              <a:rPr lang="en-US" altLang="en-US" sz="2000" b="1" dirty="0">
                <a:latin typeface="Comic Sans MS" panose="030F0702030302020204" pitchFamily="66" charset="0"/>
              </a:rPr>
              <a:t>  1  1  1  0  0  1  1  0  0  1  1  0  0  1  1  0</a:t>
            </a:r>
          </a:p>
          <a:p>
            <a:r>
              <a:rPr lang="en-US" altLang="en-US" sz="2000" b="1" dirty="0">
                <a:solidFill>
                  <a:schemeClr val="bg1"/>
                </a:solidFill>
                <a:latin typeface="Comic Sans MS" panose="030F0702030302020204" pitchFamily="66" charset="0"/>
              </a:rPr>
              <a:t>1</a:t>
            </a:r>
            <a:r>
              <a:rPr lang="en-US" altLang="en-US" sz="2000" b="1" dirty="0">
                <a:latin typeface="Comic Sans MS" panose="030F0702030302020204" pitchFamily="66" charset="0"/>
              </a:rPr>
              <a:t>  1  1  0  1  0  1  0  1  0  1  0  1  0  1  0  1</a:t>
            </a:r>
          </a:p>
          <a:p>
            <a:pPr>
              <a:lnSpc>
                <a:spcPct val="120000"/>
              </a:lnSpc>
            </a:pPr>
            <a:endParaRPr lang="en-US" altLang="en-US" sz="2000" b="1" dirty="0">
              <a:latin typeface="Comic Sans MS" panose="030F0702030302020204" pitchFamily="66" charset="0"/>
            </a:endParaRPr>
          </a:p>
          <a:p>
            <a:r>
              <a:rPr lang="en-US" altLang="en-US" sz="2000" b="1" dirty="0">
                <a:latin typeface="Comic Sans MS" panose="030F0702030302020204" pitchFamily="66" charset="0"/>
              </a:rPr>
              <a:t>1  1  0  1  1  1  0  1  1  1  0  1  1  1  0  1  1</a:t>
            </a:r>
          </a:p>
          <a:p>
            <a:pPr>
              <a:lnSpc>
                <a:spcPct val="120000"/>
              </a:lnSpc>
            </a:pPr>
            <a:endParaRPr lang="en-US" altLang="en-US" sz="2000" b="1" dirty="0">
              <a:latin typeface="Comic Sans MS" panose="030F0702030302020204" pitchFamily="66" charset="0"/>
            </a:endParaRPr>
          </a:p>
          <a:p>
            <a:r>
              <a:rPr lang="en-US" altLang="en-US" sz="2000" b="1" dirty="0">
                <a:solidFill>
                  <a:schemeClr val="bg1"/>
                </a:solidFill>
                <a:latin typeface="Comic Sans MS" panose="030F0702030302020204" pitchFamily="66" charset="0"/>
              </a:rPr>
              <a:t>1</a:t>
            </a:r>
            <a:r>
              <a:rPr lang="en-US" altLang="en-US" sz="2000" b="1" dirty="0">
                <a:latin typeface="Comic Sans MS" panose="030F0702030302020204" pitchFamily="66" charset="0"/>
              </a:rPr>
              <a:t>  1  0  1  1  1  0  1  1  1  0  1  1  1  1  0  0</a:t>
            </a:r>
          </a:p>
          <a:p>
            <a:r>
              <a:rPr lang="en-US" altLang="en-US" sz="2000" b="1" dirty="0">
                <a:solidFill>
                  <a:schemeClr val="bg1"/>
                </a:solidFill>
                <a:latin typeface="Comic Sans MS" panose="030F0702030302020204" pitchFamily="66" charset="0"/>
              </a:rPr>
              <a:t>1</a:t>
            </a:r>
            <a:r>
              <a:rPr lang="en-US" altLang="en-US" sz="2000" b="1" dirty="0">
                <a:latin typeface="Comic Sans MS" panose="030F0702030302020204" pitchFamily="66" charset="0"/>
              </a:rPr>
              <a:t>  0  1  0  0  0  1  0  0  0  1  0  0  0  0  1  1</a:t>
            </a:r>
            <a:endParaRPr lang="en-US" altLang="en-US" sz="2400" b="1" dirty="0">
              <a:latin typeface="Comic Sans MS" panose="030F0702030302020204" pitchFamily="66" charset="0"/>
            </a:endParaRPr>
          </a:p>
        </p:txBody>
      </p:sp>
      <p:sp>
        <p:nvSpPr>
          <p:cNvPr id="5" name="Line 5">
            <a:extLst>
              <a:ext uri="{FF2B5EF4-FFF2-40B4-BE49-F238E27FC236}">
                <a16:creationId xmlns:a16="http://schemas.microsoft.com/office/drawing/2014/main" id="{CAC80A0E-3090-4F9B-9FB7-B7A3B104D473}"/>
              </a:ext>
            </a:extLst>
          </p:cNvPr>
          <p:cNvSpPr>
            <a:spLocks noChangeShapeType="1"/>
          </p:cNvSpPr>
          <p:nvPr/>
        </p:nvSpPr>
        <p:spPr bwMode="auto">
          <a:xfrm flipH="1">
            <a:off x="1905000" y="2989263"/>
            <a:ext cx="6477000" cy="0"/>
          </a:xfrm>
          <a:prstGeom prst="line">
            <a:avLst/>
          </a:prstGeom>
          <a:noFill/>
          <a:ln w="12700">
            <a:solidFill>
              <a:schemeClr val="tx1"/>
            </a:solidFill>
            <a:round/>
            <a:headEnd type="none" w="sm"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Oval 6">
            <a:extLst>
              <a:ext uri="{FF2B5EF4-FFF2-40B4-BE49-F238E27FC236}">
                <a16:creationId xmlns:a16="http://schemas.microsoft.com/office/drawing/2014/main" id="{D9D79340-16BC-4A77-87C0-7D92162BA326}"/>
              </a:ext>
            </a:extLst>
          </p:cNvPr>
          <p:cNvSpPr>
            <a:spLocks noChangeArrowheads="1"/>
          </p:cNvSpPr>
          <p:nvPr/>
        </p:nvSpPr>
        <p:spPr bwMode="auto">
          <a:xfrm>
            <a:off x="1981200" y="3165475"/>
            <a:ext cx="304800" cy="304800"/>
          </a:xfrm>
          <a:prstGeom prst="ellipse">
            <a:avLst/>
          </a:prstGeom>
          <a:noFill/>
          <a:ln w="9525">
            <a:solidFill>
              <a:srgbClr val="FF0000"/>
            </a:solidFill>
            <a:round/>
            <a:headEnd type="none" w="sm" len="me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Text Box 7">
            <a:extLst>
              <a:ext uri="{FF2B5EF4-FFF2-40B4-BE49-F238E27FC236}">
                <a16:creationId xmlns:a16="http://schemas.microsoft.com/office/drawing/2014/main" id="{E4EF630C-35D6-45A2-8377-221F44DC8FF7}"/>
              </a:ext>
            </a:extLst>
          </p:cNvPr>
          <p:cNvSpPr txBox="1">
            <a:spLocks noChangeArrowheads="1"/>
          </p:cNvSpPr>
          <p:nvPr/>
        </p:nvSpPr>
        <p:spPr bwMode="auto">
          <a:xfrm>
            <a:off x="990600" y="3133725"/>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ea typeface="楷体" panose="02010609060101010101" pitchFamily="49" charset="-122"/>
                <a:cs typeface="Arial" panose="020B0604020202020204" pitchFamily="34" charset="0"/>
              </a:rPr>
              <a:t>回卷</a:t>
            </a:r>
          </a:p>
        </p:txBody>
      </p:sp>
      <p:sp>
        <p:nvSpPr>
          <p:cNvPr id="8" name="Text Box 8">
            <a:extLst>
              <a:ext uri="{FF2B5EF4-FFF2-40B4-BE49-F238E27FC236}">
                <a16:creationId xmlns:a16="http://schemas.microsoft.com/office/drawing/2014/main" id="{E1294A94-BA26-4CF0-B4EC-A0EFC34E2458}"/>
              </a:ext>
            </a:extLst>
          </p:cNvPr>
          <p:cNvSpPr txBox="1">
            <a:spLocks noChangeArrowheads="1"/>
          </p:cNvSpPr>
          <p:nvPr/>
        </p:nvSpPr>
        <p:spPr bwMode="auto">
          <a:xfrm>
            <a:off x="1290638" y="372903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ea typeface="楷体" panose="02010609060101010101" pitchFamily="49" charset="-122"/>
                <a:cs typeface="Arial" panose="020B0604020202020204" pitchFamily="34" charset="0"/>
              </a:rPr>
              <a:t>和</a:t>
            </a:r>
          </a:p>
        </p:txBody>
      </p:sp>
      <p:sp>
        <p:nvSpPr>
          <p:cNvPr id="9" name="Text Box 9">
            <a:extLst>
              <a:ext uri="{FF2B5EF4-FFF2-40B4-BE49-F238E27FC236}">
                <a16:creationId xmlns:a16="http://schemas.microsoft.com/office/drawing/2014/main" id="{455C8F0D-5186-44F0-9850-630E4541F9EA}"/>
              </a:ext>
            </a:extLst>
          </p:cNvPr>
          <p:cNvSpPr txBox="1">
            <a:spLocks noChangeArrowheads="1"/>
          </p:cNvSpPr>
          <p:nvPr/>
        </p:nvSpPr>
        <p:spPr bwMode="auto">
          <a:xfrm>
            <a:off x="762000" y="4048125"/>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ea typeface="楷体" panose="02010609060101010101" pitchFamily="49" charset="-122"/>
                <a:cs typeface="Arial" panose="020B0604020202020204" pitchFamily="34" charset="0"/>
              </a:rPr>
              <a:t>检查和</a:t>
            </a:r>
          </a:p>
        </p:txBody>
      </p:sp>
      <p:sp>
        <p:nvSpPr>
          <p:cNvPr id="10" name="Line 10">
            <a:extLst>
              <a:ext uri="{FF2B5EF4-FFF2-40B4-BE49-F238E27FC236}">
                <a16:creationId xmlns:a16="http://schemas.microsoft.com/office/drawing/2014/main" id="{39A9C480-7A1A-4A40-98B8-E16451677D3A}"/>
              </a:ext>
            </a:extLst>
          </p:cNvPr>
          <p:cNvSpPr>
            <a:spLocks noChangeShapeType="1"/>
          </p:cNvSpPr>
          <p:nvPr/>
        </p:nvSpPr>
        <p:spPr bwMode="auto">
          <a:xfrm flipH="1">
            <a:off x="1905000" y="3708400"/>
            <a:ext cx="6477000" cy="0"/>
          </a:xfrm>
          <a:prstGeom prst="line">
            <a:avLst/>
          </a:prstGeom>
          <a:noFill/>
          <a:ln w="12700">
            <a:solidFill>
              <a:schemeClr val="tx1"/>
            </a:solidFill>
            <a:round/>
            <a:headEnd type="none" w="sm"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Freeform 11">
            <a:extLst>
              <a:ext uri="{FF2B5EF4-FFF2-40B4-BE49-F238E27FC236}">
                <a16:creationId xmlns:a16="http://schemas.microsoft.com/office/drawing/2014/main" id="{5F7EE7CE-7FEA-4417-97EF-ADCC03DB892A}"/>
              </a:ext>
            </a:extLst>
          </p:cNvPr>
          <p:cNvSpPr>
            <a:spLocks/>
          </p:cNvSpPr>
          <p:nvPr/>
        </p:nvSpPr>
        <p:spPr bwMode="auto">
          <a:xfrm>
            <a:off x="2143125" y="3471863"/>
            <a:ext cx="6013450" cy="92075"/>
          </a:xfrm>
          <a:custGeom>
            <a:avLst/>
            <a:gdLst>
              <a:gd name="T0" fmla="*/ 0 w 3788"/>
              <a:gd name="T1" fmla="*/ 0 h 58"/>
              <a:gd name="T2" fmla="*/ 0 w 3788"/>
              <a:gd name="T3" fmla="*/ 2147483646 h 58"/>
              <a:gd name="T4" fmla="*/ 2147483646 w 3788"/>
              <a:gd name="T5" fmla="*/ 2147483646 h 58"/>
              <a:gd name="T6" fmla="*/ 0 60000 65536"/>
              <a:gd name="T7" fmla="*/ 0 60000 65536"/>
              <a:gd name="T8" fmla="*/ 0 60000 65536"/>
              <a:gd name="T9" fmla="*/ 0 w 3788"/>
              <a:gd name="T10" fmla="*/ 0 h 58"/>
              <a:gd name="T11" fmla="*/ 3788 w 3788"/>
              <a:gd name="T12" fmla="*/ 58 h 58"/>
            </a:gdLst>
            <a:ahLst/>
            <a:cxnLst>
              <a:cxn ang="T6">
                <a:pos x="T0" y="T1"/>
              </a:cxn>
              <a:cxn ang="T7">
                <a:pos x="T2" y="T3"/>
              </a:cxn>
              <a:cxn ang="T8">
                <a:pos x="T4" y="T5"/>
              </a:cxn>
            </a:cxnLst>
            <a:rect l="T9" t="T10" r="T11" b="T12"/>
            <a:pathLst>
              <a:path w="3788" h="58">
                <a:moveTo>
                  <a:pt x="0" y="0"/>
                </a:moveTo>
                <a:lnTo>
                  <a:pt x="0" y="58"/>
                </a:lnTo>
                <a:lnTo>
                  <a:pt x="3788" y="58"/>
                </a:lnTo>
              </a:path>
            </a:pathLst>
          </a:custGeom>
          <a:noFill/>
          <a:ln w="9525">
            <a:solidFill>
              <a:srgbClr val="FF0000"/>
            </a:solidFill>
            <a:round/>
            <a:headEnd type="none" w="sm" len="med"/>
            <a:tailEnd type="stealth"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6" name="组合 15">
            <a:extLst>
              <a:ext uri="{FF2B5EF4-FFF2-40B4-BE49-F238E27FC236}">
                <a16:creationId xmlns:a16="http://schemas.microsoft.com/office/drawing/2014/main" id="{20F79620-A182-4BB2-9464-792F105472EA}"/>
              </a:ext>
            </a:extLst>
          </p:cNvPr>
          <p:cNvGrpSpPr/>
          <p:nvPr/>
        </p:nvGrpSpPr>
        <p:grpSpPr>
          <a:xfrm>
            <a:off x="171527" y="-284829"/>
            <a:ext cx="4841148" cy="1428589"/>
            <a:chOff x="551030" y="-368704"/>
            <a:chExt cx="4841148" cy="1428589"/>
          </a:xfrm>
        </p:grpSpPr>
        <p:grpSp>
          <p:nvGrpSpPr>
            <p:cNvPr id="17" name="组合 16">
              <a:extLst>
                <a:ext uri="{FF2B5EF4-FFF2-40B4-BE49-F238E27FC236}">
                  <a16:creationId xmlns:a16="http://schemas.microsoft.com/office/drawing/2014/main" id="{140095E5-0B98-426E-982F-BB8986D8A965}"/>
                </a:ext>
              </a:extLst>
            </p:cNvPr>
            <p:cNvGrpSpPr/>
            <p:nvPr/>
          </p:nvGrpSpPr>
          <p:grpSpPr>
            <a:xfrm>
              <a:off x="1201631" y="303925"/>
              <a:ext cx="4190547" cy="675443"/>
              <a:chOff x="1839058" y="967769"/>
              <a:chExt cx="4190547" cy="675443"/>
            </a:xfrm>
          </p:grpSpPr>
          <p:sp>
            <p:nvSpPr>
              <p:cNvPr id="19" name="矩形: 圆角 18">
                <a:extLst>
                  <a:ext uri="{FF2B5EF4-FFF2-40B4-BE49-F238E27FC236}">
                    <a16:creationId xmlns:a16="http://schemas.microsoft.com/office/drawing/2014/main" id="{3F336053-8FEB-4E77-922A-7142F1ADB708}"/>
                  </a:ext>
                </a:extLst>
              </p:cNvPr>
              <p:cNvSpPr/>
              <p:nvPr/>
            </p:nvSpPr>
            <p:spPr>
              <a:xfrm>
                <a:off x="1839058" y="967769"/>
                <a:ext cx="41905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0" name="文本框 19">
                <a:extLst>
                  <a:ext uri="{FF2B5EF4-FFF2-40B4-BE49-F238E27FC236}">
                    <a16:creationId xmlns:a16="http://schemas.microsoft.com/office/drawing/2014/main" id="{FBC73F4E-D72D-41BA-9221-723F153D8B70}"/>
                  </a:ext>
                </a:extLst>
              </p:cNvPr>
              <p:cNvSpPr txBox="1"/>
              <p:nvPr/>
            </p:nvSpPr>
            <p:spPr>
              <a:xfrm>
                <a:off x="2786093" y="1042741"/>
                <a:ext cx="290198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的检查和</a:t>
                </a:r>
              </a:p>
            </p:txBody>
          </p:sp>
        </p:grpSp>
        <p:pic>
          <p:nvPicPr>
            <p:cNvPr id="18" name="图片 17">
              <a:extLst>
                <a:ext uri="{FF2B5EF4-FFF2-40B4-BE49-F238E27FC236}">
                  <a16:creationId xmlns:a16="http://schemas.microsoft.com/office/drawing/2014/main" id="{D35829EF-C53A-4FE9-B888-29B6D897327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7" name="组合 26">
            <a:extLst>
              <a:ext uri="{FF2B5EF4-FFF2-40B4-BE49-F238E27FC236}">
                <a16:creationId xmlns:a16="http://schemas.microsoft.com/office/drawing/2014/main" id="{0B04D72B-B845-4E41-8989-711AE90AEA27}"/>
              </a:ext>
            </a:extLst>
          </p:cNvPr>
          <p:cNvGrpSpPr/>
          <p:nvPr/>
        </p:nvGrpSpPr>
        <p:grpSpPr>
          <a:xfrm>
            <a:off x="571331" y="1363368"/>
            <a:ext cx="5161918" cy="557508"/>
            <a:chOff x="722008" y="1303131"/>
            <a:chExt cx="4928751" cy="532326"/>
          </a:xfrm>
        </p:grpSpPr>
        <p:sp>
          <p:nvSpPr>
            <p:cNvPr id="28" name="流程图: 手动输入 6">
              <a:extLst>
                <a:ext uri="{FF2B5EF4-FFF2-40B4-BE49-F238E27FC236}">
                  <a16:creationId xmlns:a16="http://schemas.microsoft.com/office/drawing/2014/main" id="{F08279F6-59A5-4931-917A-3CB173E6DBE6}"/>
                </a:ext>
              </a:extLst>
            </p:cNvPr>
            <p:cNvSpPr/>
            <p:nvPr/>
          </p:nvSpPr>
          <p:spPr>
            <a:xfrm rot="5400000" flipV="1">
              <a:off x="3081749" y="-788910"/>
              <a:ext cx="475861" cy="46621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29" name="组合 28">
              <a:extLst>
                <a:ext uri="{FF2B5EF4-FFF2-40B4-BE49-F238E27FC236}">
                  <a16:creationId xmlns:a16="http://schemas.microsoft.com/office/drawing/2014/main" id="{79904490-E5D4-4C06-B6F9-D9218FE32E3E}"/>
                </a:ext>
              </a:extLst>
            </p:cNvPr>
            <p:cNvGrpSpPr/>
            <p:nvPr/>
          </p:nvGrpSpPr>
          <p:grpSpPr>
            <a:xfrm>
              <a:off x="722008" y="1303131"/>
              <a:ext cx="546594" cy="475865"/>
              <a:chOff x="708742" y="1296102"/>
              <a:chExt cx="454744" cy="283828"/>
            </a:xfrm>
          </p:grpSpPr>
          <p:sp>
            <p:nvSpPr>
              <p:cNvPr id="31" name="平行四边形 30">
                <a:extLst>
                  <a:ext uri="{FF2B5EF4-FFF2-40B4-BE49-F238E27FC236}">
                    <a16:creationId xmlns:a16="http://schemas.microsoft.com/office/drawing/2014/main" id="{AFB837BB-B878-4EF4-B4CE-D549B70BEC5E}"/>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2" name="平行四边形 31">
                <a:extLst>
                  <a:ext uri="{FF2B5EF4-FFF2-40B4-BE49-F238E27FC236}">
                    <a16:creationId xmlns:a16="http://schemas.microsoft.com/office/drawing/2014/main" id="{691409B6-FF78-4D9F-B376-3A06246A7CDC}"/>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0" name="Text Box 79">
              <a:extLst>
                <a:ext uri="{FF2B5EF4-FFF2-40B4-BE49-F238E27FC236}">
                  <a16:creationId xmlns:a16="http://schemas.microsoft.com/office/drawing/2014/main" id="{3B3144A8-CA5A-4FA9-B8A6-1B0DB28584AD}"/>
                </a:ext>
              </a:extLst>
            </p:cNvPr>
            <p:cNvSpPr txBox="1">
              <a:spLocks noChangeArrowheads="1"/>
            </p:cNvSpPr>
            <p:nvPr/>
          </p:nvSpPr>
          <p:spPr bwMode="auto">
            <a:xfrm>
              <a:off x="1351236" y="1335870"/>
              <a:ext cx="4299523" cy="49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ea typeface="楷体" panose="02010609060101010101" pitchFamily="49" charset="-122"/>
                  <a:cs typeface="Arial" panose="020B0604020202020204" pitchFamily="34" charset="0"/>
                </a:rPr>
                <a:t>例子</a:t>
              </a:r>
              <a:r>
                <a:rPr lang="en-US" altLang="en-US" sz="2800" b="1" dirty="0">
                  <a:ea typeface="楷体" panose="02010609060101010101" pitchFamily="49" charset="-122"/>
                  <a:cs typeface="Arial" panose="020B0604020202020204" pitchFamily="34" charset="0"/>
                </a:rPr>
                <a:t>: </a:t>
              </a:r>
              <a:r>
                <a:rPr lang="zh-CN" altLang="en-US" sz="2800" b="1" dirty="0">
                  <a:ea typeface="楷体" panose="02010609060101010101" pitchFamily="49" charset="-122"/>
                  <a:cs typeface="Arial" panose="020B0604020202020204" pitchFamily="34" charset="0"/>
                </a:rPr>
                <a:t>将两个</a:t>
              </a:r>
              <a:r>
                <a:rPr lang="en-US" altLang="zh-CN" sz="2800" b="1" dirty="0">
                  <a:ea typeface="楷体" panose="02010609060101010101" pitchFamily="49" charset="-122"/>
                  <a:cs typeface="Arial" panose="020B0604020202020204" pitchFamily="34" charset="0"/>
                </a:rPr>
                <a:t>16</a:t>
              </a:r>
              <a:r>
                <a:rPr lang="zh-CN" altLang="en-US" sz="2800" b="1" dirty="0">
                  <a:ea typeface="楷体" panose="02010609060101010101" pitchFamily="49" charset="-122"/>
                  <a:cs typeface="Arial" panose="020B0604020202020204" pitchFamily="34" charset="0"/>
                </a:rPr>
                <a:t>比特字相加</a:t>
              </a:r>
            </a:p>
          </p:txBody>
        </p:sp>
      </p:grpSp>
      <p:grpSp>
        <p:nvGrpSpPr>
          <p:cNvPr id="22" name="Group 24">
            <a:extLst>
              <a:ext uri="{FF2B5EF4-FFF2-40B4-BE49-F238E27FC236}">
                <a16:creationId xmlns:a16="http://schemas.microsoft.com/office/drawing/2014/main" id="{90DB70CE-7212-40DE-B0DC-A6F40E1982C9}"/>
              </a:ext>
            </a:extLst>
          </p:cNvPr>
          <p:cNvGrpSpPr/>
          <p:nvPr/>
        </p:nvGrpSpPr>
        <p:grpSpPr>
          <a:xfrm>
            <a:off x="7530270" y="1837607"/>
            <a:ext cx="2249559" cy="712515"/>
            <a:chOff x="9436187" y="4862446"/>
            <a:chExt cx="2249559" cy="712515"/>
          </a:xfrm>
        </p:grpSpPr>
        <p:sp>
          <p:nvSpPr>
            <p:cNvPr id="23" name="Oval 5">
              <a:extLst>
                <a:ext uri="{FF2B5EF4-FFF2-40B4-BE49-F238E27FC236}">
                  <a16:creationId xmlns:a16="http://schemas.microsoft.com/office/drawing/2014/main" id="{6FE6D149-AE6B-4E7A-A2E9-B108ACA4C969}"/>
                </a:ext>
              </a:extLst>
            </p:cNvPr>
            <p:cNvSpPr/>
            <p:nvPr/>
          </p:nvSpPr>
          <p:spPr>
            <a:xfrm>
              <a:off x="9436187" y="5113295"/>
              <a:ext cx="802095" cy="4616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4" name="Straight Arrow Connector 17">
              <a:extLst>
                <a:ext uri="{FF2B5EF4-FFF2-40B4-BE49-F238E27FC236}">
                  <a16:creationId xmlns:a16="http://schemas.microsoft.com/office/drawing/2014/main" id="{A831A061-5CEB-49A7-A57E-944F26F40F0F}"/>
                </a:ext>
              </a:extLst>
            </p:cNvPr>
            <p:cNvCxnSpPr>
              <a:cxnSpLocks/>
            </p:cNvCxnSpPr>
            <p:nvPr/>
          </p:nvCxnSpPr>
          <p:spPr>
            <a:xfrm flipV="1">
              <a:off x="10238282" y="5111429"/>
              <a:ext cx="546739" cy="212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2">
              <a:extLst>
                <a:ext uri="{FF2B5EF4-FFF2-40B4-BE49-F238E27FC236}">
                  <a16:creationId xmlns:a16="http://schemas.microsoft.com/office/drawing/2014/main" id="{292F295E-EA18-478B-BCF6-E0AA4A5B0C49}"/>
                </a:ext>
              </a:extLst>
            </p:cNvPr>
            <p:cNvSpPr txBox="1"/>
            <p:nvPr/>
          </p:nvSpPr>
          <p:spPr>
            <a:xfrm>
              <a:off x="10395008" y="4862446"/>
              <a:ext cx="12907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0 1 </a:t>
              </a:r>
            </a:p>
          </p:txBody>
        </p:sp>
      </p:grpSp>
      <p:grpSp>
        <p:nvGrpSpPr>
          <p:cNvPr id="26" name="Group 25">
            <a:extLst>
              <a:ext uri="{FF2B5EF4-FFF2-40B4-BE49-F238E27FC236}">
                <a16:creationId xmlns:a16="http://schemas.microsoft.com/office/drawing/2014/main" id="{CF3F2A06-A933-4EC1-BF82-FA9B979DB64E}"/>
              </a:ext>
            </a:extLst>
          </p:cNvPr>
          <p:cNvGrpSpPr/>
          <p:nvPr/>
        </p:nvGrpSpPr>
        <p:grpSpPr>
          <a:xfrm>
            <a:off x="7545260" y="2199298"/>
            <a:ext cx="2249559" cy="712515"/>
            <a:chOff x="9436187" y="4862446"/>
            <a:chExt cx="2249559" cy="712515"/>
          </a:xfrm>
        </p:grpSpPr>
        <p:sp>
          <p:nvSpPr>
            <p:cNvPr id="33" name="Oval 26">
              <a:extLst>
                <a:ext uri="{FF2B5EF4-FFF2-40B4-BE49-F238E27FC236}">
                  <a16:creationId xmlns:a16="http://schemas.microsoft.com/office/drawing/2014/main" id="{E5FB574F-630E-4511-B698-F8EDB5B55CBD}"/>
                </a:ext>
              </a:extLst>
            </p:cNvPr>
            <p:cNvSpPr/>
            <p:nvPr/>
          </p:nvSpPr>
          <p:spPr>
            <a:xfrm>
              <a:off x="9436187" y="5113295"/>
              <a:ext cx="802095" cy="4616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4" name="Straight Arrow Connector 27">
              <a:extLst>
                <a:ext uri="{FF2B5EF4-FFF2-40B4-BE49-F238E27FC236}">
                  <a16:creationId xmlns:a16="http://schemas.microsoft.com/office/drawing/2014/main" id="{EC374D3C-4465-4B14-A925-DE1231E17BA3}"/>
                </a:ext>
              </a:extLst>
            </p:cNvPr>
            <p:cNvCxnSpPr>
              <a:cxnSpLocks/>
            </p:cNvCxnSpPr>
            <p:nvPr/>
          </p:nvCxnSpPr>
          <p:spPr>
            <a:xfrm flipV="1">
              <a:off x="10238282" y="5111429"/>
              <a:ext cx="546739" cy="212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28">
              <a:extLst>
                <a:ext uri="{FF2B5EF4-FFF2-40B4-BE49-F238E27FC236}">
                  <a16:creationId xmlns:a16="http://schemas.microsoft.com/office/drawing/2014/main" id="{D2BE6D1E-F9CC-4C35-9B95-7CF16E2919E1}"/>
                </a:ext>
              </a:extLst>
            </p:cNvPr>
            <p:cNvSpPr txBox="1"/>
            <p:nvPr/>
          </p:nvSpPr>
          <p:spPr>
            <a:xfrm>
              <a:off x="10395008" y="4862446"/>
              <a:ext cx="12907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1 0 </a:t>
              </a:r>
            </a:p>
          </p:txBody>
        </p:sp>
      </p:grpSp>
      <p:sp>
        <p:nvSpPr>
          <p:cNvPr id="36" name="Right Brace 30">
            <a:extLst>
              <a:ext uri="{FF2B5EF4-FFF2-40B4-BE49-F238E27FC236}">
                <a16:creationId xmlns:a16="http://schemas.microsoft.com/office/drawing/2014/main" id="{3F0242F2-D399-477F-8942-3F4A804B5881}"/>
              </a:ext>
            </a:extLst>
          </p:cNvPr>
          <p:cNvSpPr/>
          <p:nvPr/>
        </p:nvSpPr>
        <p:spPr>
          <a:xfrm>
            <a:off x="8662117" y="3020188"/>
            <a:ext cx="247697" cy="1504855"/>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TextBox 31">
            <a:extLst>
              <a:ext uri="{FF2B5EF4-FFF2-40B4-BE49-F238E27FC236}">
                <a16:creationId xmlns:a16="http://schemas.microsoft.com/office/drawing/2014/main" id="{F0C3BAAF-28E9-4EEB-9D0D-E7E77C5FCD3F}"/>
              </a:ext>
            </a:extLst>
          </p:cNvPr>
          <p:cNvSpPr txBox="1"/>
          <p:nvPr/>
        </p:nvSpPr>
        <p:spPr>
          <a:xfrm>
            <a:off x="9104442" y="3227850"/>
            <a:ext cx="2656638" cy="1089529"/>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思源黑体 CN Normal"/>
              </a:rPr>
              <a:t>尽管数字发生了变化（位翻转），但校验和</a:t>
            </a:r>
            <a:r>
              <a:rPr kumimoji="0" lang="zh-CN" altLang="en-US" sz="2400" b="0" i="0" u="none" strike="noStrike" kern="1200" cap="none" spc="0" normalizeH="0" baseline="0" noProof="0" dirty="0">
                <a:ln>
                  <a:noFill/>
                </a:ln>
                <a:solidFill>
                  <a:srgbClr val="FF0000"/>
                </a:solidFill>
                <a:effectLst/>
                <a:uLnTx/>
                <a:uFillTx/>
                <a:latin typeface="思源黑体 CN Normal"/>
              </a:rPr>
              <a:t>没有</a:t>
            </a:r>
            <a:r>
              <a:rPr kumimoji="0" lang="zh-CN" altLang="en-US" sz="2400" b="0" i="0" u="none" strike="noStrike" kern="1200" cap="none" spc="0" normalizeH="0" baseline="0" noProof="0" dirty="0">
                <a:ln>
                  <a:noFill/>
                </a:ln>
                <a:solidFill>
                  <a:prstClr val="black"/>
                </a:solidFill>
                <a:effectLst/>
                <a:uLnTx/>
                <a:uFillTx/>
                <a:latin typeface="思源黑体 CN Normal"/>
              </a:rPr>
              <a:t>变化！</a:t>
            </a:r>
            <a:endParaRPr kumimoji="0" lang="en-US" sz="2400" b="0" i="0" u="none" strike="noStrike" kern="1200" cap="none" spc="0" normalizeH="0" baseline="0" noProof="0" dirty="0">
              <a:ln>
                <a:noFill/>
              </a:ln>
              <a:solidFill>
                <a:prstClr val="black"/>
              </a:solidFill>
              <a:effectLst/>
              <a:uLnTx/>
              <a:uFillTx/>
              <a:latin typeface="思源黑体 CN Normal"/>
            </a:endParaRPr>
          </a:p>
        </p:txBody>
      </p:sp>
    </p:spTree>
    <p:extLst>
      <p:ext uri="{BB962C8B-B14F-4D97-AF65-F5344CB8AC3E}">
        <p14:creationId xmlns:p14="http://schemas.microsoft.com/office/powerpoint/2010/main" val="206398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68241"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3026494" y="2398988"/>
            <a:ext cx="7803517" cy="2249939"/>
            <a:chOff x="1276045" y="2519622"/>
            <a:chExt cx="7803517" cy="2249939"/>
          </a:xfrm>
        </p:grpSpPr>
        <p:grpSp>
          <p:nvGrpSpPr>
            <p:cNvPr id="9" name="组合 8"/>
            <p:cNvGrpSpPr/>
            <p:nvPr/>
          </p:nvGrpSpPr>
          <p:grpSpPr>
            <a:xfrm>
              <a:off x="1276045" y="2519622"/>
              <a:ext cx="7802437" cy="1694679"/>
              <a:chOff x="957033" y="1889716"/>
              <a:chExt cx="5851836" cy="1271009"/>
            </a:xfrm>
          </p:grpSpPr>
          <p:sp>
            <p:nvSpPr>
              <p:cNvPr id="11" name="矩形 10"/>
              <p:cNvSpPr/>
              <p:nvPr/>
            </p:nvSpPr>
            <p:spPr>
              <a:xfrm>
                <a:off x="957033" y="1889716"/>
                <a:ext cx="5851609" cy="907171"/>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可靠数据传输的原理</a:t>
                </a:r>
              </a:p>
            </p:txBody>
          </p:sp>
          <p:sp>
            <p:nvSpPr>
              <p:cNvPr id="12" name="矩形 11"/>
              <p:cNvSpPr/>
              <p:nvPr/>
            </p:nvSpPr>
            <p:spPr>
              <a:xfrm>
                <a:off x="1738291" y="2663382"/>
                <a:ext cx="5070578"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rinciples</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of Reliable Data Transfer</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1488085" y="2260670"/>
                <a:ext cx="500378" cy="807913"/>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P</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1579991" y="3160725"/>
                <a:ext cx="5109296"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7840120" y="406167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7F6DBC85-8817-42C8-8D94-B77F7C691109}"/>
              </a:ext>
            </a:extLst>
          </p:cNvPr>
          <p:cNvSpPr>
            <a:spLocks noGrp="1"/>
          </p:cNvSpPr>
          <p:nvPr>
            <p:ph type="sldNum" sz="quarter" idx="12"/>
          </p:nvPr>
        </p:nvSpPr>
        <p:spPr/>
        <p:txBody>
          <a:bodyPr/>
          <a:lstStyle/>
          <a:p>
            <a:fld id="{91F2D4EF-46D4-4764-B373-FC59CD1D281E}" type="slidenum">
              <a:rPr lang="zh-CN" altLang="en-US" smtClean="0"/>
              <a:t>31</a:t>
            </a:fld>
            <a:endParaRPr lang="zh-CN" altLang="en-US"/>
          </a:p>
        </p:txBody>
      </p:sp>
    </p:spTree>
    <p:extLst>
      <p:ext uri="{BB962C8B-B14F-4D97-AF65-F5344CB8AC3E}">
        <p14:creationId xmlns:p14="http://schemas.microsoft.com/office/powerpoint/2010/main" val="384579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C353240E-7DB0-4515-A59E-7D010EE86F3F}"/>
              </a:ext>
            </a:extLst>
          </p:cNvPr>
          <p:cNvGrpSpPr/>
          <p:nvPr/>
        </p:nvGrpSpPr>
        <p:grpSpPr>
          <a:xfrm>
            <a:off x="430213" y="0"/>
            <a:ext cx="6614890" cy="1428589"/>
            <a:chOff x="551030" y="-368704"/>
            <a:chExt cx="6614890" cy="1428589"/>
          </a:xfrm>
        </p:grpSpPr>
        <p:grpSp>
          <p:nvGrpSpPr>
            <p:cNvPr id="9" name="组合 8">
              <a:extLst>
                <a:ext uri="{FF2B5EF4-FFF2-40B4-BE49-F238E27FC236}">
                  <a16:creationId xmlns:a16="http://schemas.microsoft.com/office/drawing/2014/main" id="{2FDA196F-3B46-47ED-A39F-269DDDFFB43F}"/>
                </a:ext>
              </a:extLst>
            </p:cNvPr>
            <p:cNvGrpSpPr/>
            <p:nvPr/>
          </p:nvGrpSpPr>
          <p:grpSpPr>
            <a:xfrm>
              <a:off x="1201632" y="303925"/>
              <a:ext cx="5964288" cy="709466"/>
              <a:chOff x="1839059" y="967769"/>
              <a:chExt cx="5964288" cy="709466"/>
            </a:xfrm>
          </p:grpSpPr>
          <p:sp>
            <p:nvSpPr>
              <p:cNvPr id="11" name="矩形: 圆角 30">
                <a:extLst>
                  <a:ext uri="{FF2B5EF4-FFF2-40B4-BE49-F238E27FC236}">
                    <a16:creationId xmlns:a16="http://schemas.microsoft.com/office/drawing/2014/main" id="{2E641971-5FAE-4933-8A73-4391ECF2575C}"/>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2" name="文本框 11">
                <a:extLst>
                  <a:ext uri="{FF2B5EF4-FFF2-40B4-BE49-F238E27FC236}">
                    <a16:creationId xmlns:a16="http://schemas.microsoft.com/office/drawing/2014/main" id="{FB5BF154-9DCC-4161-90CA-3DF10D611ABA}"/>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10" name="图片 9">
              <a:extLst>
                <a:ext uri="{FF2B5EF4-FFF2-40B4-BE49-F238E27FC236}">
                  <a16:creationId xmlns:a16="http://schemas.microsoft.com/office/drawing/2014/main" id="{CB11ADE0-2765-47CF-8425-56226F29BA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4" name="组合 13">
            <a:extLst>
              <a:ext uri="{FF2B5EF4-FFF2-40B4-BE49-F238E27FC236}">
                <a16:creationId xmlns:a16="http://schemas.microsoft.com/office/drawing/2014/main" id="{E68F9733-1800-47EA-A96B-90DD562C639A}"/>
              </a:ext>
            </a:extLst>
          </p:cNvPr>
          <p:cNvGrpSpPr/>
          <p:nvPr/>
        </p:nvGrpSpPr>
        <p:grpSpPr>
          <a:xfrm>
            <a:off x="905395" y="1607130"/>
            <a:ext cx="3157564" cy="526731"/>
            <a:chOff x="722008" y="1303131"/>
            <a:chExt cx="3645087" cy="502939"/>
          </a:xfrm>
        </p:grpSpPr>
        <p:sp>
          <p:nvSpPr>
            <p:cNvPr id="15" name="流程图: 手动输入 6">
              <a:extLst>
                <a:ext uri="{FF2B5EF4-FFF2-40B4-BE49-F238E27FC236}">
                  <a16:creationId xmlns:a16="http://schemas.microsoft.com/office/drawing/2014/main" id="{CD02C836-5E3B-4365-B13F-B4CDEDC99470}"/>
                </a:ext>
              </a:extLst>
            </p:cNvPr>
            <p:cNvSpPr/>
            <p:nvPr/>
          </p:nvSpPr>
          <p:spPr>
            <a:xfrm rot="5400000" flipV="1">
              <a:off x="2439917" y="-144779"/>
              <a:ext cx="475861" cy="337849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6" name="组合 15">
              <a:extLst>
                <a:ext uri="{FF2B5EF4-FFF2-40B4-BE49-F238E27FC236}">
                  <a16:creationId xmlns:a16="http://schemas.microsoft.com/office/drawing/2014/main" id="{004D0B8B-48A6-45D7-B9AE-4BB8865BB65D}"/>
                </a:ext>
              </a:extLst>
            </p:cNvPr>
            <p:cNvGrpSpPr/>
            <p:nvPr/>
          </p:nvGrpSpPr>
          <p:grpSpPr>
            <a:xfrm>
              <a:off x="722008" y="1303131"/>
              <a:ext cx="546594" cy="475865"/>
              <a:chOff x="708742" y="1296102"/>
              <a:chExt cx="454744" cy="283828"/>
            </a:xfrm>
          </p:grpSpPr>
          <p:sp>
            <p:nvSpPr>
              <p:cNvPr id="18" name="平行四边形 17">
                <a:extLst>
                  <a:ext uri="{FF2B5EF4-FFF2-40B4-BE49-F238E27FC236}">
                    <a16:creationId xmlns:a16="http://schemas.microsoft.com/office/drawing/2014/main" id="{999B64CC-24C7-4F4D-910E-EDB2F7E40A59}"/>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9" name="平行四边形 18">
                <a:extLst>
                  <a:ext uri="{FF2B5EF4-FFF2-40B4-BE49-F238E27FC236}">
                    <a16:creationId xmlns:a16="http://schemas.microsoft.com/office/drawing/2014/main" id="{4FBC417D-1956-4995-845D-5F9EB538115D}"/>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7" name="Text Box 79">
              <a:extLst>
                <a:ext uri="{FF2B5EF4-FFF2-40B4-BE49-F238E27FC236}">
                  <a16:creationId xmlns:a16="http://schemas.microsoft.com/office/drawing/2014/main" id="{04FC509A-86C9-4D6D-8C22-BE846F6BD598}"/>
                </a:ext>
              </a:extLst>
            </p:cNvPr>
            <p:cNvSpPr txBox="1">
              <a:spLocks noChangeArrowheads="1"/>
            </p:cNvSpPr>
            <p:nvPr/>
          </p:nvSpPr>
          <p:spPr bwMode="auto">
            <a:xfrm>
              <a:off x="1351236" y="1335870"/>
              <a:ext cx="2522364"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可靠数据传输</a:t>
              </a:r>
            </a:p>
          </p:txBody>
        </p:sp>
      </p:grpSp>
      <p:grpSp>
        <p:nvGrpSpPr>
          <p:cNvPr id="20" name="组合 19">
            <a:extLst>
              <a:ext uri="{FF2B5EF4-FFF2-40B4-BE49-F238E27FC236}">
                <a16:creationId xmlns:a16="http://schemas.microsoft.com/office/drawing/2014/main" id="{E6EAA37D-C1D1-4947-9A97-56836C65BCF3}"/>
              </a:ext>
            </a:extLst>
          </p:cNvPr>
          <p:cNvGrpSpPr/>
          <p:nvPr/>
        </p:nvGrpSpPr>
        <p:grpSpPr>
          <a:xfrm>
            <a:off x="1195695" y="2334106"/>
            <a:ext cx="6720840" cy="476221"/>
            <a:chOff x="1403750" y="3593123"/>
            <a:chExt cx="6720840" cy="476221"/>
          </a:xfrm>
        </p:grpSpPr>
        <p:grpSp>
          <p:nvGrpSpPr>
            <p:cNvPr id="21" name="组合 20">
              <a:extLst>
                <a:ext uri="{FF2B5EF4-FFF2-40B4-BE49-F238E27FC236}">
                  <a16:creationId xmlns:a16="http://schemas.microsoft.com/office/drawing/2014/main" id="{6F1817A9-A7FD-420D-AB99-F2B6BC5DFF4B}"/>
                </a:ext>
              </a:extLst>
            </p:cNvPr>
            <p:cNvGrpSpPr/>
            <p:nvPr/>
          </p:nvGrpSpPr>
          <p:grpSpPr>
            <a:xfrm>
              <a:off x="1403750" y="3593123"/>
              <a:ext cx="490436" cy="476221"/>
              <a:chOff x="1403750" y="3593123"/>
              <a:chExt cx="808892" cy="785446"/>
            </a:xfrm>
          </p:grpSpPr>
          <p:sp>
            <p:nvSpPr>
              <p:cNvPr id="23" name="对话气泡: 椭圆形 22">
                <a:extLst>
                  <a:ext uri="{FF2B5EF4-FFF2-40B4-BE49-F238E27FC236}">
                    <a16:creationId xmlns:a16="http://schemas.microsoft.com/office/drawing/2014/main" id="{EB399859-95A4-4241-A2CA-FCA281CEB3D5}"/>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round-web-cam_17861">
                <a:extLst>
                  <a:ext uri="{FF2B5EF4-FFF2-40B4-BE49-F238E27FC236}">
                    <a16:creationId xmlns:a16="http://schemas.microsoft.com/office/drawing/2014/main" id="{D3A711B1-BF14-41B5-B6CB-C176E9A6385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2" name="Text Box 79">
              <a:extLst>
                <a:ext uri="{FF2B5EF4-FFF2-40B4-BE49-F238E27FC236}">
                  <a16:creationId xmlns:a16="http://schemas.microsoft.com/office/drawing/2014/main" id="{92A8CE5A-1CB2-43AB-9925-6B42D77103D6}"/>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在应用层、运输层和链路层都很重要</a:t>
              </a:r>
            </a:p>
          </p:txBody>
        </p:sp>
      </p:grpSp>
      <p:grpSp>
        <p:nvGrpSpPr>
          <p:cNvPr id="25" name="组合 24">
            <a:extLst>
              <a:ext uri="{FF2B5EF4-FFF2-40B4-BE49-F238E27FC236}">
                <a16:creationId xmlns:a16="http://schemas.microsoft.com/office/drawing/2014/main" id="{3C76718A-DAA8-4DF2-A9F3-1AA0F67E29D7}"/>
              </a:ext>
            </a:extLst>
          </p:cNvPr>
          <p:cNvGrpSpPr/>
          <p:nvPr/>
        </p:nvGrpSpPr>
        <p:grpSpPr>
          <a:xfrm>
            <a:off x="1195695" y="3126662"/>
            <a:ext cx="6720840" cy="476221"/>
            <a:chOff x="1403750" y="3593123"/>
            <a:chExt cx="6720840" cy="476221"/>
          </a:xfrm>
        </p:grpSpPr>
        <p:grpSp>
          <p:nvGrpSpPr>
            <p:cNvPr id="26" name="组合 25">
              <a:extLst>
                <a:ext uri="{FF2B5EF4-FFF2-40B4-BE49-F238E27FC236}">
                  <a16:creationId xmlns:a16="http://schemas.microsoft.com/office/drawing/2014/main" id="{53B62EEF-630A-476D-8EA7-5FA71BB496AB}"/>
                </a:ext>
              </a:extLst>
            </p:cNvPr>
            <p:cNvGrpSpPr/>
            <p:nvPr/>
          </p:nvGrpSpPr>
          <p:grpSpPr>
            <a:xfrm>
              <a:off x="1403750" y="3593123"/>
              <a:ext cx="490436" cy="476221"/>
              <a:chOff x="1403750" y="3593123"/>
              <a:chExt cx="808892" cy="785446"/>
            </a:xfrm>
          </p:grpSpPr>
          <p:sp>
            <p:nvSpPr>
              <p:cNvPr id="28" name="对话气泡: 椭圆形 27">
                <a:extLst>
                  <a:ext uri="{FF2B5EF4-FFF2-40B4-BE49-F238E27FC236}">
                    <a16:creationId xmlns:a16="http://schemas.microsoft.com/office/drawing/2014/main" id="{EE14BD82-D50E-42F6-99E6-74BDB47FE144}"/>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ound-web-cam_17861">
                <a:extLst>
                  <a:ext uri="{FF2B5EF4-FFF2-40B4-BE49-F238E27FC236}">
                    <a16:creationId xmlns:a16="http://schemas.microsoft.com/office/drawing/2014/main" id="{9C21BC95-F20E-4285-8ECA-CBECB2745A8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7" name="Text Box 79">
              <a:extLst>
                <a:ext uri="{FF2B5EF4-FFF2-40B4-BE49-F238E27FC236}">
                  <a16:creationId xmlns:a16="http://schemas.microsoft.com/office/drawing/2014/main" id="{68D3E046-4099-49D1-8680-33B11A663502}"/>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网络中最重要的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top-10</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问题之一！</a:t>
              </a:r>
            </a:p>
          </p:txBody>
        </p:sp>
      </p:grpSp>
      <p:sp>
        <p:nvSpPr>
          <p:cNvPr id="2" name="灯片编号占位符 1">
            <a:extLst>
              <a:ext uri="{FF2B5EF4-FFF2-40B4-BE49-F238E27FC236}">
                <a16:creationId xmlns:a16="http://schemas.microsoft.com/office/drawing/2014/main" id="{A5D1BC6F-06E9-4BA0-80D7-4C8C202CFA03}"/>
              </a:ext>
            </a:extLst>
          </p:cNvPr>
          <p:cNvSpPr>
            <a:spLocks noGrp="1"/>
          </p:cNvSpPr>
          <p:nvPr>
            <p:ph type="sldNum" sz="quarter" idx="12"/>
          </p:nvPr>
        </p:nvSpPr>
        <p:spPr/>
        <p:txBody>
          <a:bodyPr/>
          <a:lstStyle/>
          <a:p>
            <a:fld id="{91F2D4EF-46D4-4764-B373-FC59CD1D281E}" type="slidenum">
              <a:rPr lang="zh-CN" altLang="en-US" smtClean="0"/>
              <a:t>32</a:t>
            </a:fld>
            <a:endParaRPr lang="zh-CN" altLang="en-US"/>
          </a:p>
        </p:txBody>
      </p:sp>
    </p:spTree>
    <p:extLst>
      <p:ext uri="{BB962C8B-B14F-4D97-AF65-F5344CB8AC3E}">
        <p14:creationId xmlns:p14="http://schemas.microsoft.com/office/powerpoint/2010/main" val="724702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a:extLst>
              <a:ext uri="{FF2B5EF4-FFF2-40B4-BE49-F238E27FC236}">
                <a16:creationId xmlns:a16="http://schemas.microsoft.com/office/drawing/2014/main" id="{8A046F07-E0B4-48EE-B75F-983FE1D3B67A}"/>
              </a:ext>
            </a:extLst>
          </p:cNvPr>
          <p:cNvCxnSpPr/>
          <p:nvPr/>
        </p:nvCxnSpPr>
        <p:spPr>
          <a:xfrm>
            <a:off x="2009775" y="2214369"/>
            <a:ext cx="0" cy="4636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CB87E1CD-D6B6-4D30-907C-69D786424F90}"/>
              </a:ext>
            </a:extLst>
          </p:cNvPr>
          <p:cNvCxnSpPr>
            <a:cxnSpLocks/>
          </p:cNvCxnSpPr>
          <p:nvPr/>
        </p:nvCxnSpPr>
        <p:spPr>
          <a:xfrm flipV="1">
            <a:off x="3945255" y="2214369"/>
            <a:ext cx="0" cy="4636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66C2B577-D807-49D8-A049-624F5DE3DD70}"/>
              </a:ext>
            </a:extLst>
          </p:cNvPr>
          <p:cNvGrpSpPr/>
          <p:nvPr/>
        </p:nvGrpSpPr>
        <p:grpSpPr>
          <a:xfrm>
            <a:off x="3449954" y="2743211"/>
            <a:ext cx="509587" cy="296997"/>
            <a:chOff x="3535679" y="2965316"/>
            <a:chExt cx="509587" cy="296997"/>
          </a:xfrm>
        </p:grpSpPr>
        <p:cxnSp>
          <p:nvCxnSpPr>
            <p:cNvPr id="57" name="直接箭头连接符 56">
              <a:extLst>
                <a:ext uri="{FF2B5EF4-FFF2-40B4-BE49-F238E27FC236}">
                  <a16:creationId xmlns:a16="http://schemas.microsoft.com/office/drawing/2014/main" id="{85751031-90B6-4274-9B57-FC223924C350}"/>
                </a:ext>
              </a:extLst>
            </p:cNvPr>
            <p:cNvCxnSpPr>
              <a:cxnSpLocks/>
            </p:cNvCxnSpPr>
            <p:nvPr/>
          </p:nvCxnSpPr>
          <p:spPr>
            <a:xfrm flipV="1">
              <a:off x="4030980" y="2965316"/>
              <a:ext cx="0" cy="296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24BA8420-ED77-4478-AC94-D0ACAB677D91}"/>
                </a:ext>
              </a:extLst>
            </p:cNvPr>
            <p:cNvCxnSpPr/>
            <p:nvPr/>
          </p:nvCxnSpPr>
          <p:spPr>
            <a:xfrm>
              <a:off x="3535679" y="3262313"/>
              <a:ext cx="5095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E37426DC-DE88-436A-A468-95E8A869E8AF}"/>
              </a:ext>
            </a:extLst>
          </p:cNvPr>
          <p:cNvGrpSpPr/>
          <p:nvPr/>
        </p:nvGrpSpPr>
        <p:grpSpPr>
          <a:xfrm rot="5400000">
            <a:off x="2101089" y="2665526"/>
            <a:ext cx="283368" cy="465998"/>
            <a:chOff x="3535679" y="2965316"/>
            <a:chExt cx="509587" cy="296997"/>
          </a:xfrm>
        </p:grpSpPr>
        <p:cxnSp>
          <p:nvCxnSpPr>
            <p:cNvPr id="59" name="直接箭头连接符 58">
              <a:extLst>
                <a:ext uri="{FF2B5EF4-FFF2-40B4-BE49-F238E27FC236}">
                  <a16:creationId xmlns:a16="http://schemas.microsoft.com/office/drawing/2014/main" id="{9ABF8F85-57E9-4878-94B8-7C8B24C601EC}"/>
                </a:ext>
              </a:extLst>
            </p:cNvPr>
            <p:cNvCxnSpPr>
              <a:cxnSpLocks/>
            </p:cNvCxnSpPr>
            <p:nvPr/>
          </p:nvCxnSpPr>
          <p:spPr>
            <a:xfrm flipV="1">
              <a:off x="4030980" y="2965316"/>
              <a:ext cx="0" cy="296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3632E9E5-AAE0-437A-8E67-E84595EA491B}"/>
                </a:ext>
              </a:extLst>
            </p:cNvPr>
            <p:cNvCxnSpPr/>
            <p:nvPr/>
          </p:nvCxnSpPr>
          <p:spPr>
            <a:xfrm>
              <a:off x="3535679" y="3262313"/>
              <a:ext cx="5095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直接箭头连接符 64">
            <a:extLst>
              <a:ext uri="{FF2B5EF4-FFF2-40B4-BE49-F238E27FC236}">
                <a16:creationId xmlns:a16="http://schemas.microsoft.com/office/drawing/2014/main" id="{817EF7F4-C308-464A-A1CA-DE347F63C334}"/>
              </a:ext>
            </a:extLst>
          </p:cNvPr>
          <p:cNvCxnSpPr>
            <a:cxnSpLocks/>
          </p:cNvCxnSpPr>
          <p:nvPr/>
        </p:nvCxnSpPr>
        <p:spPr>
          <a:xfrm>
            <a:off x="4962525" y="2678053"/>
            <a:ext cx="0" cy="336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EB8B4591-E44D-4B33-BED8-96432CE8CCDE}"/>
              </a:ext>
            </a:extLst>
          </p:cNvPr>
          <p:cNvCxnSpPr>
            <a:cxnSpLocks/>
          </p:cNvCxnSpPr>
          <p:nvPr/>
        </p:nvCxnSpPr>
        <p:spPr>
          <a:xfrm flipV="1">
            <a:off x="6711794" y="2678053"/>
            <a:ext cx="0" cy="336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组合 66">
            <a:extLst>
              <a:ext uri="{FF2B5EF4-FFF2-40B4-BE49-F238E27FC236}">
                <a16:creationId xmlns:a16="http://schemas.microsoft.com/office/drawing/2014/main" id="{882E2472-1FE6-40FF-B059-F97B206F37F9}"/>
              </a:ext>
            </a:extLst>
          </p:cNvPr>
          <p:cNvGrpSpPr/>
          <p:nvPr/>
        </p:nvGrpSpPr>
        <p:grpSpPr>
          <a:xfrm rot="5400000">
            <a:off x="4926439" y="4015013"/>
            <a:ext cx="477011" cy="294547"/>
            <a:chOff x="3535679" y="2965316"/>
            <a:chExt cx="509587" cy="296997"/>
          </a:xfrm>
        </p:grpSpPr>
        <p:cxnSp>
          <p:nvCxnSpPr>
            <p:cNvPr id="68" name="直接箭头连接符 67">
              <a:extLst>
                <a:ext uri="{FF2B5EF4-FFF2-40B4-BE49-F238E27FC236}">
                  <a16:creationId xmlns:a16="http://schemas.microsoft.com/office/drawing/2014/main" id="{A2B2D4A7-EDD3-41FC-8735-9ED2D15E703D}"/>
                </a:ext>
              </a:extLst>
            </p:cNvPr>
            <p:cNvCxnSpPr>
              <a:cxnSpLocks/>
            </p:cNvCxnSpPr>
            <p:nvPr/>
          </p:nvCxnSpPr>
          <p:spPr>
            <a:xfrm flipV="1">
              <a:off x="4030980" y="2965316"/>
              <a:ext cx="0" cy="296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D175C198-34F3-478D-A527-33A58F3EAC6A}"/>
                </a:ext>
              </a:extLst>
            </p:cNvPr>
            <p:cNvCxnSpPr/>
            <p:nvPr/>
          </p:nvCxnSpPr>
          <p:spPr>
            <a:xfrm>
              <a:off x="3535679" y="3262313"/>
              <a:ext cx="509587" cy="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1" name="组合 70">
            <a:extLst>
              <a:ext uri="{FF2B5EF4-FFF2-40B4-BE49-F238E27FC236}">
                <a16:creationId xmlns:a16="http://schemas.microsoft.com/office/drawing/2014/main" id="{670DA1AE-F4C8-42F4-999A-A0472E019446}"/>
              </a:ext>
            </a:extLst>
          </p:cNvPr>
          <p:cNvGrpSpPr/>
          <p:nvPr/>
        </p:nvGrpSpPr>
        <p:grpSpPr>
          <a:xfrm rot="16200000" flipH="1">
            <a:off x="6336992" y="4011917"/>
            <a:ext cx="477011" cy="266215"/>
            <a:chOff x="3535679" y="2965316"/>
            <a:chExt cx="509587" cy="296997"/>
          </a:xfrm>
        </p:grpSpPr>
        <p:cxnSp>
          <p:nvCxnSpPr>
            <p:cNvPr id="72" name="直接箭头连接符 71">
              <a:extLst>
                <a:ext uri="{FF2B5EF4-FFF2-40B4-BE49-F238E27FC236}">
                  <a16:creationId xmlns:a16="http://schemas.microsoft.com/office/drawing/2014/main" id="{60E08147-8891-4F31-B311-A7C2A20EE066}"/>
                </a:ext>
              </a:extLst>
            </p:cNvPr>
            <p:cNvCxnSpPr>
              <a:cxnSpLocks/>
            </p:cNvCxnSpPr>
            <p:nvPr/>
          </p:nvCxnSpPr>
          <p:spPr>
            <a:xfrm flipV="1">
              <a:off x="4030980" y="2965316"/>
              <a:ext cx="0" cy="296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6F609E89-0662-40E0-ADEF-7788D28649F8}"/>
                </a:ext>
              </a:extLst>
            </p:cNvPr>
            <p:cNvCxnSpPr/>
            <p:nvPr/>
          </p:nvCxnSpPr>
          <p:spPr>
            <a:xfrm>
              <a:off x="3535679" y="3262313"/>
              <a:ext cx="509587" cy="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40064C9B-881F-441B-AC9C-1CBFCDD0A813}"/>
              </a:ext>
            </a:extLst>
          </p:cNvPr>
          <p:cNvGrpSpPr/>
          <p:nvPr/>
        </p:nvGrpSpPr>
        <p:grpSpPr>
          <a:xfrm>
            <a:off x="4417695" y="4521420"/>
            <a:ext cx="2802255" cy="297030"/>
            <a:chOff x="4503420" y="4743525"/>
            <a:chExt cx="2802255" cy="297030"/>
          </a:xfrm>
        </p:grpSpPr>
        <p:cxnSp>
          <p:nvCxnSpPr>
            <p:cNvPr id="25" name="直接连接符 24">
              <a:extLst>
                <a:ext uri="{FF2B5EF4-FFF2-40B4-BE49-F238E27FC236}">
                  <a16:creationId xmlns:a16="http://schemas.microsoft.com/office/drawing/2014/main" id="{DD52150C-292B-4DDF-8AE1-32FD866C2DF7}"/>
                </a:ext>
              </a:extLst>
            </p:cNvPr>
            <p:cNvCxnSpPr/>
            <p:nvPr/>
          </p:nvCxnSpPr>
          <p:spPr>
            <a:xfrm>
              <a:off x="4503420" y="4884420"/>
              <a:ext cx="2802255"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8A67A7A4-6269-411C-8100-873EECAC73C5}"/>
                </a:ext>
              </a:extLst>
            </p:cNvPr>
            <p:cNvCxnSpPr>
              <a:cxnSpLocks/>
            </p:cNvCxnSpPr>
            <p:nvPr/>
          </p:nvCxnSpPr>
          <p:spPr>
            <a:xfrm>
              <a:off x="7305675" y="4743525"/>
              <a:ext cx="0" cy="156135"/>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1AB53CA4-7FA1-47FD-8DE8-639778866C34}"/>
                </a:ext>
              </a:extLst>
            </p:cNvPr>
            <p:cNvCxnSpPr>
              <a:cxnSpLocks/>
            </p:cNvCxnSpPr>
            <p:nvPr/>
          </p:nvCxnSpPr>
          <p:spPr>
            <a:xfrm>
              <a:off x="5923280" y="4884420"/>
              <a:ext cx="0" cy="156135"/>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BAC93E05-DAEB-478F-A533-99C678D22A52}"/>
              </a:ext>
            </a:extLst>
          </p:cNvPr>
          <p:cNvGrpSpPr/>
          <p:nvPr/>
        </p:nvGrpSpPr>
        <p:grpSpPr>
          <a:xfrm>
            <a:off x="1575440" y="4513800"/>
            <a:ext cx="2745823" cy="297030"/>
            <a:chOff x="1604733" y="4735905"/>
            <a:chExt cx="2802255" cy="297030"/>
          </a:xfrm>
        </p:grpSpPr>
        <p:grpSp>
          <p:nvGrpSpPr>
            <p:cNvPr id="77" name="组合 76">
              <a:extLst>
                <a:ext uri="{FF2B5EF4-FFF2-40B4-BE49-F238E27FC236}">
                  <a16:creationId xmlns:a16="http://schemas.microsoft.com/office/drawing/2014/main" id="{EF949E2D-C00B-4588-AD7B-7DF40E49A1BB}"/>
                </a:ext>
              </a:extLst>
            </p:cNvPr>
            <p:cNvGrpSpPr/>
            <p:nvPr/>
          </p:nvGrpSpPr>
          <p:grpSpPr>
            <a:xfrm>
              <a:off x="1604733" y="4735905"/>
              <a:ext cx="2802255" cy="297030"/>
              <a:chOff x="4503420" y="4743525"/>
              <a:chExt cx="2802255" cy="297030"/>
            </a:xfrm>
          </p:grpSpPr>
          <p:cxnSp>
            <p:nvCxnSpPr>
              <p:cNvPr id="78" name="直接连接符 77">
                <a:extLst>
                  <a:ext uri="{FF2B5EF4-FFF2-40B4-BE49-F238E27FC236}">
                    <a16:creationId xmlns:a16="http://schemas.microsoft.com/office/drawing/2014/main" id="{C2261C11-378C-4013-BA33-BF7A62FB7979}"/>
                  </a:ext>
                </a:extLst>
              </p:cNvPr>
              <p:cNvCxnSpPr/>
              <p:nvPr/>
            </p:nvCxnSpPr>
            <p:spPr>
              <a:xfrm>
                <a:off x="4503420" y="4884420"/>
                <a:ext cx="2802255"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BC979746-E83A-4D4D-A7D3-71A9EF52D8E0}"/>
                  </a:ext>
                </a:extLst>
              </p:cNvPr>
              <p:cNvCxnSpPr>
                <a:cxnSpLocks/>
              </p:cNvCxnSpPr>
              <p:nvPr/>
            </p:nvCxnSpPr>
            <p:spPr>
              <a:xfrm>
                <a:off x="7305675" y="4743525"/>
                <a:ext cx="0" cy="156135"/>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25CC569B-22A2-4B67-AB93-A8FA87C01AC8}"/>
                  </a:ext>
                </a:extLst>
              </p:cNvPr>
              <p:cNvCxnSpPr>
                <a:cxnSpLocks/>
              </p:cNvCxnSpPr>
              <p:nvPr/>
            </p:nvCxnSpPr>
            <p:spPr>
              <a:xfrm>
                <a:off x="5923280" y="4884420"/>
                <a:ext cx="0" cy="156135"/>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grpSp>
        <p:cxnSp>
          <p:nvCxnSpPr>
            <p:cNvPr id="81" name="直接连接符 80">
              <a:extLst>
                <a:ext uri="{FF2B5EF4-FFF2-40B4-BE49-F238E27FC236}">
                  <a16:creationId xmlns:a16="http://schemas.microsoft.com/office/drawing/2014/main" id="{53450240-4B95-4654-A698-5FCDC7F98DF6}"/>
                </a:ext>
              </a:extLst>
            </p:cNvPr>
            <p:cNvCxnSpPr>
              <a:cxnSpLocks/>
            </p:cNvCxnSpPr>
            <p:nvPr/>
          </p:nvCxnSpPr>
          <p:spPr>
            <a:xfrm>
              <a:off x="1619426" y="4863427"/>
              <a:ext cx="0" cy="156135"/>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grpSp>
      <p:sp>
        <p:nvSpPr>
          <p:cNvPr id="85" name="文本框 84">
            <a:extLst>
              <a:ext uri="{FF2B5EF4-FFF2-40B4-BE49-F238E27FC236}">
                <a16:creationId xmlns:a16="http://schemas.microsoft.com/office/drawing/2014/main" id="{9387E15A-E2A9-4652-825D-CDE8EF68C8DD}"/>
              </a:ext>
            </a:extLst>
          </p:cNvPr>
          <p:cNvSpPr txBox="1"/>
          <p:nvPr/>
        </p:nvSpPr>
        <p:spPr>
          <a:xfrm>
            <a:off x="2009774" y="4722829"/>
            <a:ext cx="1844860" cy="458395"/>
          </a:xfrm>
          <a:prstGeom prst="rect">
            <a:avLst/>
          </a:prstGeom>
          <a:noFill/>
        </p:spPr>
        <p:txBody>
          <a:bodyPr wrap="square" rtlCol="0" anchor="ctr">
            <a:spAutoFit/>
          </a:bodyPr>
          <a:lstStyle/>
          <a:p>
            <a:pPr algn="ctr">
              <a:lnSpc>
                <a:spcPct val="130000"/>
              </a:lnSpc>
            </a:pP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(a)</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提供的服务</a:t>
            </a:r>
            <a:endPar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6" name="文本框 85">
            <a:extLst>
              <a:ext uri="{FF2B5EF4-FFF2-40B4-BE49-F238E27FC236}">
                <a16:creationId xmlns:a16="http://schemas.microsoft.com/office/drawing/2014/main" id="{7C0E5F30-B7E5-47BC-BCB6-98710A22E579}"/>
              </a:ext>
            </a:extLst>
          </p:cNvPr>
          <p:cNvSpPr txBox="1"/>
          <p:nvPr/>
        </p:nvSpPr>
        <p:spPr>
          <a:xfrm>
            <a:off x="4985263" y="4717267"/>
            <a:ext cx="1844860" cy="458395"/>
          </a:xfrm>
          <a:prstGeom prst="rect">
            <a:avLst/>
          </a:prstGeom>
          <a:noFill/>
        </p:spPr>
        <p:txBody>
          <a:bodyPr wrap="square" rtlCol="0" anchor="ctr">
            <a:spAutoFit/>
          </a:bodyPr>
          <a:lstStyle/>
          <a:p>
            <a:pPr algn="ctr">
              <a:lnSpc>
                <a:spcPct val="130000"/>
              </a:lnSpc>
            </a:pP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(b)</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 服务实现</a:t>
            </a:r>
            <a:endPar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7" name="文本框 86">
            <a:extLst>
              <a:ext uri="{FF2B5EF4-FFF2-40B4-BE49-F238E27FC236}">
                <a16:creationId xmlns:a16="http://schemas.microsoft.com/office/drawing/2014/main" id="{97102EFE-1CAF-406B-955F-C621E2966EDF}"/>
              </a:ext>
            </a:extLst>
          </p:cNvPr>
          <p:cNvSpPr txBox="1"/>
          <p:nvPr/>
        </p:nvSpPr>
        <p:spPr>
          <a:xfrm>
            <a:off x="6708605" y="3482985"/>
            <a:ext cx="927957" cy="380489"/>
          </a:xfrm>
          <a:prstGeom prst="rect">
            <a:avLst/>
          </a:prstGeom>
          <a:noFill/>
        </p:spPr>
        <p:txBody>
          <a:bodyPr wrap="square" rtlCol="0" anchor="ctr">
            <a:spAutoFit/>
          </a:bodyPr>
          <a:lstStyle/>
          <a:p>
            <a:pPr algn="ct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88" name="文本框 87">
            <a:extLst>
              <a:ext uri="{FF2B5EF4-FFF2-40B4-BE49-F238E27FC236}">
                <a16:creationId xmlns:a16="http://schemas.microsoft.com/office/drawing/2014/main" id="{BBF07315-A048-4FFF-8EE9-C558A43D9ADB}"/>
              </a:ext>
            </a:extLst>
          </p:cNvPr>
          <p:cNvSpPr txBox="1"/>
          <p:nvPr/>
        </p:nvSpPr>
        <p:spPr>
          <a:xfrm flipH="1">
            <a:off x="6510498" y="2619214"/>
            <a:ext cx="1779243" cy="380489"/>
          </a:xfrm>
          <a:prstGeom prst="rect">
            <a:avLst/>
          </a:prstGeom>
          <a:noFill/>
        </p:spPr>
        <p:txBody>
          <a:bodyPr wrap="square" rtlCol="0" anchor="ctr">
            <a:spAutoFit/>
          </a:bodyPr>
          <a:lstStyle/>
          <a:p>
            <a:pPr algn="ct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Deliver_data</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89" name="文本框 88">
            <a:extLst>
              <a:ext uri="{FF2B5EF4-FFF2-40B4-BE49-F238E27FC236}">
                <a16:creationId xmlns:a16="http://schemas.microsoft.com/office/drawing/2014/main" id="{39E4C808-AD0E-4E6A-9CB2-A286B2946625}"/>
              </a:ext>
            </a:extLst>
          </p:cNvPr>
          <p:cNvSpPr txBox="1"/>
          <p:nvPr/>
        </p:nvSpPr>
        <p:spPr>
          <a:xfrm>
            <a:off x="3970659" y="2610769"/>
            <a:ext cx="991865" cy="380489"/>
          </a:xfrm>
          <a:prstGeom prst="rect">
            <a:avLst/>
          </a:prstGeom>
          <a:noFill/>
        </p:spPr>
        <p:txBody>
          <a:bodyPr wrap="square" rtlCol="0" anchor="ctr">
            <a:spAutoFit/>
          </a:bodyPr>
          <a:lstStyle/>
          <a:p>
            <a:pP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90" name="文本框 89">
            <a:extLst>
              <a:ext uri="{FF2B5EF4-FFF2-40B4-BE49-F238E27FC236}">
                <a16:creationId xmlns:a16="http://schemas.microsoft.com/office/drawing/2014/main" id="{9F4D6F12-5672-426D-A1B8-19A1F6784050}"/>
              </a:ext>
            </a:extLst>
          </p:cNvPr>
          <p:cNvSpPr txBox="1"/>
          <p:nvPr/>
        </p:nvSpPr>
        <p:spPr>
          <a:xfrm flipH="1">
            <a:off x="3959540" y="3469046"/>
            <a:ext cx="1955473" cy="380489"/>
          </a:xfrm>
          <a:prstGeom prst="rect">
            <a:avLst/>
          </a:prstGeom>
          <a:noFill/>
        </p:spPr>
        <p:txBody>
          <a:bodyPr wrap="square" rtlCol="0" anchor="ctr">
            <a:spAutoFit/>
          </a:bodyPr>
          <a:lstStyle/>
          <a:p>
            <a:pP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cxnSp>
        <p:nvCxnSpPr>
          <p:cNvPr id="91" name="直接箭头连接符 90">
            <a:extLst>
              <a:ext uri="{FF2B5EF4-FFF2-40B4-BE49-F238E27FC236}">
                <a16:creationId xmlns:a16="http://schemas.microsoft.com/office/drawing/2014/main" id="{77D74A95-ECDF-4967-A0F9-AD95FAFD1216}"/>
              </a:ext>
            </a:extLst>
          </p:cNvPr>
          <p:cNvCxnSpPr>
            <a:cxnSpLocks/>
          </p:cNvCxnSpPr>
          <p:nvPr/>
        </p:nvCxnSpPr>
        <p:spPr>
          <a:xfrm>
            <a:off x="4985263" y="3584080"/>
            <a:ext cx="0" cy="319475"/>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CF7B974A-5337-4F9C-9FB4-B0A454E93FAC}"/>
              </a:ext>
            </a:extLst>
          </p:cNvPr>
          <p:cNvCxnSpPr>
            <a:cxnSpLocks/>
          </p:cNvCxnSpPr>
          <p:nvPr/>
        </p:nvCxnSpPr>
        <p:spPr>
          <a:xfrm>
            <a:off x="6711794" y="3604752"/>
            <a:ext cx="0" cy="319475"/>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7" name="组合 96">
            <a:extLst>
              <a:ext uri="{FF2B5EF4-FFF2-40B4-BE49-F238E27FC236}">
                <a16:creationId xmlns:a16="http://schemas.microsoft.com/office/drawing/2014/main" id="{188CD40C-165A-4447-A336-3D2F3795D0A3}"/>
              </a:ext>
            </a:extLst>
          </p:cNvPr>
          <p:cNvGrpSpPr/>
          <p:nvPr/>
        </p:nvGrpSpPr>
        <p:grpSpPr>
          <a:xfrm>
            <a:off x="2104437" y="2269023"/>
            <a:ext cx="680899" cy="349711"/>
            <a:chOff x="2217074" y="2472144"/>
            <a:chExt cx="680899" cy="349711"/>
          </a:xfrm>
        </p:grpSpPr>
        <p:sp>
          <p:nvSpPr>
            <p:cNvPr id="95" name="文本框 94">
              <a:extLst>
                <a:ext uri="{FF2B5EF4-FFF2-40B4-BE49-F238E27FC236}">
                  <a16:creationId xmlns:a16="http://schemas.microsoft.com/office/drawing/2014/main" id="{0A4DDB84-8880-478B-A900-8319A2CB1D00}"/>
                </a:ext>
              </a:extLst>
            </p:cNvPr>
            <p:cNvSpPr txBox="1"/>
            <p:nvPr/>
          </p:nvSpPr>
          <p:spPr>
            <a:xfrm>
              <a:off x="2217074" y="2472144"/>
              <a:ext cx="680899"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数据</a:t>
              </a:r>
              <a:endParaRPr lang="en-US" altLang="zh-CN" sz="1400" dirty="0">
                <a:latin typeface="思源黑体 CN Normal" panose="020B0400000000000000" pitchFamily="34" charset="-122"/>
                <a:ea typeface="思源黑体 CN Normal" panose="020B0400000000000000" pitchFamily="34" charset="-122"/>
              </a:endParaRPr>
            </a:p>
          </p:txBody>
        </p:sp>
        <p:sp>
          <p:nvSpPr>
            <p:cNvPr id="96" name="矩形 95">
              <a:extLst>
                <a:ext uri="{FF2B5EF4-FFF2-40B4-BE49-F238E27FC236}">
                  <a16:creationId xmlns:a16="http://schemas.microsoft.com/office/drawing/2014/main" id="{D4332780-6769-4297-A776-57745E434300}"/>
                </a:ext>
              </a:extLst>
            </p:cNvPr>
            <p:cNvSpPr/>
            <p:nvPr/>
          </p:nvSpPr>
          <p:spPr>
            <a:xfrm>
              <a:off x="2264429" y="2517389"/>
              <a:ext cx="586188" cy="286127"/>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98" name="组合 97">
            <a:extLst>
              <a:ext uri="{FF2B5EF4-FFF2-40B4-BE49-F238E27FC236}">
                <a16:creationId xmlns:a16="http://schemas.microsoft.com/office/drawing/2014/main" id="{9703A790-F6DB-4AFE-9FB2-786C33498D0A}"/>
              </a:ext>
            </a:extLst>
          </p:cNvPr>
          <p:cNvGrpSpPr/>
          <p:nvPr/>
        </p:nvGrpSpPr>
        <p:grpSpPr>
          <a:xfrm>
            <a:off x="3169695" y="2268476"/>
            <a:ext cx="680899" cy="349711"/>
            <a:chOff x="2217074" y="2472144"/>
            <a:chExt cx="680899" cy="349711"/>
          </a:xfrm>
        </p:grpSpPr>
        <p:sp>
          <p:nvSpPr>
            <p:cNvPr id="99" name="文本框 98">
              <a:extLst>
                <a:ext uri="{FF2B5EF4-FFF2-40B4-BE49-F238E27FC236}">
                  <a16:creationId xmlns:a16="http://schemas.microsoft.com/office/drawing/2014/main" id="{25D4B8A4-3BD2-4C5D-9E09-E027491A4BA1}"/>
                </a:ext>
              </a:extLst>
            </p:cNvPr>
            <p:cNvSpPr txBox="1"/>
            <p:nvPr/>
          </p:nvSpPr>
          <p:spPr>
            <a:xfrm>
              <a:off x="2217074" y="2472144"/>
              <a:ext cx="680899"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数据</a:t>
              </a:r>
              <a:endParaRPr lang="en-US" altLang="zh-CN" sz="1400" dirty="0">
                <a:latin typeface="思源黑体 CN Normal" panose="020B0400000000000000" pitchFamily="34" charset="-122"/>
                <a:ea typeface="思源黑体 CN Normal" panose="020B0400000000000000" pitchFamily="34" charset="-122"/>
              </a:endParaRPr>
            </a:p>
          </p:txBody>
        </p:sp>
        <p:sp>
          <p:nvSpPr>
            <p:cNvPr id="100" name="矩形 99">
              <a:extLst>
                <a:ext uri="{FF2B5EF4-FFF2-40B4-BE49-F238E27FC236}">
                  <a16:creationId xmlns:a16="http://schemas.microsoft.com/office/drawing/2014/main" id="{C81D223E-69C4-4003-8915-8FBC54B209E0}"/>
                </a:ext>
              </a:extLst>
            </p:cNvPr>
            <p:cNvSpPr/>
            <p:nvPr/>
          </p:nvSpPr>
          <p:spPr>
            <a:xfrm>
              <a:off x="2264429" y="2517389"/>
              <a:ext cx="586188" cy="286127"/>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101" name="组合 100">
            <a:extLst>
              <a:ext uri="{FF2B5EF4-FFF2-40B4-BE49-F238E27FC236}">
                <a16:creationId xmlns:a16="http://schemas.microsoft.com/office/drawing/2014/main" id="{538444EA-0EF2-4986-87F1-EF1E65DC30C4}"/>
              </a:ext>
            </a:extLst>
          </p:cNvPr>
          <p:cNvGrpSpPr/>
          <p:nvPr/>
        </p:nvGrpSpPr>
        <p:grpSpPr>
          <a:xfrm>
            <a:off x="5028052" y="2653576"/>
            <a:ext cx="672335" cy="349711"/>
            <a:chOff x="2217074" y="2434044"/>
            <a:chExt cx="672335" cy="349711"/>
          </a:xfrm>
        </p:grpSpPr>
        <p:sp>
          <p:nvSpPr>
            <p:cNvPr id="103" name="矩形 102">
              <a:extLst>
                <a:ext uri="{FF2B5EF4-FFF2-40B4-BE49-F238E27FC236}">
                  <a16:creationId xmlns:a16="http://schemas.microsoft.com/office/drawing/2014/main" id="{DAB16F32-11B3-435A-BF72-D213CCEA7D32}"/>
                </a:ext>
              </a:extLst>
            </p:cNvPr>
            <p:cNvSpPr/>
            <p:nvPr/>
          </p:nvSpPr>
          <p:spPr>
            <a:xfrm>
              <a:off x="2264429" y="2517390"/>
              <a:ext cx="586188" cy="243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2" name="文本框 101">
              <a:extLst>
                <a:ext uri="{FF2B5EF4-FFF2-40B4-BE49-F238E27FC236}">
                  <a16:creationId xmlns:a16="http://schemas.microsoft.com/office/drawing/2014/main" id="{DFA06690-2F2C-4481-A92C-6389437B29DF}"/>
                </a:ext>
              </a:extLst>
            </p:cNvPr>
            <p:cNvSpPr txBox="1"/>
            <p:nvPr/>
          </p:nvSpPr>
          <p:spPr>
            <a:xfrm>
              <a:off x="2217074" y="2434044"/>
              <a:ext cx="672335"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数据</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04" name="组合 103">
            <a:extLst>
              <a:ext uri="{FF2B5EF4-FFF2-40B4-BE49-F238E27FC236}">
                <a16:creationId xmlns:a16="http://schemas.microsoft.com/office/drawing/2014/main" id="{FB3EAC87-E069-47A0-9D2C-B92C7D7B6996}"/>
              </a:ext>
            </a:extLst>
          </p:cNvPr>
          <p:cNvGrpSpPr/>
          <p:nvPr/>
        </p:nvGrpSpPr>
        <p:grpSpPr>
          <a:xfrm>
            <a:off x="5840404" y="2653576"/>
            <a:ext cx="676416" cy="349711"/>
            <a:chOff x="2221557" y="2434044"/>
            <a:chExt cx="676416" cy="349711"/>
          </a:xfrm>
        </p:grpSpPr>
        <p:sp>
          <p:nvSpPr>
            <p:cNvPr id="105" name="矩形 104">
              <a:extLst>
                <a:ext uri="{FF2B5EF4-FFF2-40B4-BE49-F238E27FC236}">
                  <a16:creationId xmlns:a16="http://schemas.microsoft.com/office/drawing/2014/main" id="{5C27025C-90C7-400B-BE31-814F73C0924A}"/>
                </a:ext>
              </a:extLst>
            </p:cNvPr>
            <p:cNvSpPr/>
            <p:nvPr/>
          </p:nvSpPr>
          <p:spPr>
            <a:xfrm>
              <a:off x="2264429" y="2517390"/>
              <a:ext cx="586188" cy="243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6" name="文本框 105">
              <a:extLst>
                <a:ext uri="{FF2B5EF4-FFF2-40B4-BE49-F238E27FC236}">
                  <a16:creationId xmlns:a16="http://schemas.microsoft.com/office/drawing/2014/main" id="{0D7A8389-AFC8-4D53-8BF1-6B005D60FFD6}"/>
                </a:ext>
              </a:extLst>
            </p:cNvPr>
            <p:cNvSpPr txBox="1"/>
            <p:nvPr/>
          </p:nvSpPr>
          <p:spPr>
            <a:xfrm>
              <a:off x="2221557" y="2434044"/>
              <a:ext cx="676416"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数据</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07" name="组合 106">
            <a:extLst>
              <a:ext uri="{FF2B5EF4-FFF2-40B4-BE49-F238E27FC236}">
                <a16:creationId xmlns:a16="http://schemas.microsoft.com/office/drawing/2014/main" id="{254D373B-12B3-48D9-BCFC-74025A612C9E}"/>
              </a:ext>
            </a:extLst>
          </p:cNvPr>
          <p:cNvGrpSpPr/>
          <p:nvPr/>
        </p:nvGrpSpPr>
        <p:grpSpPr>
          <a:xfrm>
            <a:off x="5021730" y="3534616"/>
            <a:ext cx="672335" cy="349711"/>
            <a:chOff x="2217074" y="2434044"/>
            <a:chExt cx="672335" cy="349711"/>
          </a:xfrm>
        </p:grpSpPr>
        <p:sp>
          <p:nvSpPr>
            <p:cNvPr id="108" name="矩形 107">
              <a:extLst>
                <a:ext uri="{FF2B5EF4-FFF2-40B4-BE49-F238E27FC236}">
                  <a16:creationId xmlns:a16="http://schemas.microsoft.com/office/drawing/2014/main" id="{23C83E0F-E920-4ACA-83AE-2F506FCEE481}"/>
                </a:ext>
              </a:extLst>
            </p:cNvPr>
            <p:cNvSpPr/>
            <p:nvPr/>
          </p:nvSpPr>
          <p:spPr>
            <a:xfrm>
              <a:off x="2264429" y="2517390"/>
              <a:ext cx="586188" cy="232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9" name="文本框 108">
              <a:extLst>
                <a:ext uri="{FF2B5EF4-FFF2-40B4-BE49-F238E27FC236}">
                  <a16:creationId xmlns:a16="http://schemas.microsoft.com/office/drawing/2014/main" id="{963575C5-7C0B-409F-855F-6A844C36CDE2}"/>
                </a:ext>
              </a:extLst>
            </p:cNvPr>
            <p:cNvSpPr txBox="1"/>
            <p:nvPr/>
          </p:nvSpPr>
          <p:spPr>
            <a:xfrm>
              <a:off x="2217074" y="2434044"/>
              <a:ext cx="672335"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分组</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10" name="组合 109">
            <a:extLst>
              <a:ext uri="{FF2B5EF4-FFF2-40B4-BE49-F238E27FC236}">
                <a16:creationId xmlns:a16="http://schemas.microsoft.com/office/drawing/2014/main" id="{EFDF966B-B3B5-4ADE-B825-FB86427DDCB9}"/>
              </a:ext>
            </a:extLst>
          </p:cNvPr>
          <p:cNvGrpSpPr/>
          <p:nvPr/>
        </p:nvGrpSpPr>
        <p:grpSpPr>
          <a:xfrm>
            <a:off x="5834082" y="3534616"/>
            <a:ext cx="676416" cy="349711"/>
            <a:chOff x="2221557" y="2434044"/>
            <a:chExt cx="676416" cy="349711"/>
          </a:xfrm>
        </p:grpSpPr>
        <p:sp>
          <p:nvSpPr>
            <p:cNvPr id="111" name="矩形 110">
              <a:extLst>
                <a:ext uri="{FF2B5EF4-FFF2-40B4-BE49-F238E27FC236}">
                  <a16:creationId xmlns:a16="http://schemas.microsoft.com/office/drawing/2014/main" id="{91CD938F-B433-4C5F-A00D-959CDA279EF8}"/>
                </a:ext>
              </a:extLst>
            </p:cNvPr>
            <p:cNvSpPr/>
            <p:nvPr/>
          </p:nvSpPr>
          <p:spPr>
            <a:xfrm>
              <a:off x="2264429" y="2517390"/>
              <a:ext cx="586188" cy="232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2" name="文本框 111">
              <a:extLst>
                <a:ext uri="{FF2B5EF4-FFF2-40B4-BE49-F238E27FC236}">
                  <a16:creationId xmlns:a16="http://schemas.microsoft.com/office/drawing/2014/main" id="{FC6AEF0A-46C0-408D-B5AD-E2D0B935C0BF}"/>
                </a:ext>
              </a:extLst>
            </p:cNvPr>
            <p:cNvSpPr txBox="1"/>
            <p:nvPr/>
          </p:nvSpPr>
          <p:spPr>
            <a:xfrm>
              <a:off x="2221557" y="2434044"/>
              <a:ext cx="676416"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分组</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14" name="组合 113">
            <a:extLst>
              <a:ext uri="{FF2B5EF4-FFF2-40B4-BE49-F238E27FC236}">
                <a16:creationId xmlns:a16="http://schemas.microsoft.com/office/drawing/2014/main" id="{297C66E7-64EC-436A-93AC-9FF01EF06029}"/>
              </a:ext>
            </a:extLst>
          </p:cNvPr>
          <p:cNvGrpSpPr/>
          <p:nvPr/>
        </p:nvGrpSpPr>
        <p:grpSpPr>
          <a:xfrm>
            <a:off x="1607555" y="1698529"/>
            <a:ext cx="1270435" cy="515839"/>
            <a:chOff x="1693280" y="1920634"/>
            <a:chExt cx="1270435" cy="515839"/>
          </a:xfrm>
        </p:grpSpPr>
        <p:sp>
          <p:nvSpPr>
            <p:cNvPr id="2" name="立方体 1">
              <a:extLst>
                <a:ext uri="{FF2B5EF4-FFF2-40B4-BE49-F238E27FC236}">
                  <a16:creationId xmlns:a16="http://schemas.microsoft.com/office/drawing/2014/main" id="{03F26528-A21B-41E9-A1DF-6363797BC5A8}"/>
                </a:ext>
              </a:extLst>
            </p:cNvPr>
            <p:cNvSpPr/>
            <p:nvPr/>
          </p:nvSpPr>
          <p:spPr>
            <a:xfrm rot="10800000" flipH="1">
              <a:off x="1874176" y="1945354"/>
              <a:ext cx="1012621" cy="491119"/>
            </a:xfrm>
            <a:prstGeom prst="cub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3" name="文本框 112">
              <a:extLst>
                <a:ext uri="{FF2B5EF4-FFF2-40B4-BE49-F238E27FC236}">
                  <a16:creationId xmlns:a16="http://schemas.microsoft.com/office/drawing/2014/main" id="{11B9F7C3-C4FB-460B-B63F-9837AD33758C}"/>
                </a:ext>
              </a:extLst>
            </p:cNvPr>
            <p:cNvSpPr txBox="1"/>
            <p:nvPr/>
          </p:nvSpPr>
          <p:spPr>
            <a:xfrm>
              <a:off x="1693280" y="1920634"/>
              <a:ext cx="1270435" cy="349711"/>
            </a:xfrm>
            <a:prstGeom prst="rect">
              <a:avLst/>
            </a:prstGeom>
            <a:noFill/>
          </p:spPr>
          <p:txBody>
            <a:bodyPr wrap="square" rtlCol="0" anchor="ctr">
              <a:spAutoFit/>
            </a:bodyPr>
            <a:lstStyle/>
            <a:p>
              <a:pPr algn="ctr">
                <a:lnSpc>
                  <a:spcPct val="130000"/>
                </a:lnSpc>
              </a:pPr>
              <a:r>
                <a:rPr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发送进程</a:t>
              </a:r>
              <a:endParaRPr lang="en-US" altLang="zh-CN"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grpSp>
      <p:grpSp>
        <p:nvGrpSpPr>
          <p:cNvPr id="122" name="组合 121">
            <a:extLst>
              <a:ext uri="{FF2B5EF4-FFF2-40B4-BE49-F238E27FC236}">
                <a16:creationId xmlns:a16="http://schemas.microsoft.com/office/drawing/2014/main" id="{CCF39768-3B82-4106-A63A-B633EE446B92}"/>
              </a:ext>
            </a:extLst>
          </p:cNvPr>
          <p:cNvGrpSpPr/>
          <p:nvPr/>
        </p:nvGrpSpPr>
        <p:grpSpPr>
          <a:xfrm>
            <a:off x="3801719" y="2989245"/>
            <a:ext cx="1874742" cy="583369"/>
            <a:chOff x="3887444" y="3211350"/>
            <a:chExt cx="1874742" cy="583369"/>
          </a:xfrm>
        </p:grpSpPr>
        <p:sp>
          <p:nvSpPr>
            <p:cNvPr id="62" name="立方体 61">
              <a:extLst>
                <a:ext uri="{FF2B5EF4-FFF2-40B4-BE49-F238E27FC236}">
                  <a16:creationId xmlns:a16="http://schemas.microsoft.com/office/drawing/2014/main" id="{3AF47428-AB93-4BA1-9859-38A6B9FFA99E}"/>
                </a:ext>
              </a:extLst>
            </p:cNvPr>
            <p:cNvSpPr/>
            <p:nvPr/>
          </p:nvSpPr>
          <p:spPr>
            <a:xfrm rot="10800000" flipH="1">
              <a:off x="4086867" y="3236778"/>
              <a:ext cx="1643363" cy="557941"/>
            </a:xfrm>
            <a:prstGeom prst="cub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5" name="文本框 114">
              <a:extLst>
                <a:ext uri="{FF2B5EF4-FFF2-40B4-BE49-F238E27FC236}">
                  <a16:creationId xmlns:a16="http://schemas.microsoft.com/office/drawing/2014/main" id="{CF67DDCB-211E-4601-B6BD-593708775322}"/>
                </a:ext>
              </a:extLst>
            </p:cNvPr>
            <p:cNvSpPr txBox="1"/>
            <p:nvPr/>
          </p:nvSpPr>
          <p:spPr>
            <a:xfrm>
              <a:off x="3887444" y="3211350"/>
              <a:ext cx="1874742" cy="523220"/>
            </a:xfrm>
            <a:prstGeom prst="rect">
              <a:avLst/>
            </a:prstGeom>
            <a:noFill/>
          </p:spPr>
          <p:txBody>
            <a:bodyPr wrap="square" rtlCol="0" anchor="ctr">
              <a:spAutoFit/>
            </a:bodyPr>
            <a:lstStyle/>
            <a:p>
              <a:pPr algn="ctr"/>
              <a:r>
                <a:rPr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可靠数据传输协议（发送方）</a:t>
              </a:r>
              <a:endParaRPr lang="en-US" altLang="zh-CN"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grpSp>
      <p:grpSp>
        <p:nvGrpSpPr>
          <p:cNvPr id="123" name="组合 122">
            <a:extLst>
              <a:ext uri="{FF2B5EF4-FFF2-40B4-BE49-F238E27FC236}">
                <a16:creationId xmlns:a16="http://schemas.microsoft.com/office/drawing/2014/main" id="{7434B0B2-2785-4B53-849E-1833760537C3}"/>
              </a:ext>
            </a:extLst>
          </p:cNvPr>
          <p:cNvGrpSpPr/>
          <p:nvPr/>
        </p:nvGrpSpPr>
        <p:grpSpPr>
          <a:xfrm>
            <a:off x="5737843" y="2999886"/>
            <a:ext cx="1853905" cy="584194"/>
            <a:chOff x="5823568" y="3221991"/>
            <a:chExt cx="1853905" cy="584194"/>
          </a:xfrm>
        </p:grpSpPr>
        <p:sp>
          <p:nvSpPr>
            <p:cNvPr id="63" name="立方体 62">
              <a:extLst>
                <a:ext uri="{FF2B5EF4-FFF2-40B4-BE49-F238E27FC236}">
                  <a16:creationId xmlns:a16="http://schemas.microsoft.com/office/drawing/2014/main" id="{3D8B83BF-5143-422D-9A4D-E9752E48F759}"/>
                </a:ext>
              </a:extLst>
            </p:cNvPr>
            <p:cNvSpPr/>
            <p:nvPr/>
          </p:nvSpPr>
          <p:spPr>
            <a:xfrm rot="10800000" flipH="1">
              <a:off x="5917566" y="3248245"/>
              <a:ext cx="1759907" cy="557940"/>
            </a:xfrm>
            <a:prstGeom prst="cub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16" name="文本框 115">
              <a:extLst>
                <a:ext uri="{FF2B5EF4-FFF2-40B4-BE49-F238E27FC236}">
                  <a16:creationId xmlns:a16="http://schemas.microsoft.com/office/drawing/2014/main" id="{1B85E73F-00C1-4583-8F5D-BEC672580B08}"/>
                </a:ext>
              </a:extLst>
            </p:cNvPr>
            <p:cNvSpPr txBox="1"/>
            <p:nvPr/>
          </p:nvSpPr>
          <p:spPr>
            <a:xfrm>
              <a:off x="5823568" y="3221991"/>
              <a:ext cx="1779244" cy="523220"/>
            </a:xfrm>
            <a:prstGeom prst="rect">
              <a:avLst/>
            </a:prstGeom>
            <a:noFill/>
          </p:spPr>
          <p:txBody>
            <a:bodyPr wrap="square" rtlCol="0" anchor="ctr">
              <a:spAutoFit/>
            </a:bodyPr>
            <a:lstStyle/>
            <a:p>
              <a:pPr algn="ctr"/>
              <a:r>
                <a:rPr lang="zh-CN" altLang="en-US" sz="1400" dirty="0">
                  <a:latin typeface="思源黑体 CN Normal" panose="020B0400000000000000" pitchFamily="34" charset="-122"/>
                  <a:ea typeface="思源黑体 CN Normal" panose="020B0400000000000000" pitchFamily="34" charset="-122"/>
                </a:rPr>
                <a:t>可靠数据传输协议（接收方）</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21" name="组合 120">
            <a:extLst>
              <a:ext uri="{FF2B5EF4-FFF2-40B4-BE49-F238E27FC236}">
                <a16:creationId xmlns:a16="http://schemas.microsoft.com/office/drawing/2014/main" id="{3869E990-2BEA-484B-AD03-953116CC0893}"/>
              </a:ext>
            </a:extLst>
          </p:cNvPr>
          <p:cNvGrpSpPr/>
          <p:nvPr/>
        </p:nvGrpSpPr>
        <p:grpSpPr>
          <a:xfrm>
            <a:off x="2816822" y="1722883"/>
            <a:ext cx="1692314" cy="491484"/>
            <a:chOff x="2902547" y="1944988"/>
            <a:chExt cx="1692314" cy="491484"/>
          </a:xfrm>
        </p:grpSpPr>
        <p:sp>
          <p:nvSpPr>
            <p:cNvPr id="55" name="立方体 54">
              <a:extLst>
                <a:ext uri="{FF2B5EF4-FFF2-40B4-BE49-F238E27FC236}">
                  <a16:creationId xmlns:a16="http://schemas.microsoft.com/office/drawing/2014/main" id="{C3CD7274-7FC4-4D1D-B67E-7F0799CF8B0D}"/>
                </a:ext>
              </a:extLst>
            </p:cNvPr>
            <p:cNvSpPr/>
            <p:nvPr/>
          </p:nvSpPr>
          <p:spPr>
            <a:xfrm rot="10800000" flipH="1">
              <a:off x="3299462" y="1945353"/>
              <a:ext cx="1012621" cy="491119"/>
            </a:xfrm>
            <a:prstGeom prst="cub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17" name="文本框 116">
              <a:extLst>
                <a:ext uri="{FF2B5EF4-FFF2-40B4-BE49-F238E27FC236}">
                  <a16:creationId xmlns:a16="http://schemas.microsoft.com/office/drawing/2014/main" id="{E001C098-1C08-4D34-8BB8-A9449814DBA1}"/>
                </a:ext>
              </a:extLst>
            </p:cNvPr>
            <p:cNvSpPr txBox="1"/>
            <p:nvPr/>
          </p:nvSpPr>
          <p:spPr>
            <a:xfrm>
              <a:off x="2902547" y="1944988"/>
              <a:ext cx="1692314" cy="349711"/>
            </a:xfrm>
            <a:prstGeom prst="rect">
              <a:avLst/>
            </a:prstGeom>
            <a:noFill/>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接收进程</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31" name="组合 130">
            <a:extLst>
              <a:ext uri="{FF2B5EF4-FFF2-40B4-BE49-F238E27FC236}">
                <a16:creationId xmlns:a16="http://schemas.microsoft.com/office/drawing/2014/main" id="{6A49D985-B080-47FB-B8B4-1005E1FCC0DC}"/>
              </a:ext>
            </a:extLst>
          </p:cNvPr>
          <p:cNvGrpSpPr/>
          <p:nvPr/>
        </p:nvGrpSpPr>
        <p:grpSpPr>
          <a:xfrm>
            <a:off x="781316" y="5478009"/>
            <a:ext cx="8904944" cy="476221"/>
            <a:chOff x="1403750" y="3593123"/>
            <a:chExt cx="8904944" cy="476221"/>
          </a:xfrm>
        </p:grpSpPr>
        <p:grpSp>
          <p:nvGrpSpPr>
            <p:cNvPr id="132" name="组合 131">
              <a:extLst>
                <a:ext uri="{FF2B5EF4-FFF2-40B4-BE49-F238E27FC236}">
                  <a16:creationId xmlns:a16="http://schemas.microsoft.com/office/drawing/2014/main" id="{D1DE9DCE-0238-44AC-840D-A2159642972C}"/>
                </a:ext>
              </a:extLst>
            </p:cNvPr>
            <p:cNvGrpSpPr/>
            <p:nvPr/>
          </p:nvGrpSpPr>
          <p:grpSpPr>
            <a:xfrm>
              <a:off x="1403750" y="3593123"/>
              <a:ext cx="490436" cy="476221"/>
              <a:chOff x="1403750" y="3593123"/>
              <a:chExt cx="808892" cy="785446"/>
            </a:xfrm>
          </p:grpSpPr>
          <p:sp>
            <p:nvSpPr>
              <p:cNvPr id="134" name="对话气泡: 椭圆形 133">
                <a:extLst>
                  <a:ext uri="{FF2B5EF4-FFF2-40B4-BE49-F238E27FC236}">
                    <a16:creationId xmlns:a16="http://schemas.microsoft.com/office/drawing/2014/main" id="{5DF9013E-B450-4400-B35A-5A117051792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round-web-cam_17861">
                <a:extLst>
                  <a:ext uri="{FF2B5EF4-FFF2-40B4-BE49-F238E27FC236}">
                    <a16:creationId xmlns:a16="http://schemas.microsoft.com/office/drawing/2014/main" id="{4F02F927-ECDB-4E47-9921-361C6047412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33" name="Text Box 79">
              <a:extLst>
                <a:ext uri="{FF2B5EF4-FFF2-40B4-BE49-F238E27FC236}">
                  <a16:creationId xmlns:a16="http://schemas.microsoft.com/office/drawing/2014/main" id="{8BA81CBB-4636-4016-86CF-AC36A3A84BB3}"/>
                </a:ext>
              </a:extLst>
            </p:cNvPr>
            <p:cNvSpPr txBox="1">
              <a:spLocks noChangeArrowheads="1"/>
            </p:cNvSpPr>
            <p:nvPr/>
          </p:nvSpPr>
          <p:spPr bwMode="auto">
            <a:xfrm>
              <a:off x="1984100" y="3598757"/>
              <a:ext cx="832459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不可靠信道的特性决定了可靠数据传输协议</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rdt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的复杂性。</a:t>
              </a:r>
            </a:p>
          </p:txBody>
        </p:sp>
      </p:grpSp>
      <p:grpSp>
        <p:nvGrpSpPr>
          <p:cNvPr id="8" name="组合 7"/>
          <p:cNvGrpSpPr/>
          <p:nvPr/>
        </p:nvGrpSpPr>
        <p:grpSpPr>
          <a:xfrm>
            <a:off x="5065450" y="4191941"/>
            <a:ext cx="1410314" cy="372410"/>
            <a:chOff x="7540297" y="1969695"/>
            <a:chExt cx="1410314" cy="372410"/>
          </a:xfrm>
        </p:grpSpPr>
        <p:grpSp>
          <p:nvGrpSpPr>
            <p:cNvPr id="138" name="组合 137"/>
            <p:cNvGrpSpPr/>
            <p:nvPr/>
          </p:nvGrpSpPr>
          <p:grpSpPr>
            <a:xfrm>
              <a:off x="7764162" y="2003615"/>
              <a:ext cx="1152055" cy="296998"/>
              <a:chOff x="7764162" y="1134422"/>
              <a:chExt cx="1152055" cy="296998"/>
            </a:xfrm>
          </p:grpSpPr>
          <p:sp>
            <p:nvSpPr>
              <p:cNvPr id="139" name="Rectangle 11">
                <a:extLst>
                  <a:ext uri="{FF2B5EF4-FFF2-40B4-BE49-F238E27FC236}">
                    <a16:creationId xmlns:a16="http://schemas.microsoft.com/office/drawing/2014/main" id="{9CE691B5-A3F2-4294-8F3F-7D509D447B2D}"/>
                  </a:ext>
                </a:extLst>
              </p:cNvPr>
              <p:cNvSpPr>
                <a:spLocks noChangeArrowheads="1"/>
              </p:cNvSpPr>
              <p:nvPr/>
            </p:nvSpPr>
            <p:spPr bwMode="auto">
              <a:xfrm>
                <a:off x="7764162" y="1134422"/>
                <a:ext cx="1152055" cy="296998"/>
              </a:xfrm>
              <a:prstGeom prst="flowChartMagneticDrum">
                <a:avLst/>
              </a:prstGeom>
              <a:solidFill>
                <a:srgbClr val="FFC000"/>
              </a:solidFill>
              <a:ln w="9525">
                <a:noFill/>
                <a:miter lim="800000"/>
                <a:headEnd/>
                <a:tailEnd/>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9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40" name="椭圆 139"/>
              <p:cNvSpPr/>
              <p:nvPr/>
            </p:nvSpPr>
            <p:spPr>
              <a:xfrm>
                <a:off x="8699585" y="1134422"/>
                <a:ext cx="216631" cy="29699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a:off x="8721298" y="1155714"/>
                <a:ext cx="173204" cy="25441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文本框 135">
              <a:extLst>
                <a:ext uri="{FF2B5EF4-FFF2-40B4-BE49-F238E27FC236}">
                  <a16:creationId xmlns:a16="http://schemas.microsoft.com/office/drawing/2014/main" id="{4F9271A1-288C-40D8-9E21-684ACC05BFB3}"/>
                </a:ext>
              </a:extLst>
            </p:cNvPr>
            <p:cNvSpPr txBox="1"/>
            <p:nvPr/>
          </p:nvSpPr>
          <p:spPr>
            <a:xfrm>
              <a:off x="7540297" y="1969695"/>
              <a:ext cx="1410314" cy="372410"/>
            </a:xfrm>
            <a:prstGeom prst="rect">
              <a:avLst/>
            </a:prstGeom>
            <a:noFill/>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不可靠信道</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7" name="组合 6"/>
          <p:cNvGrpSpPr/>
          <p:nvPr/>
        </p:nvGrpSpPr>
        <p:grpSpPr>
          <a:xfrm>
            <a:off x="2170775" y="2857409"/>
            <a:ext cx="1410314" cy="349711"/>
            <a:chOff x="7635032" y="1100829"/>
            <a:chExt cx="1410314" cy="349711"/>
          </a:xfrm>
        </p:grpSpPr>
        <p:grpSp>
          <p:nvGrpSpPr>
            <p:cNvPr id="6" name="组合 5"/>
            <p:cNvGrpSpPr/>
            <p:nvPr/>
          </p:nvGrpSpPr>
          <p:grpSpPr>
            <a:xfrm>
              <a:off x="7920946" y="1134422"/>
              <a:ext cx="995271" cy="296998"/>
              <a:chOff x="7920946" y="1134422"/>
              <a:chExt cx="995271" cy="296998"/>
            </a:xfrm>
          </p:grpSpPr>
          <p:sp>
            <p:nvSpPr>
              <p:cNvPr id="93" name="Rectangle 11">
                <a:extLst>
                  <a:ext uri="{FF2B5EF4-FFF2-40B4-BE49-F238E27FC236}">
                    <a16:creationId xmlns:a16="http://schemas.microsoft.com/office/drawing/2014/main" id="{9CE691B5-A3F2-4294-8F3F-7D509D447B2D}"/>
                  </a:ext>
                </a:extLst>
              </p:cNvPr>
              <p:cNvSpPr>
                <a:spLocks noChangeArrowheads="1"/>
              </p:cNvSpPr>
              <p:nvPr/>
            </p:nvSpPr>
            <p:spPr bwMode="auto">
              <a:xfrm>
                <a:off x="7920946" y="1134422"/>
                <a:ext cx="995271" cy="296998"/>
              </a:xfrm>
              <a:prstGeom prst="flowChartMagneticDrum">
                <a:avLst/>
              </a:prstGeom>
              <a:solidFill>
                <a:srgbClr val="FFC000"/>
              </a:solidFill>
              <a:ln w="9525">
                <a:noFill/>
                <a:miter lim="800000"/>
                <a:headEnd/>
                <a:tailEnd/>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9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24" name="椭圆 123"/>
              <p:cNvSpPr/>
              <p:nvPr/>
            </p:nvSpPr>
            <p:spPr>
              <a:xfrm>
                <a:off x="8699585" y="1134422"/>
                <a:ext cx="216631" cy="29699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8721298" y="1155714"/>
                <a:ext cx="173204" cy="25441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0" name="文本框 119">
              <a:extLst>
                <a:ext uri="{FF2B5EF4-FFF2-40B4-BE49-F238E27FC236}">
                  <a16:creationId xmlns:a16="http://schemas.microsoft.com/office/drawing/2014/main" id="{4F9271A1-288C-40D8-9E21-684ACC05BFB3}"/>
                </a:ext>
              </a:extLst>
            </p:cNvPr>
            <p:cNvSpPr txBox="1"/>
            <p:nvPr/>
          </p:nvSpPr>
          <p:spPr>
            <a:xfrm>
              <a:off x="7635032" y="1100829"/>
              <a:ext cx="1410314" cy="349711"/>
            </a:xfrm>
            <a:prstGeom prst="rect">
              <a:avLst/>
            </a:prstGeom>
            <a:noFill/>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可靠信道</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42" name="组合 141"/>
          <p:cNvGrpSpPr/>
          <p:nvPr/>
        </p:nvGrpSpPr>
        <p:grpSpPr>
          <a:xfrm>
            <a:off x="430213" y="2147570"/>
            <a:ext cx="6789737" cy="2347334"/>
            <a:chOff x="515938" y="2105904"/>
            <a:chExt cx="6789737" cy="2347334"/>
          </a:xfrm>
        </p:grpSpPr>
        <p:cxnSp>
          <p:nvCxnSpPr>
            <p:cNvPr id="143" name="直接连接符 142">
              <a:extLst>
                <a:ext uri="{FF2B5EF4-FFF2-40B4-BE49-F238E27FC236}">
                  <a16:creationId xmlns:a16="http://schemas.microsoft.com/office/drawing/2014/main" id="{24334414-E494-4E2B-8C5B-4075C0BEA93C}"/>
                </a:ext>
              </a:extLst>
            </p:cNvPr>
            <p:cNvCxnSpPr/>
            <p:nvPr/>
          </p:nvCxnSpPr>
          <p:spPr>
            <a:xfrm>
              <a:off x="515938" y="2664962"/>
              <a:ext cx="6789737"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9A756B22-78F1-4C42-9028-A13BBE4DDC05}"/>
                </a:ext>
              </a:extLst>
            </p:cNvPr>
            <p:cNvCxnSpPr/>
            <p:nvPr/>
          </p:nvCxnSpPr>
          <p:spPr>
            <a:xfrm>
              <a:off x="515938" y="3892307"/>
              <a:ext cx="6789737"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5" name="文本框 144">
              <a:extLst>
                <a:ext uri="{FF2B5EF4-FFF2-40B4-BE49-F238E27FC236}">
                  <a16:creationId xmlns:a16="http://schemas.microsoft.com/office/drawing/2014/main" id="{974BBE75-6E33-4BEA-96EC-34B58C65C85E}"/>
                </a:ext>
              </a:extLst>
            </p:cNvPr>
            <p:cNvSpPr txBox="1"/>
            <p:nvPr/>
          </p:nvSpPr>
          <p:spPr>
            <a:xfrm>
              <a:off x="666866" y="2105904"/>
              <a:ext cx="1270435" cy="423257"/>
            </a:xfrm>
            <a:prstGeom prst="rect">
              <a:avLst/>
            </a:prstGeom>
            <a:noFill/>
          </p:spPr>
          <p:txBody>
            <a:bodyPr wrap="square" rtlCol="0" anchor="ctr">
              <a:spAutoFit/>
            </a:bodyPr>
            <a:lstStyle/>
            <a:p>
              <a:pPr algn="ctr">
                <a:lnSpc>
                  <a:spcPct val="130000"/>
                </a:lnSpc>
              </a:pPr>
              <a:r>
                <a:rPr lang="zh-CN" altLang="en-US" dirty="0">
                  <a:latin typeface="思源黑体 CN Normal" panose="020B0400000000000000" pitchFamily="34" charset="-122"/>
                  <a:ea typeface="思源黑体 CN Normal" panose="020B0400000000000000" pitchFamily="34" charset="-122"/>
                </a:rPr>
                <a:t>应用层</a:t>
              </a:r>
              <a:endParaRPr lang="en-US" altLang="zh-CN" dirty="0">
                <a:latin typeface="思源黑体 CN Normal" panose="020B0400000000000000" pitchFamily="34" charset="-122"/>
                <a:ea typeface="思源黑体 CN Normal" panose="020B0400000000000000" pitchFamily="34" charset="-122"/>
              </a:endParaRPr>
            </a:p>
          </p:txBody>
        </p:sp>
        <p:sp>
          <p:nvSpPr>
            <p:cNvPr id="146" name="文本框 145">
              <a:extLst>
                <a:ext uri="{FF2B5EF4-FFF2-40B4-BE49-F238E27FC236}">
                  <a16:creationId xmlns:a16="http://schemas.microsoft.com/office/drawing/2014/main" id="{7FD946DC-7E8F-4CD3-8035-E54B91E92A66}"/>
                </a:ext>
              </a:extLst>
            </p:cNvPr>
            <p:cNvSpPr txBox="1"/>
            <p:nvPr/>
          </p:nvSpPr>
          <p:spPr>
            <a:xfrm>
              <a:off x="666866" y="2931204"/>
              <a:ext cx="1270435" cy="423257"/>
            </a:xfrm>
            <a:prstGeom prst="rect">
              <a:avLst/>
            </a:prstGeom>
            <a:noFill/>
          </p:spPr>
          <p:txBody>
            <a:bodyPr wrap="square" rtlCol="0" anchor="ctr">
              <a:spAutoFit/>
            </a:bodyPr>
            <a:lstStyle/>
            <a:p>
              <a:pPr algn="ctr">
                <a:lnSpc>
                  <a:spcPct val="130000"/>
                </a:lnSpc>
              </a:pPr>
              <a:r>
                <a:rPr lang="zh-CN" altLang="en-US" dirty="0">
                  <a:latin typeface="思源黑体 CN Normal" panose="020B0400000000000000" pitchFamily="34" charset="-122"/>
                  <a:ea typeface="思源黑体 CN Normal" panose="020B0400000000000000" pitchFamily="34" charset="-122"/>
                </a:rPr>
                <a:t>运输层</a:t>
              </a:r>
              <a:endParaRPr lang="en-US" altLang="zh-CN" dirty="0">
                <a:latin typeface="思源黑体 CN Normal" panose="020B0400000000000000" pitchFamily="34" charset="-122"/>
                <a:ea typeface="思源黑体 CN Normal" panose="020B0400000000000000" pitchFamily="34" charset="-122"/>
              </a:endParaRPr>
            </a:p>
          </p:txBody>
        </p:sp>
        <p:sp>
          <p:nvSpPr>
            <p:cNvPr id="147" name="文本框 146">
              <a:extLst>
                <a:ext uri="{FF2B5EF4-FFF2-40B4-BE49-F238E27FC236}">
                  <a16:creationId xmlns:a16="http://schemas.microsoft.com/office/drawing/2014/main" id="{CF3A11DD-5E8C-45A1-B3E3-7F048414A5E2}"/>
                </a:ext>
              </a:extLst>
            </p:cNvPr>
            <p:cNvSpPr txBox="1"/>
            <p:nvPr/>
          </p:nvSpPr>
          <p:spPr>
            <a:xfrm>
              <a:off x="666865" y="4029981"/>
              <a:ext cx="1270435" cy="423257"/>
            </a:xfrm>
            <a:prstGeom prst="rect">
              <a:avLst/>
            </a:prstGeom>
            <a:noFill/>
          </p:spPr>
          <p:txBody>
            <a:bodyPr wrap="square" rtlCol="0" anchor="ctr">
              <a:spAutoFit/>
            </a:bodyPr>
            <a:lstStyle/>
            <a:p>
              <a:pPr algn="ctr">
                <a:lnSpc>
                  <a:spcPct val="130000"/>
                </a:lnSpc>
              </a:pPr>
              <a:r>
                <a:rPr lang="zh-CN" altLang="en-US" dirty="0">
                  <a:latin typeface="思源黑体 CN Normal" panose="020B0400000000000000" pitchFamily="34" charset="-122"/>
                  <a:ea typeface="思源黑体 CN Normal" panose="020B0400000000000000" pitchFamily="34" charset="-122"/>
                </a:rPr>
                <a:t>网络层</a:t>
              </a:r>
              <a:endParaRPr lang="en-US" altLang="zh-CN" dirty="0">
                <a:latin typeface="思源黑体 CN Normal" panose="020B0400000000000000" pitchFamily="34" charset="-122"/>
                <a:ea typeface="思源黑体 CN Normal" panose="020B0400000000000000" pitchFamily="34" charset="-122"/>
              </a:endParaRPr>
            </a:p>
          </p:txBody>
        </p:sp>
      </p:grpSp>
      <mc:AlternateContent xmlns:mc="http://schemas.openxmlformats.org/markup-compatibility/2006" xmlns:p14="http://schemas.microsoft.com/office/powerpoint/2010/main">
        <mc:Choice Requires="p14">
          <p:contentPart p14:bwMode="auto" r:id="rId3">
            <p14:nvContentPartPr>
              <p14:cNvPr id="3" name="墨迹 2"/>
              <p14:cNvContentPartPr/>
              <p14:nvPr/>
            </p14:nvContentPartPr>
            <p14:xfrm>
              <a:off x="3611139" y="4967757"/>
              <a:ext cx="13320" cy="25560"/>
            </p14:xfrm>
          </p:contentPart>
        </mc:Choice>
        <mc:Fallback xmlns="">
          <p:pic>
            <p:nvPicPr>
              <p:cNvPr id="3" name="墨迹 2"/>
              <p:cNvPicPr/>
              <p:nvPr/>
            </p:nvPicPr>
            <p:blipFill>
              <a:blip r:embed="rId4"/>
              <a:stretch>
                <a:fillRect/>
              </a:stretch>
            </p:blipFill>
            <p:spPr>
              <a:xfrm>
                <a:off x="3601779" y="4958397"/>
                <a:ext cx="32040" cy="44280"/>
              </a:xfrm>
              <a:prstGeom prst="rect">
                <a:avLst/>
              </a:prstGeom>
            </p:spPr>
          </p:pic>
        </mc:Fallback>
      </mc:AlternateContent>
      <p:grpSp>
        <p:nvGrpSpPr>
          <p:cNvPr id="127" name="组合 126">
            <a:extLst>
              <a:ext uri="{FF2B5EF4-FFF2-40B4-BE49-F238E27FC236}">
                <a16:creationId xmlns:a16="http://schemas.microsoft.com/office/drawing/2014/main" id="{8158AF90-2637-4044-B9B8-802FD99F087F}"/>
              </a:ext>
            </a:extLst>
          </p:cNvPr>
          <p:cNvGrpSpPr/>
          <p:nvPr/>
        </p:nvGrpSpPr>
        <p:grpSpPr>
          <a:xfrm>
            <a:off x="430213" y="0"/>
            <a:ext cx="6614890" cy="1428589"/>
            <a:chOff x="551030" y="-368704"/>
            <a:chExt cx="6614890" cy="1428589"/>
          </a:xfrm>
        </p:grpSpPr>
        <p:grpSp>
          <p:nvGrpSpPr>
            <p:cNvPr id="128" name="组合 127">
              <a:extLst>
                <a:ext uri="{FF2B5EF4-FFF2-40B4-BE49-F238E27FC236}">
                  <a16:creationId xmlns:a16="http://schemas.microsoft.com/office/drawing/2014/main" id="{C6790615-F8A2-4497-987E-8C9E3829F809}"/>
                </a:ext>
              </a:extLst>
            </p:cNvPr>
            <p:cNvGrpSpPr/>
            <p:nvPr/>
          </p:nvGrpSpPr>
          <p:grpSpPr>
            <a:xfrm>
              <a:off x="1201632" y="303925"/>
              <a:ext cx="5964288" cy="709466"/>
              <a:chOff x="1839059" y="967769"/>
              <a:chExt cx="5964288" cy="709466"/>
            </a:xfrm>
          </p:grpSpPr>
          <p:sp>
            <p:nvSpPr>
              <p:cNvPr id="137" name="矩形: 圆角 30">
                <a:extLst>
                  <a:ext uri="{FF2B5EF4-FFF2-40B4-BE49-F238E27FC236}">
                    <a16:creationId xmlns:a16="http://schemas.microsoft.com/office/drawing/2014/main" id="{BFA89BA9-392F-46C8-B727-3C943E5AE282}"/>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48" name="文本框 147">
                <a:extLst>
                  <a:ext uri="{FF2B5EF4-FFF2-40B4-BE49-F238E27FC236}">
                    <a16:creationId xmlns:a16="http://schemas.microsoft.com/office/drawing/2014/main" id="{C8D5A236-94FF-4049-8AAF-B428BA8485F7}"/>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129" name="图片 128">
              <a:extLst>
                <a:ext uri="{FF2B5EF4-FFF2-40B4-BE49-F238E27FC236}">
                  <a16:creationId xmlns:a16="http://schemas.microsoft.com/office/drawing/2014/main" id="{BE1B7E5A-3C62-4817-B389-8BA854DA8A1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5" name="灯片编号占位符 4">
            <a:extLst>
              <a:ext uri="{FF2B5EF4-FFF2-40B4-BE49-F238E27FC236}">
                <a16:creationId xmlns:a16="http://schemas.microsoft.com/office/drawing/2014/main" id="{4DED8051-6465-43A0-8955-B69F90748C2A}"/>
              </a:ext>
            </a:extLst>
          </p:cNvPr>
          <p:cNvSpPr>
            <a:spLocks noGrp="1"/>
          </p:cNvSpPr>
          <p:nvPr>
            <p:ph type="sldNum" sz="quarter" idx="12"/>
          </p:nvPr>
        </p:nvSpPr>
        <p:spPr/>
        <p:txBody>
          <a:bodyPr/>
          <a:lstStyle/>
          <a:p>
            <a:fld id="{91F2D4EF-46D4-4764-B373-FC59CD1D281E}" type="slidenum">
              <a:rPr lang="zh-CN" altLang="en-US" smtClean="0"/>
              <a:t>33</a:t>
            </a:fld>
            <a:endParaRPr lang="zh-CN" altLang="en-US"/>
          </a:p>
        </p:txBody>
      </p:sp>
    </p:spTree>
    <p:extLst>
      <p:ext uri="{BB962C8B-B14F-4D97-AF65-F5344CB8AC3E}">
        <p14:creationId xmlns:p14="http://schemas.microsoft.com/office/powerpoint/2010/main" val="3533232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500"/>
                                        <p:tgtEl>
                                          <p:spTgt spid="12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2"/>
                                        </p:tgtEl>
                                        <p:attrNameLst>
                                          <p:attrName>style.visibility</p:attrName>
                                        </p:attrNameLst>
                                      </p:cBhvr>
                                      <p:to>
                                        <p:strVal val="visible"/>
                                      </p:to>
                                    </p:set>
                                    <p:animEffect transition="in" filter="wipe(left)">
                                      <p:cBhvr>
                                        <p:cTn id="11" dur="500"/>
                                        <p:tgtEl>
                                          <p:spTgt spid="142"/>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p:cTn id="15" dur="500" fill="hold"/>
                                        <p:tgtEl>
                                          <p:spTgt spid="33"/>
                                        </p:tgtEl>
                                        <p:attrNameLst>
                                          <p:attrName>ppt_w</p:attrName>
                                        </p:attrNameLst>
                                      </p:cBhvr>
                                      <p:tavLst>
                                        <p:tav tm="0">
                                          <p:val>
                                            <p:fltVal val="0"/>
                                          </p:val>
                                        </p:tav>
                                        <p:tav tm="100000">
                                          <p:val>
                                            <p:strVal val="#ppt_w"/>
                                          </p:val>
                                        </p:tav>
                                      </p:tavLst>
                                    </p:anim>
                                    <p:anim calcmode="lin" valueType="num">
                                      <p:cBhvr>
                                        <p:cTn id="16" dur="500" fill="hold"/>
                                        <p:tgtEl>
                                          <p:spTgt spid="33"/>
                                        </p:tgtEl>
                                        <p:attrNameLst>
                                          <p:attrName>ppt_h</p:attrName>
                                        </p:attrNameLst>
                                      </p:cBhvr>
                                      <p:tavLst>
                                        <p:tav tm="0">
                                          <p:val>
                                            <p:fltVal val="0"/>
                                          </p:val>
                                        </p:tav>
                                        <p:tav tm="100000">
                                          <p:val>
                                            <p:strVal val="#ppt_h"/>
                                          </p:val>
                                        </p:tav>
                                      </p:tavLst>
                                    </p:anim>
                                    <p:animEffect transition="in" filter="fade">
                                      <p:cBhvr>
                                        <p:cTn id="17" dur="500"/>
                                        <p:tgtEl>
                                          <p:spTgt spid="33"/>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wipe(left)">
                                      <p:cBhvr>
                                        <p:cTn id="21" dur="500"/>
                                        <p:tgtEl>
                                          <p:spTgt spid="85"/>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114"/>
                                        </p:tgtEl>
                                        <p:attrNameLst>
                                          <p:attrName>style.visibility</p:attrName>
                                        </p:attrNameLst>
                                      </p:cBhvr>
                                      <p:to>
                                        <p:strVal val="visible"/>
                                      </p:to>
                                    </p:set>
                                    <p:anim calcmode="lin" valueType="num">
                                      <p:cBhvr>
                                        <p:cTn id="25" dur="500" fill="hold"/>
                                        <p:tgtEl>
                                          <p:spTgt spid="114"/>
                                        </p:tgtEl>
                                        <p:attrNameLst>
                                          <p:attrName>ppt_w</p:attrName>
                                        </p:attrNameLst>
                                      </p:cBhvr>
                                      <p:tavLst>
                                        <p:tav tm="0">
                                          <p:val>
                                            <p:fltVal val="0"/>
                                          </p:val>
                                        </p:tav>
                                        <p:tav tm="100000">
                                          <p:val>
                                            <p:strVal val="#ppt_w"/>
                                          </p:val>
                                        </p:tav>
                                      </p:tavLst>
                                    </p:anim>
                                    <p:anim calcmode="lin" valueType="num">
                                      <p:cBhvr>
                                        <p:cTn id="26" dur="500" fill="hold"/>
                                        <p:tgtEl>
                                          <p:spTgt spid="114"/>
                                        </p:tgtEl>
                                        <p:attrNameLst>
                                          <p:attrName>ppt_h</p:attrName>
                                        </p:attrNameLst>
                                      </p:cBhvr>
                                      <p:tavLst>
                                        <p:tav tm="0">
                                          <p:val>
                                            <p:fltVal val="0"/>
                                          </p:val>
                                        </p:tav>
                                        <p:tav tm="100000">
                                          <p:val>
                                            <p:strVal val="#ppt_h"/>
                                          </p:val>
                                        </p:tav>
                                      </p:tavLst>
                                    </p:anim>
                                    <p:animEffect transition="in" filter="fade">
                                      <p:cBhvr>
                                        <p:cTn id="27" dur="500"/>
                                        <p:tgtEl>
                                          <p:spTgt spid="114"/>
                                        </p:tgtEl>
                                      </p:cBhvr>
                                    </p:animEffect>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up)">
                                      <p:cBhvr>
                                        <p:cTn id="31" dur="500"/>
                                        <p:tgtEl>
                                          <p:spTgt spid="4"/>
                                        </p:tgtEl>
                                      </p:cBhvr>
                                    </p:animEffect>
                                  </p:childTnLst>
                                </p:cTn>
                              </p:par>
                              <p:par>
                                <p:cTn id="32" presetID="10" presetClass="entr" presetSubtype="0" fill="hold" nodeType="withEffect">
                                  <p:stCondLst>
                                    <p:cond delay="0"/>
                                  </p:stCondLst>
                                  <p:childTnLst>
                                    <p:set>
                                      <p:cBhvr>
                                        <p:cTn id="33" dur="1" fill="hold">
                                          <p:stCondLst>
                                            <p:cond delay="0"/>
                                          </p:stCondLst>
                                        </p:cTn>
                                        <p:tgtEl>
                                          <p:spTgt spid="97"/>
                                        </p:tgtEl>
                                        <p:attrNameLst>
                                          <p:attrName>style.visibility</p:attrName>
                                        </p:attrNameLst>
                                      </p:cBhvr>
                                      <p:to>
                                        <p:strVal val="visible"/>
                                      </p:to>
                                    </p:set>
                                    <p:animEffect transition="in" filter="fade">
                                      <p:cBhvr>
                                        <p:cTn id="34" dur="500"/>
                                        <p:tgtEl>
                                          <p:spTgt spid="97"/>
                                        </p:tgtEl>
                                      </p:cBhvr>
                                    </p:animEffect>
                                  </p:childTnLst>
                                </p:cTn>
                              </p:par>
                            </p:childTnLst>
                          </p:cTn>
                        </p:par>
                        <p:par>
                          <p:cTn id="35" fill="hold">
                            <p:stCondLst>
                              <p:cond delay="3000"/>
                            </p:stCondLst>
                            <p:childTnLst>
                              <p:par>
                                <p:cTn id="36" presetID="22" presetClass="entr" presetSubtype="8" fill="hold" nodeType="after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wipe(left)">
                                      <p:cBhvr>
                                        <p:cTn id="38" dur="500"/>
                                        <p:tgtEl>
                                          <p:spTgt spid="58"/>
                                        </p:tgtEl>
                                      </p:cBhvr>
                                    </p:animEffect>
                                  </p:childTnLst>
                                </p:cTn>
                              </p:par>
                            </p:childTnLst>
                          </p:cTn>
                        </p:par>
                        <p:par>
                          <p:cTn id="39" fill="hold">
                            <p:stCondLst>
                              <p:cond delay="3500"/>
                            </p:stCondLst>
                            <p:childTnLst>
                              <p:par>
                                <p:cTn id="40" presetID="22" presetClass="entr" presetSubtype="8"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par>
                          <p:cTn id="43" fill="hold">
                            <p:stCondLst>
                              <p:cond delay="4000"/>
                            </p:stCondLst>
                            <p:childTnLst>
                              <p:par>
                                <p:cTn id="44" presetID="22" presetClass="entr" presetSubtype="8" fill="hold"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500"/>
                                        <p:tgtEl>
                                          <p:spTgt spid="20"/>
                                        </p:tgtEl>
                                      </p:cBhvr>
                                    </p:animEffect>
                                  </p:childTnLst>
                                </p:cTn>
                              </p:par>
                            </p:childTnLst>
                          </p:cTn>
                        </p:par>
                        <p:par>
                          <p:cTn id="47" fill="hold">
                            <p:stCondLst>
                              <p:cond delay="4500"/>
                            </p:stCondLst>
                            <p:childTnLst>
                              <p:par>
                                <p:cTn id="48" presetID="22" presetClass="entr" presetSubtype="4" fill="hold" nodeType="after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wipe(down)">
                                      <p:cBhvr>
                                        <p:cTn id="50" dur="500"/>
                                        <p:tgtEl>
                                          <p:spTgt spid="56"/>
                                        </p:tgtEl>
                                      </p:cBhvr>
                                    </p:animEffect>
                                  </p:childTnLst>
                                </p:cTn>
                              </p:par>
                              <p:par>
                                <p:cTn id="51" presetID="10" presetClass="entr" presetSubtype="0" fill="hold" nodeType="withEffect">
                                  <p:stCondLst>
                                    <p:cond delay="0"/>
                                  </p:stCondLst>
                                  <p:childTnLst>
                                    <p:set>
                                      <p:cBhvr>
                                        <p:cTn id="52" dur="1" fill="hold">
                                          <p:stCondLst>
                                            <p:cond delay="0"/>
                                          </p:stCondLst>
                                        </p:cTn>
                                        <p:tgtEl>
                                          <p:spTgt spid="98"/>
                                        </p:tgtEl>
                                        <p:attrNameLst>
                                          <p:attrName>style.visibility</p:attrName>
                                        </p:attrNameLst>
                                      </p:cBhvr>
                                      <p:to>
                                        <p:strVal val="visible"/>
                                      </p:to>
                                    </p:set>
                                    <p:animEffect transition="in" filter="fade">
                                      <p:cBhvr>
                                        <p:cTn id="53" dur="500"/>
                                        <p:tgtEl>
                                          <p:spTgt spid="98"/>
                                        </p:tgtEl>
                                      </p:cBhvr>
                                    </p:animEffect>
                                  </p:childTnLst>
                                </p:cTn>
                              </p:par>
                            </p:childTnLst>
                          </p:cTn>
                        </p:par>
                        <p:par>
                          <p:cTn id="54" fill="hold">
                            <p:stCondLst>
                              <p:cond delay="5000"/>
                            </p:stCondLst>
                            <p:childTnLst>
                              <p:par>
                                <p:cTn id="55" presetID="53" presetClass="entr" presetSubtype="16" fill="hold" nodeType="afterEffect">
                                  <p:stCondLst>
                                    <p:cond delay="0"/>
                                  </p:stCondLst>
                                  <p:childTnLst>
                                    <p:set>
                                      <p:cBhvr>
                                        <p:cTn id="56" dur="1" fill="hold">
                                          <p:stCondLst>
                                            <p:cond delay="0"/>
                                          </p:stCondLst>
                                        </p:cTn>
                                        <p:tgtEl>
                                          <p:spTgt spid="121"/>
                                        </p:tgtEl>
                                        <p:attrNameLst>
                                          <p:attrName>style.visibility</p:attrName>
                                        </p:attrNameLst>
                                      </p:cBhvr>
                                      <p:to>
                                        <p:strVal val="visible"/>
                                      </p:to>
                                    </p:set>
                                    <p:anim calcmode="lin" valueType="num">
                                      <p:cBhvr>
                                        <p:cTn id="57" dur="500" fill="hold"/>
                                        <p:tgtEl>
                                          <p:spTgt spid="121"/>
                                        </p:tgtEl>
                                        <p:attrNameLst>
                                          <p:attrName>ppt_w</p:attrName>
                                        </p:attrNameLst>
                                      </p:cBhvr>
                                      <p:tavLst>
                                        <p:tav tm="0">
                                          <p:val>
                                            <p:fltVal val="0"/>
                                          </p:val>
                                        </p:tav>
                                        <p:tav tm="100000">
                                          <p:val>
                                            <p:strVal val="#ppt_w"/>
                                          </p:val>
                                        </p:tav>
                                      </p:tavLst>
                                    </p:anim>
                                    <p:anim calcmode="lin" valueType="num">
                                      <p:cBhvr>
                                        <p:cTn id="58" dur="500" fill="hold"/>
                                        <p:tgtEl>
                                          <p:spTgt spid="121"/>
                                        </p:tgtEl>
                                        <p:attrNameLst>
                                          <p:attrName>ppt_h</p:attrName>
                                        </p:attrNameLst>
                                      </p:cBhvr>
                                      <p:tavLst>
                                        <p:tav tm="0">
                                          <p:val>
                                            <p:fltVal val="0"/>
                                          </p:val>
                                        </p:tav>
                                        <p:tav tm="100000">
                                          <p:val>
                                            <p:strVal val="#ppt_h"/>
                                          </p:val>
                                        </p:tav>
                                      </p:tavLst>
                                    </p:anim>
                                    <p:animEffect transition="in" filter="fade">
                                      <p:cBhvr>
                                        <p:cTn id="59" dur="500"/>
                                        <p:tgtEl>
                                          <p:spTgt spid="121"/>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nodeType="clickEffect">
                                  <p:stCondLst>
                                    <p:cond delay="0"/>
                                  </p:stCondLst>
                                  <p:childTnLst>
                                    <p:set>
                                      <p:cBhvr>
                                        <p:cTn id="63" dur="1" fill="hold">
                                          <p:stCondLst>
                                            <p:cond delay="0"/>
                                          </p:stCondLst>
                                        </p:cTn>
                                        <p:tgtEl>
                                          <p:spTgt spid="27"/>
                                        </p:tgtEl>
                                        <p:attrNameLst>
                                          <p:attrName>style.visibility</p:attrName>
                                        </p:attrNameLst>
                                      </p:cBhvr>
                                      <p:to>
                                        <p:strVal val="visible"/>
                                      </p:to>
                                    </p:set>
                                    <p:anim calcmode="lin" valueType="num">
                                      <p:cBhvr>
                                        <p:cTn id="64" dur="500" fill="hold"/>
                                        <p:tgtEl>
                                          <p:spTgt spid="27"/>
                                        </p:tgtEl>
                                        <p:attrNameLst>
                                          <p:attrName>ppt_w</p:attrName>
                                        </p:attrNameLst>
                                      </p:cBhvr>
                                      <p:tavLst>
                                        <p:tav tm="0">
                                          <p:val>
                                            <p:fltVal val="0"/>
                                          </p:val>
                                        </p:tav>
                                        <p:tav tm="100000">
                                          <p:val>
                                            <p:strVal val="#ppt_w"/>
                                          </p:val>
                                        </p:tav>
                                      </p:tavLst>
                                    </p:anim>
                                    <p:anim calcmode="lin" valueType="num">
                                      <p:cBhvr>
                                        <p:cTn id="65" dur="500" fill="hold"/>
                                        <p:tgtEl>
                                          <p:spTgt spid="27"/>
                                        </p:tgtEl>
                                        <p:attrNameLst>
                                          <p:attrName>ppt_h</p:attrName>
                                        </p:attrNameLst>
                                      </p:cBhvr>
                                      <p:tavLst>
                                        <p:tav tm="0">
                                          <p:val>
                                            <p:fltVal val="0"/>
                                          </p:val>
                                        </p:tav>
                                        <p:tav tm="100000">
                                          <p:val>
                                            <p:strVal val="#ppt_h"/>
                                          </p:val>
                                        </p:tav>
                                      </p:tavLst>
                                    </p:anim>
                                    <p:animEffect transition="in" filter="fade">
                                      <p:cBhvr>
                                        <p:cTn id="66" dur="500"/>
                                        <p:tgtEl>
                                          <p:spTgt spid="27"/>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ipe(left)">
                                      <p:cBhvr>
                                        <p:cTn id="70" dur="500"/>
                                        <p:tgtEl>
                                          <p:spTgt spid="86"/>
                                        </p:tgtEl>
                                      </p:cBhvr>
                                    </p:animEffect>
                                  </p:childTnLst>
                                </p:cTn>
                              </p:par>
                              <p:par>
                                <p:cTn id="71" presetID="10" presetClass="exit" presetSubtype="0" fill="hold" nodeType="withEffect">
                                  <p:stCondLst>
                                    <p:cond delay="0"/>
                                  </p:stCondLst>
                                  <p:childTnLst>
                                    <p:animEffect transition="out" filter="fade">
                                      <p:cBhvr>
                                        <p:cTn id="72" dur="500"/>
                                        <p:tgtEl>
                                          <p:spTgt spid="114"/>
                                        </p:tgtEl>
                                      </p:cBhvr>
                                    </p:animEffect>
                                    <p:set>
                                      <p:cBhvr>
                                        <p:cTn id="73" dur="1" fill="hold">
                                          <p:stCondLst>
                                            <p:cond delay="499"/>
                                          </p:stCondLst>
                                        </p:cTn>
                                        <p:tgtEl>
                                          <p:spTgt spid="114"/>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4"/>
                                        </p:tgtEl>
                                      </p:cBhvr>
                                    </p:animEffect>
                                    <p:set>
                                      <p:cBhvr>
                                        <p:cTn id="76" dur="1" fill="hold">
                                          <p:stCondLst>
                                            <p:cond delay="499"/>
                                          </p:stCondLst>
                                        </p:cTn>
                                        <p:tgtEl>
                                          <p:spTgt spid="4"/>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97"/>
                                        </p:tgtEl>
                                      </p:cBhvr>
                                    </p:animEffect>
                                    <p:set>
                                      <p:cBhvr>
                                        <p:cTn id="79" dur="1" fill="hold">
                                          <p:stCondLst>
                                            <p:cond delay="499"/>
                                          </p:stCondLst>
                                        </p:cTn>
                                        <p:tgtEl>
                                          <p:spTgt spid="97"/>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58"/>
                                        </p:tgtEl>
                                      </p:cBhvr>
                                    </p:animEffect>
                                    <p:set>
                                      <p:cBhvr>
                                        <p:cTn id="82" dur="1" fill="hold">
                                          <p:stCondLst>
                                            <p:cond delay="499"/>
                                          </p:stCondLst>
                                        </p:cTn>
                                        <p:tgtEl>
                                          <p:spTgt spid="58"/>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7"/>
                                        </p:tgtEl>
                                      </p:cBhvr>
                                    </p:animEffect>
                                    <p:set>
                                      <p:cBhvr>
                                        <p:cTn id="85" dur="1" fill="hold">
                                          <p:stCondLst>
                                            <p:cond delay="499"/>
                                          </p:stCondLst>
                                        </p:cTn>
                                        <p:tgtEl>
                                          <p:spTgt spid="7"/>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20"/>
                                        </p:tgtEl>
                                      </p:cBhvr>
                                    </p:animEffect>
                                    <p:set>
                                      <p:cBhvr>
                                        <p:cTn id="88" dur="1" fill="hold">
                                          <p:stCondLst>
                                            <p:cond delay="499"/>
                                          </p:stCondLst>
                                        </p:cTn>
                                        <p:tgtEl>
                                          <p:spTgt spid="20"/>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56"/>
                                        </p:tgtEl>
                                      </p:cBhvr>
                                    </p:animEffect>
                                    <p:set>
                                      <p:cBhvr>
                                        <p:cTn id="91" dur="1" fill="hold">
                                          <p:stCondLst>
                                            <p:cond delay="499"/>
                                          </p:stCondLst>
                                        </p:cTn>
                                        <p:tgtEl>
                                          <p:spTgt spid="56"/>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98"/>
                                        </p:tgtEl>
                                      </p:cBhvr>
                                    </p:animEffect>
                                    <p:set>
                                      <p:cBhvr>
                                        <p:cTn id="94" dur="1" fill="hold">
                                          <p:stCondLst>
                                            <p:cond delay="499"/>
                                          </p:stCondLst>
                                        </p:cTn>
                                        <p:tgtEl>
                                          <p:spTgt spid="98"/>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21"/>
                                        </p:tgtEl>
                                      </p:cBhvr>
                                    </p:animEffect>
                                    <p:set>
                                      <p:cBhvr>
                                        <p:cTn id="97" dur="1" fill="hold">
                                          <p:stCondLst>
                                            <p:cond delay="499"/>
                                          </p:stCondLst>
                                        </p:cTn>
                                        <p:tgtEl>
                                          <p:spTgt spid="121"/>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33"/>
                                        </p:tgtEl>
                                      </p:cBhvr>
                                    </p:animEffect>
                                    <p:set>
                                      <p:cBhvr>
                                        <p:cTn id="100" dur="1" fill="hold">
                                          <p:stCondLst>
                                            <p:cond delay="499"/>
                                          </p:stCondLst>
                                        </p:cTn>
                                        <p:tgtEl>
                                          <p:spTgt spid="33"/>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85"/>
                                        </p:tgtEl>
                                      </p:cBhvr>
                                    </p:animEffect>
                                    <p:set>
                                      <p:cBhvr>
                                        <p:cTn id="103" dur="1" fill="hold">
                                          <p:stCondLst>
                                            <p:cond delay="499"/>
                                          </p:stCondLst>
                                        </p:cTn>
                                        <p:tgtEl>
                                          <p:spTgt spid="85"/>
                                        </p:tgtEl>
                                        <p:attrNameLst>
                                          <p:attrName>style.visibility</p:attrName>
                                        </p:attrNameLst>
                                      </p:cBhvr>
                                      <p:to>
                                        <p:strVal val="hidden"/>
                                      </p:to>
                                    </p:set>
                                  </p:childTnLst>
                                </p:cTn>
                              </p:par>
                            </p:childTnLst>
                          </p:cTn>
                        </p:par>
                        <p:par>
                          <p:cTn id="104" fill="hold">
                            <p:stCondLst>
                              <p:cond delay="1000"/>
                            </p:stCondLst>
                            <p:childTnLst>
                              <p:par>
                                <p:cTn id="105" presetID="22" presetClass="entr" presetSubtype="1" fill="hold" nodeType="afterEffect">
                                  <p:stCondLst>
                                    <p:cond delay="0"/>
                                  </p:stCondLst>
                                  <p:childTnLst>
                                    <p:set>
                                      <p:cBhvr>
                                        <p:cTn id="106" dur="1" fill="hold">
                                          <p:stCondLst>
                                            <p:cond delay="0"/>
                                          </p:stCondLst>
                                        </p:cTn>
                                        <p:tgtEl>
                                          <p:spTgt spid="65"/>
                                        </p:tgtEl>
                                        <p:attrNameLst>
                                          <p:attrName>style.visibility</p:attrName>
                                        </p:attrNameLst>
                                      </p:cBhvr>
                                      <p:to>
                                        <p:strVal val="visible"/>
                                      </p:to>
                                    </p:set>
                                    <p:animEffect transition="in" filter="wipe(up)">
                                      <p:cBhvr>
                                        <p:cTn id="107" dur="500"/>
                                        <p:tgtEl>
                                          <p:spTgt spid="6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9"/>
                                        </p:tgtEl>
                                        <p:attrNameLst>
                                          <p:attrName>style.visibility</p:attrName>
                                        </p:attrNameLst>
                                      </p:cBhvr>
                                      <p:to>
                                        <p:strVal val="visible"/>
                                      </p:to>
                                    </p:set>
                                    <p:animEffect transition="in" filter="fade">
                                      <p:cBhvr>
                                        <p:cTn id="110" dur="500"/>
                                        <p:tgtEl>
                                          <p:spTgt spid="89"/>
                                        </p:tgtEl>
                                      </p:cBhvr>
                                    </p:animEffect>
                                  </p:childTnLst>
                                </p:cTn>
                              </p:par>
                              <p:par>
                                <p:cTn id="111" presetID="14" presetClass="entr" presetSubtype="10" fill="hold" nodeType="withEffect">
                                  <p:stCondLst>
                                    <p:cond delay="0"/>
                                  </p:stCondLst>
                                  <p:childTnLst>
                                    <p:set>
                                      <p:cBhvr>
                                        <p:cTn id="112" dur="1" fill="hold">
                                          <p:stCondLst>
                                            <p:cond delay="0"/>
                                          </p:stCondLst>
                                        </p:cTn>
                                        <p:tgtEl>
                                          <p:spTgt spid="101"/>
                                        </p:tgtEl>
                                        <p:attrNameLst>
                                          <p:attrName>style.visibility</p:attrName>
                                        </p:attrNameLst>
                                      </p:cBhvr>
                                      <p:to>
                                        <p:strVal val="visible"/>
                                      </p:to>
                                    </p:set>
                                    <p:animEffect transition="in" filter="randombar(horizontal)">
                                      <p:cBhvr>
                                        <p:cTn id="113" dur="500"/>
                                        <p:tgtEl>
                                          <p:spTgt spid="101"/>
                                        </p:tgtEl>
                                      </p:cBhvr>
                                    </p:animEffect>
                                  </p:childTnLst>
                                </p:cTn>
                              </p:par>
                            </p:childTnLst>
                          </p:cTn>
                        </p:par>
                        <p:par>
                          <p:cTn id="114" fill="hold">
                            <p:stCondLst>
                              <p:cond delay="1500"/>
                            </p:stCondLst>
                            <p:childTnLst>
                              <p:par>
                                <p:cTn id="115" presetID="53" presetClass="entr" presetSubtype="16" fill="hold" nodeType="afterEffect">
                                  <p:stCondLst>
                                    <p:cond delay="0"/>
                                  </p:stCondLst>
                                  <p:childTnLst>
                                    <p:set>
                                      <p:cBhvr>
                                        <p:cTn id="116" dur="1" fill="hold">
                                          <p:stCondLst>
                                            <p:cond delay="0"/>
                                          </p:stCondLst>
                                        </p:cTn>
                                        <p:tgtEl>
                                          <p:spTgt spid="122"/>
                                        </p:tgtEl>
                                        <p:attrNameLst>
                                          <p:attrName>style.visibility</p:attrName>
                                        </p:attrNameLst>
                                      </p:cBhvr>
                                      <p:to>
                                        <p:strVal val="visible"/>
                                      </p:to>
                                    </p:set>
                                    <p:anim calcmode="lin" valueType="num">
                                      <p:cBhvr>
                                        <p:cTn id="117" dur="500" fill="hold"/>
                                        <p:tgtEl>
                                          <p:spTgt spid="122"/>
                                        </p:tgtEl>
                                        <p:attrNameLst>
                                          <p:attrName>ppt_w</p:attrName>
                                        </p:attrNameLst>
                                      </p:cBhvr>
                                      <p:tavLst>
                                        <p:tav tm="0">
                                          <p:val>
                                            <p:fltVal val="0"/>
                                          </p:val>
                                        </p:tav>
                                        <p:tav tm="100000">
                                          <p:val>
                                            <p:strVal val="#ppt_w"/>
                                          </p:val>
                                        </p:tav>
                                      </p:tavLst>
                                    </p:anim>
                                    <p:anim calcmode="lin" valueType="num">
                                      <p:cBhvr>
                                        <p:cTn id="118" dur="500" fill="hold"/>
                                        <p:tgtEl>
                                          <p:spTgt spid="122"/>
                                        </p:tgtEl>
                                        <p:attrNameLst>
                                          <p:attrName>ppt_h</p:attrName>
                                        </p:attrNameLst>
                                      </p:cBhvr>
                                      <p:tavLst>
                                        <p:tav tm="0">
                                          <p:val>
                                            <p:fltVal val="0"/>
                                          </p:val>
                                        </p:tav>
                                        <p:tav tm="100000">
                                          <p:val>
                                            <p:strVal val="#ppt_h"/>
                                          </p:val>
                                        </p:tav>
                                      </p:tavLst>
                                    </p:anim>
                                    <p:animEffect transition="in" filter="fade">
                                      <p:cBhvr>
                                        <p:cTn id="119" dur="500"/>
                                        <p:tgtEl>
                                          <p:spTgt spid="122"/>
                                        </p:tgtEl>
                                      </p:cBhvr>
                                    </p:animEffect>
                                  </p:childTnLst>
                                </p:cTn>
                              </p:par>
                            </p:childTnLst>
                          </p:cTn>
                        </p:par>
                        <p:par>
                          <p:cTn id="120" fill="hold">
                            <p:stCondLst>
                              <p:cond delay="2000"/>
                            </p:stCondLst>
                            <p:childTnLst>
                              <p:par>
                                <p:cTn id="121" presetID="22" presetClass="entr" presetSubtype="1" fill="hold" nodeType="afterEffect">
                                  <p:stCondLst>
                                    <p:cond delay="0"/>
                                  </p:stCondLst>
                                  <p:childTnLst>
                                    <p:set>
                                      <p:cBhvr>
                                        <p:cTn id="122" dur="1" fill="hold">
                                          <p:stCondLst>
                                            <p:cond delay="0"/>
                                          </p:stCondLst>
                                        </p:cTn>
                                        <p:tgtEl>
                                          <p:spTgt spid="91"/>
                                        </p:tgtEl>
                                        <p:attrNameLst>
                                          <p:attrName>style.visibility</p:attrName>
                                        </p:attrNameLst>
                                      </p:cBhvr>
                                      <p:to>
                                        <p:strVal val="visible"/>
                                      </p:to>
                                    </p:set>
                                    <p:animEffect transition="in" filter="wipe(up)">
                                      <p:cBhvr>
                                        <p:cTn id="123" dur="500"/>
                                        <p:tgtEl>
                                          <p:spTgt spid="91"/>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Effect transition="in" filter="fade">
                                      <p:cBhvr>
                                        <p:cTn id="126" dur="500"/>
                                        <p:tgtEl>
                                          <p:spTgt spid="90"/>
                                        </p:tgtEl>
                                      </p:cBhvr>
                                    </p:animEffect>
                                  </p:childTnLst>
                                </p:cTn>
                              </p:par>
                              <p:par>
                                <p:cTn id="127" presetID="14" presetClass="entr" presetSubtype="10" fill="hold" nodeType="withEffect">
                                  <p:stCondLst>
                                    <p:cond delay="0"/>
                                  </p:stCondLst>
                                  <p:childTnLst>
                                    <p:set>
                                      <p:cBhvr>
                                        <p:cTn id="128" dur="1" fill="hold">
                                          <p:stCondLst>
                                            <p:cond delay="0"/>
                                          </p:stCondLst>
                                        </p:cTn>
                                        <p:tgtEl>
                                          <p:spTgt spid="107"/>
                                        </p:tgtEl>
                                        <p:attrNameLst>
                                          <p:attrName>style.visibility</p:attrName>
                                        </p:attrNameLst>
                                      </p:cBhvr>
                                      <p:to>
                                        <p:strVal val="visible"/>
                                      </p:to>
                                    </p:set>
                                    <p:animEffect transition="in" filter="randombar(horizontal)">
                                      <p:cBhvr>
                                        <p:cTn id="129" dur="500"/>
                                        <p:tgtEl>
                                          <p:spTgt spid="107"/>
                                        </p:tgtEl>
                                      </p:cBhvr>
                                    </p:animEffect>
                                  </p:childTnLst>
                                </p:cTn>
                              </p:par>
                            </p:childTnLst>
                          </p:cTn>
                        </p:par>
                        <p:par>
                          <p:cTn id="130" fill="hold">
                            <p:stCondLst>
                              <p:cond delay="2500"/>
                            </p:stCondLst>
                            <p:childTnLst>
                              <p:par>
                                <p:cTn id="131" presetID="22" presetClass="entr" presetSubtype="8" fill="hold" nodeType="afterEffect">
                                  <p:stCondLst>
                                    <p:cond delay="0"/>
                                  </p:stCondLst>
                                  <p:childTnLst>
                                    <p:set>
                                      <p:cBhvr>
                                        <p:cTn id="132" dur="1" fill="hold">
                                          <p:stCondLst>
                                            <p:cond delay="0"/>
                                          </p:stCondLst>
                                        </p:cTn>
                                        <p:tgtEl>
                                          <p:spTgt spid="67"/>
                                        </p:tgtEl>
                                        <p:attrNameLst>
                                          <p:attrName>style.visibility</p:attrName>
                                        </p:attrNameLst>
                                      </p:cBhvr>
                                      <p:to>
                                        <p:strVal val="visible"/>
                                      </p:to>
                                    </p:set>
                                    <p:animEffect transition="in" filter="wipe(left)">
                                      <p:cBhvr>
                                        <p:cTn id="133" dur="500"/>
                                        <p:tgtEl>
                                          <p:spTgt spid="67"/>
                                        </p:tgtEl>
                                      </p:cBhvr>
                                    </p:animEffect>
                                  </p:childTnLst>
                                </p:cTn>
                              </p:par>
                            </p:childTnLst>
                          </p:cTn>
                        </p:par>
                        <p:par>
                          <p:cTn id="134" fill="hold">
                            <p:stCondLst>
                              <p:cond delay="3000"/>
                            </p:stCondLst>
                            <p:childTnLst>
                              <p:par>
                                <p:cTn id="135" presetID="22" presetClass="entr" presetSubtype="8" fill="hold" nodeType="afterEffect">
                                  <p:stCondLst>
                                    <p:cond delay="0"/>
                                  </p:stCondLst>
                                  <p:childTnLst>
                                    <p:set>
                                      <p:cBhvr>
                                        <p:cTn id="136" dur="1" fill="hold">
                                          <p:stCondLst>
                                            <p:cond delay="0"/>
                                          </p:stCondLst>
                                        </p:cTn>
                                        <p:tgtEl>
                                          <p:spTgt spid="8"/>
                                        </p:tgtEl>
                                        <p:attrNameLst>
                                          <p:attrName>style.visibility</p:attrName>
                                        </p:attrNameLst>
                                      </p:cBhvr>
                                      <p:to>
                                        <p:strVal val="visible"/>
                                      </p:to>
                                    </p:set>
                                    <p:animEffect transition="in" filter="wipe(left)">
                                      <p:cBhvr>
                                        <p:cTn id="137" dur="500"/>
                                        <p:tgtEl>
                                          <p:spTgt spid="8"/>
                                        </p:tgtEl>
                                      </p:cBhvr>
                                    </p:animEffect>
                                  </p:childTnLst>
                                </p:cTn>
                              </p:par>
                            </p:childTnLst>
                          </p:cTn>
                        </p:par>
                        <p:par>
                          <p:cTn id="138" fill="hold">
                            <p:stCondLst>
                              <p:cond delay="3500"/>
                            </p:stCondLst>
                            <p:childTnLst>
                              <p:par>
                                <p:cTn id="139" presetID="22" presetClass="entr" presetSubtype="4" fill="hold" nodeType="afterEffect">
                                  <p:stCondLst>
                                    <p:cond delay="0"/>
                                  </p:stCondLst>
                                  <p:childTnLst>
                                    <p:set>
                                      <p:cBhvr>
                                        <p:cTn id="140" dur="1" fill="hold">
                                          <p:stCondLst>
                                            <p:cond delay="0"/>
                                          </p:stCondLst>
                                        </p:cTn>
                                        <p:tgtEl>
                                          <p:spTgt spid="71"/>
                                        </p:tgtEl>
                                        <p:attrNameLst>
                                          <p:attrName>style.visibility</p:attrName>
                                        </p:attrNameLst>
                                      </p:cBhvr>
                                      <p:to>
                                        <p:strVal val="visible"/>
                                      </p:to>
                                    </p:set>
                                    <p:animEffect transition="in" filter="wipe(down)">
                                      <p:cBhvr>
                                        <p:cTn id="141" dur="500"/>
                                        <p:tgtEl>
                                          <p:spTgt spid="71"/>
                                        </p:tgtEl>
                                      </p:cBhvr>
                                    </p:animEffect>
                                  </p:childTnLst>
                                </p:cTn>
                              </p:par>
                            </p:childTnLst>
                          </p:cTn>
                        </p:par>
                        <p:par>
                          <p:cTn id="142" fill="hold">
                            <p:stCondLst>
                              <p:cond delay="4000"/>
                            </p:stCondLst>
                            <p:childTnLst>
                              <p:par>
                                <p:cTn id="143" presetID="22" presetClass="entr" presetSubtype="4" fill="hold" nodeType="afterEffect">
                                  <p:stCondLst>
                                    <p:cond delay="0"/>
                                  </p:stCondLst>
                                  <p:childTnLst>
                                    <p:set>
                                      <p:cBhvr>
                                        <p:cTn id="144" dur="1" fill="hold">
                                          <p:stCondLst>
                                            <p:cond delay="0"/>
                                          </p:stCondLst>
                                        </p:cTn>
                                        <p:tgtEl>
                                          <p:spTgt spid="94"/>
                                        </p:tgtEl>
                                        <p:attrNameLst>
                                          <p:attrName>style.visibility</p:attrName>
                                        </p:attrNameLst>
                                      </p:cBhvr>
                                      <p:to>
                                        <p:strVal val="visible"/>
                                      </p:to>
                                    </p:set>
                                    <p:animEffect transition="in" filter="wipe(down)">
                                      <p:cBhvr>
                                        <p:cTn id="145" dur="500"/>
                                        <p:tgtEl>
                                          <p:spTgt spid="9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87"/>
                                        </p:tgtEl>
                                        <p:attrNameLst>
                                          <p:attrName>style.visibility</p:attrName>
                                        </p:attrNameLst>
                                      </p:cBhvr>
                                      <p:to>
                                        <p:strVal val="visible"/>
                                      </p:to>
                                    </p:set>
                                    <p:animEffect transition="in" filter="fade">
                                      <p:cBhvr>
                                        <p:cTn id="148" dur="500"/>
                                        <p:tgtEl>
                                          <p:spTgt spid="87"/>
                                        </p:tgtEl>
                                      </p:cBhvr>
                                    </p:animEffect>
                                  </p:childTnLst>
                                </p:cTn>
                              </p:par>
                              <p:par>
                                <p:cTn id="149" presetID="14" presetClass="entr" presetSubtype="10" fill="hold" nodeType="withEffect">
                                  <p:stCondLst>
                                    <p:cond delay="0"/>
                                  </p:stCondLst>
                                  <p:childTnLst>
                                    <p:set>
                                      <p:cBhvr>
                                        <p:cTn id="150" dur="1" fill="hold">
                                          <p:stCondLst>
                                            <p:cond delay="0"/>
                                          </p:stCondLst>
                                        </p:cTn>
                                        <p:tgtEl>
                                          <p:spTgt spid="110"/>
                                        </p:tgtEl>
                                        <p:attrNameLst>
                                          <p:attrName>style.visibility</p:attrName>
                                        </p:attrNameLst>
                                      </p:cBhvr>
                                      <p:to>
                                        <p:strVal val="visible"/>
                                      </p:to>
                                    </p:set>
                                    <p:animEffect transition="in" filter="randombar(horizontal)">
                                      <p:cBhvr>
                                        <p:cTn id="151" dur="500"/>
                                        <p:tgtEl>
                                          <p:spTgt spid="110"/>
                                        </p:tgtEl>
                                      </p:cBhvr>
                                    </p:animEffect>
                                  </p:childTnLst>
                                </p:cTn>
                              </p:par>
                            </p:childTnLst>
                          </p:cTn>
                        </p:par>
                        <p:par>
                          <p:cTn id="152" fill="hold">
                            <p:stCondLst>
                              <p:cond delay="4500"/>
                            </p:stCondLst>
                            <p:childTnLst>
                              <p:par>
                                <p:cTn id="153" presetID="53" presetClass="entr" presetSubtype="16" fill="hold" nodeType="afterEffect">
                                  <p:stCondLst>
                                    <p:cond delay="0"/>
                                  </p:stCondLst>
                                  <p:childTnLst>
                                    <p:set>
                                      <p:cBhvr>
                                        <p:cTn id="154" dur="1" fill="hold">
                                          <p:stCondLst>
                                            <p:cond delay="0"/>
                                          </p:stCondLst>
                                        </p:cTn>
                                        <p:tgtEl>
                                          <p:spTgt spid="123"/>
                                        </p:tgtEl>
                                        <p:attrNameLst>
                                          <p:attrName>style.visibility</p:attrName>
                                        </p:attrNameLst>
                                      </p:cBhvr>
                                      <p:to>
                                        <p:strVal val="visible"/>
                                      </p:to>
                                    </p:set>
                                    <p:anim calcmode="lin" valueType="num">
                                      <p:cBhvr>
                                        <p:cTn id="155" dur="500" fill="hold"/>
                                        <p:tgtEl>
                                          <p:spTgt spid="123"/>
                                        </p:tgtEl>
                                        <p:attrNameLst>
                                          <p:attrName>ppt_w</p:attrName>
                                        </p:attrNameLst>
                                      </p:cBhvr>
                                      <p:tavLst>
                                        <p:tav tm="0">
                                          <p:val>
                                            <p:fltVal val="0"/>
                                          </p:val>
                                        </p:tav>
                                        <p:tav tm="100000">
                                          <p:val>
                                            <p:strVal val="#ppt_w"/>
                                          </p:val>
                                        </p:tav>
                                      </p:tavLst>
                                    </p:anim>
                                    <p:anim calcmode="lin" valueType="num">
                                      <p:cBhvr>
                                        <p:cTn id="156" dur="500" fill="hold"/>
                                        <p:tgtEl>
                                          <p:spTgt spid="123"/>
                                        </p:tgtEl>
                                        <p:attrNameLst>
                                          <p:attrName>ppt_h</p:attrName>
                                        </p:attrNameLst>
                                      </p:cBhvr>
                                      <p:tavLst>
                                        <p:tav tm="0">
                                          <p:val>
                                            <p:fltVal val="0"/>
                                          </p:val>
                                        </p:tav>
                                        <p:tav tm="100000">
                                          <p:val>
                                            <p:strVal val="#ppt_h"/>
                                          </p:val>
                                        </p:tav>
                                      </p:tavLst>
                                    </p:anim>
                                    <p:animEffect transition="in" filter="fade">
                                      <p:cBhvr>
                                        <p:cTn id="157" dur="500"/>
                                        <p:tgtEl>
                                          <p:spTgt spid="123"/>
                                        </p:tgtEl>
                                      </p:cBhvr>
                                    </p:animEffect>
                                  </p:childTnLst>
                                </p:cTn>
                              </p:par>
                            </p:childTnLst>
                          </p:cTn>
                        </p:par>
                        <p:par>
                          <p:cTn id="158" fill="hold">
                            <p:stCondLst>
                              <p:cond delay="5000"/>
                            </p:stCondLst>
                            <p:childTnLst>
                              <p:par>
                                <p:cTn id="159" presetID="22" presetClass="entr" presetSubtype="4" fill="hold" nodeType="afterEffect">
                                  <p:stCondLst>
                                    <p:cond delay="0"/>
                                  </p:stCondLst>
                                  <p:childTnLst>
                                    <p:set>
                                      <p:cBhvr>
                                        <p:cTn id="160" dur="1" fill="hold">
                                          <p:stCondLst>
                                            <p:cond delay="0"/>
                                          </p:stCondLst>
                                        </p:cTn>
                                        <p:tgtEl>
                                          <p:spTgt spid="66"/>
                                        </p:tgtEl>
                                        <p:attrNameLst>
                                          <p:attrName>style.visibility</p:attrName>
                                        </p:attrNameLst>
                                      </p:cBhvr>
                                      <p:to>
                                        <p:strVal val="visible"/>
                                      </p:to>
                                    </p:set>
                                    <p:animEffect transition="in" filter="wipe(down)">
                                      <p:cBhvr>
                                        <p:cTn id="161" dur="500"/>
                                        <p:tgtEl>
                                          <p:spTgt spid="66"/>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88"/>
                                        </p:tgtEl>
                                        <p:attrNameLst>
                                          <p:attrName>style.visibility</p:attrName>
                                        </p:attrNameLst>
                                      </p:cBhvr>
                                      <p:to>
                                        <p:strVal val="visible"/>
                                      </p:to>
                                    </p:set>
                                    <p:animEffect transition="in" filter="fade">
                                      <p:cBhvr>
                                        <p:cTn id="164" dur="500"/>
                                        <p:tgtEl>
                                          <p:spTgt spid="88"/>
                                        </p:tgtEl>
                                      </p:cBhvr>
                                    </p:animEffect>
                                  </p:childTnLst>
                                </p:cTn>
                              </p:par>
                              <p:par>
                                <p:cTn id="165" presetID="14" presetClass="entr" presetSubtype="10" fill="hold" nodeType="withEffect">
                                  <p:stCondLst>
                                    <p:cond delay="0"/>
                                  </p:stCondLst>
                                  <p:childTnLst>
                                    <p:set>
                                      <p:cBhvr>
                                        <p:cTn id="166" dur="1" fill="hold">
                                          <p:stCondLst>
                                            <p:cond delay="0"/>
                                          </p:stCondLst>
                                        </p:cTn>
                                        <p:tgtEl>
                                          <p:spTgt spid="104"/>
                                        </p:tgtEl>
                                        <p:attrNameLst>
                                          <p:attrName>style.visibility</p:attrName>
                                        </p:attrNameLst>
                                      </p:cBhvr>
                                      <p:to>
                                        <p:strVal val="visible"/>
                                      </p:to>
                                    </p:set>
                                    <p:animEffect transition="in" filter="randombar(horizontal)">
                                      <p:cBhvr>
                                        <p:cTn id="167" dur="500"/>
                                        <p:tgtEl>
                                          <p:spTgt spid="104"/>
                                        </p:tgtEl>
                                      </p:cBhvr>
                                    </p:animEffect>
                                  </p:childTnLst>
                                </p:cTn>
                              </p:par>
                            </p:childTnLst>
                          </p:cTn>
                        </p:par>
                        <p:par>
                          <p:cTn id="168" fill="hold">
                            <p:stCondLst>
                              <p:cond delay="5500"/>
                            </p:stCondLst>
                            <p:childTnLst>
                              <p:par>
                                <p:cTn id="169" presetID="22" presetClass="entr" presetSubtype="8" fill="hold" nodeType="afterEffect">
                                  <p:stCondLst>
                                    <p:cond delay="0"/>
                                  </p:stCondLst>
                                  <p:childTnLst>
                                    <p:set>
                                      <p:cBhvr>
                                        <p:cTn id="170" dur="1" fill="hold">
                                          <p:stCondLst>
                                            <p:cond delay="0"/>
                                          </p:stCondLst>
                                        </p:cTn>
                                        <p:tgtEl>
                                          <p:spTgt spid="131"/>
                                        </p:tgtEl>
                                        <p:attrNameLst>
                                          <p:attrName>style.visibility</p:attrName>
                                        </p:attrNameLst>
                                      </p:cBhvr>
                                      <p:to>
                                        <p:strVal val="visible"/>
                                      </p:to>
                                    </p:set>
                                    <p:animEffect transition="in" filter="wipe(left)">
                                      <p:cBhvr>
                                        <p:cTn id="171"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5" grpId="1"/>
      <p:bldP spid="86" grpId="0"/>
      <p:bldP spid="87" grpId="0"/>
      <p:bldP spid="88" grpId="0"/>
      <p:bldP spid="89" grpId="0"/>
      <p:bldP spid="9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1">
            <a:extLst>
              <a:ext uri="{FF2B5EF4-FFF2-40B4-BE49-F238E27FC236}">
                <a16:creationId xmlns:a16="http://schemas.microsoft.com/office/drawing/2014/main" id="{430D9DDD-2546-4765-B771-F70F4661CCF8}"/>
              </a:ext>
            </a:extLst>
          </p:cNvPr>
          <p:cNvSpPr>
            <a:spLocks noChangeArrowheads="1"/>
          </p:cNvSpPr>
          <p:nvPr/>
        </p:nvSpPr>
        <p:spPr bwMode="auto">
          <a:xfrm>
            <a:off x="587857" y="3660236"/>
            <a:ext cx="1232684"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发送方</a:t>
            </a:r>
          </a:p>
        </p:txBody>
      </p:sp>
      <p:grpSp>
        <p:nvGrpSpPr>
          <p:cNvPr id="128" name="组合 127">
            <a:extLst>
              <a:ext uri="{FF2B5EF4-FFF2-40B4-BE49-F238E27FC236}">
                <a16:creationId xmlns:a16="http://schemas.microsoft.com/office/drawing/2014/main" id="{48918371-0E10-4A0C-AE0C-C56EE764B135}"/>
              </a:ext>
            </a:extLst>
          </p:cNvPr>
          <p:cNvGrpSpPr/>
          <p:nvPr/>
        </p:nvGrpSpPr>
        <p:grpSpPr>
          <a:xfrm>
            <a:off x="575001" y="1965163"/>
            <a:ext cx="3238501" cy="1071460"/>
            <a:chOff x="4650628" y="2375497"/>
            <a:chExt cx="4174725" cy="1451543"/>
          </a:xfrm>
        </p:grpSpPr>
        <p:sp>
          <p:nvSpPr>
            <p:cNvPr id="129" name="矩形: 圆角 128">
              <a:extLst>
                <a:ext uri="{FF2B5EF4-FFF2-40B4-BE49-F238E27FC236}">
                  <a16:creationId xmlns:a16="http://schemas.microsoft.com/office/drawing/2014/main" id="{C5E56282-EF14-45CE-A3AE-4C638273241A}"/>
                </a:ext>
              </a:extLst>
            </p:cNvPr>
            <p:cNvSpPr/>
            <p:nvPr/>
          </p:nvSpPr>
          <p:spPr>
            <a:xfrm>
              <a:off x="4650628" y="2375497"/>
              <a:ext cx="4174725" cy="1439786"/>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900"/>
            </a:p>
          </p:txBody>
        </p:sp>
        <p:sp>
          <p:nvSpPr>
            <p:cNvPr id="130" name="文本框 129">
              <a:extLst>
                <a:ext uri="{FF2B5EF4-FFF2-40B4-BE49-F238E27FC236}">
                  <a16:creationId xmlns:a16="http://schemas.microsoft.com/office/drawing/2014/main" id="{BD3990AA-9C26-4008-B044-9F2A227F0536}"/>
                </a:ext>
              </a:extLst>
            </p:cNvPr>
            <p:cNvSpPr txBox="1"/>
            <p:nvPr/>
          </p:nvSpPr>
          <p:spPr>
            <a:xfrm>
              <a:off x="4774663" y="2451087"/>
              <a:ext cx="3971721" cy="1375953"/>
            </a:xfrm>
            <a:prstGeom prst="rect">
              <a:avLst/>
            </a:prstGeom>
            <a:noFill/>
          </p:spPr>
          <p:txBody>
            <a:bodyPr wrap="square" rtlCol="0">
              <a:spAutoFit/>
            </a:bodyPr>
            <a:lstStyle/>
            <a:p>
              <a:r>
                <a:rPr lang="en-US" altLang="zh-CN" sz="2000"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rdt_send</a:t>
              </a: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由上层（如应用层）调用，将数据发送给</a:t>
              </a:r>
              <a:r>
                <a:rPr lang="en-US" altLang="zh-CN" sz="2000" dirty="0" err="1">
                  <a:latin typeface="Times New Roman" panose="02020603050405020304" pitchFamily="18" charset="0"/>
                  <a:ea typeface="思源黑体 CN Normal" panose="020B0400000000000000" pitchFamily="34" charset="-122"/>
                  <a:cs typeface="Times New Roman" panose="02020603050405020304" pitchFamily="18" charset="0"/>
                </a:rPr>
                <a:t>rdt</a:t>
              </a:r>
              <a:endPar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31" name="组合 130">
            <a:extLst>
              <a:ext uri="{FF2B5EF4-FFF2-40B4-BE49-F238E27FC236}">
                <a16:creationId xmlns:a16="http://schemas.microsoft.com/office/drawing/2014/main" id="{615E8B8D-802C-4CA5-9880-5BD32BA48E9F}"/>
              </a:ext>
            </a:extLst>
          </p:cNvPr>
          <p:cNvGrpSpPr/>
          <p:nvPr/>
        </p:nvGrpSpPr>
        <p:grpSpPr>
          <a:xfrm>
            <a:off x="4815369" y="1965434"/>
            <a:ext cx="3238501" cy="1062782"/>
            <a:chOff x="4650628" y="2375497"/>
            <a:chExt cx="4174725" cy="1439786"/>
          </a:xfrm>
        </p:grpSpPr>
        <p:sp>
          <p:nvSpPr>
            <p:cNvPr id="132" name="矩形: 圆角 131">
              <a:extLst>
                <a:ext uri="{FF2B5EF4-FFF2-40B4-BE49-F238E27FC236}">
                  <a16:creationId xmlns:a16="http://schemas.microsoft.com/office/drawing/2014/main" id="{5E4346CF-3DF2-42AD-B737-70D2A1D0F417}"/>
                </a:ext>
              </a:extLst>
            </p:cNvPr>
            <p:cNvSpPr/>
            <p:nvPr/>
          </p:nvSpPr>
          <p:spPr>
            <a:xfrm>
              <a:off x="4650628" y="2375497"/>
              <a:ext cx="4174725" cy="1439786"/>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900"/>
            </a:p>
          </p:txBody>
        </p:sp>
        <p:sp>
          <p:nvSpPr>
            <p:cNvPr id="133" name="文本框 132">
              <a:extLst>
                <a:ext uri="{FF2B5EF4-FFF2-40B4-BE49-F238E27FC236}">
                  <a16:creationId xmlns:a16="http://schemas.microsoft.com/office/drawing/2014/main" id="{7782E6E8-4078-456C-B1B2-40E3FD850BA5}"/>
                </a:ext>
              </a:extLst>
            </p:cNvPr>
            <p:cNvSpPr txBox="1"/>
            <p:nvPr/>
          </p:nvSpPr>
          <p:spPr>
            <a:xfrm>
              <a:off x="4774664" y="2631178"/>
              <a:ext cx="3971721" cy="958997"/>
            </a:xfrm>
            <a:prstGeom prst="rect">
              <a:avLst/>
            </a:prstGeom>
            <a:noFill/>
          </p:spPr>
          <p:txBody>
            <a:bodyPr wrap="square" rtlCol="0">
              <a:spAutoFit/>
            </a:bodyPr>
            <a:lstStyle/>
            <a:p>
              <a:r>
                <a:rPr lang="en-US" altLang="zh-CN" sz="2000"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deliver_data</a:t>
              </a: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由 </a:t>
              </a:r>
              <a:r>
                <a:rPr lang="en-US" altLang="zh-CN" sz="2000" dirty="0" err="1">
                  <a:latin typeface="Times New Roman" panose="02020603050405020304" pitchFamily="18" charset="0"/>
                  <a:ea typeface="思源黑体 CN Normal" panose="020B0400000000000000" pitchFamily="34" charset="-122"/>
                  <a:cs typeface="Times New Roman" panose="02020603050405020304" pitchFamily="18" charset="0"/>
                </a:rPr>
                <a:t>rdt</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调用，将数据交付上层</a:t>
              </a:r>
            </a:p>
          </p:txBody>
        </p:sp>
      </p:grpSp>
      <p:grpSp>
        <p:nvGrpSpPr>
          <p:cNvPr id="134" name="组合 133">
            <a:extLst>
              <a:ext uri="{FF2B5EF4-FFF2-40B4-BE49-F238E27FC236}">
                <a16:creationId xmlns:a16="http://schemas.microsoft.com/office/drawing/2014/main" id="{E2EE61B9-F5DD-409D-9F42-CDFAED475F40}"/>
              </a:ext>
            </a:extLst>
          </p:cNvPr>
          <p:cNvGrpSpPr/>
          <p:nvPr/>
        </p:nvGrpSpPr>
        <p:grpSpPr>
          <a:xfrm>
            <a:off x="575001" y="5435885"/>
            <a:ext cx="3238501" cy="1071459"/>
            <a:chOff x="4650628" y="2375497"/>
            <a:chExt cx="4174725" cy="1451541"/>
          </a:xfrm>
        </p:grpSpPr>
        <p:sp>
          <p:nvSpPr>
            <p:cNvPr id="135" name="矩形: 圆角 134">
              <a:extLst>
                <a:ext uri="{FF2B5EF4-FFF2-40B4-BE49-F238E27FC236}">
                  <a16:creationId xmlns:a16="http://schemas.microsoft.com/office/drawing/2014/main" id="{3BC2DC88-F83E-4291-93AA-07252E1C9179}"/>
                </a:ext>
              </a:extLst>
            </p:cNvPr>
            <p:cNvSpPr/>
            <p:nvPr/>
          </p:nvSpPr>
          <p:spPr>
            <a:xfrm>
              <a:off x="4650628" y="2375497"/>
              <a:ext cx="4174725" cy="1439786"/>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900"/>
            </a:p>
          </p:txBody>
        </p:sp>
        <p:sp>
          <p:nvSpPr>
            <p:cNvPr id="136" name="文本框 135">
              <a:extLst>
                <a:ext uri="{FF2B5EF4-FFF2-40B4-BE49-F238E27FC236}">
                  <a16:creationId xmlns:a16="http://schemas.microsoft.com/office/drawing/2014/main" id="{EFB6DF84-B9E1-436A-B7E9-1D5FE631EDD4}"/>
                </a:ext>
              </a:extLst>
            </p:cNvPr>
            <p:cNvSpPr txBox="1"/>
            <p:nvPr/>
          </p:nvSpPr>
          <p:spPr>
            <a:xfrm>
              <a:off x="4774663" y="2451086"/>
              <a:ext cx="3971721" cy="1375952"/>
            </a:xfrm>
            <a:prstGeom prst="rect">
              <a:avLst/>
            </a:prstGeom>
            <a:noFill/>
          </p:spPr>
          <p:txBody>
            <a:bodyPr wrap="square" rtlCol="0">
              <a:spAutoFit/>
            </a:bodyPr>
            <a:lstStyle/>
            <a:p>
              <a:r>
                <a:rPr lang="en-US" altLang="zh-CN" sz="2000"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由 </a:t>
              </a:r>
              <a:r>
                <a:rPr lang="en-US" altLang="zh-CN" sz="2000" dirty="0" err="1">
                  <a:latin typeface="Times New Roman" panose="02020603050405020304" pitchFamily="18" charset="0"/>
                  <a:ea typeface="思源黑体 CN Normal" panose="020B0400000000000000" pitchFamily="34" charset="-122"/>
                  <a:cs typeface="Times New Roman" panose="02020603050405020304" pitchFamily="18" charset="0"/>
                </a:rPr>
                <a:t>rdt</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调用，</a:t>
              </a:r>
              <a:endPar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将分组通过不可靠通道传给接收方</a:t>
              </a:r>
            </a:p>
          </p:txBody>
        </p:sp>
      </p:grpSp>
      <p:grpSp>
        <p:nvGrpSpPr>
          <p:cNvPr id="137" name="组合 136">
            <a:extLst>
              <a:ext uri="{FF2B5EF4-FFF2-40B4-BE49-F238E27FC236}">
                <a16:creationId xmlns:a16="http://schemas.microsoft.com/office/drawing/2014/main" id="{D9F29A39-14CD-4504-9255-9BC2E77B2924}"/>
              </a:ext>
            </a:extLst>
          </p:cNvPr>
          <p:cNvGrpSpPr/>
          <p:nvPr/>
        </p:nvGrpSpPr>
        <p:grpSpPr>
          <a:xfrm>
            <a:off x="4815369" y="5436156"/>
            <a:ext cx="5328090" cy="1808981"/>
            <a:chOff x="4650628" y="2375497"/>
            <a:chExt cx="4174725" cy="2450685"/>
          </a:xfrm>
        </p:grpSpPr>
        <p:sp>
          <p:nvSpPr>
            <p:cNvPr id="138" name="矩形: 圆角 137">
              <a:extLst>
                <a:ext uri="{FF2B5EF4-FFF2-40B4-BE49-F238E27FC236}">
                  <a16:creationId xmlns:a16="http://schemas.microsoft.com/office/drawing/2014/main" id="{C94CE5CC-1BDC-45D5-99B3-A17BB8C258FF}"/>
                </a:ext>
              </a:extLst>
            </p:cNvPr>
            <p:cNvSpPr/>
            <p:nvPr/>
          </p:nvSpPr>
          <p:spPr>
            <a:xfrm>
              <a:off x="4650628" y="2375497"/>
              <a:ext cx="4174725" cy="1439786"/>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900"/>
            </a:p>
          </p:txBody>
        </p:sp>
        <p:sp>
          <p:nvSpPr>
            <p:cNvPr id="139" name="文本框 138">
              <a:extLst>
                <a:ext uri="{FF2B5EF4-FFF2-40B4-BE49-F238E27FC236}">
                  <a16:creationId xmlns:a16="http://schemas.microsoft.com/office/drawing/2014/main" id="{14907A38-64F9-484B-B77E-B768D2D91E7C}"/>
                </a:ext>
              </a:extLst>
            </p:cNvPr>
            <p:cNvSpPr txBox="1"/>
            <p:nvPr/>
          </p:nvSpPr>
          <p:spPr>
            <a:xfrm>
              <a:off x="4774664" y="2616321"/>
              <a:ext cx="3971721" cy="2209861"/>
            </a:xfrm>
            <a:prstGeom prst="rect">
              <a:avLst/>
            </a:prstGeom>
            <a:noFill/>
          </p:spPr>
          <p:txBody>
            <a:bodyPr wrap="square" rtlCol="0">
              <a:spAutoFit/>
            </a:bodyPr>
            <a:lstStyle/>
            <a:p>
              <a:r>
                <a:rPr lang="en-US" altLang="zh-CN" sz="2000"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当分组到达接收方时</a:t>
              </a:r>
            </a:p>
            <a:p>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由下层调用（网络层调用</a:t>
              </a:r>
              <a:r>
                <a:rPr lang="en-US" altLang="zh-CN" sz="2000" dirty="0" err="1">
                  <a:latin typeface="Times New Roman" panose="02020603050405020304" pitchFamily="18" charset="0"/>
                  <a:ea typeface="思源黑体 CN Normal" panose="020B0400000000000000" pitchFamily="34" charset="-122"/>
                  <a:cs typeface="Times New Roman" panose="02020603050405020304" pitchFamily="18" charset="0"/>
                </a:rPr>
                <a:t>rtd</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en-US" altLang="zh-CN" sz="2000" dirty="0" err="1">
                  <a:latin typeface="Times New Roman" panose="02020603050405020304" pitchFamily="18" charset="0"/>
                  <a:ea typeface="思源黑体 CN Normal" panose="020B0400000000000000" pitchFamily="34" charset="-122"/>
                  <a:cs typeface="Times New Roman" panose="02020603050405020304" pitchFamily="18" charset="0"/>
                </a:rPr>
                <a:t>rdt</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：可靠数据传输；</a:t>
              </a:r>
              <a:r>
                <a:rPr lang="en-US" altLang="zh-CN" sz="2000" dirty="0" err="1">
                  <a:latin typeface="Times New Roman" panose="02020603050405020304" pitchFamily="18" charset="0"/>
                  <a:ea typeface="思源黑体 CN Normal" panose="020B0400000000000000" pitchFamily="34" charset="-122"/>
                  <a:cs typeface="Times New Roman" panose="02020603050405020304" pitchFamily="18" charset="0"/>
                </a:rPr>
                <a:t>udt</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：不可靠数据传输</a:t>
              </a:r>
            </a:p>
            <a:p>
              <a:endPar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cxnSp>
        <p:nvCxnSpPr>
          <p:cNvPr id="140" name="直接箭头连接符 139">
            <a:extLst>
              <a:ext uri="{FF2B5EF4-FFF2-40B4-BE49-F238E27FC236}">
                <a16:creationId xmlns:a16="http://schemas.microsoft.com/office/drawing/2014/main" id="{FA4A6293-A839-44F9-82A4-565B09119864}"/>
              </a:ext>
            </a:extLst>
          </p:cNvPr>
          <p:cNvCxnSpPr>
            <a:cxnSpLocks/>
          </p:cNvCxnSpPr>
          <p:nvPr/>
        </p:nvCxnSpPr>
        <p:spPr>
          <a:xfrm rot="5400000" flipV="1">
            <a:off x="1365098" y="3034429"/>
            <a:ext cx="0" cy="910889"/>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F0989D72-1074-4FA0-AB67-83609A5C4CA9}"/>
              </a:ext>
            </a:extLst>
          </p:cNvPr>
          <p:cNvCxnSpPr/>
          <p:nvPr/>
        </p:nvCxnSpPr>
        <p:spPr>
          <a:xfrm rot="5400000">
            <a:off x="671148" y="3264741"/>
            <a:ext cx="477011" cy="0"/>
          </a:xfrm>
          <a:prstGeom prst="line">
            <a:avLst/>
          </a:prstGeom>
          <a:ln w="28575">
            <a:solidFill>
              <a:srgbClr val="009FF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接箭头连接符 142">
            <a:extLst>
              <a:ext uri="{FF2B5EF4-FFF2-40B4-BE49-F238E27FC236}">
                <a16:creationId xmlns:a16="http://schemas.microsoft.com/office/drawing/2014/main" id="{73D09D3C-AFCE-4682-A850-DDD8E2102FE2}"/>
              </a:ext>
            </a:extLst>
          </p:cNvPr>
          <p:cNvCxnSpPr>
            <a:cxnSpLocks/>
          </p:cNvCxnSpPr>
          <p:nvPr/>
        </p:nvCxnSpPr>
        <p:spPr>
          <a:xfrm rot="16200000" flipH="1" flipV="1">
            <a:off x="7315341" y="3034429"/>
            <a:ext cx="0" cy="910889"/>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0602E043-D98D-45C8-B41B-ADBE2146D3AE}"/>
              </a:ext>
            </a:extLst>
          </p:cNvPr>
          <p:cNvCxnSpPr/>
          <p:nvPr/>
        </p:nvCxnSpPr>
        <p:spPr>
          <a:xfrm rot="16200000" flipH="1">
            <a:off x="7532280" y="3264741"/>
            <a:ext cx="477011" cy="0"/>
          </a:xfrm>
          <a:prstGeom prst="line">
            <a:avLst/>
          </a:prstGeom>
          <a:ln w="28575">
            <a:solidFill>
              <a:srgbClr val="009FF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F42BD565-62BB-4FE2-8E11-1B0C22184479}"/>
              </a:ext>
            </a:extLst>
          </p:cNvPr>
          <p:cNvCxnSpPr>
            <a:cxnSpLocks/>
          </p:cNvCxnSpPr>
          <p:nvPr/>
        </p:nvCxnSpPr>
        <p:spPr>
          <a:xfrm rot="16200000">
            <a:off x="1365099" y="4076698"/>
            <a:ext cx="0" cy="910889"/>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a:extLst>
              <a:ext uri="{FF2B5EF4-FFF2-40B4-BE49-F238E27FC236}">
                <a16:creationId xmlns:a16="http://schemas.microsoft.com/office/drawing/2014/main" id="{C24A9D3B-3924-4D78-BDC6-278F1528F565}"/>
              </a:ext>
            </a:extLst>
          </p:cNvPr>
          <p:cNvCxnSpPr>
            <a:cxnSpLocks/>
          </p:cNvCxnSpPr>
          <p:nvPr/>
        </p:nvCxnSpPr>
        <p:spPr>
          <a:xfrm rot="5400000" flipH="1">
            <a:off x="7315342" y="4076698"/>
            <a:ext cx="0" cy="910889"/>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C53B905B-F787-4207-A55C-AE4735C700BF}"/>
              </a:ext>
            </a:extLst>
          </p:cNvPr>
          <p:cNvCxnSpPr>
            <a:cxnSpLocks/>
          </p:cNvCxnSpPr>
          <p:nvPr/>
        </p:nvCxnSpPr>
        <p:spPr>
          <a:xfrm flipV="1">
            <a:off x="7770786" y="4517959"/>
            <a:ext cx="0" cy="913497"/>
          </a:xfrm>
          <a:prstGeom prst="line">
            <a:avLst/>
          </a:prstGeom>
          <a:ln w="28575">
            <a:solidFill>
              <a:srgbClr val="009FF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6F6EEDB2-948B-471C-AD21-34EA1D7F6A4F}"/>
              </a:ext>
            </a:extLst>
          </p:cNvPr>
          <p:cNvCxnSpPr>
            <a:cxnSpLocks/>
          </p:cNvCxnSpPr>
          <p:nvPr/>
        </p:nvCxnSpPr>
        <p:spPr>
          <a:xfrm flipV="1">
            <a:off x="909655" y="4517958"/>
            <a:ext cx="1" cy="913498"/>
          </a:xfrm>
          <a:prstGeom prst="line">
            <a:avLst/>
          </a:prstGeom>
          <a:ln w="28575">
            <a:solidFill>
              <a:srgbClr val="009FF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3959363" y="3031790"/>
            <a:ext cx="4488022" cy="1953582"/>
            <a:chOff x="3887444" y="2569103"/>
            <a:chExt cx="4488022" cy="1953582"/>
          </a:xfrm>
        </p:grpSpPr>
        <p:grpSp>
          <p:nvGrpSpPr>
            <p:cNvPr id="4" name="组合 3"/>
            <p:cNvGrpSpPr/>
            <p:nvPr/>
          </p:nvGrpSpPr>
          <p:grpSpPr>
            <a:xfrm>
              <a:off x="3887444" y="2569103"/>
              <a:ext cx="4488022" cy="1953582"/>
              <a:chOff x="3887444" y="2569103"/>
              <a:chExt cx="4488022" cy="1953582"/>
            </a:xfrm>
          </p:grpSpPr>
          <p:cxnSp>
            <p:nvCxnSpPr>
              <p:cNvPr id="284" name="直接箭头连接符 283">
                <a:extLst>
                  <a:ext uri="{FF2B5EF4-FFF2-40B4-BE49-F238E27FC236}">
                    <a16:creationId xmlns:a16="http://schemas.microsoft.com/office/drawing/2014/main" id="{817EF7F4-C308-464A-A1CA-DE347F63C334}"/>
                  </a:ext>
                </a:extLst>
              </p:cNvPr>
              <p:cNvCxnSpPr>
                <a:cxnSpLocks/>
              </p:cNvCxnSpPr>
              <p:nvPr/>
            </p:nvCxnSpPr>
            <p:spPr>
              <a:xfrm>
                <a:off x="5048250" y="2636387"/>
                <a:ext cx="0" cy="336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接箭头连接符 284">
                <a:extLst>
                  <a:ext uri="{FF2B5EF4-FFF2-40B4-BE49-F238E27FC236}">
                    <a16:creationId xmlns:a16="http://schemas.microsoft.com/office/drawing/2014/main" id="{EB8B4591-E44D-4B33-BED8-96432CE8CCDE}"/>
                  </a:ext>
                </a:extLst>
              </p:cNvPr>
              <p:cNvCxnSpPr>
                <a:cxnSpLocks/>
              </p:cNvCxnSpPr>
              <p:nvPr/>
            </p:nvCxnSpPr>
            <p:spPr>
              <a:xfrm flipV="1">
                <a:off x="6797519" y="2636387"/>
                <a:ext cx="0" cy="336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6" name="组合 285">
                <a:extLst>
                  <a:ext uri="{FF2B5EF4-FFF2-40B4-BE49-F238E27FC236}">
                    <a16:creationId xmlns:a16="http://schemas.microsoft.com/office/drawing/2014/main" id="{882E2472-1FE6-40FF-B059-F97B206F37F9}"/>
                  </a:ext>
                </a:extLst>
              </p:cNvPr>
              <p:cNvGrpSpPr/>
              <p:nvPr/>
            </p:nvGrpSpPr>
            <p:grpSpPr>
              <a:xfrm rot="5400000">
                <a:off x="5012164" y="3973347"/>
                <a:ext cx="477011" cy="294547"/>
                <a:chOff x="3535679" y="2965316"/>
                <a:chExt cx="509587" cy="296997"/>
              </a:xfrm>
            </p:grpSpPr>
            <p:cxnSp>
              <p:nvCxnSpPr>
                <p:cNvPr id="287" name="直接箭头连接符 286">
                  <a:extLst>
                    <a:ext uri="{FF2B5EF4-FFF2-40B4-BE49-F238E27FC236}">
                      <a16:creationId xmlns:a16="http://schemas.microsoft.com/office/drawing/2014/main" id="{A2B2D4A7-EDD3-41FC-8735-9ED2D15E703D}"/>
                    </a:ext>
                  </a:extLst>
                </p:cNvPr>
                <p:cNvCxnSpPr>
                  <a:cxnSpLocks/>
                </p:cNvCxnSpPr>
                <p:nvPr/>
              </p:nvCxnSpPr>
              <p:spPr>
                <a:xfrm flipV="1">
                  <a:off x="4030980" y="2965316"/>
                  <a:ext cx="0" cy="296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直接连接符 287">
                  <a:extLst>
                    <a:ext uri="{FF2B5EF4-FFF2-40B4-BE49-F238E27FC236}">
                      <a16:creationId xmlns:a16="http://schemas.microsoft.com/office/drawing/2014/main" id="{D175C198-34F3-478D-A527-33A58F3EAC6A}"/>
                    </a:ext>
                  </a:extLst>
                </p:cNvPr>
                <p:cNvCxnSpPr/>
                <p:nvPr/>
              </p:nvCxnSpPr>
              <p:spPr>
                <a:xfrm>
                  <a:off x="3535679" y="3262313"/>
                  <a:ext cx="509587" cy="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89" name="组合 288">
                <a:extLst>
                  <a:ext uri="{FF2B5EF4-FFF2-40B4-BE49-F238E27FC236}">
                    <a16:creationId xmlns:a16="http://schemas.microsoft.com/office/drawing/2014/main" id="{670DA1AE-F4C8-42F4-999A-A0472E019446}"/>
                  </a:ext>
                </a:extLst>
              </p:cNvPr>
              <p:cNvGrpSpPr/>
              <p:nvPr/>
            </p:nvGrpSpPr>
            <p:grpSpPr>
              <a:xfrm rot="16200000" flipH="1">
                <a:off x="6422717" y="3970251"/>
                <a:ext cx="477011" cy="266215"/>
                <a:chOff x="3535679" y="2965316"/>
                <a:chExt cx="509587" cy="296997"/>
              </a:xfrm>
            </p:grpSpPr>
            <p:cxnSp>
              <p:nvCxnSpPr>
                <p:cNvPr id="290" name="直接箭头连接符 289">
                  <a:extLst>
                    <a:ext uri="{FF2B5EF4-FFF2-40B4-BE49-F238E27FC236}">
                      <a16:creationId xmlns:a16="http://schemas.microsoft.com/office/drawing/2014/main" id="{60E08147-8891-4F31-B311-A7C2A20EE066}"/>
                    </a:ext>
                  </a:extLst>
                </p:cNvPr>
                <p:cNvCxnSpPr>
                  <a:cxnSpLocks/>
                </p:cNvCxnSpPr>
                <p:nvPr/>
              </p:nvCxnSpPr>
              <p:spPr>
                <a:xfrm flipV="1">
                  <a:off x="4030980" y="2965316"/>
                  <a:ext cx="0" cy="296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直接连接符 290">
                  <a:extLst>
                    <a:ext uri="{FF2B5EF4-FFF2-40B4-BE49-F238E27FC236}">
                      <a16:creationId xmlns:a16="http://schemas.microsoft.com/office/drawing/2014/main" id="{6F609E89-0662-40E0-ADEF-7788D28649F8}"/>
                    </a:ext>
                  </a:extLst>
                </p:cNvPr>
                <p:cNvCxnSpPr/>
                <p:nvPr/>
              </p:nvCxnSpPr>
              <p:spPr>
                <a:xfrm>
                  <a:off x="3535679" y="3262313"/>
                  <a:ext cx="509587" cy="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92" name="文本框 291">
                <a:extLst>
                  <a:ext uri="{FF2B5EF4-FFF2-40B4-BE49-F238E27FC236}">
                    <a16:creationId xmlns:a16="http://schemas.microsoft.com/office/drawing/2014/main" id="{97102EFE-1CAF-406B-955F-C621E2966EDF}"/>
                  </a:ext>
                </a:extLst>
              </p:cNvPr>
              <p:cNvSpPr txBox="1"/>
              <p:nvPr/>
            </p:nvSpPr>
            <p:spPr>
              <a:xfrm>
                <a:off x="6794330" y="3441319"/>
                <a:ext cx="927957" cy="380489"/>
              </a:xfrm>
              <a:prstGeom prst="rect">
                <a:avLst/>
              </a:prstGeom>
              <a:noFill/>
            </p:spPr>
            <p:txBody>
              <a:bodyPr wrap="square" rtlCol="0" anchor="ctr">
                <a:spAutoFit/>
              </a:bodyPr>
              <a:lstStyle/>
              <a:p>
                <a:pPr algn="ct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293" name="文本框 292">
                <a:extLst>
                  <a:ext uri="{FF2B5EF4-FFF2-40B4-BE49-F238E27FC236}">
                    <a16:creationId xmlns:a16="http://schemas.microsoft.com/office/drawing/2014/main" id="{BBF07315-A048-4FFF-8EE9-C558A43D9ADB}"/>
                  </a:ext>
                </a:extLst>
              </p:cNvPr>
              <p:cNvSpPr txBox="1"/>
              <p:nvPr/>
            </p:nvSpPr>
            <p:spPr>
              <a:xfrm flipH="1">
                <a:off x="6596223" y="2577548"/>
                <a:ext cx="1779243" cy="380489"/>
              </a:xfrm>
              <a:prstGeom prst="rect">
                <a:avLst/>
              </a:prstGeom>
              <a:noFill/>
            </p:spPr>
            <p:txBody>
              <a:bodyPr wrap="square" rtlCol="0" anchor="ctr">
                <a:spAutoFit/>
              </a:bodyPr>
              <a:lstStyle/>
              <a:p>
                <a:pPr algn="ct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Deliver_data</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294" name="文本框 293">
                <a:extLst>
                  <a:ext uri="{FF2B5EF4-FFF2-40B4-BE49-F238E27FC236}">
                    <a16:creationId xmlns:a16="http://schemas.microsoft.com/office/drawing/2014/main" id="{39E4C808-AD0E-4E6A-9CB2-A286B2946625}"/>
                  </a:ext>
                </a:extLst>
              </p:cNvPr>
              <p:cNvSpPr txBox="1"/>
              <p:nvPr/>
            </p:nvSpPr>
            <p:spPr>
              <a:xfrm>
                <a:off x="4056384" y="2569103"/>
                <a:ext cx="991865" cy="380489"/>
              </a:xfrm>
              <a:prstGeom prst="rect">
                <a:avLst/>
              </a:prstGeom>
              <a:noFill/>
            </p:spPr>
            <p:txBody>
              <a:bodyPr wrap="square" rtlCol="0" anchor="ctr">
                <a:spAutoFit/>
              </a:bodyPr>
              <a:lstStyle/>
              <a:p>
                <a:pP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295" name="文本框 294">
                <a:extLst>
                  <a:ext uri="{FF2B5EF4-FFF2-40B4-BE49-F238E27FC236}">
                    <a16:creationId xmlns:a16="http://schemas.microsoft.com/office/drawing/2014/main" id="{9F4D6F12-5672-426D-A1B8-19A1F6784050}"/>
                  </a:ext>
                </a:extLst>
              </p:cNvPr>
              <p:cNvSpPr txBox="1"/>
              <p:nvPr/>
            </p:nvSpPr>
            <p:spPr>
              <a:xfrm flipH="1">
                <a:off x="4045265" y="3427380"/>
                <a:ext cx="1955473" cy="380489"/>
              </a:xfrm>
              <a:prstGeom prst="rect">
                <a:avLst/>
              </a:prstGeom>
              <a:noFill/>
            </p:spPr>
            <p:txBody>
              <a:bodyPr wrap="square" rtlCol="0" anchor="ctr">
                <a:spAutoFit/>
              </a:bodyPr>
              <a:lstStyle/>
              <a:p>
                <a:pP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cxnSp>
            <p:nvCxnSpPr>
              <p:cNvPr id="296" name="直接箭头连接符 295">
                <a:extLst>
                  <a:ext uri="{FF2B5EF4-FFF2-40B4-BE49-F238E27FC236}">
                    <a16:creationId xmlns:a16="http://schemas.microsoft.com/office/drawing/2014/main" id="{77D74A95-ECDF-4967-A0F9-AD95FAFD1216}"/>
                  </a:ext>
                </a:extLst>
              </p:cNvPr>
              <p:cNvCxnSpPr>
                <a:cxnSpLocks/>
              </p:cNvCxnSpPr>
              <p:nvPr/>
            </p:nvCxnSpPr>
            <p:spPr>
              <a:xfrm>
                <a:off x="5070988" y="3542414"/>
                <a:ext cx="0" cy="319475"/>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7" name="直接箭头连接符 296">
                <a:extLst>
                  <a:ext uri="{FF2B5EF4-FFF2-40B4-BE49-F238E27FC236}">
                    <a16:creationId xmlns:a16="http://schemas.microsoft.com/office/drawing/2014/main" id="{CF7B974A-5337-4F9C-9FB4-B0A454E93FAC}"/>
                  </a:ext>
                </a:extLst>
              </p:cNvPr>
              <p:cNvCxnSpPr>
                <a:cxnSpLocks/>
              </p:cNvCxnSpPr>
              <p:nvPr/>
            </p:nvCxnSpPr>
            <p:spPr>
              <a:xfrm>
                <a:off x="6797519" y="3563086"/>
                <a:ext cx="0" cy="319475"/>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98" name="组合 297">
                <a:extLst>
                  <a:ext uri="{FF2B5EF4-FFF2-40B4-BE49-F238E27FC236}">
                    <a16:creationId xmlns:a16="http://schemas.microsoft.com/office/drawing/2014/main" id="{538444EA-0EF2-4986-87F1-EF1E65DC30C4}"/>
                  </a:ext>
                </a:extLst>
              </p:cNvPr>
              <p:cNvGrpSpPr/>
              <p:nvPr/>
            </p:nvGrpSpPr>
            <p:grpSpPr>
              <a:xfrm>
                <a:off x="5113777" y="2611910"/>
                <a:ext cx="672335" cy="349711"/>
                <a:chOff x="2217074" y="2434044"/>
                <a:chExt cx="672335" cy="349711"/>
              </a:xfrm>
            </p:grpSpPr>
            <p:sp>
              <p:nvSpPr>
                <p:cNvPr id="299" name="矩形 298">
                  <a:extLst>
                    <a:ext uri="{FF2B5EF4-FFF2-40B4-BE49-F238E27FC236}">
                      <a16:creationId xmlns:a16="http://schemas.microsoft.com/office/drawing/2014/main" id="{DAB16F32-11B3-435A-BF72-D213CCEA7D32}"/>
                    </a:ext>
                  </a:extLst>
                </p:cNvPr>
                <p:cNvSpPr/>
                <p:nvPr/>
              </p:nvSpPr>
              <p:spPr>
                <a:xfrm>
                  <a:off x="2264429" y="2517390"/>
                  <a:ext cx="586188" cy="243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00" name="文本框 299">
                  <a:extLst>
                    <a:ext uri="{FF2B5EF4-FFF2-40B4-BE49-F238E27FC236}">
                      <a16:creationId xmlns:a16="http://schemas.microsoft.com/office/drawing/2014/main" id="{DFA06690-2F2C-4481-A92C-6389437B29DF}"/>
                    </a:ext>
                  </a:extLst>
                </p:cNvPr>
                <p:cNvSpPr txBox="1"/>
                <p:nvPr/>
              </p:nvSpPr>
              <p:spPr>
                <a:xfrm>
                  <a:off x="2217074" y="2434044"/>
                  <a:ext cx="672335"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数据</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301" name="组合 300">
                <a:extLst>
                  <a:ext uri="{FF2B5EF4-FFF2-40B4-BE49-F238E27FC236}">
                    <a16:creationId xmlns:a16="http://schemas.microsoft.com/office/drawing/2014/main" id="{FB3EAC87-E069-47A0-9D2C-B92C7D7B6996}"/>
                  </a:ext>
                </a:extLst>
              </p:cNvPr>
              <p:cNvGrpSpPr/>
              <p:nvPr/>
            </p:nvGrpSpPr>
            <p:grpSpPr>
              <a:xfrm>
                <a:off x="5926129" y="2611910"/>
                <a:ext cx="676416" cy="349711"/>
                <a:chOff x="2221557" y="2434044"/>
                <a:chExt cx="676416" cy="349711"/>
              </a:xfrm>
            </p:grpSpPr>
            <p:sp>
              <p:nvSpPr>
                <p:cNvPr id="302" name="矩形 301">
                  <a:extLst>
                    <a:ext uri="{FF2B5EF4-FFF2-40B4-BE49-F238E27FC236}">
                      <a16:creationId xmlns:a16="http://schemas.microsoft.com/office/drawing/2014/main" id="{5C27025C-90C7-400B-BE31-814F73C0924A}"/>
                    </a:ext>
                  </a:extLst>
                </p:cNvPr>
                <p:cNvSpPr/>
                <p:nvPr/>
              </p:nvSpPr>
              <p:spPr>
                <a:xfrm>
                  <a:off x="2264429" y="2517390"/>
                  <a:ext cx="586188" cy="243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03" name="文本框 302">
                  <a:extLst>
                    <a:ext uri="{FF2B5EF4-FFF2-40B4-BE49-F238E27FC236}">
                      <a16:creationId xmlns:a16="http://schemas.microsoft.com/office/drawing/2014/main" id="{0D7A8389-AFC8-4D53-8BF1-6B005D60FFD6}"/>
                    </a:ext>
                  </a:extLst>
                </p:cNvPr>
                <p:cNvSpPr txBox="1"/>
                <p:nvPr/>
              </p:nvSpPr>
              <p:spPr>
                <a:xfrm>
                  <a:off x="2221557" y="2434044"/>
                  <a:ext cx="676416"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数据</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304" name="组合 303">
                <a:extLst>
                  <a:ext uri="{FF2B5EF4-FFF2-40B4-BE49-F238E27FC236}">
                    <a16:creationId xmlns:a16="http://schemas.microsoft.com/office/drawing/2014/main" id="{254D373B-12B3-48D9-BCFC-74025A612C9E}"/>
                  </a:ext>
                </a:extLst>
              </p:cNvPr>
              <p:cNvGrpSpPr/>
              <p:nvPr/>
            </p:nvGrpSpPr>
            <p:grpSpPr>
              <a:xfrm>
                <a:off x="5107455" y="3492950"/>
                <a:ext cx="672335" cy="349711"/>
                <a:chOff x="2217074" y="2434044"/>
                <a:chExt cx="672335" cy="349711"/>
              </a:xfrm>
            </p:grpSpPr>
            <p:sp>
              <p:nvSpPr>
                <p:cNvPr id="305" name="矩形 304">
                  <a:extLst>
                    <a:ext uri="{FF2B5EF4-FFF2-40B4-BE49-F238E27FC236}">
                      <a16:creationId xmlns:a16="http://schemas.microsoft.com/office/drawing/2014/main" id="{23C83E0F-E920-4ACA-83AE-2F506FCEE481}"/>
                    </a:ext>
                  </a:extLst>
                </p:cNvPr>
                <p:cNvSpPr/>
                <p:nvPr/>
              </p:nvSpPr>
              <p:spPr>
                <a:xfrm>
                  <a:off x="2264429" y="2517390"/>
                  <a:ext cx="586188" cy="232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06" name="文本框 305">
                  <a:extLst>
                    <a:ext uri="{FF2B5EF4-FFF2-40B4-BE49-F238E27FC236}">
                      <a16:creationId xmlns:a16="http://schemas.microsoft.com/office/drawing/2014/main" id="{963575C5-7C0B-409F-855F-6A844C36CDE2}"/>
                    </a:ext>
                  </a:extLst>
                </p:cNvPr>
                <p:cNvSpPr txBox="1"/>
                <p:nvPr/>
              </p:nvSpPr>
              <p:spPr>
                <a:xfrm>
                  <a:off x="2217074" y="2434044"/>
                  <a:ext cx="672335"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分组</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307" name="组合 306">
                <a:extLst>
                  <a:ext uri="{FF2B5EF4-FFF2-40B4-BE49-F238E27FC236}">
                    <a16:creationId xmlns:a16="http://schemas.microsoft.com/office/drawing/2014/main" id="{EFDF966B-B3B5-4ADE-B825-FB86427DDCB9}"/>
                  </a:ext>
                </a:extLst>
              </p:cNvPr>
              <p:cNvGrpSpPr/>
              <p:nvPr/>
            </p:nvGrpSpPr>
            <p:grpSpPr>
              <a:xfrm>
                <a:off x="5919807" y="3492950"/>
                <a:ext cx="676416" cy="349711"/>
                <a:chOff x="2221557" y="2434044"/>
                <a:chExt cx="676416" cy="349711"/>
              </a:xfrm>
            </p:grpSpPr>
            <p:sp>
              <p:nvSpPr>
                <p:cNvPr id="308" name="矩形 307">
                  <a:extLst>
                    <a:ext uri="{FF2B5EF4-FFF2-40B4-BE49-F238E27FC236}">
                      <a16:creationId xmlns:a16="http://schemas.microsoft.com/office/drawing/2014/main" id="{91CD938F-B433-4C5F-A00D-959CDA279EF8}"/>
                    </a:ext>
                  </a:extLst>
                </p:cNvPr>
                <p:cNvSpPr/>
                <p:nvPr/>
              </p:nvSpPr>
              <p:spPr>
                <a:xfrm>
                  <a:off x="2264429" y="2517390"/>
                  <a:ext cx="586188" cy="232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09" name="文本框 308">
                  <a:extLst>
                    <a:ext uri="{FF2B5EF4-FFF2-40B4-BE49-F238E27FC236}">
                      <a16:creationId xmlns:a16="http://schemas.microsoft.com/office/drawing/2014/main" id="{FC6AEF0A-46C0-408D-B5AD-E2D0B935C0BF}"/>
                    </a:ext>
                  </a:extLst>
                </p:cNvPr>
                <p:cNvSpPr txBox="1"/>
                <p:nvPr/>
              </p:nvSpPr>
              <p:spPr>
                <a:xfrm>
                  <a:off x="2221557" y="2434044"/>
                  <a:ext cx="676416"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分组</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310" name="组合 309">
                <a:extLst>
                  <a:ext uri="{FF2B5EF4-FFF2-40B4-BE49-F238E27FC236}">
                    <a16:creationId xmlns:a16="http://schemas.microsoft.com/office/drawing/2014/main" id="{CCF39768-3B82-4106-A63A-B633EE446B92}"/>
                  </a:ext>
                </a:extLst>
              </p:cNvPr>
              <p:cNvGrpSpPr/>
              <p:nvPr/>
            </p:nvGrpSpPr>
            <p:grpSpPr>
              <a:xfrm>
                <a:off x="3887444" y="2947579"/>
                <a:ext cx="1874742" cy="583369"/>
                <a:chOff x="3887444" y="3211350"/>
                <a:chExt cx="1874742" cy="583369"/>
              </a:xfrm>
            </p:grpSpPr>
            <p:sp>
              <p:nvSpPr>
                <p:cNvPr id="311" name="立方体 310">
                  <a:extLst>
                    <a:ext uri="{FF2B5EF4-FFF2-40B4-BE49-F238E27FC236}">
                      <a16:creationId xmlns:a16="http://schemas.microsoft.com/office/drawing/2014/main" id="{3AF47428-AB93-4BA1-9859-38A6B9FFA99E}"/>
                    </a:ext>
                  </a:extLst>
                </p:cNvPr>
                <p:cNvSpPr/>
                <p:nvPr/>
              </p:nvSpPr>
              <p:spPr>
                <a:xfrm rot="10800000" flipH="1">
                  <a:off x="4086867" y="3236778"/>
                  <a:ext cx="1643363" cy="557941"/>
                </a:xfrm>
                <a:prstGeom prst="cub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12" name="文本框 311">
                  <a:extLst>
                    <a:ext uri="{FF2B5EF4-FFF2-40B4-BE49-F238E27FC236}">
                      <a16:creationId xmlns:a16="http://schemas.microsoft.com/office/drawing/2014/main" id="{CF67DDCB-211E-4601-B6BD-593708775322}"/>
                    </a:ext>
                  </a:extLst>
                </p:cNvPr>
                <p:cNvSpPr txBox="1"/>
                <p:nvPr/>
              </p:nvSpPr>
              <p:spPr>
                <a:xfrm>
                  <a:off x="3887444" y="3211350"/>
                  <a:ext cx="1874742" cy="523220"/>
                </a:xfrm>
                <a:prstGeom prst="rect">
                  <a:avLst/>
                </a:prstGeom>
                <a:noFill/>
              </p:spPr>
              <p:txBody>
                <a:bodyPr wrap="square" rtlCol="0" anchor="ctr">
                  <a:spAutoFit/>
                </a:bodyPr>
                <a:lstStyle/>
                <a:p>
                  <a:pPr algn="ctr"/>
                  <a:r>
                    <a:rPr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可靠数据传输协议（发送方）</a:t>
                  </a:r>
                  <a:endParaRPr lang="en-US" altLang="zh-CN"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grpSp>
          <p:grpSp>
            <p:nvGrpSpPr>
              <p:cNvPr id="313" name="组合 312">
                <a:extLst>
                  <a:ext uri="{FF2B5EF4-FFF2-40B4-BE49-F238E27FC236}">
                    <a16:creationId xmlns:a16="http://schemas.microsoft.com/office/drawing/2014/main" id="{7434B0B2-2785-4B53-849E-1833760537C3}"/>
                  </a:ext>
                </a:extLst>
              </p:cNvPr>
              <p:cNvGrpSpPr/>
              <p:nvPr/>
            </p:nvGrpSpPr>
            <p:grpSpPr>
              <a:xfrm>
                <a:off x="5823568" y="2958220"/>
                <a:ext cx="1853905" cy="584194"/>
                <a:chOff x="5823568" y="3221991"/>
                <a:chExt cx="1853905" cy="584194"/>
              </a:xfrm>
            </p:grpSpPr>
            <p:sp>
              <p:nvSpPr>
                <p:cNvPr id="314" name="立方体 313">
                  <a:extLst>
                    <a:ext uri="{FF2B5EF4-FFF2-40B4-BE49-F238E27FC236}">
                      <a16:creationId xmlns:a16="http://schemas.microsoft.com/office/drawing/2014/main" id="{3D8B83BF-5143-422D-9A4D-E9752E48F759}"/>
                    </a:ext>
                  </a:extLst>
                </p:cNvPr>
                <p:cNvSpPr/>
                <p:nvPr/>
              </p:nvSpPr>
              <p:spPr>
                <a:xfrm rot="10800000" flipH="1">
                  <a:off x="5917566" y="3248245"/>
                  <a:ext cx="1759907" cy="557940"/>
                </a:xfrm>
                <a:prstGeom prst="cub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315" name="文本框 314">
                  <a:extLst>
                    <a:ext uri="{FF2B5EF4-FFF2-40B4-BE49-F238E27FC236}">
                      <a16:creationId xmlns:a16="http://schemas.microsoft.com/office/drawing/2014/main" id="{1B85E73F-00C1-4583-8F5D-BEC672580B08}"/>
                    </a:ext>
                  </a:extLst>
                </p:cNvPr>
                <p:cNvSpPr txBox="1"/>
                <p:nvPr/>
              </p:nvSpPr>
              <p:spPr>
                <a:xfrm>
                  <a:off x="5823568" y="3221991"/>
                  <a:ext cx="1779244" cy="523220"/>
                </a:xfrm>
                <a:prstGeom prst="rect">
                  <a:avLst/>
                </a:prstGeom>
                <a:noFill/>
              </p:spPr>
              <p:txBody>
                <a:bodyPr wrap="square" rtlCol="0" anchor="ctr">
                  <a:spAutoFit/>
                </a:bodyPr>
                <a:lstStyle/>
                <a:p>
                  <a:pPr algn="ctr"/>
                  <a:r>
                    <a:rPr lang="zh-CN" altLang="en-US" sz="1400" dirty="0">
                      <a:latin typeface="思源黑体 CN Normal" panose="020B0400000000000000" pitchFamily="34" charset="-122"/>
                      <a:ea typeface="思源黑体 CN Normal" panose="020B0400000000000000" pitchFamily="34" charset="-122"/>
                    </a:rPr>
                    <a:t>可靠数据传输协议（接收方）</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316" name="组合 315"/>
              <p:cNvGrpSpPr/>
              <p:nvPr/>
            </p:nvGrpSpPr>
            <p:grpSpPr>
              <a:xfrm>
                <a:off x="5151175" y="4150275"/>
                <a:ext cx="1410314" cy="372410"/>
                <a:chOff x="7540297" y="1969695"/>
                <a:chExt cx="1410314" cy="372410"/>
              </a:xfrm>
            </p:grpSpPr>
            <p:grpSp>
              <p:nvGrpSpPr>
                <p:cNvPr id="317" name="组合 316"/>
                <p:cNvGrpSpPr/>
                <p:nvPr/>
              </p:nvGrpSpPr>
              <p:grpSpPr>
                <a:xfrm>
                  <a:off x="7764162" y="2003615"/>
                  <a:ext cx="1152055" cy="296998"/>
                  <a:chOff x="7764162" y="1134422"/>
                  <a:chExt cx="1152055" cy="296998"/>
                </a:xfrm>
              </p:grpSpPr>
              <p:sp>
                <p:nvSpPr>
                  <p:cNvPr id="319" name="Rectangle 11">
                    <a:extLst>
                      <a:ext uri="{FF2B5EF4-FFF2-40B4-BE49-F238E27FC236}">
                        <a16:creationId xmlns:a16="http://schemas.microsoft.com/office/drawing/2014/main" id="{9CE691B5-A3F2-4294-8F3F-7D509D447B2D}"/>
                      </a:ext>
                    </a:extLst>
                  </p:cNvPr>
                  <p:cNvSpPr>
                    <a:spLocks noChangeArrowheads="1"/>
                  </p:cNvSpPr>
                  <p:nvPr/>
                </p:nvSpPr>
                <p:spPr bwMode="auto">
                  <a:xfrm>
                    <a:off x="7764162" y="1134422"/>
                    <a:ext cx="1152055" cy="296998"/>
                  </a:xfrm>
                  <a:prstGeom prst="flowChartMagneticDrum">
                    <a:avLst/>
                  </a:prstGeom>
                  <a:solidFill>
                    <a:srgbClr val="FFC000"/>
                  </a:solidFill>
                  <a:ln w="9525">
                    <a:noFill/>
                    <a:miter lim="800000"/>
                    <a:headEnd/>
                    <a:tailEnd/>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9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320" name="椭圆 319"/>
                  <p:cNvSpPr/>
                  <p:nvPr/>
                </p:nvSpPr>
                <p:spPr>
                  <a:xfrm>
                    <a:off x="8699585" y="1134422"/>
                    <a:ext cx="216631" cy="29699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椭圆 320"/>
                  <p:cNvSpPr/>
                  <p:nvPr/>
                </p:nvSpPr>
                <p:spPr>
                  <a:xfrm>
                    <a:off x="8721298" y="1155714"/>
                    <a:ext cx="173204" cy="25441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8" name="文本框 317">
                  <a:extLst>
                    <a:ext uri="{FF2B5EF4-FFF2-40B4-BE49-F238E27FC236}">
                      <a16:creationId xmlns:a16="http://schemas.microsoft.com/office/drawing/2014/main" id="{4F9271A1-288C-40D8-9E21-684ACC05BFB3}"/>
                    </a:ext>
                  </a:extLst>
                </p:cNvPr>
                <p:cNvSpPr txBox="1"/>
                <p:nvPr/>
              </p:nvSpPr>
              <p:spPr>
                <a:xfrm>
                  <a:off x="7540297" y="1969695"/>
                  <a:ext cx="1410314" cy="372410"/>
                </a:xfrm>
                <a:prstGeom prst="rect">
                  <a:avLst/>
                </a:prstGeom>
                <a:noFill/>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不可靠信道</a:t>
                  </a:r>
                  <a:endParaRPr lang="en-US" altLang="zh-CN" sz="1400" dirty="0">
                    <a:latin typeface="思源黑体 CN Normal" panose="020B0400000000000000" pitchFamily="34" charset="-122"/>
                    <a:ea typeface="思源黑体 CN Normal" panose="020B0400000000000000" pitchFamily="34" charset="-122"/>
                  </a:endParaRPr>
                </a:p>
              </p:txBody>
            </p:sp>
          </p:grpSp>
        </p:grpSp>
        <p:cxnSp>
          <p:nvCxnSpPr>
            <p:cNvPr id="322" name="直接连接符 321">
              <a:extLst>
                <a:ext uri="{FF2B5EF4-FFF2-40B4-BE49-F238E27FC236}">
                  <a16:creationId xmlns:a16="http://schemas.microsoft.com/office/drawing/2014/main" id="{24334414-E494-4E2B-8C5B-4075C0BEA93C}"/>
                </a:ext>
              </a:extLst>
            </p:cNvPr>
            <p:cNvCxnSpPr/>
            <p:nvPr/>
          </p:nvCxnSpPr>
          <p:spPr>
            <a:xfrm>
              <a:off x="4103630" y="2664962"/>
              <a:ext cx="3202045"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23" name="直接连接符 322">
              <a:extLst>
                <a:ext uri="{FF2B5EF4-FFF2-40B4-BE49-F238E27FC236}">
                  <a16:creationId xmlns:a16="http://schemas.microsoft.com/office/drawing/2014/main" id="{9A756B22-78F1-4C42-9028-A13BBE4DDC05}"/>
                </a:ext>
              </a:extLst>
            </p:cNvPr>
            <p:cNvCxnSpPr/>
            <p:nvPr/>
          </p:nvCxnSpPr>
          <p:spPr>
            <a:xfrm>
              <a:off x="4103630" y="3892307"/>
              <a:ext cx="3202045"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grpSp>
        <p:nvGrpSpPr>
          <p:cNvPr id="70" name="组合 69">
            <a:extLst>
              <a:ext uri="{FF2B5EF4-FFF2-40B4-BE49-F238E27FC236}">
                <a16:creationId xmlns:a16="http://schemas.microsoft.com/office/drawing/2014/main" id="{045D6F3B-3333-4996-A702-4C256B3C959F}"/>
              </a:ext>
            </a:extLst>
          </p:cNvPr>
          <p:cNvGrpSpPr/>
          <p:nvPr/>
        </p:nvGrpSpPr>
        <p:grpSpPr>
          <a:xfrm>
            <a:off x="575001" y="140365"/>
            <a:ext cx="5749199" cy="1428589"/>
            <a:chOff x="551030" y="-368704"/>
            <a:chExt cx="5749199" cy="1428589"/>
          </a:xfrm>
        </p:grpSpPr>
        <p:grpSp>
          <p:nvGrpSpPr>
            <p:cNvPr id="71" name="组合 70">
              <a:extLst>
                <a:ext uri="{FF2B5EF4-FFF2-40B4-BE49-F238E27FC236}">
                  <a16:creationId xmlns:a16="http://schemas.microsoft.com/office/drawing/2014/main" id="{B03F6D34-E491-4D78-A02F-13A41AA62060}"/>
                </a:ext>
              </a:extLst>
            </p:cNvPr>
            <p:cNvGrpSpPr/>
            <p:nvPr/>
          </p:nvGrpSpPr>
          <p:grpSpPr>
            <a:xfrm>
              <a:off x="1201632" y="303925"/>
              <a:ext cx="5098597" cy="687997"/>
              <a:chOff x="1839059" y="967769"/>
              <a:chExt cx="5098597" cy="687997"/>
            </a:xfrm>
          </p:grpSpPr>
          <p:sp>
            <p:nvSpPr>
              <p:cNvPr id="73" name="矩形: 圆角 72">
                <a:extLst>
                  <a:ext uri="{FF2B5EF4-FFF2-40B4-BE49-F238E27FC236}">
                    <a16:creationId xmlns:a16="http://schemas.microsoft.com/office/drawing/2014/main" id="{43D3A84A-059C-4FF3-8B4D-EF1765ADB925}"/>
                  </a:ext>
                </a:extLst>
              </p:cNvPr>
              <p:cNvSpPr/>
              <p:nvPr/>
            </p:nvSpPr>
            <p:spPr>
              <a:xfrm>
                <a:off x="1839059" y="967769"/>
                <a:ext cx="42617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74" name="文本框 73">
                <a:extLst>
                  <a:ext uri="{FF2B5EF4-FFF2-40B4-BE49-F238E27FC236}">
                    <a16:creationId xmlns:a16="http://schemas.microsoft.com/office/drawing/2014/main" id="{162C4939-859D-48B6-9662-D123BA3C4A7F}"/>
                  </a:ext>
                </a:extLst>
              </p:cNvPr>
              <p:cNvSpPr txBox="1"/>
              <p:nvPr/>
            </p:nvSpPr>
            <p:spPr>
              <a:xfrm>
                <a:off x="2786093" y="1009435"/>
                <a:ext cx="415156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a:t>
                </a:r>
              </a:p>
            </p:txBody>
          </p:sp>
        </p:grpSp>
        <p:pic>
          <p:nvPicPr>
            <p:cNvPr id="72" name="图片 71">
              <a:extLst>
                <a:ext uri="{FF2B5EF4-FFF2-40B4-BE49-F238E27FC236}">
                  <a16:creationId xmlns:a16="http://schemas.microsoft.com/office/drawing/2014/main" id="{68DB3D45-8C39-49A8-B0BC-5B01502FFDC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7C8CC7E7-7083-439C-8682-66CAE996F79E}"/>
              </a:ext>
            </a:extLst>
          </p:cNvPr>
          <p:cNvSpPr>
            <a:spLocks noGrp="1"/>
          </p:cNvSpPr>
          <p:nvPr>
            <p:ph type="sldNum" sz="quarter" idx="12"/>
          </p:nvPr>
        </p:nvSpPr>
        <p:spPr/>
        <p:txBody>
          <a:bodyPr/>
          <a:lstStyle/>
          <a:p>
            <a:fld id="{91F2D4EF-46D4-4764-B373-FC59CD1D281E}" type="slidenum">
              <a:rPr lang="zh-CN" altLang="en-US" smtClean="0"/>
              <a:t>34</a:t>
            </a:fld>
            <a:endParaRPr lang="zh-CN" altLang="en-US"/>
          </a:p>
        </p:txBody>
      </p:sp>
    </p:spTree>
    <p:extLst>
      <p:ext uri="{BB962C8B-B14F-4D97-AF65-F5344CB8AC3E}">
        <p14:creationId xmlns:p14="http://schemas.microsoft.com/office/powerpoint/2010/main" val="348812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500"/>
                                        <p:tgtEl>
                                          <p:spTgt spid="70"/>
                                        </p:tgtEl>
                                      </p:cBhvr>
                                    </p:animEffect>
                                  </p:childTnLst>
                                </p:cTn>
                              </p:par>
                              <p:par>
                                <p:cTn id="8" presetID="35" presetClass="path" presetSubtype="0" accel="50000" decel="50000" fill="hold" nodeType="withEffect">
                                  <p:stCondLst>
                                    <p:cond delay="0"/>
                                  </p:stCondLst>
                                  <p:childTnLst>
                                    <p:animMotion origin="layout" path="M -4.58333E-6 1.85185E-6 L -0.15807 0.03194 " pathEditMode="relative" rAng="0" ptsTypes="AA">
                                      <p:cBhvr>
                                        <p:cTn id="9" dur="1000" fill="hold"/>
                                        <p:tgtEl>
                                          <p:spTgt spid="11"/>
                                        </p:tgtEl>
                                        <p:attrNameLst>
                                          <p:attrName>ppt_x</p:attrName>
                                          <p:attrName>ppt_y</p:attrName>
                                        </p:attrNameLst>
                                      </p:cBhvr>
                                      <p:rCtr x="-7904" y="1597"/>
                                    </p:animMotion>
                                  </p:childTnLst>
                                </p:cTn>
                              </p:par>
                              <p:par>
                                <p:cTn id="10" presetID="6" presetClass="emph" presetSubtype="0" fill="hold" nodeType="withEffect">
                                  <p:stCondLst>
                                    <p:cond delay="0"/>
                                  </p:stCondLst>
                                  <p:childTnLst>
                                    <p:animScale>
                                      <p:cBhvr>
                                        <p:cTn id="11" dur="1000" fill="hold"/>
                                        <p:tgtEl>
                                          <p:spTgt spid="11"/>
                                        </p:tgtEl>
                                      </p:cBhvr>
                                      <p:by x="120000" y="120000"/>
                                    </p:animScale>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24"/>
                                        </p:tgtEl>
                                        <p:attrNameLst>
                                          <p:attrName>style.visibility</p:attrName>
                                        </p:attrNameLst>
                                      </p:cBhvr>
                                      <p:to>
                                        <p:strVal val="visible"/>
                                      </p:to>
                                    </p:set>
                                    <p:anim calcmode="lin" valueType="num">
                                      <p:cBhvr>
                                        <p:cTn id="15" dur="500" fill="hold"/>
                                        <p:tgtEl>
                                          <p:spTgt spid="124"/>
                                        </p:tgtEl>
                                        <p:attrNameLst>
                                          <p:attrName>ppt_w</p:attrName>
                                        </p:attrNameLst>
                                      </p:cBhvr>
                                      <p:tavLst>
                                        <p:tav tm="0">
                                          <p:val>
                                            <p:fltVal val="0"/>
                                          </p:val>
                                        </p:tav>
                                        <p:tav tm="100000">
                                          <p:val>
                                            <p:strVal val="#ppt_w"/>
                                          </p:val>
                                        </p:tav>
                                      </p:tavLst>
                                    </p:anim>
                                    <p:anim calcmode="lin" valueType="num">
                                      <p:cBhvr>
                                        <p:cTn id="16" dur="500" fill="hold"/>
                                        <p:tgtEl>
                                          <p:spTgt spid="124"/>
                                        </p:tgtEl>
                                        <p:attrNameLst>
                                          <p:attrName>ppt_h</p:attrName>
                                        </p:attrNameLst>
                                      </p:cBhvr>
                                      <p:tavLst>
                                        <p:tav tm="0">
                                          <p:val>
                                            <p:fltVal val="0"/>
                                          </p:val>
                                        </p:tav>
                                        <p:tav tm="100000">
                                          <p:val>
                                            <p:strVal val="#ppt_h"/>
                                          </p:val>
                                        </p:tav>
                                      </p:tavLst>
                                    </p:anim>
                                    <p:animEffect transition="in" filter="fade">
                                      <p:cBhvr>
                                        <p:cTn id="17" dur="500"/>
                                        <p:tgtEl>
                                          <p:spTgt spid="12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28"/>
                                        </p:tgtEl>
                                        <p:attrNameLst>
                                          <p:attrName>style.visibility</p:attrName>
                                        </p:attrNameLst>
                                      </p:cBhvr>
                                      <p:to>
                                        <p:strVal val="visible"/>
                                      </p:to>
                                    </p:set>
                                    <p:animEffect transition="in" filter="fade">
                                      <p:cBhvr>
                                        <p:cTn id="21" dur="500"/>
                                        <p:tgtEl>
                                          <p:spTgt spid="128"/>
                                        </p:tgtEl>
                                      </p:cBhvr>
                                    </p:animEffect>
                                  </p:childTnLst>
                                </p:cTn>
                              </p:par>
                            </p:childTnLst>
                          </p:cTn>
                        </p:par>
                        <p:par>
                          <p:cTn id="22" fill="hold">
                            <p:stCondLst>
                              <p:cond delay="2000"/>
                            </p:stCondLst>
                            <p:childTnLst>
                              <p:par>
                                <p:cTn id="23" presetID="22" presetClass="entr" presetSubtype="1" fill="hold" nodeType="afterEffect">
                                  <p:stCondLst>
                                    <p:cond delay="0"/>
                                  </p:stCondLst>
                                  <p:childTnLst>
                                    <p:set>
                                      <p:cBhvr>
                                        <p:cTn id="24" dur="1" fill="hold">
                                          <p:stCondLst>
                                            <p:cond delay="0"/>
                                          </p:stCondLst>
                                        </p:cTn>
                                        <p:tgtEl>
                                          <p:spTgt spid="141"/>
                                        </p:tgtEl>
                                        <p:attrNameLst>
                                          <p:attrName>style.visibility</p:attrName>
                                        </p:attrNameLst>
                                      </p:cBhvr>
                                      <p:to>
                                        <p:strVal val="visible"/>
                                      </p:to>
                                    </p:set>
                                    <p:animEffect transition="in" filter="wipe(up)">
                                      <p:cBhvr>
                                        <p:cTn id="25" dur="500"/>
                                        <p:tgtEl>
                                          <p:spTgt spid="141"/>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140"/>
                                        </p:tgtEl>
                                        <p:attrNameLst>
                                          <p:attrName>style.visibility</p:attrName>
                                        </p:attrNameLst>
                                      </p:cBhvr>
                                      <p:to>
                                        <p:strVal val="visible"/>
                                      </p:to>
                                    </p:set>
                                    <p:animEffect transition="in" filter="wipe(left)">
                                      <p:cBhvr>
                                        <p:cTn id="29" dur="500"/>
                                        <p:tgtEl>
                                          <p:spTgt spid="140"/>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134"/>
                                        </p:tgtEl>
                                        <p:attrNameLst>
                                          <p:attrName>style.visibility</p:attrName>
                                        </p:attrNameLst>
                                      </p:cBhvr>
                                      <p:to>
                                        <p:strVal val="visible"/>
                                      </p:to>
                                    </p:set>
                                    <p:animEffect transition="in" filter="fade">
                                      <p:cBhvr>
                                        <p:cTn id="33" dur="500"/>
                                        <p:tgtEl>
                                          <p:spTgt spid="134"/>
                                        </p:tgtEl>
                                      </p:cBhvr>
                                    </p:animEffect>
                                  </p:childTnLst>
                                </p:cTn>
                              </p:par>
                            </p:childTnLst>
                          </p:cTn>
                        </p:par>
                        <p:par>
                          <p:cTn id="34" fill="hold">
                            <p:stCondLst>
                              <p:cond delay="3500"/>
                            </p:stCondLst>
                            <p:childTnLst>
                              <p:par>
                                <p:cTn id="35" presetID="22" presetClass="entr" presetSubtype="4" fill="hold" nodeType="afterEffect">
                                  <p:stCondLst>
                                    <p:cond delay="0"/>
                                  </p:stCondLst>
                                  <p:childTnLst>
                                    <p:set>
                                      <p:cBhvr>
                                        <p:cTn id="36" dur="1" fill="hold">
                                          <p:stCondLst>
                                            <p:cond delay="0"/>
                                          </p:stCondLst>
                                        </p:cTn>
                                        <p:tgtEl>
                                          <p:spTgt spid="147"/>
                                        </p:tgtEl>
                                        <p:attrNameLst>
                                          <p:attrName>style.visibility</p:attrName>
                                        </p:attrNameLst>
                                      </p:cBhvr>
                                      <p:to>
                                        <p:strVal val="visible"/>
                                      </p:to>
                                    </p:set>
                                    <p:animEffect transition="in" filter="wipe(down)">
                                      <p:cBhvr>
                                        <p:cTn id="37" dur="500"/>
                                        <p:tgtEl>
                                          <p:spTgt spid="147"/>
                                        </p:tgtEl>
                                      </p:cBhvr>
                                    </p:animEffect>
                                  </p:childTnLst>
                                </p:cTn>
                              </p:par>
                            </p:childTnLst>
                          </p:cTn>
                        </p:par>
                        <p:par>
                          <p:cTn id="38" fill="hold">
                            <p:stCondLst>
                              <p:cond delay="4000"/>
                            </p:stCondLst>
                            <p:childTnLst>
                              <p:par>
                                <p:cTn id="39" presetID="22" presetClass="entr" presetSubtype="8" fill="hold" nodeType="afterEffect">
                                  <p:stCondLst>
                                    <p:cond delay="0"/>
                                  </p:stCondLst>
                                  <p:childTnLst>
                                    <p:set>
                                      <p:cBhvr>
                                        <p:cTn id="40" dur="1" fill="hold">
                                          <p:stCondLst>
                                            <p:cond delay="0"/>
                                          </p:stCondLst>
                                        </p:cTn>
                                        <p:tgtEl>
                                          <p:spTgt spid="146"/>
                                        </p:tgtEl>
                                        <p:attrNameLst>
                                          <p:attrName>style.visibility</p:attrName>
                                        </p:attrNameLst>
                                      </p:cBhvr>
                                      <p:to>
                                        <p:strVal val="visible"/>
                                      </p:to>
                                    </p:set>
                                    <p:animEffect transition="in" filter="wipe(left)">
                                      <p:cBhvr>
                                        <p:cTn id="41" dur="500"/>
                                        <p:tgtEl>
                                          <p:spTgt spid="146"/>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fade">
                                      <p:cBhvr>
                                        <p:cTn id="45" dur="500"/>
                                        <p:tgtEl>
                                          <p:spTgt spid="137"/>
                                        </p:tgtEl>
                                      </p:cBhvr>
                                    </p:animEffect>
                                  </p:childTnLst>
                                </p:cTn>
                              </p:par>
                            </p:childTnLst>
                          </p:cTn>
                        </p:par>
                        <p:par>
                          <p:cTn id="46" fill="hold">
                            <p:stCondLst>
                              <p:cond delay="5000"/>
                            </p:stCondLst>
                            <p:childTnLst>
                              <p:par>
                                <p:cTn id="47" presetID="22" presetClass="entr" presetSubtype="4" fill="hold" nodeType="afterEffect">
                                  <p:stCondLst>
                                    <p:cond delay="0"/>
                                  </p:stCondLst>
                                  <p:childTnLst>
                                    <p:set>
                                      <p:cBhvr>
                                        <p:cTn id="48" dur="1" fill="hold">
                                          <p:stCondLst>
                                            <p:cond delay="0"/>
                                          </p:stCondLst>
                                        </p:cTn>
                                        <p:tgtEl>
                                          <p:spTgt spid="150"/>
                                        </p:tgtEl>
                                        <p:attrNameLst>
                                          <p:attrName>style.visibility</p:attrName>
                                        </p:attrNameLst>
                                      </p:cBhvr>
                                      <p:to>
                                        <p:strVal val="visible"/>
                                      </p:to>
                                    </p:set>
                                    <p:animEffect transition="in" filter="wipe(down)">
                                      <p:cBhvr>
                                        <p:cTn id="49" dur="500"/>
                                        <p:tgtEl>
                                          <p:spTgt spid="150"/>
                                        </p:tgtEl>
                                      </p:cBhvr>
                                    </p:animEffect>
                                  </p:childTnLst>
                                </p:cTn>
                              </p:par>
                            </p:childTnLst>
                          </p:cTn>
                        </p:par>
                        <p:par>
                          <p:cTn id="50" fill="hold">
                            <p:stCondLst>
                              <p:cond delay="5500"/>
                            </p:stCondLst>
                            <p:childTnLst>
                              <p:par>
                                <p:cTn id="51" presetID="22" presetClass="entr" presetSubtype="2" fill="hold" nodeType="afterEffect">
                                  <p:stCondLst>
                                    <p:cond delay="0"/>
                                  </p:stCondLst>
                                  <p:childTnLst>
                                    <p:set>
                                      <p:cBhvr>
                                        <p:cTn id="52" dur="1" fill="hold">
                                          <p:stCondLst>
                                            <p:cond delay="0"/>
                                          </p:stCondLst>
                                        </p:cTn>
                                        <p:tgtEl>
                                          <p:spTgt spid="149"/>
                                        </p:tgtEl>
                                        <p:attrNameLst>
                                          <p:attrName>style.visibility</p:attrName>
                                        </p:attrNameLst>
                                      </p:cBhvr>
                                      <p:to>
                                        <p:strVal val="visible"/>
                                      </p:to>
                                    </p:set>
                                    <p:animEffect transition="in" filter="wipe(right)">
                                      <p:cBhvr>
                                        <p:cTn id="53" dur="500"/>
                                        <p:tgtEl>
                                          <p:spTgt spid="149"/>
                                        </p:tgtEl>
                                      </p:cBhvr>
                                    </p:animEffect>
                                  </p:childTnLst>
                                </p:cTn>
                              </p:par>
                            </p:childTnLst>
                          </p:cTn>
                        </p:par>
                        <p:par>
                          <p:cTn id="54" fill="hold">
                            <p:stCondLst>
                              <p:cond delay="6000"/>
                            </p:stCondLst>
                            <p:childTnLst>
                              <p:par>
                                <p:cTn id="55" presetID="10" presetClass="entr" presetSubtype="0" fill="hold" nodeType="afterEffect">
                                  <p:stCondLst>
                                    <p:cond delay="0"/>
                                  </p:stCondLst>
                                  <p:childTnLst>
                                    <p:set>
                                      <p:cBhvr>
                                        <p:cTn id="56" dur="1" fill="hold">
                                          <p:stCondLst>
                                            <p:cond delay="0"/>
                                          </p:stCondLst>
                                        </p:cTn>
                                        <p:tgtEl>
                                          <p:spTgt spid="131"/>
                                        </p:tgtEl>
                                        <p:attrNameLst>
                                          <p:attrName>style.visibility</p:attrName>
                                        </p:attrNameLst>
                                      </p:cBhvr>
                                      <p:to>
                                        <p:strVal val="visible"/>
                                      </p:to>
                                    </p:set>
                                    <p:animEffect transition="in" filter="fade">
                                      <p:cBhvr>
                                        <p:cTn id="57" dur="500"/>
                                        <p:tgtEl>
                                          <p:spTgt spid="131"/>
                                        </p:tgtEl>
                                      </p:cBhvr>
                                    </p:animEffect>
                                  </p:childTnLst>
                                </p:cTn>
                              </p:par>
                            </p:childTnLst>
                          </p:cTn>
                        </p:par>
                        <p:par>
                          <p:cTn id="58" fill="hold">
                            <p:stCondLst>
                              <p:cond delay="6500"/>
                            </p:stCondLst>
                            <p:childTnLst>
                              <p:par>
                                <p:cTn id="59" presetID="22" presetClass="entr" presetSubtype="1" fill="hold" nodeType="afterEffect">
                                  <p:stCondLst>
                                    <p:cond delay="0"/>
                                  </p:stCondLst>
                                  <p:childTnLst>
                                    <p:set>
                                      <p:cBhvr>
                                        <p:cTn id="60" dur="1" fill="hold">
                                          <p:stCondLst>
                                            <p:cond delay="0"/>
                                          </p:stCondLst>
                                        </p:cTn>
                                        <p:tgtEl>
                                          <p:spTgt spid="144"/>
                                        </p:tgtEl>
                                        <p:attrNameLst>
                                          <p:attrName>style.visibility</p:attrName>
                                        </p:attrNameLst>
                                      </p:cBhvr>
                                      <p:to>
                                        <p:strVal val="visible"/>
                                      </p:to>
                                    </p:set>
                                    <p:animEffect transition="in" filter="wipe(up)">
                                      <p:cBhvr>
                                        <p:cTn id="61" dur="500"/>
                                        <p:tgtEl>
                                          <p:spTgt spid="144"/>
                                        </p:tgtEl>
                                      </p:cBhvr>
                                    </p:animEffect>
                                  </p:childTnLst>
                                </p:cTn>
                              </p:par>
                            </p:childTnLst>
                          </p:cTn>
                        </p:par>
                        <p:par>
                          <p:cTn id="62" fill="hold">
                            <p:stCondLst>
                              <p:cond delay="7000"/>
                            </p:stCondLst>
                            <p:childTnLst>
                              <p:par>
                                <p:cTn id="63" presetID="22" presetClass="entr" presetSubtype="2" fill="hold" nodeType="afterEffect">
                                  <p:stCondLst>
                                    <p:cond delay="0"/>
                                  </p:stCondLst>
                                  <p:childTnLst>
                                    <p:set>
                                      <p:cBhvr>
                                        <p:cTn id="64" dur="1" fill="hold">
                                          <p:stCondLst>
                                            <p:cond delay="0"/>
                                          </p:stCondLst>
                                        </p:cTn>
                                        <p:tgtEl>
                                          <p:spTgt spid="143"/>
                                        </p:tgtEl>
                                        <p:attrNameLst>
                                          <p:attrName>style.visibility</p:attrName>
                                        </p:attrNameLst>
                                      </p:cBhvr>
                                      <p:to>
                                        <p:strVal val="visible"/>
                                      </p:to>
                                    </p:set>
                                    <p:animEffect transition="in" filter="wipe(right)">
                                      <p:cBhvr>
                                        <p:cTn id="65"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430213" y="0"/>
            <a:ext cx="5749199" cy="1428589"/>
            <a:chOff x="551030" y="-368704"/>
            <a:chExt cx="5749199"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2" y="303925"/>
              <a:ext cx="5098597" cy="687997"/>
              <a:chOff x="1839059" y="967769"/>
              <a:chExt cx="5098597" cy="687997"/>
            </a:xfrm>
          </p:grpSpPr>
          <p:sp>
            <p:nvSpPr>
              <p:cNvPr id="31" name="矩形: 圆角 30">
                <a:extLst>
                  <a:ext uri="{FF2B5EF4-FFF2-40B4-BE49-F238E27FC236}">
                    <a16:creationId xmlns:a16="http://schemas.microsoft.com/office/drawing/2014/main" id="{2DA5E28D-BC59-4566-A76F-F5BF0D7A0402}"/>
                  </a:ext>
                </a:extLst>
              </p:cNvPr>
              <p:cNvSpPr/>
              <p:nvPr/>
            </p:nvSpPr>
            <p:spPr>
              <a:xfrm>
                <a:off x="1839059" y="967769"/>
                <a:ext cx="338844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3" y="1009435"/>
                <a:ext cx="415156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我们将要</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85" name="组合 84">
            <a:extLst>
              <a:ext uri="{FF2B5EF4-FFF2-40B4-BE49-F238E27FC236}">
                <a16:creationId xmlns:a16="http://schemas.microsoft.com/office/drawing/2014/main" id="{E8DE8FDE-5980-4D64-858A-83286B81ADA5}"/>
              </a:ext>
            </a:extLst>
          </p:cNvPr>
          <p:cNvGrpSpPr/>
          <p:nvPr/>
        </p:nvGrpSpPr>
        <p:grpSpPr>
          <a:xfrm>
            <a:off x="691174" y="2020701"/>
            <a:ext cx="8548519" cy="476221"/>
            <a:chOff x="1403750" y="3593123"/>
            <a:chExt cx="8548519" cy="476221"/>
          </a:xfrm>
        </p:grpSpPr>
        <p:grpSp>
          <p:nvGrpSpPr>
            <p:cNvPr id="86" name="组合 85">
              <a:extLst>
                <a:ext uri="{FF2B5EF4-FFF2-40B4-BE49-F238E27FC236}">
                  <a16:creationId xmlns:a16="http://schemas.microsoft.com/office/drawing/2014/main" id="{09CC66B9-4F32-4004-BDB6-131A1F26D94D}"/>
                </a:ext>
              </a:extLst>
            </p:cNvPr>
            <p:cNvGrpSpPr/>
            <p:nvPr/>
          </p:nvGrpSpPr>
          <p:grpSpPr>
            <a:xfrm>
              <a:off x="1403750" y="3593123"/>
              <a:ext cx="490436" cy="476221"/>
              <a:chOff x="1403750" y="3593123"/>
              <a:chExt cx="808892" cy="785446"/>
            </a:xfrm>
          </p:grpSpPr>
          <p:sp>
            <p:nvSpPr>
              <p:cNvPr id="96" name="对话气泡: 椭圆形 95">
                <a:extLst>
                  <a:ext uri="{FF2B5EF4-FFF2-40B4-BE49-F238E27FC236}">
                    <a16:creationId xmlns:a16="http://schemas.microsoft.com/office/drawing/2014/main" id="{B2E45338-308A-4F4A-BF3C-43543BD4011D}"/>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round-web-cam_17861">
                <a:extLst>
                  <a:ext uri="{FF2B5EF4-FFF2-40B4-BE49-F238E27FC236}">
                    <a16:creationId xmlns:a16="http://schemas.microsoft.com/office/drawing/2014/main" id="{15C1F178-FE3C-4868-96DB-F260F1417B6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5" name="Text Box 79">
              <a:extLst>
                <a:ext uri="{FF2B5EF4-FFF2-40B4-BE49-F238E27FC236}">
                  <a16:creationId xmlns:a16="http://schemas.microsoft.com/office/drawing/2014/main" id="{715EE669-ECD8-4144-84AD-A009F456C780}"/>
                </a:ext>
              </a:extLst>
            </p:cNvPr>
            <p:cNvSpPr txBox="1">
              <a:spLocks noChangeArrowheads="1"/>
            </p:cNvSpPr>
            <p:nvPr/>
          </p:nvSpPr>
          <p:spPr bwMode="auto">
            <a:xfrm>
              <a:off x="1985933" y="3593123"/>
              <a:ext cx="7966336"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逐步地开发可靠数据传输协议</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rdt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的发送方和接收方</a:t>
              </a:r>
            </a:p>
          </p:txBody>
        </p:sp>
      </p:grpSp>
      <p:grpSp>
        <p:nvGrpSpPr>
          <p:cNvPr id="98" name="组合 97">
            <a:extLst>
              <a:ext uri="{FF2B5EF4-FFF2-40B4-BE49-F238E27FC236}">
                <a16:creationId xmlns:a16="http://schemas.microsoft.com/office/drawing/2014/main" id="{278ED4A1-F908-4987-A69D-30EDDD2DDF41}"/>
              </a:ext>
            </a:extLst>
          </p:cNvPr>
          <p:cNvGrpSpPr/>
          <p:nvPr/>
        </p:nvGrpSpPr>
        <p:grpSpPr>
          <a:xfrm>
            <a:off x="691174" y="3222981"/>
            <a:ext cx="6720840" cy="476221"/>
            <a:chOff x="1403750" y="3593123"/>
            <a:chExt cx="6720840" cy="476221"/>
          </a:xfrm>
        </p:grpSpPr>
        <p:grpSp>
          <p:nvGrpSpPr>
            <p:cNvPr id="99" name="组合 98">
              <a:extLst>
                <a:ext uri="{FF2B5EF4-FFF2-40B4-BE49-F238E27FC236}">
                  <a16:creationId xmlns:a16="http://schemas.microsoft.com/office/drawing/2014/main" id="{628BBDF9-D59F-4137-BFC1-3D4C5215F04B}"/>
                </a:ext>
              </a:extLst>
            </p:cNvPr>
            <p:cNvGrpSpPr/>
            <p:nvPr/>
          </p:nvGrpSpPr>
          <p:grpSpPr>
            <a:xfrm>
              <a:off x="1403750" y="3593123"/>
              <a:ext cx="490436" cy="476221"/>
              <a:chOff x="1403750" y="3593123"/>
              <a:chExt cx="808892" cy="785446"/>
            </a:xfrm>
          </p:grpSpPr>
          <p:sp>
            <p:nvSpPr>
              <p:cNvPr id="113" name="对话气泡: 椭圆形 112">
                <a:extLst>
                  <a:ext uri="{FF2B5EF4-FFF2-40B4-BE49-F238E27FC236}">
                    <a16:creationId xmlns:a16="http://schemas.microsoft.com/office/drawing/2014/main" id="{9BE25B17-5253-472D-9D21-79E305E1B2CD}"/>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round-web-cam_17861">
                <a:extLst>
                  <a:ext uri="{FF2B5EF4-FFF2-40B4-BE49-F238E27FC236}">
                    <a16:creationId xmlns:a16="http://schemas.microsoft.com/office/drawing/2014/main" id="{80E118B7-18D7-4D31-82F7-05DDB150AE9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0" name="Text Box 79">
              <a:extLst>
                <a:ext uri="{FF2B5EF4-FFF2-40B4-BE49-F238E27FC236}">
                  <a16:creationId xmlns:a16="http://schemas.microsoft.com/office/drawing/2014/main" id="{F8277615-6215-4E60-A361-808F33128708}"/>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只考虑单向数据传输的情况</a:t>
              </a:r>
            </a:p>
          </p:txBody>
        </p:sp>
      </p:grpSp>
      <p:grpSp>
        <p:nvGrpSpPr>
          <p:cNvPr id="117" name="组合 116">
            <a:extLst>
              <a:ext uri="{FF2B5EF4-FFF2-40B4-BE49-F238E27FC236}">
                <a16:creationId xmlns:a16="http://schemas.microsoft.com/office/drawing/2014/main" id="{693C62C6-D850-47CB-B0FB-5C9A9468CD6A}"/>
              </a:ext>
            </a:extLst>
          </p:cNvPr>
          <p:cNvGrpSpPr/>
          <p:nvPr/>
        </p:nvGrpSpPr>
        <p:grpSpPr>
          <a:xfrm>
            <a:off x="691174" y="4895117"/>
            <a:ext cx="6720840" cy="476221"/>
            <a:chOff x="1403750" y="3593123"/>
            <a:chExt cx="6720840" cy="476221"/>
          </a:xfrm>
        </p:grpSpPr>
        <p:grpSp>
          <p:nvGrpSpPr>
            <p:cNvPr id="118" name="组合 117">
              <a:extLst>
                <a:ext uri="{FF2B5EF4-FFF2-40B4-BE49-F238E27FC236}">
                  <a16:creationId xmlns:a16="http://schemas.microsoft.com/office/drawing/2014/main" id="{D8963DF9-271C-4292-A669-B67B301B35C4}"/>
                </a:ext>
              </a:extLst>
            </p:cNvPr>
            <p:cNvGrpSpPr/>
            <p:nvPr/>
          </p:nvGrpSpPr>
          <p:grpSpPr>
            <a:xfrm>
              <a:off x="1403750" y="3593123"/>
              <a:ext cx="490436" cy="476221"/>
              <a:chOff x="1403750" y="3593123"/>
              <a:chExt cx="808892" cy="785446"/>
            </a:xfrm>
          </p:grpSpPr>
          <p:sp>
            <p:nvSpPr>
              <p:cNvPr id="126" name="对话气泡: 椭圆形 125">
                <a:extLst>
                  <a:ext uri="{FF2B5EF4-FFF2-40B4-BE49-F238E27FC236}">
                    <a16:creationId xmlns:a16="http://schemas.microsoft.com/office/drawing/2014/main" id="{FAD4FDE3-E838-4EB7-B34C-1E2FA56DC47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round-web-cam_17861">
                <a:extLst>
                  <a:ext uri="{FF2B5EF4-FFF2-40B4-BE49-F238E27FC236}">
                    <a16:creationId xmlns:a16="http://schemas.microsoft.com/office/drawing/2014/main" id="{E855FB94-2AD5-4928-B635-57BD586B3D7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21" name="Text Box 79">
              <a:extLst>
                <a:ext uri="{FF2B5EF4-FFF2-40B4-BE49-F238E27FC236}">
                  <a16:creationId xmlns:a16="http://schemas.microsoft.com/office/drawing/2014/main" id="{1751DB2F-85B0-4F50-A01C-346F5B65E285}"/>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用有限状态机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(FSM)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来描述发送方和接收方</a:t>
              </a:r>
            </a:p>
          </p:txBody>
        </p:sp>
      </p:grpSp>
      <p:sp>
        <p:nvSpPr>
          <p:cNvPr id="145" name="Rectangle 11">
            <a:extLst>
              <a:ext uri="{FF2B5EF4-FFF2-40B4-BE49-F238E27FC236}">
                <a16:creationId xmlns:a16="http://schemas.microsoft.com/office/drawing/2014/main" id="{1A964B5E-696A-46F4-9FD2-BF0F87DC9F15}"/>
              </a:ext>
            </a:extLst>
          </p:cNvPr>
          <p:cNvSpPr>
            <a:spLocks noChangeArrowheads="1"/>
          </p:cNvSpPr>
          <p:nvPr/>
        </p:nvSpPr>
        <p:spPr bwMode="auto">
          <a:xfrm>
            <a:off x="2089494" y="4017073"/>
            <a:ext cx="3880216"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但控制信息是双向传输的</a:t>
            </a: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a:t>
            </a:r>
          </a:p>
        </p:txBody>
      </p:sp>
      <p:sp>
        <p:nvSpPr>
          <p:cNvPr id="2" name="灯片编号占位符 1">
            <a:extLst>
              <a:ext uri="{FF2B5EF4-FFF2-40B4-BE49-F238E27FC236}">
                <a16:creationId xmlns:a16="http://schemas.microsoft.com/office/drawing/2014/main" id="{B713EE42-CAC7-45D5-BD44-7E5384218F75}"/>
              </a:ext>
            </a:extLst>
          </p:cNvPr>
          <p:cNvSpPr>
            <a:spLocks noGrp="1"/>
          </p:cNvSpPr>
          <p:nvPr>
            <p:ph type="sldNum" sz="quarter" idx="12"/>
          </p:nvPr>
        </p:nvSpPr>
        <p:spPr/>
        <p:txBody>
          <a:bodyPr/>
          <a:lstStyle/>
          <a:p>
            <a:fld id="{91F2D4EF-46D4-4764-B373-FC59CD1D281E}" type="slidenum">
              <a:rPr lang="zh-CN" altLang="en-US" smtClean="0"/>
              <a:t>35</a:t>
            </a:fld>
            <a:endParaRPr lang="zh-CN" altLang="en-US"/>
          </a:p>
        </p:txBody>
      </p:sp>
    </p:spTree>
    <p:extLst>
      <p:ext uri="{BB962C8B-B14F-4D97-AF65-F5344CB8AC3E}">
        <p14:creationId xmlns:p14="http://schemas.microsoft.com/office/powerpoint/2010/main" val="313881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wipe(left)">
                                      <p:cBhvr>
                                        <p:cTn id="11" dur="500"/>
                                        <p:tgtEl>
                                          <p:spTgt spid="8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wipe(left)">
                                      <p:cBhvr>
                                        <p:cTn id="16" dur="500"/>
                                        <p:tgtEl>
                                          <p:spTgt spid="98"/>
                                        </p:tgtEl>
                                      </p:cBhvr>
                                    </p:animEffect>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145"/>
                                        </p:tgtEl>
                                        <p:attrNameLst>
                                          <p:attrName>style.visibility</p:attrName>
                                        </p:attrNameLst>
                                      </p:cBhvr>
                                      <p:to>
                                        <p:strVal val="visible"/>
                                      </p:to>
                                    </p:set>
                                    <p:anim calcmode="lin" valueType="num">
                                      <p:cBhvr>
                                        <p:cTn id="20" dur="500" fill="hold"/>
                                        <p:tgtEl>
                                          <p:spTgt spid="145"/>
                                        </p:tgtEl>
                                        <p:attrNameLst>
                                          <p:attrName>ppt_w</p:attrName>
                                        </p:attrNameLst>
                                      </p:cBhvr>
                                      <p:tavLst>
                                        <p:tav tm="0">
                                          <p:val>
                                            <p:fltVal val="0"/>
                                          </p:val>
                                        </p:tav>
                                        <p:tav tm="100000">
                                          <p:val>
                                            <p:strVal val="#ppt_w"/>
                                          </p:val>
                                        </p:tav>
                                      </p:tavLst>
                                    </p:anim>
                                    <p:anim calcmode="lin" valueType="num">
                                      <p:cBhvr>
                                        <p:cTn id="21" dur="500" fill="hold"/>
                                        <p:tgtEl>
                                          <p:spTgt spid="145"/>
                                        </p:tgtEl>
                                        <p:attrNameLst>
                                          <p:attrName>ppt_h</p:attrName>
                                        </p:attrNameLst>
                                      </p:cBhvr>
                                      <p:tavLst>
                                        <p:tav tm="0">
                                          <p:val>
                                            <p:fltVal val="0"/>
                                          </p:val>
                                        </p:tav>
                                        <p:tav tm="100000">
                                          <p:val>
                                            <p:strVal val="#ppt_h"/>
                                          </p:val>
                                        </p:tav>
                                      </p:tavLst>
                                    </p:anim>
                                    <p:animEffect transition="in" filter="fade">
                                      <p:cBhvr>
                                        <p:cTn id="22" dur="500"/>
                                        <p:tgtEl>
                                          <p:spTgt spid="1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wipe(left)">
                                      <p:cBhvr>
                                        <p:cTn id="2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箭头: 右 11">
            <a:extLst>
              <a:ext uri="{FF2B5EF4-FFF2-40B4-BE49-F238E27FC236}">
                <a16:creationId xmlns:a16="http://schemas.microsoft.com/office/drawing/2014/main" id="{23E08221-4FFE-403F-92A1-4707C4F5FE52}"/>
              </a:ext>
            </a:extLst>
          </p:cNvPr>
          <p:cNvSpPr/>
          <p:nvPr/>
        </p:nvSpPr>
        <p:spPr>
          <a:xfrm rot="1800000">
            <a:off x="2097919" y="4411907"/>
            <a:ext cx="2213109" cy="132811"/>
          </a:xfrm>
          <a:prstGeom prst="rightArrow">
            <a:avLst>
              <a:gd name="adj1" fmla="val 50000"/>
              <a:gd name="adj2" fmla="val 102494"/>
            </a:avLst>
          </a:prstGeom>
          <a:solidFill>
            <a:srgbClr val="009FF6"/>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529ED5AE-CF68-4A8A-94C5-A8654BBFDBD0}"/>
              </a:ext>
            </a:extLst>
          </p:cNvPr>
          <p:cNvGrpSpPr/>
          <p:nvPr/>
        </p:nvGrpSpPr>
        <p:grpSpPr>
          <a:xfrm>
            <a:off x="881918" y="3021049"/>
            <a:ext cx="1500195" cy="1386184"/>
            <a:chOff x="2707027" y="1673538"/>
            <a:chExt cx="3810000" cy="3520449"/>
          </a:xfrm>
        </p:grpSpPr>
        <p:grpSp>
          <p:nvGrpSpPr>
            <p:cNvPr id="34" name="组合 33">
              <a:extLst>
                <a:ext uri="{FF2B5EF4-FFF2-40B4-BE49-F238E27FC236}">
                  <a16:creationId xmlns:a16="http://schemas.microsoft.com/office/drawing/2014/main" id="{2E02641C-A816-4AAA-AC94-DB4C5A7E21D1}"/>
                </a:ext>
              </a:extLst>
            </p:cNvPr>
            <p:cNvGrpSpPr/>
            <p:nvPr/>
          </p:nvGrpSpPr>
          <p:grpSpPr>
            <a:xfrm>
              <a:off x="2707027" y="1673538"/>
              <a:ext cx="3810000" cy="3520449"/>
              <a:chOff x="2286000" y="1867097"/>
              <a:chExt cx="3810000" cy="3520449"/>
            </a:xfrm>
          </p:grpSpPr>
          <p:grpSp>
            <p:nvGrpSpPr>
              <p:cNvPr id="36" name="组合 35">
                <a:extLst>
                  <a:ext uri="{FF2B5EF4-FFF2-40B4-BE49-F238E27FC236}">
                    <a16:creationId xmlns:a16="http://schemas.microsoft.com/office/drawing/2014/main" id="{C39E4290-E7E0-4D16-AF21-1FA239227B90}"/>
                  </a:ext>
                </a:extLst>
              </p:cNvPr>
              <p:cNvGrpSpPr/>
              <p:nvPr/>
            </p:nvGrpSpPr>
            <p:grpSpPr>
              <a:xfrm>
                <a:off x="2286000" y="1867097"/>
                <a:ext cx="3810000" cy="3520449"/>
                <a:chOff x="2363126" y="1676863"/>
                <a:chExt cx="3995264" cy="3691633"/>
              </a:xfrm>
            </p:grpSpPr>
            <p:sp>
              <p:nvSpPr>
                <p:cNvPr id="39" name="椭圆 38">
                  <a:extLst>
                    <a:ext uri="{FF2B5EF4-FFF2-40B4-BE49-F238E27FC236}">
                      <a16:creationId xmlns:a16="http://schemas.microsoft.com/office/drawing/2014/main" id="{58CC44DF-E121-4B6A-ABB3-2770710CE2E4}"/>
                    </a:ext>
                  </a:extLst>
                </p:cNvPr>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 name="椭圆 39">
                  <a:extLst>
                    <a:ext uri="{FF2B5EF4-FFF2-40B4-BE49-F238E27FC236}">
                      <a16:creationId xmlns:a16="http://schemas.microsoft.com/office/drawing/2014/main" id="{A9B704C3-AB91-45CE-941D-8500D5287DA0}"/>
                    </a:ext>
                  </a:extLst>
                </p:cNvPr>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7" name="矩形 36">
                <a:extLst>
                  <a:ext uri="{FF2B5EF4-FFF2-40B4-BE49-F238E27FC236}">
                    <a16:creationId xmlns:a16="http://schemas.microsoft.com/office/drawing/2014/main" id="{279B4DC2-D93A-4946-8BFF-81B469165577}"/>
                  </a:ext>
                </a:extLst>
              </p:cNvPr>
              <p:cNvSpPr/>
              <p:nvPr/>
            </p:nvSpPr>
            <p:spPr>
              <a:xfrm>
                <a:off x="2556754" y="3086667"/>
                <a:ext cx="3228068" cy="1172476"/>
              </a:xfrm>
              <a:prstGeom prst="rect">
                <a:avLst/>
              </a:prstGeom>
            </p:spPr>
            <p:txBody>
              <a:bodyPr wrap="square">
                <a:spAutoFit/>
              </a:bodyPr>
              <a:lstStyle/>
              <a:p>
                <a:pPr algn="ctr"/>
                <a:r>
                  <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状态</a:t>
                </a:r>
                <a:r>
                  <a:rPr lang="en-US" altLang="zh-CN"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1</a:t>
                </a:r>
                <a:endPar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endParaRPr>
              </a:p>
            </p:txBody>
          </p:sp>
        </p:grpSp>
        <p:sp>
          <p:nvSpPr>
            <p:cNvPr id="35" name="弧形 34">
              <a:extLst>
                <a:ext uri="{FF2B5EF4-FFF2-40B4-BE49-F238E27FC236}">
                  <a16:creationId xmlns:a16="http://schemas.microsoft.com/office/drawing/2014/main" id="{67257B7A-F638-4B59-BCD3-6EA5208D64C0}"/>
                </a:ext>
              </a:extLst>
            </p:cNvPr>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41" name="组合 40">
            <a:extLst>
              <a:ext uri="{FF2B5EF4-FFF2-40B4-BE49-F238E27FC236}">
                <a16:creationId xmlns:a16="http://schemas.microsoft.com/office/drawing/2014/main" id="{52BDA7D4-D136-4B9E-BBDF-A70A4BEA7C29}"/>
              </a:ext>
            </a:extLst>
          </p:cNvPr>
          <p:cNvGrpSpPr/>
          <p:nvPr/>
        </p:nvGrpSpPr>
        <p:grpSpPr>
          <a:xfrm>
            <a:off x="6010179" y="3022768"/>
            <a:ext cx="1500195" cy="1386184"/>
            <a:chOff x="2707027" y="1673538"/>
            <a:chExt cx="3810000" cy="3520449"/>
          </a:xfrm>
        </p:grpSpPr>
        <p:grpSp>
          <p:nvGrpSpPr>
            <p:cNvPr id="42" name="组合 41">
              <a:extLst>
                <a:ext uri="{FF2B5EF4-FFF2-40B4-BE49-F238E27FC236}">
                  <a16:creationId xmlns:a16="http://schemas.microsoft.com/office/drawing/2014/main" id="{47865D4A-D88F-4D8E-8177-B0AD6FDB257F}"/>
                </a:ext>
              </a:extLst>
            </p:cNvPr>
            <p:cNvGrpSpPr/>
            <p:nvPr/>
          </p:nvGrpSpPr>
          <p:grpSpPr>
            <a:xfrm>
              <a:off x="2707027" y="1673538"/>
              <a:ext cx="3810000" cy="3520449"/>
              <a:chOff x="2286000" y="1867097"/>
              <a:chExt cx="3810000" cy="3520449"/>
            </a:xfrm>
          </p:grpSpPr>
          <p:grpSp>
            <p:nvGrpSpPr>
              <p:cNvPr id="44" name="组合 43">
                <a:extLst>
                  <a:ext uri="{FF2B5EF4-FFF2-40B4-BE49-F238E27FC236}">
                    <a16:creationId xmlns:a16="http://schemas.microsoft.com/office/drawing/2014/main" id="{1243E863-B521-4846-B067-1EB9F6DC4022}"/>
                  </a:ext>
                </a:extLst>
              </p:cNvPr>
              <p:cNvGrpSpPr/>
              <p:nvPr/>
            </p:nvGrpSpPr>
            <p:grpSpPr>
              <a:xfrm>
                <a:off x="2286000" y="1867097"/>
                <a:ext cx="3810000" cy="3520449"/>
                <a:chOff x="2363126" y="1676863"/>
                <a:chExt cx="3995264" cy="3691633"/>
              </a:xfrm>
            </p:grpSpPr>
            <p:sp>
              <p:nvSpPr>
                <p:cNvPr id="46" name="椭圆 45">
                  <a:extLst>
                    <a:ext uri="{FF2B5EF4-FFF2-40B4-BE49-F238E27FC236}">
                      <a16:creationId xmlns:a16="http://schemas.microsoft.com/office/drawing/2014/main" id="{48CA2E6F-BAE0-4D11-8172-6C49DD0EDB37}"/>
                    </a:ext>
                  </a:extLst>
                </p:cNvPr>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7" name="椭圆 46">
                  <a:extLst>
                    <a:ext uri="{FF2B5EF4-FFF2-40B4-BE49-F238E27FC236}">
                      <a16:creationId xmlns:a16="http://schemas.microsoft.com/office/drawing/2014/main" id="{B6F45D08-00DA-4326-9079-84466A98C461}"/>
                    </a:ext>
                  </a:extLst>
                </p:cNvPr>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5" name="矩形 44">
                <a:extLst>
                  <a:ext uri="{FF2B5EF4-FFF2-40B4-BE49-F238E27FC236}">
                    <a16:creationId xmlns:a16="http://schemas.microsoft.com/office/drawing/2014/main" id="{D12B415F-50E1-4067-AFC7-0D7BEAB913B2}"/>
                  </a:ext>
                </a:extLst>
              </p:cNvPr>
              <p:cNvSpPr/>
              <p:nvPr/>
            </p:nvSpPr>
            <p:spPr>
              <a:xfrm>
                <a:off x="2556754" y="3086667"/>
                <a:ext cx="3228068" cy="1172476"/>
              </a:xfrm>
              <a:prstGeom prst="rect">
                <a:avLst/>
              </a:prstGeom>
            </p:spPr>
            <p:txBody>
              <a:bodyPr wrap="square">
                <a:spAutoFit/>
              </a:bodyPr>
              <a:lstStyle/>
              <a:p>
                <a:pPr algn="ctr"/>
                <a:r>
                  <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状态</a:t>
                </a:r>
                <a:r>
                  <a:rPr lang="en-US" altLang="zh-CN"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2</a:t>
                </a:r>
                <a:endPar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endParaRPr>
              </a:p>
            </p:txBody>
          </p:sp>
        </p:grpSp>
        <p:sp>
          <p:nvSpPr>
            <p:cNvPr id="43" name="弧形 42">
              <a:extLst>
                <a:ext uri="{FF2B5EF4-FFF2-40B4-BE49-F238E27FC236}">
                  <a16:creationId xmlns:a16="http://schemas.microsoft.com/office/drawing/2014/main" id="{466C6D95-2F8C-43CB-9923-1FDE7F8DBE1A}"/>
                </a:ext>
              </a:extLst>
            </p:cNvPr>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48" name="组合 47">
            <a:extLst>
              <a:ext uri="{FF2B5EF4-FFF2-40B4-BE49-F238E27FC236}">
                <a16:creationId xmlns:a16="http://schemas.microsoft.com/office/drawing/2014/main" id="{D52C8486-F631-4250-B42C-EE4FDDF22BD5}"/>
              </a:ext>
            </a:extLst>
          </p:cNvPr>
          <p:cNvGrpSpPr/>
          <p:nvPr/>
        </p:nvGrpSpPr>
        <p:grpSpPr>
          <a:xfrm>
            <a:off x="2715580" y="1094072"/>
            <a:ext cx="2977247" cy="676010"/>
            <a:chOff x="1791494" y="2533650"/>
            <a:chExt cx="5638006" cy="1200150"/>
          </a:xfrm>
        </p:grpSpPr>
        <p:sp>
          <p:nvSpPr>
            <p:cNvPr id="49" name="矩形: 圆角 48">
              <a:extLst>
                <a:ext uri="{FF2B5EF4-FFF2-40B4-BE49-F238E27FC236}">
                  <a16:creationId xmlns:a16="http://schemas.microsoft.com/office/drawing/2014/main" id="{1A7BB469-0189-4CB7-8F89-EDC468F268DA}"/>
                </a:ext>
              </a:extLst>
            </p:cNvPr>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0" name="文本框 49">
              <a:extLst>
                <a:ext uri="{FF2B5EF4-FFF2-40B4-BE49-F238E27FC236}">
                  <a16:creationId xmlns:a16="http://schemas.microsoft.com/office/drawing/2014/main" id="{FD5CFB8F-E029-439E-88F7-C0C83F23074F}"/>
                </a:ext>
              </a:extLst>
            </p:cNvPr>
            <p:cNvSpPr txBox="1"/>
            <p:nvPr/>
          </p:nvSpPr>
          <p:spPr>
            <a:xfrm>
              <a:off x="2098050" y="2742397"/>
              <a:ext cx="5211201" cy="819614"/>
            </a:xfrm>
            <a:prstGeom prst="rect">
              <a:avLst/>
            </a:prstGeom>
            <a:noFill/>
          </p:spPr>
          <p:txBody>
            <a:bodyPr wrap="square" rtlCol="0">
              <a:spAutoFit/>
            </a:bodyPr>
            <a:lstStyle/>
            <a:p>
              <a:r>
                <a:rPr lang="zh-CN" altLang="en-US" sz="2400" dirty="0">
                  <a:latin typeface="思源黑体 CN Medium" panose="020B0600000000000000" pitchFamily="34" charset="-122"/>
                  <a:ea typeface="思源黑体 CN Medium" panose="020B0600000000000000" pitchFamily="34" charset="-122"/>
                </a:rPr>
                <a:t>事件引起状态变迁</a:t>
              </a:r>
            </a:p>
          </p:txBody>
        </p:sp>
        <p:sp>
          <p:nvSpPr>
            <p:cNvPr id="51" name="矩形: 圆角 50">
              <a:extLst>
                <a:ext uri="{FF2B5EF4-FFF2-40B4-BE49-F238E27FC236}">
                  <a16:creationId xmlns:a16="http://schemas.microsoft.com/office/drawing/2014/main" id="{EFD766D8-74BA-4498-897E-90C35A4D9307}"/>
                </a:ext>
              </a:extLst>
            </p:cNvPr>
            <p:cNvSpPr/>
            <p:nvPr/>
          </p:nvSpPr>
          <p:spPr>
            <a:xfrm>
              <a:off x="2025900" y="2669790"/>
              <a:ext cx="5211201" cy="96504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4" name="直接连接符 3">
            <a:extLst>
              <a:ext uri="{FF2B5EF4-FFF2-40B4-BE49-F238E27FC236}">
                <a16:creationId xmlns:a16="http://schemas.microsoft.com/office/drawing/2014/main" id="{9636F169-B582-4663-B1BE-955B63D42F7B}"/>
              </a:ext>
            </a:extLst>
          </p:cNvPr>
          <p:cNvCxnSpPr/>
          <p:nvPr/>
        </p:nvCxnSpPr>
        <p:spPr>
          <a:xfrm>
            <a:off x="1897241" y="1860333"/>
            <a:ext cx="471031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D615E0F2-AD8A-4760-A623-924F9BF79A18}"/>
              </a:ext>
            </a:extLst>
          </p:cNvPr>
          <p:cNvSpPr txBox="1"/>
          <p:nvPr/>
        </p:nvSpPr>
        <p:spPr>
          <a:xfrm>
            <a:off x="2573094" y="1947042"/>
            <a:ext cx="3234798" cy="461665"/>
          </a:xfrm>
          <a:prstGeom prst="rect">
            <a:avLst/>
          </a:prstGeom>
          <a:noFill/>
        </p:spPr>
        <p:txBody>
          <a:bodyPr wrap="square" rtlCol="0">
            <a:spAutoFit/>
          </a:bodyPr>
          <a:lstStyle/>
          <a:p>
            <a:r>
              <a:rPr lang="zh-CN" altLang="en-US" sz="2400" dirty="0">
                <a:latin typeface="思源黑体 CN Medium" panose="020B0600000000000000" pitchFamily="34" charset="-122"/>
                <a:ea typeface="思源黑体 CN Medium" panose="020B0600000000000000" pitchFamily="34" charset="-122"/>
              </a:rPr>
              <a:t>状态转换过程中的动作</a:t>
            </a:r>
          </a:p>
        </p:txBody>
      </p:sp>
      <p:sp>
        <p:nvSpPr>
          <p:cNvPr id="6" name="箭头: 下弧形 5">
            <a:extLst>
              <a:ext uri="{FF2B5EF4-FFF2-40B4-BE49-F238E27FC236}">
                <a16:creationId xmlns:a16="http://schemas.microsoft.com/office/drawing/2014/main" id="{04852F17-D41F-4E61-8DC7-72EB462DDA52}"/>
              </a:ext>
            </a:extLst>
          </p:cNvPr>
          <p:cNvSpPr/>
          <p:nvPr/>
        </p:nvSpPr>
        <p:spPr>
          <a:xfrm flipV="1">
            <a:off x="1813606" y="2373537"/>
            <a:ext cx="4938712" cy="676010"/>
          </a:xfrm>
          <a:prstGeom prst="curvedUpArrow">
            <a:avLst>
              <a:gd name="adj1" fmla="val 30115"/>
              <a:gd name="adj2" fmla="val 67989"/>
              <a:gd name="adj3" fmla="val 25000"/>
            </a:avLst>
          </a:prstGeom>
          <a:solidFill>
            <a:srgbClr val="009FF6"/>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Freeform 5">
            <a:extLst>
              <a:ext uri="{FF2B5EF4-FFF2-40B4-BE49-F238E27FC236}">
                <a16:creationId xmlns:a16="http://schemas.microsoft.com/office/drawing/2014/main" id="{0D2F1D09-F491-4130-BD14-E913E39910BD}"/>
              </a:ext>
            </a:extLst>
          </p:cNvPr>
          <p:cNvSpPr>
            <a:spLocks/>
          </p:cNvSpPr>
          <p:nvPr/>
        </p:nvSpPr>
        <p:spPr bwMode="auto">
          <a:xfrm rot="20700000">
            <a:off x="1485012" y="4460625"/>
            <a:ext cx="381000" cy="835025"/>
          </a:xfrm>
          <a:custGeom>
            <a:avLst/>
            <a:gdLst>
              <a:gd name="T0" fmla="*/ 29 w 31"/>
              <a:gd name="T1" fmla="*/ 72 h 72"/>
              <a:gd name="T2" fmla="*/ 22 w 31"/>
              <a:gd name="T3" fmla="*/ 22 h 72"/>
              <a:gd name="T4" fmla="*/ 31 w 31"/>
              <a:gd name="T5" fmla="*/ 22 h 72"/>
              <a:gd name="T6" fmla="*/ 25 w 31"/>
              <a:gd name="T7" fmla="*/ 0 h 72"/>
              <a:gd name="T8" fmla="*/ 0 w 31"/>
              <a:gd name="T9" fmla="*/ 22 h 72"/>
              <a:gd name="T10" fmla="*/ 8 w 31"/>
              <a:gd name="T11" fmla="*/ 22 h 72"/>
              <a:gd name="T12" fmla="*/ 29 w 31"/>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31" h="72">
                <a:moveTo>
                  <a:pt x="29" y="72"/>
                </a:moveTo>
                <a:cubicBezTo>
                  <a:pt x="29" y="72"/>
                  <a:pt x="11" y="53"/>
                  <a:pt x="22" y="22"/>
                </a:cubicBezTo>
                <a:cubicBezTo>
                  <a:pt x="31" y="22"/>
                  <a:pt x="31" y="22"/>
                  <a:pt x="31" y="22"/>
                </a:cubicBezTo>
                <a:cubicBezTo>
                  <a:pt x="25" y="0"/>
                  <a:pt x="25" y="0"/>
                  <a:pt x="25" y="0"/>
                </a:cubicBezTo>
                <a:cubicBezTo>
                  <a:pt x="0" y="22"/>
                  <a:pt x="0" y="22"/>
                  <a:pt x="0" y="22"/>
                </a:cubicBezTo>
                <a:cubicBezTo>
                  <a:pt x="8" y="22"/>
                  <a:pt x="8" y="22"/>
                  <a:pt x="8" y="22"/>
                </a:cubicBezTo>
                <a:cubicBezTo>
                  <a:pt x="8" y="22"/>
                  <a:pt x="10" y="65"/>
                  <a:pt x="29" y="72"/>
                </a:cubicBezTo>
                <a:close/>
              </a:path>
            </a:pathLst>
          </a:custGeom>
          <a:solidFill>
            <a:srgbClr val="009FF6"/>
          </a:solidFill>
          <a:ln>
            <a:solidFill>
              <a:srgbClr val="009FF6"/>
            </a:solid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5">
            <a:extLst>
              <a:ext uri="{FF2B5EF4-FFF2-40B4-BE49-F238E27FC236}">
                <a16:creationId xmlns:a16="http://schemas.microsoft.com/office/drawing/2014/main" id="{0413E369-3023-40EF-BFA7-971E74046254}"/>
              </a:ext>
            </a:extLst>
          </p:cNvPr>
          <p:cNvSpPr>
            <a:spLocks/>
          </p:cNvSpPr>
          <p:nvPr/>
        </p:nvSpPr>
        <p:spPr bwMode="auto">
          <a:xfrm rot="12600000">
            <a:off x="6595320" y="4460625"/>
            <a:ext cx="381000" cy="835025"/>
          </a:xfrm>
          <a:custGeom>
            <a:avLst/>
            <a:gdLst>
              <a:gd name="T0" fmla="*/ 29 w 31"/>
              <a:gd name="T1" fmla="*/ 72 h 72"/>
              <a:gd name="T2" fmla="*/ 22 w 31"/>
              <a:gd name="T3" fmla="*/ 22 h 72"/>
              <a:gd name="T4" fmla="*/ 31 w 31"/>
              <a:gd name="T5" fmla="*/ 22 h 72"/>
              <a:gd name="T6" fmla="*/ 25 w 31"/>
              <a:gd name="T7" fmla="*/ 0 h 72"/>
              <a:gd name="T8" fmla="*/ 0 w 31"/>
              <a:gd name="T9" fmla="*/ 22 h 72"/>
              <a:gd name="T10" fmla="*/ 8 w 31"/>
              <a:gd name="T11" fmla="*/ 22 h 72"/>
              <a:gd name="T12" fmla="*/ 29 w 31"/>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31" h="72">
                <a:moveTo>
                  <a:pt x="29" y="72"/>
                </a:moveTo>
                <a:cubicBezTo>
                  <a:pt x="29" y="72"/>
                  <a:pt x="11" y="53"/>
                  <a:pt x="22" y="22"/>
                </a:cubicBezTo>
                <a:cubicBezTo>
                  <a:pt x="31" y="22"/>
                  <a:pt x="31" y="22"/>
                  <a:pt x="31" y="22"/>
                </a:cubicBezTo>
                <a:cubicBezTo>
                  <a:pt x="25" y="0"/>
                  <a:pt x="25" y="0"/>
                  <a:pt x="25" y="0"/>
                </a:cubicBezTo>
                <a:cubicBezTo>
                  <a:pt x="0" y="22"/>
                  <a:pt x="0" y="22"/>
                  <a:pt x="0" y="22"/>
                </a:cubicBezTo>
                <a:cubicBezTo>
                  <a:pt x="8" y="22"/>
                  <a:pt x="8" y="22"/>
                  <a:pt x="8" y="22"/>
                </a:cubicBezTo>
                <a:cubicBezTo>
                  <a:pt x="8" y="22"/>
                  <a:pt x="10" y="65"/>
                  <a:pt x="29" y="72"/>
                </a:cubicBezTo>
                <a:close/>
              </a:path>
            </a:pathLst>
          </a:custGeom>
          <a:solidFill>
            <a:srgbClr val="009FF6"/>
          </a:solidFill>
          <a:ln>
            <a:solidFill>
              <a:srgbClr val="009FF6"/>
            </a:solidFill>
          </a:ln>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a:extLst>
              <a:ext uri="{FF2B5EF4-FFF2-40B4-BE49-F238E27FC236}">
                <a16:creationId xmlns:a16="http://schemas.microsoft.com/office/drawing/2014/main" id="{1B23848D-E0F2-49D8-BAA5-3E4090DE5062}"/>
              </a:ext>
            </a:extLst>
          </p:cNvPr>
          <p:cNvGrpSpPr/>
          <p:nvPr/>
        </p:nvGrpSpPr>
        <p:grpSpPr>
          <a:xfrm>
            <a:off x="2891412" y="3525868"/>
            <a:ext cx="967969" cy="939257"/>
            <a:chOff x="2891412" y="3834088"/>
            <a:chExt cx="967969" cy="939257"/>
          </a:xfrm>
        </p:grpSpPr>
        <p:cxnSp>
          <p:nvCxnSpPr>
            <p:cNvPr id="71" name="直接连接符 70">
              <a:extLst>
                <a:ext uri="{FF2B5EF4-FFF2-40B4-BE49-F238E27FC236}">
                  <a16:creationId xmlns:a16="http://schemas.microsoft.com/office/drawing/2014/main" id="{045D102A-5D0F-43BC-88D9-6A20AB874B55}"/>
                </a:ext>
              </a:extLst>
            </p:cNvPr>
            <p:cNvCxnSpPr>
              <a:cxnSpLocks/>
            </p:cNvCxnSpPr>
            <p:nvPr/>
          </p:nvCxnSpPr>
          <p:spPr>
            <a:xfrm>
              <a:off x="2891412" y="4300413"/>
              <a:ext cx="96796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35CC5417-9054-4684-ADE9-2B0FA761A0FB}"/>
                </a:ext>
              </a:extLst>
            </p:cNvPr>
            <p:cNvSpPr txBox="1"/>
            <p:nvPr/>
          </p:nvSpPr>
          <p:spPr>
            <a:xfrm>
              <a:off x="2909610" y="4311680"/>
              <a:ext cx="949771" cy="461665"/>
            </a:xfrm>
            <a:prstGeom prst="rect">
              <a:avLst/>
            </a:prstGeom>
            <a:noFill/>
          </p:spPr>
          <p:txBody>
            <a:bodyPr wrap="square" rtlCol="0">
              <a:spAutoFit/>
            </a:bodyPr>
            <a:lstStyle/>
            <a:p>
              <a:pPr algn="ctr"/>
              <a:r>
                <a:rPr lang="zh-CN" altLang="en-US" sz="2400" dirty="0">
                  <a:latin typeface="思源黑体 CN Medium" panose="020B0600000000000000" pitchFamily="34" charset="-122"/>
                  <a:ea typeface="思源黑体 CN Medium" panose="020B0600000000000000" pitchFamily="34" charset="-122"/>
                </a:rPr>
                <a:t>动作</a:t>
              </a:r>
            </a:p>
          </p:txBody>
        </p:sp>
        <p:sp>
          <p:nvSpPr>
            <p:cNvPr id="73" name="文本框 72">
              <a:extLst>
                <a:ext uri="{FF2B5EF4-FFF2-40B4-BE49-F238E27FC236}">
                  <a16:creationId xmlns:a16="http://schemas.microsoft.com/office/drawing/2014/main" id="{E04C7948-CDEF-4C9C-A1CC-33E87767B88F}"/>
                </a:ext>
              </a:extLst>
            </p:cNvPr>
            <p:cNvSpPr txBox="1"/>
            <p:nvPr/>
          </p:nvSpPr>
          <p:spPr>
            <a:xfrm>
              <a:off x="2980507" y="3834088"/>
              <a:ext cx="807977" cy="461665"/>
            </a:xfrm>
            <a:prstGeom prst="rect">
              <a:avLst/>
            </a:prstGeom>
            <a:noFill/>
          </p:spPr>
          <p:txBody>
            <a:bodyPr wrap="square" rtlCol="0">
              <a:spAutoFit/>
            </a:bodyPr>
            <a:lstStyle/>
            <a:p>
              <a:pPr algn="ctr"/>
              <a:r>
                <a:rPr lang="zh-CN" altLang="en-US" sz="2400" dirty="0">
                  <a:latin typeface="思源黑体 CN Medium" panose="020B0600000000000000" pitchFamily="34" charset="-122"/>
                  <a:ea typeface="思源黑体 CN Medium" panose="020B0600000000000000" pitchFamily="34" charset="-122"/>
                </a:rPr>
                <a:t>事件</a:t>
              </a:r>
            </a:p>
          </p:txBody>
        </p:sp>
      </p:grpSp>
      <p:sp>
        <p:nvSpPr>
          <p:cNvPr id="79" name="Rectangle 11">
            <a:extLst>
              <a:ext uri="{FF2B5EF4-FFF2-40B4-BE49-F238E27FC236}">
                <a16:creationId xmlns:a16="http://schemas.microsoft.com/office/drawing/2014/main" id="{B7434DF7-40A5-4281-9834-E69D838EE0E4}"/>
              </a:ext>
            </a:extLst>
          </p:cNvPr>
          <p:cNvSpPr>
            <a:spLocks noChangeArrowheads="1"/>
          </p:cNvSpPr>
          <p:nvPr/>
        </p:nvSpPr>
        <p:spPr bwMode="auto">
          <a:xfrm>
            <a:off x="629529" y="5305924"/>
            <a:ext cx="1398320"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状态</a:t>
            </a:r>
          </a:p>
        </p:txBody>
      </p:sp>
      <p:sp>
        <p:nvSpPr>
          <p:cNvPr id="80" name="Text Box 79">
            <a:extLst>
              <a:ext uri="{FF2B5EF4-FFF2-40B4-BE49-F238E27FC236}">
                <a16:creationId xmlns:a16="http://schemas.microsoft.com/office/drawing/2014/main" id="{55B048F5-BD44-462A-BBC5-F9A14CF1C4EA}"/>
              </a:ext>
            </a:extLst>
          </p:cNvPr>
          <p:cNvSpPr txBox="1">
            <a:spLocks noChangeArrowheads="1"/>
          </p:cNvSpPr>
          <p:nvPr/>
        </p:nvSpPr>
        <p:spPr bwMode="auto">
          <a:xfrm>
            <a:off x="2071498" y="5346938"/>
            <a:ext cx="576621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由事件引起一个状态到另一个状态的变迁。</a:t>
            </a:r>
          </a:p>
        </p:txBody>
      </p:sp>
      <p:sp>
        <p:nvSpPr>
          <p:cNvPr id="2" name="灯片编号占位符 1">
            <a:extLst>
              <a:ext uri="{FF2B5EF4-FFF2-40B4-BE49-F238E27FC236}">
                <a16:creationId xmlns:a16="http://schemas.microsoft.com/office/drawing/2014/main" id="{F2E509A7-4201-491D-B14E-AC9164873EBA}"/>
              </a:ext>
            </a:extLst>
          </p:cNvPr>
          <p:cNvSpPr>
            <a:spLocks noGrp="1"/>
          </p:cNvSpPr>
          <p:nvPr>
            <p:ph type="sldNum" sz="quarter" idx="12"/>
          </p:nvPr>
        </p:nvSpPr>
        <p:spPr/>
        <p:txBody>
          <a:bodyPr/>
          <a:lstStyle/>
          <a:p>
            <a:fld id="{91F2D4EF-46D4-4764-B373-FC59CD1D281E}" type="slidenum">
              <a:rPr lang="zh-CN" altLang="en-US" smtClean="0"/>
              <a:t>36</a:t>
            </a:fld>
            <a:endParaRPr lang="zh-CN" altLang="en-US"/>
          </a:p>
        </p:txBody>
      </p:sp>
    </p:spTree>
    <p:extLst>
      <p:ext uri="{BB962C8B-B14F-4D97-AF65-F5344CB8AC3E}">
        <p14:creationId xmlns:p14="http://schemas.microsoft.com/office/powerpoint/2010/main" val="263292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par>
                          <p:cTn id="10" fill="hold">
                            <p:stCondLst>
                              <p:cond delay="500"/>
                            </p:stCondLst>
                            <p:childTnLst>
                              <p:par>
                                <p:cTn id="11" presetID="12" presetClass="entr" presetSubtype="8" fill="hold"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p:tgtEl>
                                          <p:spTgt spid="48"/>
                                        </p:tgtEl>
                                        <p:attrNameLst>
                                          <p:attrName>ppt_x</p:attrName>
                                        </p:attrNameLst>
                                      </p:cBhvr>
                                      <p:tavLst>
                                        <p:tav tm="0">
                                          <p:val>
                                            <p:strVal val="#ppt_x-#ppt_w*1.125000"/>
                                          </p:val>
                                        </p:tav>
                                        <p:tav tm="100000">
                                          <p:val>
                                            <p:strVal val="#ppt_x"/>
                                          </p:val>
                                        </p:tav>
                                      </p:tavLst>
                                    </p:anim>
                                    <p:animEffect transition="in" filter="wipe(right)">
                                      <p:cBhvr>
                                        <p:cTn id="14" dur="500"/>
                                        <p:tgtEl>
                                          <p:spTgt spid="48"/>
                                        </p:tgtEl>
                                      </p:cBhvr>
                                    </p:animEffect>
                                  </p:childTnLst>
                                </p:cTn>
                              </p:par>
                            </p:childTnLst>
                          </p:cTn>
                        </p:par>
                        <p:par>
                          <p:cTn id="15" fill="hold">
                            <p:stCondLst>
                              <p:cond delay="1000"/>
                            </p:stCondLst>
                            <p:childTnLst>
                              <p:par>
                                <p:cTn id="16" presetID="18" presetClass="entr" presetSubtype="6"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strips(downRight)">
                                      <p:cBhvr>
                                        <p:cTn id="18" dur="500"/>
                                        <p:tgtEl>
                                          <p:spTgt spid="4"/>
                                        </p:tgtEl>
                                      </p:cBhvr>
                                    </p:animEffect>
                                  </p:childTnLst>
                                </p:cTn>
                              </p:par>
                            </p:childTnLst>
                          </p:cTn>
                        </p:par>
                        <p:par>
                          <p:cTn id="19" fill="hold">
                            <p:stCondLst>
                              <p:cond delay="1500"/>
                            </p:stCondLst>
                            <p:childTnLst>
                              <p:par>
                                <p:cTn id="20" presetID="27" presetClass="entr" presetSubtype="0" fill="hold" grpId="0" nodeType="afterEffect">
                                  <p:stCondLst>
                                    <p:cond delay="0"/>
                                  </p:stCondLst>
                                  <p:iterate type="lt">
                                    <p:tmPct val="50000"/>
                                  </p:iterate>
                                  <p:childTnLst>
                                    <p:set>
                                      <p:cBhvr>
                                        <p:cTn id="21" dur="1" fill="hold">
                                          <p:stCondLst>
                                            <p:cond delay="0"/>
                                          </p:stCondLst>
                                        </p:cTn>
                                        <p:tgtEl>
                                          <p:spTgt spid="52"/>
                                        </p:tgtEl>
                                        <p:attrNameLst>
                                          <p:attrName>style.visibility</p:attrName>
                                        </p:attrNameLst>
                                      </p:cBhvr>
                                      <p:to>
                                        <p:strVal val="visible"/>
                                      </p:to>
                                    </p:set>
                                    <p:anim calcmode="discrete" valueType="clr">
                                      <p:cBhvr override="childStyle">
                                        <p:cTn id="22" dur="250"/>
                                        <p:tgtEl>
                                          <p:spTgt spid="52"/>
                                        </p:tgtEl>
                                        <p:attrNameLst>
                                          <p:attrName>style.color</p:attrName>
                                        </p:attrNameLst>
                                      </p:cBhvr>
                                      <p:tavLst>
                                        <p:tav tm="0">
                                          <p:val>
                                            <p:clrVal>
                                              <a:schemeClr val="accent2"/>
                                            </p:clrVal>
                                          </p:val>
                                        </p:tav>
                                        <p:tav tm="50000">
                                          <p:val>
                                            <p:clrVal>
                                              <a:schemeClr val="hlink"/>
                                            </p:clrVal>
                                          </p:val>
                                        </p:tav>
                                      </p:tavLst>
                                    </p:anim>
                                    <p:anim calcmode="discrete" valueType="clr">
                                      <p:cBhvr>
                                        <p:cTn id="23" dur="250"/>
                                        <p:tgtEl>
                                          <p:spTgt spid="52"/>
                                        </p:tgtEl>
                                        <p:attrNameLst>
                                          <p:attrName>fillcolor</p:attrName>
                                        </p:attrNameLst>
                                      </p:cBhvr>
                                      <p:tavLst>
                                        <p:tav tm="0">
                                          <p:val>
                                            <p:clrVal>
                                              <a:schemeClr val="accent2"/>
                                            </p:clrVal>
                                          </p:val>
                                        </p:tav>
                                        <p:tav tm="50000">
                                          <p:val>
                                            <p:clrVal>
                                              <a:schemeClr val="hlink"/>
                                            </p:clrVal>
                                          </p:val>
                                        </p:tav>
                                      </p:tavLst>
                                    </p:anim>
                                    <p:set>
                                      <p:cBhvr>
                                        <p:cTn id="24" dur="250"/>
                                        <p:tgtEl>
                                          <p:spTgt spid="52"/>
                                        </p:tgtEl>
                                        <p:attrNameLst>
                                          <p:attrName>fill.type</p:attrName>
                                        </p:attrNameLst>
                                      </p:cBhvr>
                                      <p:to>
                                        <p:strVal val="solid"/>
                                      </p:to>
                                    </p:set>
                                  </p:childTnLst>
                                </p:cTn>
                              </p:par>
                            </p:childTnLst>
                          </p:cTn>
                        </p:par>
                        <p:par>
                          <p:cTn id="25" fill="hold">
                            <p:stCondLst>
                              <p:cond delay="2875"/>
                            </p:stCondLst>
                            <p:childTnLst>
                              <p:par>
                                <p:cTn id="26" presetID="2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childTnLst>
                          </p:cTn>
                        </p:par>
                        <p:par>
                          <p:cTn id="29" fill="hold">
                            <p:stCondLst>
                              <p:cond delay="3375"/>
                            </p:stCondLst>
                            <p:childTnLst>
                              <p:par>
                                <p:cTn id="30" presetID="53" presetClass="entr" presetSubtype="16" fill="hold" nodeType="afterEffect">
                                  <p:stCondLst>
                                    <p:cond delay="0"/>
                                  </p:stCondLst>
                                  <p:childTnLst>
                                    <p:set>
                                      <p:cBhvr>
                                        <p:cTn id="31" dur="1" fill="hold">
                                          <p:stCondLst>
                                            <p:cond delay="0"/>
                                          </p:stCondLst>
                                        </p:cTn>
                                        <p:tgtEl>
                                          <p:spTgt spid="41"/>
                                        </p:tgtEl>
                                        <p:attrNameLst>
                                          <p:attrName>style.visibility</p:attrName>
                                        </p:attrNameLst>
                                      </p:cBhvr>
                                      <p:to>
                                        <p:strVal val="visible"/>
                                      </p:to>
                                    </p:set>
                                    <p:anim calcmode="lin" valueType="num">
                                      <p:cBhvr>
                                        <p:cTn id="32" dur="500" fill="hold"/>
                                        <p:tgtEl>
                                          <p:spTgt spid="41"/>
                                        </p:tgtEl>
                                        <p:attrNameLst>
                                          <p:attrName>ppt_w</p:attrName>
                                        </p:attrNameLst>
                                      </p:cBhvr>
                                      <p:tavLst>
                                        <p:tav tm="0">
                                          <p:val>
                                            <p:fltVal val="0"/>
                                          </p:val>
                                        </p:tav>
                                        <p:tav tm="100000">
                                          <p:val>
                                            <p:strVal val="#ppt_w"/>
                                          </p:val>
                                        </p:tav>
                                      </p:tavLst>
                                    </p:anim>
                                    <p:anim calcmode="lin" valueType="num">
                                      <p:cBhvr>
                                        <p:cTn id="33" dur="500" fill="hold"/>
                                        <p:tgtEl>
                                          <p:spTgt spid="41"/>
                                        </p:tgtEl>
                                        <p:attrNameLst>
                                          <p:attrName>ppt_h</p:attrName>
                                        </p:attrNameLst>
                                      </p:cBhvr>
                                      <p:tavLst>
                                        <p:tav tm="0">
                                          <p:val>
                                            <p:fltVal val="0"/>
                                          </p:val>
                                        </p:tav>
                                        <p:tav tm="100000">
                                          <p:val>
                                            <p:strVal val="#ppt_h"/>
                                          </p:val>
                                        </p:tav>
                                      </p:tavLst>
                                    </p:anim>
                                    <p:animEffect transition="in" filter="fade">
                                      <p:cBhvr>
                                        <p:cTn id="34" dur="500"/>
                                        <p:tgtEl>
                                          <p:spTgt spid="41"/>
                                        </p:tgtEl>
                                      </p:cBhvr>
                                    </p:animEffect>
                                  </p:childTnLst>
                                </p:cTn>
                              </p:par>
                            </p:childTnLst>
                          </p:cTn>
                        </p:par>
                        <p:par>
                          <p:cTn id="35" fill="hold">
                            <p:stCondLst>
                              <p:cond delay="3875"/>
                            </p:stCondLst>
                            <p:childTnLst>
                              <p:par>
                                <p:cTn id="36" presetID="22" presetClass="entr" presetSubtype="1" fill="hold" grpId="0" nodeType="after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up)">
                                      <p:cBhvr>
                                        <p:cTn id="38" dur="500"/>
                                        <p:tgtEl>
                                          <p:spTgt spid="64"/>
                                        </p:tgtEl>
                                      </p:cBhvr>
                                    </p:animEffect>
                                  </p:childTnLst>
                                </p:cTn>
                              </p:par>
                            </p:childTnLst>
                          </p:cTn>
                        </p:par>
                        <p:par>
                          <p:cTn id="39" fill="hold">
                            <p:stCondLst>
                              <p:cond delay="4375"/>
                            </p:stCondLst>
                            <p:childTnLst>
                              <p:par>
                                <p:cTn id="40" presetID="22" presetClass="entr" presetSubtype="4"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par>
                          <p:cTn id="43" fill="hold">
                            <p:stCondLst>
                              <p:cond delay="4875"/>
                            </p:stCondLst>
                            <p:childTnLst>
                              <p:par>
                                <p:cTn id="44" presetID="18" presetClass="entr" presetSubtype="6"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strips(downRight)">
                                      <p:cBhvr>
                                        <p:cTn id="46" dur="500"/>
                                        <p:tgtEl>
                                          <p:spTgt spid="12"/>
                                        </p:tgtEl>
                                      </p:cBhvr>
                                    </p:animEffect>
                                  </p:childTnLst>
                                </p:cTn>
                              </p:par>
                            </p:childTnLst>
                          </p:cTn>
                        </p:par>
                        <p:par>
                          <p:cTn id="47" fill="hold">
                            <p:stCondLst>
                              <p:cond delay="5375"/>
                            </p:stCondLst>
                            <p:childTnLst>
                              <p:par>
                                <p:cTn id="48" presetID="10" presetClass="entr" presetSubtype="0" fill="hold"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5875"/>
                            </p:stCondLst>
                            <p:childTnLst>
                              <p:par>
                                <p:cTn id="52" presetID="53" presetClass="entr" presetSubtype="16" fill="hold" grpId="0" nodeType="afterEffect">
                                  <p:stCondLst>
                                    <p:cond delay="0"/>
                                  </p:stCondLst>
                                  <p:childTnLst>
                                    <p:set>
                                      <p:cBhvr>
                                        <p:cTn id="53" dur="1" fill="hold">
                                          <p:stCondLst>
                                            <p:cond delay="0"/>
                                          </p:stCondLst>
                                        </p:cTn>
                                        <p:tgtEl>
                                          <p:spTgt spid="79"/>
                                        </p:tgtEl>
                                        <p:attrNameLst>
                                          <p:attrName>style.visibility</p:attrName>
                                        </p:attrNameLst>
                                      </p:cBhvr>
                                      <p:to>
                                        <p:strVal val="visible"/>
                                      </p:to>
                                    </p:set>
                                    <p:anim calcmode="lin" valueType="num">
                                      <p:cBhvr>
                                        <p:cTn id="54" dur="500" fill="hold"/>
                                        <p:tgtEl>
                                          <p:spTgt spid="79"/>
                                        </p:tgtEl>
                                        <p:attrNameLst>
                                          <p:attrName>ppt_w</p:attrName>
                                        </p:attrNameLst>
                                      </p:cBhvr>
                                      <p:tavLst>
                                        <p:tav tm="0">
                                          <p:val>
                                            <p:fltVal val="0"/>
                                          </p:val>
                                        </p:tav>
                                        <p:tav tm="100000">
                                          <p:val>
                                            <p:strVal val="#ppt_w"/>
                                          </p:val>
                                        </p:tav>
                                      </p:tavLst>
                                    </p:anim>
                                    <p:anim calcmode="lin" valueType="num">
                                      <p:cBhvr>
                                        <p:cTn id="55" dur="500" fill="hold"/>
                                        <p:tgtEl>
                                          <p:spTgt spid="79"/>
                                        </p:tgtEl>
                                        <p:attrNameLst>
                                          <p:attrName>ppt_h</p:attrName>
                                        </p:attrNameLst>
                                      </p:cBhvr>
                                      <p:tavLst>
                                        <p:tav tm="0">
                                          <p:val>
                                            <p:fltVal val="0"/>
                                          </p:val>
                                        </p:tav>
                                        <p:tav tm="100000">
                                          <p:val>
                                            <p:strVal val="#ppt_h"/>
                                          </p:val>
                                        </p:tav>
                                      </p:tavLst>
                                    </p:anim>
                                    <p:animEffect transition="in" filter="fade">
                                      <p:cBhvr>
                                        <p:cTn id="56" dur="500"/>
                                        <p:tgtEl>
                                          <p:spTgt spid="79"/>
                                        </p:tgtEl>
                                      </p:cBhvr>
                                    </p:animEffect>
                                  </p:childTnLst>
                                </p:cTn>
                              </p:par>
                            </p:childTnLst>
                          </p:cTn>
                        </p:par>
                        <p:par>
                          <p:cTn id="57" fill="hold">
                            <p:stCondLst>
                              <p:cond delay="6375"/>
                            </p:stCondLst>
                            <p:childTnLst>
                              <p:par>
                                <p:cTn id="58" presetID="22" presetClass="entr" presetSubtype="8" fill="hold" grpId="0" nodeType="after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wipe(left)">
                                      <p:cBhvr>
                                        <p:cTn id="6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2" grpId="0"/>
      <p:bldP spid="6" grpId="0" animBg="1"/>
      <p:bldP spid="11" grpId="0" animBg="1"/>
      <p:bldP spid="64" grpId="0" animBg="1"/>
      <p:bldP spid="79" grpId="0" animBg="1"/>
      <p:bldP spid="8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日期占位符 3">
            <a:extLst>
              <a:ext uri="{FF2B5EF4-FFF2-40B4-BE49-F238E27FC236}">
                <a16:creationId xmlns:a16="http://schemas.microsoft.com/office/drawing/2014/main" id="{C4719B8A-1ACE-4C05-B80F-889A1E619512}"/>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35843" name="页脚占位符 4">
            <a:extLst>
              <a:ext uri="{FF2B5EF4-FFF2-40B4-BE49-F238E27FC236}">
                <a16:creationId xmlns:a16="http://schemas.microsoft.com/office/drawing/2014/main" id="{CCF7D4BC-21C0-43AD-AB65-7DFEBB24AA5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56A6910-249C-4AD6-ABB4-BF89F525D0B8}" type="slidenum">
              <a:rPr lang="en-US" altLang="zh-CN" smtClean="0">
                <a:latin typeface="Garamond" panose="02020404030301010803" pitchFamily="18" charset="0"/>
              </a:rPr>
              <a:pPr/>
              <a:t>37</a:t>
            </a:fld>
            <a:endParaRPr lang="en-US" altLang="zh-CN">
              <a:latin typeface="Garamond" panose="02020404030301010803" pitchFamily="18" charset="0"/>
            </a:endParaRPr>
          </a:p>
        </p:txBody>
      </p:sp>
      <p:sp>
        <p:nvSpPr>
          <p:cNvPr id="35845" name="Rectangle 3">
            <a:extLst>
              <a:ext uri="{FF2B5EF4-FFF2-40B4-BE49-F238E27FC236}">
                <a16:creationId xmlns:a16="http://schemas.microsoft.com/office/drawing/2014/main" id="{62A99EFF-6BF9-4033-98E7-7718CBC40BA8}"/>
              </a:ext>
            </a:extLst>
          </p:cNvPr>
          <p:cNvSpPr>
            <a:spLocks noGrp="1" noChangeArrowheads="1"/>
          </p:cNvSpPr>
          <p:nvPr>
            <p:ph type="body" idx="1"/>
          </p:nvPr>
        </p:nvSpPr>
        <p:spPr>
          <a:xfrm>
            <a:off x="1981200" y="1196976"/>
            <a:ext cx="8229600" cy="1368425"/>
          </a:xfrm>
        </p:spPr>
        <p:txBody>
          <a:bodyPr/>
          <a:lstStyle/>
          <a:p>
            <a:pPr eaLnBrk="1" hangingPunct="1">
              <a:lnSpc>
                <a:spcPct val="80000"/>
              </a:lnSpc>
              <a:buFont typeface="Wingdings" panose="05000000000000000000" pitchFamily="2" charset="2"/>
              <a:buNone/>
            </a:pPr>
            <a:r>
              <a:rPr lang="zh-CN" altLang="en-US" sz="2400">
                <a:solidFill>
                  <a:srgbClr val="FF0000"/>
                </a:solidFill>
                <a:latin typeface="楷体" panose="02010609060101010101" pitchFamily="49" charset="-122"/>
                <a:ea typeface="楷体" panose="02010609060101010101" pitchFamily="49" charset="-122"/>
              </a:rPr>
              <a:t>考虑用</a:t>
            </a:r>
            <a:r>
              <a:rPr lang="en-US" altLang="zh-CN" sz="2400">
                <a:solidFill>
                  <a:srgbClr val="FF0000"/>
                </a:solidFill>
                <a:latin typeface="楷体" panose="02010609060101010101" pitchFamily="49" charset="-122"/>
                <a:ea typeface="楷体" panose="02010609060101010101" pitchFamily="49" charset="-122"/>
              </a:rPr>
              <a:t>FSM</a:t>
            </a:r>
            <a:r>
              <a:rPr lang="zh-CN" altLang="en-US" sz="2400">
                <a:solidFill>
                  <a:srgbClr val="FF0000"/>
                </a:solidFill>
                <a:latin typeface="楷体" panose="02010609060101010101" pitchFamily="49" charset="-122"/>
                <a:ea typeface="楷体" panose="02010609060101010101" pitchFamily="49" charset="-122"/>
              </a:rPr>
              <a:t>来描述一个开关</a:t>
            </a:r>
            <a:endParaRPr lang="en-US" altLang="zh-CN" sz="2400">
              <a:latin typeface="楷体" panose="02010609060101010101" pitchFamily="49" charset="-122"/>
              <a:ea typeface="楷体" panose="02010609060101010101" pitchFamily="49" charset="-122"/>
            </a:endParaRPr>
          </a:p>
          <a:p>
            <a:pPr eaLnBrk="1" hangingPunct="1">
              <a:lnSpc>
                <a:spcPct val="80000"/>
              </a:lnSpc>
            </a:pPr>
            <a:r>
              <a:rPr lang="zh-CN" altLang="en-US" sz="2400">
                <a:latin typeface="楷体" panose="02010609060101010101" pitchFamily="49" charset="-122"/>
                <a:ea typeface="楷体" panose="02010609060101010101" pitchFamily="49" charset="-122"/>
              </a:rPr>
              <a:t>开关有二个状态：</a:t>
            </a:r>
            <a:r>
              <a:rPr lang="en-US" altLang="zh-CN" sz="2400">
                <a:latin typeface="楷体" panose="02010609060101010101" pitchFamily="49" charset="-122"/>
                <a:ea typeface="楷体" panose="02010609060101010101" pitchFamily="49" charset="-122"/>
              </a:rPr>
              <a:t>On</a:t>
            </a:r>
            <a:r>
              <a:rPr lang="zh-CN" altLang="en-US" sz="2400">
                <a:latin typeface="楷体" panose="02010609060101010101" pitchFamily="49" charset="-122"/>
                <a:ea typeface="楷体" panose="02010609060101010101" pitchFamily="49" charset="-122"/>
              </a:rPr>
              <a:t>， </a:t>
            </a:r>
            <a:r>
              <a:rPr lang="en-US" altLang="zh-CN" sz="2400">
                <a:latin typeface="楷体" panose="02010609060101010101" pitchFamily="49" charset="-122"/>
                <a:ea typeface="楷体" panose="02010609060101010101" pitchFamily="49" charset="-122"/>
              </a:rPr>
              <a:t>Off</a:t>
            </a:r>
          </a:p>
          <a:p>
            <a:pPr eaLnBrk="1" hangingPunct="1">
              <a:lnSpc>
                <a:spcPct val="80000"/>
              </a:lnSpc>
            </a:pPr>
            <a:r>
              <a:rPr lang="zh-CN" altLang="en-US" sz="2400">
                <a:latin typeface="楷体" panose="02010609060101010101" pitchFamily="49" charset="-122"/>
                <a:ea typeface="楷体" panose="02010609060101010101" pitchFamily="49" charset="-122"/>
              </a:rPr>
              <a:t>导致状态的变迁的事件：</a:t>
            </a:r>
            <a:r>
              <a:rPr lang="en-US" altLang="zh-CN" sz="2400">
                <a:latin typeface="楷体" panose="02010609060101010101" pitchFamily="49" charset="-122"/>
                <a:ea typeface="楷体" panose="02010609060101010101" pitchFamily="49" charset="-122"/>
              </a:rPr>
              <a:t>Switch On</a:t>
            </a:r>
            <a:r>
              <a:rPr lang="zh-CN" altLang="en-US" sz="2400">
                <a:latin typeface="楷体" panose="02010609060101010101" pitchFamily="49" charset="-122"/>
                <a:ea typeface="楷体" panose="02010609060101010101" pitchFamily="49" charset="-122"/>
              </a:rPr>
              <a:t>，</a:t>
            </a:r>
            <a:r>
              <a:rPr lang="en-US" altLang="zh-CN" sz="2400">
                <a:latin typeface="楷体" panose="02010609060101010101" pitchFamily="49" charset="-122"/>
                <a:ea typeface="楷体" panose="02010609060101010101" pitchFamily="49" charset="-122"/>
              </a:rPr>
              <a:t>Switch Off</a:t>
            </a:r>
          </a:p>
          <a:p>
            <a:pPr lvl="1" eaLnBrk="1" hangingPunct="1">
              <a:lnSpc>
                <a:spcPct val="80000"/>
              </a:lnSpc>
              <a:buFont typeface="Wingdings" panose="05000000000000000000" pitchFamily="2" charset="2"/>
              <a:buNone/>
            </a:pPr>
            <a:endParaRPr lang="zh-CN" altLang="en-US" sz="2000">
              <a:latin typeface="楷体" panose="02010609060101010101" pitchFamily="49" charset="-122"/>
              <a:ea typeface="楷体" panose="02010609060101010101" pitchFamily="49" charset="-122"/>
            </a:endParaRPr>
          </a:p>
        </p:txBody>
      </p:sp>
      <p:grpSp>
        <p:nvGrpSpPr>
          <p:cNvPr id="2" name="Group 4">
            <a:extLst>
              <a:ext uri="{FF2B5EF4-FFF2-40B4-BE49-F238E27FC236}">
                <a16:creationId xmlns:a16="http://schemas.microsoft.com/office/drawing/2014/main" id="{20938AE4-AFCA-4E37-BD8C-2C1107D7671A}"/>
              </a:ext>
            </a:extLst>
          </p:cNvPr>
          <p:cNvGrpSpPr>
            <a:grpSpLocks/>
          </p:cNvGrpSpPr>
          <p:nvPr/>
        </p:nvGrpSpPr>
        <p:grpSpPr bwMode="auto">
          <a:xfrm>
            <a:off x="3121026" y="3549651"/>
            <a:ext cx="885825" cy="942975"/>
            <a:chOff x="690" y="3294"/>
            <a:chExt cx="558" cy="594"/>
          </a:xfrm>
        </p:grpSpPr>
        <p:sp>
          <p:nvSpPr>
            <p:cNvPr id="35865" name="Oval 5">
              <a:extLst>
                <a:ext uri="{FF2B5EF4-FFF2-40B4-BE49-F238E27FC236}">
                  <a16:creationId xmlns:a16="http://schemas.microsoft.com/office/drawing/2014/main" id="{4713B72F-CB3D-48BC-80B5-8AE920276AB4}"/>
                </a:ext>
              </a:extLst>
            </p:cNvPr>
            <p:cNvSpPr>
              <a:spLocks noChangeArrowheads="1"/>
            </p:cNvSpPr>
            <p:nvPr/>
          </p:nvSpPr>
          <p:spPr bwMode="auto">
            <a:xfrm>
              <a:off x="738" y="3294"/>
              <a:ext cx="510" cy="552"/>
            </a:xfrm>
            <a:prstGeom prst="ellipse">
              <a:avLst/>
            </a:prstGeom>
            <a:solidFill>
              <a:schemeClr val="accent2"/>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5866" name="Oval 6">
              <a:extLst>
                <a:ext uri="{FF2B5EF4-FFF2-40B4-BE49-F238E27FC236}">
                  <a16:creationId xmlns:a16="http://schemas.microsoft.com/office/drawing/2014/main" id="{B8E0F501-CD03-4B3D-88FE-1631F9BCF037}"/>
                </a:ext>
              </a:extLst>
            </p:cNvPr>
            <p:cNvSpPr>
              <a:spLocks noChangeArrowheads="1"/>
            </p:cNvSpPr>
            <p:nvPr/>
          </p:nvSpPr>
          <p:spPr bwMode="auto">
            <a:xfrm>
              <a:off x="690" y="3336"/>
              <a:ext cx="510" cy="552"/>
            </a:xfrm>
            <a:prstGeom prst="ellipse">
              <a:avLst/>
            </a:prstGeom>
            <a:solidFill>
              <a:schemeClr val="bg1"/>
            </a:solidFill>
            <a:ln w="1905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5867" name="Text Box 7">
              <a:extLst>
                <a:ext uri="{FF2B5EF4-FFF2-40B4-BE49-F238E27FC236}">
                  <a16:creationId xmlns:a16="http://schemas.microsoft.com/office/drawing/2014/main" id="{5948C98A-D9EE-4C1D-9A38-4469FA1E34D2}"/>
                </a:ext>
              </a:extLst>
            </p:cNvPr>
            <p:cNvSpPr txBox="1">
              <a:spLocks noChangeArrowheads="1"/>
            </p:cNvSpPr>
            <p:nvPr/>
          </p:nvSpPr>
          <p:spPr bwMode="auto">
            <a:xfrm>
              <a:off x="709" y="3412"/>
              <a:ext cx="43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Comic Sans MS" panose="030F0702030302020204" pitchFamily="66" charset="0"/>
                </a:rPr>
                <a:t>状态</a:t>
              </a:r>
            </a:p>
            <a:p>
              <a:pPr algn="ctr"/>
              <a:r>
                <a:rPr lang="en-US" altLang="zh-CN" sz="2000">
                  <a:latin typeface="Comic Sans MS" panose="030F0702030302020204" pitchFamily="66" charset="0"/>
                </a:rPr>
                <a:t>On</a:t>
              </a:r>
            </a:p>
          </p:txBody>
        </p:sp>
      </p:grpSp>
      <p:sp>
        <p:nvSpPr>
          <p:cNvPr id="326664" name="Freeform 8">
            <a:extLst>
              <a:ext uri="{FF2B5EF4-FFF2-40B4-BE49-F238E27FC236}">
                <a16:creationId xmlns:a16="http://schemas.microsoft.com/office/drawing/2014/main" id="{BCD4B612-7566-48A5-B0AF-28BCB276D53C}"/>
              </a:ext>
            </a:extLst>
          </p:cNvPr>
          <p:cNvSpPr>
            <a:spLocks/>
          </p:cNvSpPr>
          <p:nvPr/>
        </p:nvSpPr>
        <p:spPr bwMode="auto">
          <a:xfrm>
            <a:off x="4006851" y="3568700"/>
            <a:ext cx="3952875" cy="285750"/>
          </a:xfrm>
          <a:custGeom>
            <a:avLst/>
            <a:gdLst>
              <a:gd name="T0" fmla="*/ 0 w 1446"/>
              <a:gd name="T1" fmla="*/ 2147483646 h 180"/>
              <a:gd name="T2" fmla="*/ 2147483646 w 1446"/>
              <a:gd name="T3" fmla="*/ 2147483646 h 180"/>
              <a:gd name="T4" fmla="*/ 0 60000 65536"/>
              <a:gd name="T5" fmla="*/ 0 60000 65536"/>
              <a:gd name="T6" fmla="*/ 0 w 1446"/>
              <a:gd name="T7" fmla="*/ 0 h 180"/>
              <a:gd name="T8" fmla="*/ 1446 w 1446"/>
              <a:gd name="T9" fmla="*/ 180 h 180"/>
            </a:gdLst>
            <a:ahLst/>
            <a:cxnLst>
              <a:cxn ang="T4">
                <a:pos x="T0" y="T1"/>
              </a:cxn>
              <a:cxn ang="T5">
                <a:pos x="T2" y="T3"/>
              </a:cxn>
            </a:cxnLst>
            <a:rect l="T6" t="T7" r="T8" b="T9"/>
            <a:pathLst>
              <a:path w="1446" h="180">
                <a:moveTo>
                  <a:pt x="0" y="180"/>
                </a:moveTo>
                <a:cubicBezTo>
                  <a:pt x="540" y="30"/>
                  <a:pt x="972" y="0"/>
                  <a:pt x="1446" y="168"/>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3" name="Group 9">
            <a:extLst>
              <a:ext uri="{FF2B5EF4-FFF2-40B4-BE49-F238E27FC236}">
                <a16:creationId xmlns:a16="http://schemas.microsoft.com/office/drawing/2014/main" id="{AD04218D-5C42-408A-909A-25BF1D7C7D39}"/>
              </a:ext>
            </a:extLst>
          </p:cNvPr>
          <p:cNvGrpSpPr>
            <a:grpSpLocks/>
          </p:cNvGrpSpPr>
          <p:nvPr/>
        </p:nvGrpSpPr>
        <p:grpSpPr bwMode="auto">
          <a:xfrm>
            <a:off x="7874001" y="3654426"/>
            <a:ext cx="885825" cy="942975"/>
            <a:chOff x="690" y="3294"/>
            <a:chExt cx="558" cy="594"/>
          </a:xfrm>
        </p:grpSpPr>
        <p:sp>
          <p:nvSpPr>
            <p:cNvPr id="35862" name="Oval 10">
              <a:extLst>
                <a:ext uri="{FF2B5EF4-FFF2-40B4-BE49-F238E27FC236}">
                  <a16:creationId xmlns:a16="http://schemas.microsoft.com/office/drawing/2014/main" id="{910F4D72-F2CA-4F35-980B-2AB202C4BBFE}"/>
                </a:ext>
              </a:extLst>
            </p:cNvPr>
            <p:cNvSpPr>
              <a:spLocks noChangeArrowheads="1"/>
            </p:cNvSpPr>
            <p:nvPr/>
          </p:nvSpPr>
          <p:spPr bwMode="auto">
            <a:xfrm>
              <a:off x="738" y="3294"/>
              <a:ext cx="510" cy="552"/>
            </a:xfrm>
            <a:prstGeom prst="ellipse">
              <a:avLst/>
            </a:prstGeom>
            <a:solidFill>
              <a:schemeClr val="accent2"/>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5863" name="Oval 11">
              <a:extLst>
                <a:ext uri="{FF2B5EF4-FFF2-40B4-BE49-F238E27FC236}">
                  <a16:creationId xmlns:a16="http://schemas.microsoft.com/office/drawing/2014/main" id="{DCA371A4-68F4-49B3-8481-FD9C3BF4C1C8}"/>
                </a:ext>
              </a:extLst>
            </p:cNvPr>
            <p:cNvSpPr>
              <a:spLocks noChangeArrowheads="1"/>
            </p:cNvSpPr>
            <p:nvPr/>
          </p:nvSpPr>
          <p:spPr bwMode="auto">
            <a:xfrm>
              <a:off x="690" y="3336"/>
              <a:ext cx="510" cy="552"/>
            </a:xfrm>
            <a:prstGeom prst="ellipse">
              <a:avLst/>
            </a:prstGeom>
            <a:solidFill>
              <a:schemeClr val="bg1"/>
            </a:solidFill>
            <a:ln w="1905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5864" name="Text Box 12">
              <a:extLst>
                <a:ext uri="{FF2B5EF4-FFF2-40B4-BE49-F238E27FC236}">
                  <a16:creationId xmlns:a16="http://schemas.microsoft.com/office/drawing/2014/main" id="{9DBA934F-C9B2-497C-94A5-61749E50CF36}"/>
                </a:ext>
              </a:extLst>
            </p:cNvPr>
            <p:cNvSpPr txBox="1">
              <a:spLocks noChangeArrowheads="1"/>
            </p:cNvSpPr>
            <p:nvPr/>
          </p:nvSpPr>
          <p:spPr bwMode="auto">
            <a:xfrm>
              <a:off x="709" y="3412"/>
              <a:ext cx="43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latin typeface="Comic Sans MS" panose="030F0702030302020204" pitchFamily="66" charset="0"/>
                </a:rPr>
                <a:t>状态</a:t>
              </a:r>
            </a:p>
            <a:p>
              <a:pPr algn="ctr"/>
              <a:r>
                <a:rPr lang="en-US" altLang="zh-CN" sz="2000">
                  <a:latin typeface="Comic Sans MS" panose="030F0702030302020204" pitchFamily="66" charset="0"/>
                </a:rPr>
                <a:t>Off</a:t>
              </a:r>
            </a:p>
          </p:txBody>
        </p:sp>
      </p:grpSp>
      <p:grpSp>
        <p:nvGrpSpPr>
          <p:cNvPr id="4" name="组合 32">
            <a:extLst>
              <a:ext uri="{FF2B5EF4-FFF2-40B4-BE49-F238E27FC236}">
                <a16:creationId xmlns:a16="http://schemas.microsoft.com/office/drawing/2014/main" id="{43212B83-F047-4414-BD35-1741F6F4165C}"/>
              </a:ext>
            </a:extLst>
          </p:cNvPr>
          <p:cNvGrpSpPr>
            <a:grpSpLocks/>
          </p:cNvGrpSpPr>
          <p:nvPr/>
        </p:nvGrpSpPr>
        <p:grpSpPr bwMode="auto">
          <a:xfrm>
            <a:off x="4130676" y="2924177"/>
            <a:ext cx="3381375" cy="664724"/>
            <a:chOff x="2607146" y="2924944"/>
            <a:chExt cx="3381375" cy="664462"/>
          </a:xfrm>
        </p:grpSpPr>
        <p:sp>
          <p:nvSpPr>
            <p:cNvPr id="35859" name="Text Box 13">
              <a:extLst>
                <a:ext uri="{FF2B5EF4-FFF2-40B4-BE49-F238E27FC236}">
                  <a16:creationId xmlns:a16="http://schemas.microsoft.com/office/drawing/2014/main" id="{04E99228-7480-4D61-BBB0-23E34115E3C6}"/>
                </a:ext>
              </a:extLst>
            </p:cNvPr>
            <p:cNvSpPr txBox="1">
              <a:spLocks noChangeArrowheads="1"/>
            </p:cNvSpPr>
            <p:nvPr/>
          </p:nvSpPr>
          <p:spPr bwMode="auto">
            <a:xfrm>
              <a:off x="3650138" y="2924944"/>
              <a:ext cx="12795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solidFill>
                    <a:srgbClr val="FF0000"/>
                  </a:solidFill>
                  <a:latin typeface="Comic Sans MS" panose="030F0702030302020204" pitchFamily="66" charset="0"/>
                </a:rPr>
                <a:t>Switch Off</a:t>
              </a:r>
              <a:endParaRPr lang="zh-CN" altLang="en-US" sz="1600">
                <a:solidFill>
                  <a:srgbClr val="FF0000"/>
                </a:solidFill>
                <a:latin typeface="Comic Sans MS" panose="030F0702030302020204" pitchFamily="66" charset="0"/>
              </a:endParaRPr>
            </a:p>
          </p:txBody>
        </p:sp>
        <p:sp>
          <p:nvSpPr>
            <p:cNvPr id="35860" name="Text Box 14">
              <a:extLst>
                <a:ext uri="{FF2B5EF4-FFF2-40B4-BE49-F238E27FC236}">
                  <a16:creationId xmlns:a16="http://schemas.microsoft.com/office/drawing/2014/main" id="{481BD1B6-84C9-4D4D-A862-E4D11C0B7B17}"/>
                </a:ext>
              </a:extLst>
            </p:cNvPr>
            <p:cNvSpPr txBox="1">
              <a:spLocks noChangeArrowheads="1"/>
            </p:cNvSpPr>
            <p:nvPr/>
          </p:nvSpPr>
          <p:spPr bwMode="auto">
            <a:xfrm>
              <a:off x="4180127" y="3220219"/>
              <a:ext cx="343363" cy="36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solidFill>
                    <a:srgbClr val="FF0000"/>
                  </a:solidFill>
                  <a:latin typeface="Comic Sans MS" panose="030F0702030302020204" pitchFamily="66" charset="0"/>
                </a:rPr>
                <a:t>Λ</a:t>
              </a:r>
              <a:endParaRPr lang="zh-CN" altLang="en-US" sz="2400">
                <a:solidFill>
                  <a:srgbClr val="FF0000"/>
                </a:solidFill>
                <a:latin typeface="Times New Roman" panose="02020603050405020304" pitchFamily="18" charset="0"/>
              </a:endParaRPr>
            </a:p>
          </p:txBody>
        </p:sp>
        <p:sp>
          <p:nvSpPr>
            <p:cNvPr id="35861" name="Line 15">
              <a:extLst>
                <a:ext uri="{FF2B5EF4-FFF2-40B4-BE49-F238E27FC236}">
                  <a16:creationId xmlns:a16="http://schemas.microsoft.com/office/drawing/2014/main" id="{2C6A1C79-ABEF-492C-86BF-84C3C415DEFC}"/>
                </a:ext>
              </a:extLst>
            </p:cNvPr>
            <p:cNvSpPr>
              <a:spLocks noChangeShapeType="1"/>
            </p:cNvSpPr>
            <p:nvPr/>
          </p:nvSpPr>
          <p:spPr bwMode="auto">
            <a:xfrm>
              <a:off x="2607146" y="3283719"/>
              <a:ext cx="338137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6" name="Freeform 8">
            <a:extLst>
              <a:ext uri="{FF2B5EF4-FFF2-40B4-BE49-F238E27FC236}">
                <a16:creationId xmlns:a16="http://schemas.microsoft.com/office/drawing/2014/main" id="{B793F3DC-FA6C-488D-9814-B8469DDC539E}"/>
              </a:ext>
            </a:extLst>
          </p:cNvPr>
          <p:cNvSpPr>
            <a:spLocks/>
          </p:cNvSpPr>
          <p:nvPr/>
        </p:nvSpPr>
        <p:spPr bwMode="auto">
          <a:xfrm rot="10800000">
            <a:off x="3943351" y="4289425"/>
            <a:ext cx="3952875" cy="285750"/>
          </a:xfrm>
          <a:custGeom>
            <a:avLst/>
            <a:gdLst>
              <a:gd name="T0" fmla="*/ 0 w 1446"/>
              <a:gd name="T1" fmla="*/ 2147483646 h 180"/>
              <a:gd name="T2" fmla="*/ 2147483646 w 1446"/>
              <a:gd name="T3" fmla="*/ 2147483646 h 180"/>
              <a:gd name="T4" fmla="*/ 0 60000 65536"/>
              <a:gd name="T5" fmla="*/ 0 60000 65536"/>
              <a:gd name="T6" fmla="*/ 0 w 1446"/>
              <a:gd name="T7" fmla="*/ 0 h 180"/>
              <a:gd name="T8" fmla="*/ 1446 w 1446"/>
              <a:gd name="T9" fmla="*/ 180 h 180"/>
            </a:gdLst>
            <a:ahLst/>
            <a:cxnLst>
              <a:cxn ang="T4">
                <a:pos x="T0" y="T1"/>
              </a:cxn>
              <a:cxn ang="T5">
                <a:pos x="T2" y="T3"/>
              </a:cxn>
            </a:cxnLst>
            <a:rect l="T6" t="T7" r="T8" b="T9"/>
            <a:pathLst>
              <a:path w="1446" h="180">
                <a:moveTo>
                  <a:pt x="0" y="180"/>
                </a:moveTo>
                <a:cubicBezTo>
                  <a:pt x="540" y="30"/>
                  <a:pt x="972" y="0"/>
                  <a:pt x="1446" y="168"/>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5" name="组合 33">
            <a:extLst>
              <a:ext uri="{FF2B5EF4-FFF2-40B4-BE49-F238E27FC236}">
                <a16:creationId xmlns:a16="http://schemas.microsoft.com/office/drawing/2014/main" id="{BD29D09B-2B81-48F9-A5BE-1663FB8E149C}"/>
              </a:ext>
            </a:extLst>
          </p:cNvPr>
          <p:cNvGrpSpPr>
            <a:grpSpLocks/>
          </p:cNvGrpSpPr>
          <p:nvPr/>
        </p:nvGrpSpPr>
        <p:grpSpPr bwMode="auto">
          <a:xfrm>
            <a:off x="4154489" y="4581528"/>
            <a:ext cx="3381375" cy="664724"/>
            <a:chOff x="2630785" y="4581128"/>
            <a:chExt cx="3381375" cy="664462"/>
          </a:xfrm>
        </p:grpSpPr>
        <p:sp>
          <p:nvSpPr>
            <p:cNvPr id="35856" name="Text Box 13">
              <a:extLst>
                <a:ext uri="{FF2B5EF4-FFF2-40B4-BE49-F238E27FC236}">
                  <a16:creationId xmlns:a16="http://schemas.microsoft.com/office/drawing/2014/main" id="{E7D3E169-CFC5-4A7E-9B57-FFFFF2941E9B}"/>
                </a:ext>
              </a:extLst>
            </p:cNvPr>
            <p:cNvSpPr txBox="1">
              <a:spLocks noChangeArrowheads="1"/>
            </p:cNvSpPr>
            <p:nvPr/>
          </p:nvSpPr>
          <p:spPr bwMode="auto">
            <a:xfrm>
              <a:off x="3724271" y="4581128"/>
              <a:ext cx="1178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solidFill>
                    <a:srgbClr val="FF0000"/>
                  </a:solidFill>
                  <a:latin typeface="Comic Sans MS" panose="030F0702030302020204" pitchFamily="66" charset="0"/>
                </a:rPr>
                <a:t>Switch On</a:t>
              </a:r>
              <a:endParaRPr lang="zh-CN" altLang="en-US" sz="1600">
                <a:solidFill>
                  <a:srgbClr val="FF0000"/>
                </a:solidFill>
                <a:latin typeface="Comic Sans MS" panose="030F0702030302020204" pitchFamily="66" charset="0"/>
              </a:endParaRPr>
            </a:p>
          </p:txBody>
        </p:sp>
        <p:sp>
          <p:nvSpPr>
            <p:cNvPr id="35857" name="Text Box 14">
              <a:extLst>
                <a:ext uri="{FF2B5EF4-FFF2-40B4-BE49-F238E27FC236}">
                  <a16:creationId xmlns:a16="http://schemas.microsoft.com/office/drawing/2014/main" id="{D3A1650E-B981-46D7-82C0-849B33C09AD4}"/>
                </a:ext>
              </a:extLst>
            </p:cNvPr>
            <p:cNvSpPr txBox="1">
              <a:spLocks noChangeArrowheads="1"/>
            </p:cNvSpPr>
            <p:nvPr/>
          </p:nvSpPr>
          <p:spPr bwMode="auto">
            <a:xfrm>
              <a:off x="4203766" y="4876403"/>
              <a:ext cx="343363" cy="36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solidFill>
                    <a:srgbClr val="FF0000"/>
                  </a:solidFill>
                  <a:latin typeface="Comic Sans MS" panose="030F0702030302020204" pitchFamily="66" charset="0"/>
                </a:rPr>
                <a:t>Λ</a:t>
              </a:r>
              <a:endParaRPr lang="zh-CN" altLang="en-US" sz="2400">
                <a:solidFill>
                  <a:srgbClr val="FF0000"/>
                </a:solidFill>
                <a:latin typeface="Times New Roman" panose="02020603050405020304" pitchFamily="18" charset="0"/>
              </a:endParaRPr>
            </a:p>
          </p:txBody>
        </p:sp>
        <p:sp>
          <p:nvSpPr>
            <p:cNvPr id="35858" name="Line 15">
              <a:extLst>
                <a:ext uri="{FF2B5EF4-FFF2-40B4-BE49-F238E27FC236}">
                  <a16:creationId xmlns:a16="http://schemas.microsoft.com/office/drawing/2014/main" id="{17D68B27-CB00-4FE3-9C31-039C5E5A0794}"/>
                </a:ext>
              </a:extLst>
            </p:cNvPr>
            <p:cNvSpPr>
              <a:spLocks noChangeShapeType="1"/>
            </p:cNvSpPr>
            <p:nvPr/>
          </p:nvSpPr>
          <p:spPr bwMode="auto">
            <a:xfrm>
              <a:off x="2630785" y="4939903"/>
              <a:ext cx="338137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5852" name="Line 45">
            <a:extLst>
              <a:ext uri="{FF2B5EF4-FFF2-40B4-BE49-F238E27FC236}">
                <a16:creationId xmlns:a16="http://schemas.microsoft.com/office/drawing/2014/main" id="{5620F890-1961-43BE-98DD-098F920DC92F}"/>
              </a:ext>
            </a:extLst>
          </p:cNvPr>
          <p:cNvSpPr>
            <a:spLocks noChangeShapeType="1"/>
          </p:cNvSpPr>
          <p:nvPr/>
        </p:nvSpPr>
        <p:spPr bwMode="auto">
          <a:xfrm>
            <a:off x="2813050" y="3500439"/>
            <a:ext cx="374650" cy="244475"/>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Oval 46">
            <a:extLst>
              <a:ext uri="{FF2B5EF4-FFF2-40B4-BE49-F238E27FC236}">
                <a16:creationId xmlns:a16="http://schemas.microsoft.com/office/drawing/2014/main" id="{FF0D8CE2-E4DE-42EC-AE84-5B50ABE42644}"/>
              </a:ext>
            </a:extLst>
          </p:cNvPr>
          <p:cNvSpPr>
            <a:spLocks noChangeArrowheads="1"/>
          </p:cNvSpPr>
          <p:nvPr/>
        </p:nvSpPr>
        <p:spPr bwMode="auto">
          <a:xfrm>
            <a:off x="3109913" y="3619500"/>
            <a:ext cx="812800" cy="863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5854" name="TextBox 34">
            <a:extLst>
              <a:ext uri="{FF2B5EF4-FFF2-40B4-BE49-F238E27FC236}">
                <a16:creationId xmlns:a16="http://schemas.microsoft.com/office/drawing/2014/main" id="{91989150-1FFD-4DD6-A5B3-77F4D2081208}"/>
              </a:ext>
            </a:extLst>
          </p:cNvPr>
          <p:cNvSpPr txBox="1">
            <a:spLocks noChangeArrowheads="1"/>
          </p:cNvSpPr>
          <p:nvPr/>
        </p:nvSpPr>
        <p:spPr bwMode="auto">
          <a:xfrm>
            <a:off x="2324101" y="3084514"/>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起始状态</a:t>
            </a:r>
          </a:p>
        </p:txBody>
      </p:sp>
      <p:sp>
        <p:nvSpPr>
          <p:cNvPr id="38" name="Oval 46">
            <a:extLst>
              <a:ext uri="{FF2B5EF4-FFF2-40B4-BE49-F238E27FC236}">
                <a16:creationId xmlns:a16="http://schemas.microsoft.com/office/drawing/2014/main" id="{14FBC482-4D7F-41A2-944D-AD20A87EEB19}"/>
              </a:ext>
            </a:extLst>
          </p:cNvPr>
          <p:cNvSpPr>
            <a:spLocks noChangeArrowheads="1"/>
          </p:cNvSpPr>
          <p:nvPr/>
        </p:nvSpPr>
        <p:spPr bwMode="auto">
          <a:xfrm>
            <a:off x="7870825" y="3717925"/>
            <a:ext cx="812800" cy="863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blinds(horizontal)">
                                      <p:cBhvr>
                                        <p:cTn id="10" dur="500"/>
                                        <p:tgtEl>
                                          <p:spTgt spid="3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326664"/>
                                        </p:tgtEl>
                                        <p:attrNameLst>
                                          <p:attrName>style.visibility</p:attrName>
                                        </p:attrNameLst>
                                      </p:cBhvr>
                                      <p:to>
                                        <p:strVal val="visible"/>
                                      </p:to>
                                    </p:set>
                                    <p:animEffect transition="in" filter="blinds(horizontal)">
                                      <p:cBhvr>
                                        <p:cTn id="20" dur="500"/>
                                        <p:tgtEl>
                                          <p:spTgt spid="326664"/>
                                        </p:tgtEl>
                                      </p:cBhvr>
                                    </p:animEffect>
                                  </p:childTnLst>
                                </p:cTn>
                              </p:par>
                              <p:par>
                                <p:cTn id="21" presetID="3" presetClass="entr" presetSubtype="1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par>
                                <p:cTn id="24" presetID="3" presetClass="exit" presetSubtype="10" fill="hold" grpId="1" nodeType="withEffect">
                                  <p:stCondLst>
                                    <p:cond delay="0"/>
                                  </p:stCondLst>
                                  <p:childTnLst>
                                    <p:animEffect transition="out" filter="blinds(horizontal)">
                                      <p:cBhvr>
                                        <p:cTn id="25" dur="500"/>
                                        <p:tgtEl>
                                          <p:spTgt spid="32"/>
                                        </p:tgtEl>
                                      </p:cBhvr>
                                    </p:animEffect>
                                    <p:set>
                                      <p:cBhvr>
                                        <p:cTn id="26" dur="1" fill="hold">
                                          <p:stCondLst>
                                            <p:cond delay="499"/>
                                          </p:stCondLst>
                                        </p:cTn>
                                        <p:tgtEl>
                                          <p:spTgt spid="32"/>
                                        </p:tgtEl>
                                        <p:attrNameLst>
                                          <p:attrName>style.visibility</p:attrName>
                                        </p:attrNameLst>
                                      </p:cBhvr>
                                      <p:to>
                                        <p:strVal val="hidden"/>
                                      </p:to>
                                    </p:set>
                                  </p:childTnLst>
                                </p:cTn>
                              </p:par>
                              <p:par>
                                <p:cTn id="27" presetID="3" presetClass="entr" presetSubtype="1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blinds(horizontal)">
                                      <p:cBhvr>
                                        <p:cTn id="29" dur="500"/>
                                        <p:tgtEl>
                                          <p:spTgt spid="3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blinds(horizontal)">
                                      <p:cBhvr>
                                        <p:cTn id="34" dur="500"/>
                                        <p:tgtEl>
                                          <p:spTgt spid="26"/>
                                        </p:tgtEl>
                                      </p:cBhvr>
                                    </p:animEffect>
                                  </p:childTnLst>
                                </p:cTn>
                              </p:par>
                              <p:par>
                                <p:cTn id="35" presetID="3" presetClass="entr" presetSubtype="1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linds(horizontal)">
                                      <p:cBhvr>
                                        <p:cTn id="37" dur="500"/>
                                        <p:tgtEl>
                                          <p:spTgt spid="5"/>
                                        </p:tgtEl>
                                      </p:cBhvr>
                                    </p:animEffect>
                                  </p:childTnLst>
                                </p:cTn>
                              </p:par>
                              <p:par>
                                <p:cTn id="38" presetID="3" presetClass="exit" presetSubtype="10" fill="hold" grpId="1" nodeType="withEffect">
                                  <p:stCondLst>
                                    <p:cond delay="0"/>
                                  </p:stCondLst>
                                  <p:childTnLst>
                                    <p:animEffect transition="out" filter="blinds(horizontal)">
                                      <p:cBhvr>
                                        <p:cTn id="39" dur="500"/>
                                        <p:tgtEl>
                                          <p:spTgt spid="38"/>
                                        </p:tgtEl>
                                      </p:cBhvr>
                                    </p:animEffect>
                                    <p:set>
                                      <p:cBhvr>
                                        <p:cTn id="40" dur="1" fill="hold">
                                          <p:stCondLst>
                                            <p:cond delay="499"/>
                                          </p:stCondLst>
                                        </p:cTn>
                                        <p:tgtEl>
                                          <p:spTgt spid="38"/>
                                        </p:tgtEl>
                                        <p:attrNameLst>
                                          <p:attrName>style.visibility</p:attrName>
                                        </p:attrNameLst>
                                      </p:cBhvr>
                                      <p:to>
                                        <p:strVal val="hidden"/>
                                      </p:to>
                                    </p:set>
                                  </p:childTnLst>
                                </p:cTn>
                              </p:par>
                              <p:par>
                                <p:cTn id="41" presetID="3" presetClass="entr" presetSubtype="10" fill="hold" grpId="2"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blinds(horizontal)">
                                      <p:cBhvr>
                                        <p:cTn id="4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2" grpId="2" animBg="1"/>
      <p:bldP spid="38" grpId="0" animBg="1"/>
      <p:bldP spid="38"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97919" y="3525868"/>
            <a:ext cx="2213109" cy="1018850"/>
            <a:chOff x="2097919" y="3525868"/>
            <a:chExt cx="2213109" cy="1018850"/>
          </a:xfrm>
        </p:grpSpPr>
        <p:sp>
          <p:nvSpPr>
            <p:cNvPr id="38" name="箭头: 右 11">
              <a:extLst>
                <a:ext uri="{FF2B5EF4-FFF2-40B4-BE49-F238E27FC236}">
                  <a16:creationId xmlns:a16="http://schemas.microsoft.com/office/drawing/2014/main" id="{23E08221-4FFE-403F-92A1-4707C4F5FE52}"/>
                </a:ext>
              </a:extLst>
            </p:cNvPr>
            <p:cNvSpPr/>
            <p:nvPr/>
          </p:nvSpPr>
          <p:spPr>
            <a:xfrm rot="1800000">
              <a:off x="2097919" y="4411907"/>
              <a:ext cx="2213109" cy="132811"/>
            </a:xfrm>
            <a:prstGeom prst="rightArrow">
              <a:avLst>
                <a:gd name="adj1" fmla="val 50000"/>
                <a:gd name="adj2" fmla="val 102494"/>
              </a:avLst>
            </a:prstGeom>
            <a:solidFill>
              <a:srgbClr val="009FF6"/>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1B23848D-E0F2-49D8-BAA5-3E4090DE5062}"/>
                </a:ext>
              </a:extLst>
            </p:cNvPr>
            <p:cNvGrpSpPr/>
            <p:nvPr/>
          </p:nvGrpSpPr>
          <p:grpSpPr>
            <a:xfrm>
              <a:off x="2891412" y="3525868"/>
              <a:ext cx="967969" cy="939257"/>
              <a:chOff x="2891412" y="3834088"/>
              <a:chExt cx="967969" cy="939257"/>
            </a:xfrm>
          </p:grpSpPr>
          <p:cxnSp>
            <p:nvCxnSpPr>
              <p:cNvPr id="83" name="直接连接符 82">
                <a:extLst>
                  <a:ext uri="{FF2B5EF4-FFF2-40B4-BE49-F238E27FC236}">
                    <a16:creationId xmlns:a16="http://schemas.microsoft.com/office/drawing/2014/main" id="{045D102A-5D0F-43BC-88D9-6A20AB874B55}"/>
                  </a:ext>
                </a:extLst>
              </p:cNvPr>
              <p:cNvCxnSpPr>
                <a:cxnSpLocks/>
              </p:cNvCxnSpPr>
              <p:nvPr/>
            </p:nvCxnSpPr>
            <p:spPr>
              <a:xfrm>
                <a:off x="2891412" y="4300413"/>
                <a:ext cx="96796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35CC5417-9054-4684-ADE9-2B0FA761A0FB}"/>
                  </a:ext>
                </a:extLst>
              </p:cNvPr>
              <p:cNvSpPr txBox="1"/>
              <p:nvPr/>
            </p:nvSpPr>
            <p:spPr>
              <a:xfrm>
                <a:off x="2909610" y="4311680"/>
                <a:ext cx="949771" cy="461665"/>
              </a:xfrm>
              <a:prstGeom prst="rect">
                <a:avLst/>
              </a:prstGeom>
              <a:noFill/>
            </p:spPr>
            <p:txBody>
              <a:bodyPr wrap="square" rtlCol="0">
                <a:spAutoFit/>
              </a:bodyPr>
              <a:lstStyle/>
              <a:p>
                <a:pPr algn="ctr"/>
                <a:r>
                  <a:rPr lang="zh-CN" altLang="en-US" sz="2400" dirty="0">
                    <a:latin typeface="思源黑体 CN Medium" panose="020B0600000000000000" pitchFamily="34" charset="-122"/>
                    <a:ea typeface="思源黑体 CN Medium" panose="020B0600000000000000" pitchFamily="34" charset="-122"/>
                  </a:rPr>
                  <a:t>动作</a:t>
                </a:r>
              </a:p>
            </p:txBody>
          </p:sp>
          <p:sp>
            <p:nvSpPr>
              <p:cNvPr id="85" name="文本框 84">
                <a:extLst>
                  <a:ext uri="{FF2B5EF4-FFF2-40B4-BE49-F238E27FC236}">
                    <a16:creationId xmlns:a16="http://schemas.microsoft.com/office/drawing/2014/main" id="{E04C7948-CDEF-4C9C-A1CC-33E87767B88F}"/>
                  </a:ext>
                </a:extLst>
              </p:cNvPr>
              <p:cNvSpPr txBox="1"/>
              <p:nvPr/>
            </p:nvSpPr>
            <p:spPr>
              <a:xfrm>
                <a:off x="2980507" y="3834088"/>
                <a:ext cx="807977" cy="461665"/>
              </a:xfrm>
              <a:prstGeom prst="rect">
                <a:avLst/>
              </a:prstGeom>
              <a:noFill/>
            </p:spPr>
            <p:txBody>
              <a:bodyPr wrap="square" rtlCol="0">
                <a:spAutoFit/>
              </a:bodyPr>
              <a:lstStyle/>
              <a:p>
                <a:pPr algn="ctr"/>
                <a:r>
                  <a:rPr lang="zh-CN" altLang="en-US" sz="2400" dirty="0">
                    <a:latin typeface="思源黑体 CN Medium" panose="020B0600000000000000" pitchFamily="34" charset="-122"/>
                    <a:ea typeface="思源黑体 CN Medium" panose="020B0600000000000000" pitchFamily="34" charset="-122"/>
                  </a:rPr>
                  <a:t>事件</a:t>
                </a:r>
              </a:p>
            </p:txBody>
          </p:sp>
        </p:grpSp>
      </p:grpSp>
      <p:grpSp>
        <p:nvGrpSpPr>
          <p:cNvPr id="56" name="组合 55">
            <a:extLst>
              <a:ext uri="{FF2B5EF4-FFF2-40B4-BE49-F238E27FC236}">
                <a16:creationId xmlns:a16="http://schemas.microsoft.com/office/drawing/2014/main" id="{C39E4290-E7E0-4D16-AF21-1FA239227B90}"/>
              </a:ext>
            </a:extLst>
          </p:cNvPr>
          <p:cNvGrpSpPr/>
          <p:nvPr/>
        </p:nvGrpSpPr>
        <p:grpSpPr>
          <a:xfrm>
            <a:off x="881918" y="3021049"/>
            <a:ext cx="1500195" cy="1386184"/>
            <a:chOff x="2363126" y="1676863"/>
            <a:chExt cx="3995264" cy="3691633"/>
          </a:xfrm>
        </p:grpSpPr>
        <p:sp>
          <p:nvSpPr>
            <p:cNvPr id="58" name="椭圆 57">
              <a:extLst>
                <a:ext uri="{FF2B5EF4-FFF2-40B4-BE49-F238E27FC236}">
                  <a16:creationId xmlns:a16="http://schemas.microsoft.com/office/drawing/2014/main" id="{58CC44DF-E121-4B6A-ABB3-2770710CE2E4}"/>
                </a:ext>
              </a:extLst>
            </p:cNvPr>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9" name="椭圆 58">
              <a:extLst>
                <a:ext uri="{FF2B5EF4-FFF2-40B4-BE49-F238E27FC236}">
                  <a16:creationId xmlns:a16="http://schemas.microsoft.com/office/drawing/2014/main" id="{A9B704C3-AB91-45CE-941D-8500D5287DA0}"/>
                </a:ext>
              </a:extLst>
            </p:cNvPr>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57" name="矩形 56">
            <a:extLst>
              <a:ext uri="{FF2B5EF4-FFF2-40B4-BE49-F238E27FC236}">
                <a16:creationId xmlns:a16="http://schemas.microsoft.com/office/drawing/2014/main" id="{279B4DC2-D93A-4946-8BFF-81B469165577}"/>
              </a:ext>
            </a:extLst>
          </p:cNvPr>
          <p:cNvSpPr/>
          <p:nvPr/>
        </p:nvSpPr>
        <p:spPr>
          <a:xfrm>
            <a:off x="988528" y="3501257"/>
            <a:ext cx="1271058" cy="461665"/>
          </a:xfrm>
          <a:prstGeom prst="rect">
            <a:avLst/>
          </a:prstGeom>
        </p:spPr>
        <p:txBody>
          <a:bodyPr wrap="square">
            <a:spAutoFit/>
          </a:bodyPr>
          <a:lstStyle/>
          <a:p>
            <a:pPr algn="ctr"/>
            <a:r>
              <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状态</a:t>
            </a:r>
            <a:r>
              <a:rPr lang="en-US" altLang="zh-CN"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1</a:t>
            </a:r>
            <a:endPar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endParaRPr>
          </a:p>
        </p:txBody>
      </p:sp>
      <p:sp>
        <p:nvSpPr>
          <p:cNvPr id="55" name="弧形 54">
            <a:extLst>
              <a:ext uri="{FF2B5EF4-FFF2-40B4-BE49-F238E27FC236}">
                <a16:creationId xmlns:a16="http://schemas.microsoft.com/office/drawing/2014/main" id="{67257B7A-F638-4B59-BCD3-6EA5208D64C0}"/>
              </a:ext>
            </a:extLst>
          </p:cNvPr>
          <p:cNvSpPr/>
          <p:nvPr/>
        </p:nvSpPr>
        <p:spPr>
          <a:xfrm>
            <a:off x="914913" y="3059033"/>
            <a:ext cx="1418955" cy="1279564"/>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nvGrpSpPr>
          <p:cNvPr id="63" name="组合 62">
            <a:extLst>
              <a:ext uri="{FF2B5EF4-FFF2-40B4-BE49-F238E27FC236}">
                <a16:creationId xmlns:a16="http://schemas.microsoft.com/office/drawing/2014/main" id="{1243E863-B521-4846-B067-1EB9F6DC4022}"/>
              </a:ext>
            </a:extLst>
          </p:cNvPr>
          <p:cNvGrpSpPr/>
          <p:nvPr/>
        </p:nvGrpSpPr>
        <p:grpSpPr>
          <a:xfrm>
            <a:off x="6010179" y="3022768"/>
            <a:ext cx="1500195" cy="1386184"/>
            <a:chOff x="2363126" y="1676863"/>
            <a:chExt cx="3995264" cy="3691633"/>
          </a:xfrm>
        </p:grpSpPr>
        <p:sp>
          <p:nvSpPr>
            <p:cNvPr id="66" name="椭圆 65">
              <a:extLst>
                <a:ext uri="{FF2B5EF4-FFF2-40B4-BE49-F238E27FC236}">
                  <a16:creationId xmlns:a16="http://schemas.microsoft.com/office/drawing/2014/main" id="{48CA2E6F-BAE0-4D11-8172-6C49DD0EDB37}"/>
                </a:ext>
              </a:extLst>
            </p:cNvPr>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7" name="椭圆 66">
              <a:extLst>
                <a:ext uri="{FF2B5EF4-FFF2-40B4-BE49-F238E27FC236}">
                  <a16:creationId xmlns:a16="http://schemas.microsoft.com/office/drawing/2014/main" id="{B6F45D08-00DA-4326-9079-84466A98C461}"/>
                </a:ext>
              </a:extLst>
            </p:cNvPr>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65" name="矩形 64">
            <a:extLst>
              <a:ext uri="{FF2B5EF4-FFF2-40B4-BE49-F238E27FC236}">
                <a16:creationId xmlns:a16="http://schemas.microsoft.com/office/drawing/2014/main" id="{D12B415F-50E1-4067-AFC7-0D7BEAB913B2}"/>
              </a:ext>
            </a:extLst>
          </p:cNvPr>
          <p:cNvSpPr/>
          <p:nvPr/>
        </p:nvSpPr>
        <p:spPr>
          <a:xfrm>
            <a:off x="6116789" y="3502976"/>
            <a:ext cx="1271058" cy="461665"/>
          </a:xfrm>
          <a:prstGeom prst="rect">
            <a:avLst/>
          </a:prstGeom>
        </p:spPr>
        <p:txBody>
          <a:bodyPr wrap="square">
            <a:spAutoFit/>
          </a:bodyPr>
          <a:lstStyle/>
          <a:p>
            <a:pPr algn="ctr"/>
            <a:r>
              <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状态</a:t>
            </a:r>
            <a:r>
              <a:rPr lang="en-US" altLang="zh-CN"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2</a:t>
            </a:r>
            <a:endPar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endParaRPr>
          </a:p>
        </p:txBody>
      </p:sp>
      <p:sp>
        <p:nvSpPr>
          <p:cNvPr id="62" name="弧形 61">
            <a:extLst>
              <a:ext uri="{FF2B5EF4-FFF2-40B4-BE49-F238E27FC236}">
                <a16:creationId xmlns:a16="http://schemas.microsoft.com/office/drawing/2014/main" id="{466C6D95-2F8C-43CB-9923-1FDE7F8DBE1A}"/>
              </a:ext>
            </a:extLst>
          </p:cNvPr>
          <p:cNvSpPr/>
          <p:nvPr/>
        </p:nvSpPr>
        <p:spPr>
          <a:xfrm>
            <a:off x="6043174" y="3060752"/>
            <a:ext cx="1418955" cy="1279564"/>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69" name="矩形: 圆角 48">
            <a:extLst>
              <a:ext uri="{FF2B5EF4-FFF2-40B4-BE49-F238E27FC236}">
                <a16:creationId xmlns:a16="http://schemas.microsoft.com/office/drawing/2014/main" id="{1A7BB469-0189-4CB7-8F89-EDC468F268DA}"/>
              </a:ext>
            </a:extLst>
          </p:cNvPr>
          <p:cNvSpPr/>
          <p:nvPr/>
        </p:nvSpPr>
        <p:spPr>
          <a:xfrm>
            <a:off x="2715580" y="1094072"/>
            <a:ext cx="2977247" cy="67601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0" name="文本框 69">
            <a:extLst>
              <a:ext uri="{FF2B5EF4-FFF2-40B4-BE49-F238E27FC236}">
                <a16:creationId xmlns:a16="http://schemas.microsoft.com/office/drawing/2014/main" id="{FD5CFB8F-E029-439E-88F7-C0C83F23074F}"/>
              </a:ext>
            </a:extLst>
          </p:cNvPr>
          <p:cNvSpPr txBox="1"/>
          <p:nvPr/>
        </p:nvSpPr>
        <p:spPr>
          <a:xfrm>
            <a:off x="2877462" y="1211653"/>
            <a:ext cx="2751865" cy="461665"/>
          </a:xfrm>
          <a:prstGeom prst="rect">
            <a:avLst/>
          </a:prstGeom>
          <a:noFill/>
        </p:spPr>
        <p:txBody>
          <a:bodyPr wrap="square" rtlCol="0">
            <a:spAutoFit/>
          </a:bodyPr>
          <a:lstStyle/>
          <a:p>
            <a:r>
              <a:rPr lang="zh-CN" altLang="en-US" sz="2400" dirty="0">
                <a:latin typeface="思源黑体 CN Medium" panose="020B0600000000000000" pitchFamily="34" charset="-122"/>
                <a:ea typeface="思源黑体 CN Medium" panose="020B0600000000000000" pitchFamily="34" charset="-122"/>
              </a:rPr>
              <a:t>事件引起状态变迁</a:t>
            </a:r>
          </a:p>
        </p:txBody>
      </p:sp>
      <p:sp>
        <p:nvSpPr>
          <p:cNvPr id="74" name="矩形: 圆角 50">
            <a:extLst>
              <a:ext uri="{FF2B5EF4-FFF2-40B4-BE49-F238E27FC236}">
                <a16:creationId xmlns:a16="http://schemas.microsoft.com/office/drawing/2014/main" id="{EFD766D8-74BA-4498-897E-90C35A4D9307}"/>
              </a:ext>
            </a:extLst>
          </p:cNvPr>
          <p:cNvSpPr/>
          <p:nvPr/>
        </p:nvSpPr>
        <p:spPr>
          <a:xfrm>
            <a:off x="2839362" y="1170756"/>
            <a:ext cx="2751865" cy="543580"/>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75" name="直接连接符 74">
            <a:extLst>
              <a:ext uri="{FF2B5EF4-FFF2-40B4-BE49-F238E27FC236}">
                <a16:creationId xmlns:a16="http://schemas.microsoft.com/office/drawing/2014/main" id="{9636F169-B582-4663-B1BE-955B63D42F7B}"/>
              </a:ext>
            </a:extLst>
          </p:cNvPr>
          <p:cNvCxnSpPr/>
          <p:nvPr/>
        </p:nvCxnSpPr>
        <p:spPr>
          <a:xfrm>
            <a:off x="1897241" y="1860333"/>
            <a:ext cx="471031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D615E0F2-AD8A-4760-A623-924F9BF79A18}"/>
              </a:ext>
            </a:extLst>
          </p:cNvPr>
          <p:cNvSpPr txBox="1"/>
          <p:nvPr/>
        </p:nvSpPr>
        <p:spPr>
          <a:xfrm>
            <a:off x="2573094" y="1947042"/>
            <a:ext cx="3234798" cy="461665"/>
          </a:xfrm>
          <a:prstGeom prst="rect">
            <a:avLst/>
          </a:prstGeom>
          <a:noFill/>
        </p:spPr>
        <p:txBody>
          <a:bodyPr wrap="square" rtlCol="0">
            <a:spAutoFit/>
          </a:bodyPr>
          <a:lstStyle/>
          <a:p>
            <a:r>
              <a:rPr lang="zh-CN" altLang="en-US" sz="2400" dirty="0">
                <a:latin typeface="思源黑体 CN Medium" panose="020B0600000000000000" pitchFamily="34" charset="-122"/>
                <a:ea typeface="思源黑体 CN Medium" panose="020B0600000000000000" pitchFamily="34" charset="-122"/>
              </a:rPr>
              <a:t>状态转换过程中的动作</a:t>
            </a:r>
          </a:p>
        </p:txBody>
      </p:sp>
      <p:sp>
        <p:nvSpPr>
          <p:cNvPr id="77" name="箭头: 下弧形 5">
            <a:extLst>
              <a:ext uri="{FF2B5EF4-FFF2-40B4-BE49-F238E27FC236}">
                <a16:creationId xmlns:a16="http://schemas.microsoft.com/office/drawing/2014/main" id="{04852F17-D41F-4E61-8DC7-72EB462DDA52}"/>
              </a:ext>
            </a:extLst>
          </p:cNvPr>
          <p:cNvSpPr/>
          <p:nvPr/>
        </p:nvSpPr>
        <p:spPr>
          <a:xfrm flipV="1">
            <a:off x="1813606" y="2373537"/>
            <a:ext cx="4938712" cy="676010"/>
          </a:xfrm>
          <a:prstGeom prst="curvedUpArrow">
            <a:avLst>
              <a:gd name="adj1" fmla="val 30115"/>
              <a:gd name="adj2" fmla="val 67989"/>
              <a:gd name="adj3" fmla="val 25000"/>
            </a:avLst>
          </a:prstGeom>
          <a:solidFill>
            <a:srgbClr val="009FF6"/>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8" name="Freeform 5">
            <a:extLst>
              <a:ext uri="{FF2B5EF4-FFF2-40B4-BE49-F238E27FC236}">
                <a16:creationId xmlns:a16="http://schemas.microsoft.com/office/drawing/2014/main" id="{0D2F1D09-F491-4130-BD14-E913E39910BD}"/>
              </a:ext>
            </a:extLst>
          </p:cNvPr>
          <p:cNvSpPr>
            <a:spLocks/>
          </p:cNvSpPr>
          <p:nvPr/>
        </p:nvSpPr>
        <p:spPr bwMode="auto">
          <a:xfrm rot="20700000">
            <a:off x="1485012" y="4460625"/>
            <a:ext cx="381000" cy="835025"/>
          </a:xfrm>
          <a:custGeom>
            <a:avLst/>
            <a:gdLst>
              <a:gd name="T0" fmla="*/ 29 w 31"/>
              <a:gd name="T1" fmla="*/ 72 h 72"/>
              <a:gd name="T2" fmla="*/ 22 w 31"/>
              <a:gd name="T3" fmla="*/ 22 h 72"/>
              <a:gd name="T4" fmla="*/ 31 w 31"/>
              <a:gd name="T5" fmla="*/ 22 h 72"/>
              <a:gd name="T6" fmla="*/ 25 w 31"/>
              <a:gd name="T7" fmla="*/ 0 h 72"/>
              <a:gd name="T8" fmla="*/ 0 w 31"/>
              <a:gd name="T9" fmla="*/ 22 h 72"/>
              <a:gd name="T10" fmla="*/ 8 w 31"/>
              <a:gd name="T11" fmla="*/ 22 h 72"/>
              <a:gd name="T12" fmla="*/ 29 w 31"/>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31" h="72">
                <a:moveTo>
                  <a:pt x="29" y="72"/>
                </a:moveTo>
                <a:cubicBezTo>
                  <a:pt x="29" y="72"/>
                  <a:pt x="11" y="53"/>
                  <a:pt x="22" y="22"/>
                </a:cubicBezTo>
                <a:cubicBezTo>
                  <a:pt x="31" y="22"/>
                  <a:pt x="31" y="22"/>
                  <a:pt x="31" y="22"/>
                </a:cubicBezTo>
                <a:cubicBezTo>
                  <a:pt x="25" y="0"/>
                  <a:pt x="25" y="0"/>
                  <a:pt x="25" y="0"/>
                </a:cubicBezTo>
                <a:cubicBezTo>
                  <a:pt x="0" y="22"/>
                  <a:pt x="0" y="22"/>
                  <a:pt x="0" y="22"/>
                </a:cubicBezTo>
                <a:cubicBezTo>
                  <a:pt x="8" y="22"/>
                  <a:pt x="8" y="22"/>
                  <a:pt x="8" y="22"/>
                </a:cubicBezTo>
                <a:cubicBezTo>
                  <a:pt x="8" y="22"/>
                  <a:pt x="10" y="65"/>
                  <a:pt x="29" y="72"/>
                </a:cubicBezTo>
                <a:close/>
              </a:path>
            </a:pathLst>
          </a:custGeom>
          <a:solidFill>
            <a:srgbClr val="009FF6"/>
          </a:solidFill>
          <a:ln>
            <a:solidFill>
              <a:srgbClr val="009FF6"/>
            </a:solid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5">
            <a:extLst>
              <a:ext uri="{FF2B5EF4-FFF2-40B4-BE49-F238E27FC236}">
                <a16:creationId xmlns:a16="http://schemas.microsoft.com/office/drawing/2014/main" id="{0413E369-3023-40EF-BFA7-971E74046254}"/>
              </a:ext>
            </a:extLst>
          </p:cNvPr>
          <p:cNvSpPr>
            <a:spLocks/>
          </p:cNvSpPr>
          <p:nvPr/>
        </p:nvSpPr>
        <p:spPr bwMode="auto">
          <a:xfrm rot="12600000">
            <a:off x="6595320" y="4460625"/>
            <a:ext cx="381000" cy="835025"/>
          </a:xfrm>
          <a:custGeom>
            <a:avLst/>
            <a:gdLst>
              <a:gd name="T0" fmla="*/ 29 w 31"/>
              <a:gd name="T1" fmla="*/ 72 h 72"/>
              <a:gd name="T2" fmla="*/ 22 w 31"/>
              <a:gd name="T3" fmla="*/ 22 h 72"/>
              <a:gd name="T4" fmla="*/ 31 w 31"/>
              <a:gd name="T5" fmla="*/ 22 h 72"/>
              <a:gd name="T6" fmla="*/ 25 w 31"/>
              <a:gd name="T7" fmla="*/ 0 h 72"/>
              <a:gd name="T8" fmla="*/ 0 w 31"/>
              <a:gd name="T9" fmla="*/ 22 h 72"/>
              <a:gd name="T10" fmla="*/ 8 w 31"/>
              <a:gd name="T11" fmla="*/ 22 h 72"/>
              <a:gd name="T12" fmla="*/ 29 w 31"/>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31" h="72">
                <a:moveTo>
                  <a:pt x="29" y="72"/>
                </a:moveTo>
                <a:cubicBezTo>
                  <a:pt x="29" y="72"/>
                  <a:pt x="11" y="53"/>
                  <a:pt x="22" y="22"/>
                </a:cubicBezTo>
                <a:cubicBezTo>
                  <a:pt x="31" y="22"/>
                  <a:pt x="31" y="22"/>
                  <a:pt x="31" y="22"/>
                </a:cubicBezTo>
                <a:cubicBezTo>
                  <a:pt x="25" y="0"/>
                  <a:pt x="25" y="0"/>
                  <a:pt x="25" y="0"/>
                </a:cubicBezTo>
                <a:cubicBezTo>
                  <a:pt x="0" y="22"/>
                  <a:pt x="0" y="22"/>
                  <a:pt x="0" y="22"/>
                </a:cubicBezTo>
                <a:cubicBezTo>
                  <a:pt x="8" y="22"/>
                  <a:pt x="8" y="22"/>
                  <a:pt x="8" y="22"/>
                </a:cubicBezTo>
                <a:cubicBezTo>
                  <a:pt x="8" y="22"/>
                  <a:pt x="10" y="65"/>
                  <a:pt x="29" y="72"/>
                </a:cubicBezTo>
                <a:close/>
              </a:path>
            </a:pathLst>
          </a:custGeom>
          <a:solidFill>
            <a:srgbClr val="009FF6"/>
          </a:solidFill>
          <a:ln>
            <a:solidFill>
              <a:srgbClr val="009FF6"/>
            </a:solidFill>
          </a:ln>
        </p:spPr>
        <p:txBody>
          <a:bodyPr vert="horz" wrap="square" lIns="91440" tIns="45720" rIns="91440" bIns="45720" numCol="1" anchor="t" anchorCtr="0" compatLnSpc="1">
            <a:prstTxWarp prst="textNoShape">
              <a:avLst/>
            </a:prstTxWarp>
          </a:bodyPr>
          <a:lstStyle/>
          <a:p>
            <a:endParaRPr lang="zh-CN" altLang="en-US"/>
          </a:p>
        </p:txBody>
      </p:sp>
      <p:sp>
        <p:nvSpPr>
          <p:cNvPr id="86" name="Rectangle 11">
            <a:extLst>
              <a:ext uri="{FF2B5EF4-FFF2-40B4-BE49-F238E27FC236}">
                <a16:creationId xmlns:a16="http://schemas.microsoft.com/office/drawing/2014/main" id="{B7434DF7-40A5-4281-9834-E69D838EE0E4}"/>
              </a:ext>
            </a:extLst>
          </p:cNvPr>
          <p:cNvSpPr>
            <a:spLocks noChangeArrowheads="1"/>
          </p:cNvSpPr>
          <p:nvPr/>
        </p:nvSpPr>
        <p:spPr bwMode="auto">
          <a:xfrm>
            <a:off x="629529" y="5305924"/>
            <a:ext cx="1398320"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状态</a:t>
            </a:r>
          </a:p>
        </p:txBody>
      </p:sp>
      <p:sp>
        <p:nvSpPr>
          <p:cNvPr id="87" name="Text Box 79">
            <a:extLst>
              <a:ext uri="{FF2B5EF4-FFF2-40B4-BE49-F238E27FC236}">
                <a16:creationId xmlns:a16="http://schemas.microsoft.com/office/drawing/2014/main" id="{55B048F5-BD44-462A-BBC5-F9A14CF1C4EA}"/>
              </a:ext>
            </a:extLst>
          </p:cNvPr>
          <p:cNvSpPr txBox="1">
            <a:spLocks noChangeArrowheads="1"/>
          </p:cNvSpPr>
          <p:nvPr/>
        </p:nvSpPr>
        <p:spPr bwMode="auto">
          <a:xfrm>
            <a:off x="2071498" y="5346938"/>
            <a:ext cx="576621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由事件引起一个状态到另一个状态的变迁。</a:t>
            </a:r>
          </a:p>
        </p:txBody>
      </p:sp>
      <p:sp>
        <p:nvSpPr>
          <p:cNvPr id="88" name="矩形 87">
            <a:extLst>
              <a:ext uri="{FF2B5EF4-FFF2-40B4-BE49-F238E27FC236}">
                <a16:creationId xmlns:a16="http://schemas.microsoft.com/office/drawing/2014/main" id="{D12B415F-50E1-4067-AFC7-0D7BEAB913B2}"/>
              </a:ext>
            </a:extLst>
          </p:cNvPr>
          <p:cNvSpPr/>
          <p:nvPr/>
        </p:nvSpPr>
        <p:spPr>
          <a:xfrm>
            <a:off x="972611" y="3501256"/>
            <a:ext cx="1271058" cy="461665"/>
          </a:xfrm>
          <a:prstGeom prst="rect">
            <a:avLst/>
          </a:prstGeom>
        </p:spPr>
        <p:txBody>
          <a:bodyPr wrap="square">
            <a:spAutoFit/>
          </a:bodyPr>
          <a:lstStyle/>
          <a:p>
            <a:pPr algn="ctr"/>
            <a:r>
              <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上课</a:t>
            </a:r>
          </a:p>
        </p:txBody>
      </p:sp>
      <p:sp>
        <p:nvSpPr>
          <p:cNvPr id="89" name="矩形 88">
            <a:extLst>
              <a:ext uri="{FF2B5EF4-FFF2-40B4-BE49-F238E27FC236}">
                <a16:creationId xmlns:a16="http://schemas.microsoft.com/office/drawing/2014/main" id="{D12B415F-50E1-4067-AFC7-0D7BEAB913B2}"/>
              </a:ext>
            </a:extLst>
          </p:cNvPr>
          <p:cNvSpPr/>
          <p:nvPr/>
        </p:nvSpPr>
        <p:spPr>
          <a:xfrm>
            <a:off x="6124748" y="3512096"/>
            <a:ext cx="1271058" cy="461665"/>
          </a:xfrm>
          <a:prstGeom prst="rect">
            <a:avLst/>
          </a:prstGeom>
        </p:spPr>
        <p:txBody>
          <a:bodyPr wrap="square">
            <a:spAutoFit/>
          </a:bodyPr>
          <a:lstStyle/>
          <a:p>
            <a:pPr algn="ctr"/>
            <a:r>
              <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下课</a:t>
            </a:r>
          </a:p>
        </p:txBody>
      </p:sp>
      <p:sp>
        <p:nvSpPr>
          <p:cNvPr id="90" name="文本框 89">
            <a:extLst>
              <a:ext uri="{FF2B5EF4-FFF2-40B4-BE49-F238E27FC236}">
                <a16:creationId xmlns:a16="http://schemas.microsoft.com/office/drawing/2014/main" id="{FD5CFB8F-E029-439E-88F7-C0C83F23074F}"/>
              </a:ext>
            </a:extLst>
          </p:cNvPr>
          <p:cNvSpPr txBox="1"/>
          <p:nvPr/>
        </p:nvSpPr>
        <p:spPr>
          <a:xfrm>
            <a:off x="3450282" y="1222919"/>
            <a:ext cx="1604235" cy="461665"/>
          </a:xfrm>
          <a:prstGeom prst="rect">
            <a:avLst/>
          </a:prstGeom>
          <a:noFill/>
        </p:spPr>
        <p:txBody>
          <a:bodyPr wrap="square" rtlCol="0">
            <a:spAutoFit/>
          </a:bodyPr>
          <a:lstStyle/>
          <a:p>
            <a:r>
              <a:rPr lang="zh-CN" altLang="en-US" sz="2400" dirty="0">
                <a:latin typeface="思源黑体 CN Medium" panose="020B0600000000000000" pitchFamily="34" charset="-122"/>
                <a:ea typeface="思源黑体 CN Medium" panose="020B0600000000000000" pitchFamily="34" charset="-122"/>
              </a:rPr>
              <a:t>下课铃响</a:t>
            </a:r>
          </a:p>
        </p:txBody>
      </p:sp>
      <p:sp>
        <p:nvSpPr>
          <p:cNvPr id="32" name="文本框 31">
            <a:extLst>
              <a:ext uri="{FF2B5EF4-FFF2-40B4-BE49-F238E27FC236}">
                <a16:creationId xmlns:a16="http://schemas.microsoft.com/office/drawing/2014/main" id="{D615E0F2-AD8A-4760-A623-924F9BF79A18}"/>
              </a:ext>
            </a:extLst>
          </p:cNvPr>
          <p:cNvSpPr txBox="1"/>
          <p:nvPr/>
        </p:nvSpPr>
        <p:spPr>
          <a:xfrm>
            <a:off x="2520306" y="1792209"/>
            <a:ext cx="2151605" cy="646331"/>
          </a:xfrm>
          <a:prstGeom prst="rect">
            <a:avLst/>
          </a:prstGeom>
          <a:noFill/>
        </p:spPr>
        <p:txBody>
          <a:bodyPr wrap="square" rtlCol="0">
            <a:spAutoFit/>
          </a:bodyPr>
          <a:lstStyle/>
          <a:p>
            <a:pPr>
              <a:lnSpc>
                <a:spcPct val="150000"/>
              </a:lnSpc>
            </a:pPr>
            <a:r>
              <a:rPr lang="zh-CN" altLang="en-US" sz="2400" dirty="0">
                <a:latin typeface="思源黑体 CN Medium" panose="020B0600000000000000" pitchFamily="34" charset="-122"/>
                <a:ea typeface="思源黑体 CN Medium" panose="020B0600000000000000" pitchFamily="34" charset="-122"/>
              </a:rPr>
              <a:t>教师停止讲课</a:t>
            </a:r>
            <a:r>
              <a:rPr lang="en-US" altLang="zh-CN" sz="2400" dirty="0">
                <a:latin typeface="思源黑体 CN Medium" panose="020B0600000000000000" pitchFamily="34" charset="-122"/>
                <a:ea typeface="思源黑体 CN Medium" panose="020B0600000000000000" pitchFamily="34" charset="-122"/>
              </a:rPr>
              <a:t>,      </a:t>
            </a:r>
          </a:p>
        </p:txBody>
      </p:sp>
      <p:sp>
        <p:nvSpPr>
          <p:cNvPr id="33" name="文本框 32">
            <a:extLst>
              <a:ext uri="{FF2B5EF4-FFF2-40B4-BE49-F238E27FC236}">
                <a16:creationId xmlns:a16="http://schemas.microsoft.com/office/drawing/2014/main" id="{D615E0F2-AD8A-4760-A623-924F9BF79A18}"/>
              </a:ext>
            </a:extLst>
          </p:cNvPr>
          <p:cNvSpPr txBox="1"/>
          <p:nvPr/>
        </p:nvSpPr>
        <p:spPr>
          <a:xfrm>
            <a:off x="4450357" y="1787194"/>
            <a:ext cx="2151605" cy="588366"/>
          </a:xfrm>
          <a:prstGeom prst="rect">
            <a:avLst/>
          </a:prstGeom>
          <a:noFill/>
        </p:spPr>
        <p:txBody>
          <a:bodyPr wrap="square" rtlCol="0">
            <a:spAutoFit/>
          </a:bodyPr>
          <a:lstStyle/>
          <a:p>
            <a:pPr>
              <a:lnSpc>
                <a:spcPct val="150000"/>
              </a:lnSpc>
            </a:pPr>
            <a:r>
              <a:rPr lang="zh-CN" altLang="en-US" sz="2400" dirty="0">
                <a:latin typeface="思源黑体 CN Medium" panose="020B0600000000000000" pitchFamily="34" charset="-122"/>
                <a:ea typeface="思源黑体 CN Medium" panose="020B0600000000000000" pitchFamily="34" charset="-122"/>
              </a:rPr>
              <a:t>学生起立</a:t>
            </a:r>
          </a:p>
        </p:txBody>
      </p:sp>
      <mc:AlternateContent xmlns:mc="http://schemas.openxmlformats.org/markup-compatibility/2006" xmlns:p14="http://schemas.microsoft.com/office/powerpoint/2010/main">
        <mc:Choice Requires="p14">
          <p:contentPart p14:bwMode="auto" r:id="rId3">
            <p14:nvContentPartPr>
              <p14:cNvPr id="3" name="墨迹 2"/>
              <p14:cNvContentPartPr/>
              <p14:nvPr/>
            </p14:nvContentPartPr>
            <p14:xfrm>
              <a:off x="8305920" y="5657760"/>
              <a:ext cx="76320" cy="13320"/>
            </p14:xfrm>
          </p:contentPart>
        </mc:Choice>
        <mc:Fallback xmlns="">
          <p:pic>
            <p:nvPicPr>
              <p:cNvPr id="3" name="墨迹 2"/>
              <p:cNvPicPr/>
              <p:nvPr/>
            </p:nvPicPr>
            <p:blipFill>
              <a:blip r:embed="rId4"/>
              <a:stretch>
                <a:fillRect/>
              </a:stretch>
            </p:blipFill>
            <p:spPr>
              <a:xfrm>
                <a:off x="8296560" y="5648400"/>
                <a:ext cx="95040" cy="32040"/>
              </a:xfrm>
              <a:prstGeom prst="rect">
                <a:avLst/>
              </a:prstGeom>
            </p:spPr>
          </p:pic>
        </mc:Fallback>
      </mc:AlternateContent>
      <p:sp>
        <p:nvSpPr>
          <p:cNvPr id="4" name="灯片编号占位符 3">
            <a:extLst>
              <a:ext uri="{FF2B5EF4-FFF2-40B4-BE49-F238E27FC236}">
                <a16:creationId xmlns:a16="http://schemas.microsoft.com/office/drawing/2014/main" id="{E27EA789-BFC7-43DE-B873-FDB5EC20A7D0}"/>
              </a:ext>
            </a:extLst>
          </p:cNvPr>
          <p:cNvSpPr>
            <a:spLocks noGrp="1"/>
          </p:cNvSpPr>
          <p:nvPr>
            <p:ph type="sldNum" sz="quarter" idx="12"/>
          </p:nvPr>
        </p:nvSpPr>
        <p:spPr/>
        <p:txBody>
          <a:bodyPr/>
          <a:lstStyle/>
          <a:p>
            <a:fld id="{91F2D4EF-46D4-4764-B373-FC59CD1D281E}" type="slidenum">
              <a:rPr lang="zh-CN" altLang="en-US" smtClean="0"/>
              <a:t>38</a:t>
            </a:fld>
            <a:endParaRPr lang="zh-CN" altLang="en-US"/>
          </a:p>
        </p:txBody>
      </p:sp>
    </p:spTree>
    <p:extLst>
      <p:ext uri="{BB962C8B-B14F-4D97-AF65-F5344CB8AC3E}">
        <p14:creationId xmlns:p14="http://schemas.microsoft.com/office/powerpoint/2010/main" val="190196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7"/>
                                        </p:tgtEl>
                                      </p:cBhvr>
                                    </p:animEffect>
                                    <p:set>
                                      <p:cBhvr>
                                        <p:cTn id="10" dur="1" fill="hold">
                                          <p:stCondLst>
                                            <p:cond delay="499"/>
                                          </p:stCondLst>
                                        </p:cTn>
                                        <p:tgtEl>
                                          <p:spTgt spid="57"/>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8"/>
                                        </p:tgtEl>
                                        <p:attrNameLst>
                                          <p:attrName>style.visibility</p:attrName>
                                        </p:attrNameLst>
                                      </p:cBhvr>
                                      <p:to>
                                        <p:strVal val="visible"/>
                                      </p:to>
                                    </p:set>
                                    <p:animEffect transition="in" filter="fade">
                                      <p:cBhvr>
                                        <p:cTn id="14" dur="500"/>
                                        <p:tgtEl>
                                          <p:spTgt spid="8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65"/>
                                        </p:tgtEl>
                                      </p:cBhvr>
                                    </p:animEffect>
                                    <p:set>
                                      <p:cBhvr>
                                        <p:cTn id="19" dur="1" fill="hold">
                                          <p:stCondLst>
                                            <p:cond delay="499"/>
                                          </p:stCondLst>
                                        </p:cTn>
                                        <p:tgtEl>
                                          <p:spTgt spid="65"/>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70"/>
                                        </p:tgtEl>
                                      </p:cBhvr>
                                    </p:animEffect>
                                    <p:set>
                                      <p:cBhvr>
                                        <p:cTn id="28" dur="1" fill="hold">
                                          <p:stCondLst>
                                            <p:cond delay="499"/>
                                          </p:stCondLst>
                                        </p:cTn>
                                        <p:tgtEl>
                                          <p:spTgt spid="70"/>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76"/>
                                        </p:tgtEl>
                                      </p:cBhvr>
                                    </p:animEffect>
                                    <p:set>
                                      <p:cBhvr>
                                        <p:cTn id="37" dur="1" fill="hold">
                                          <p:stCondLst>
                                            <p:cond delay="499"/>
                                          </p:stCondLst>
                                        </p:cTn>
                                        <p:tgtEl>
                                          <p:spTgt spid="76"/>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65" grpId="0"/>
      <p:bldP spid="70" grpId="0"/>
      <p:bldP spid="76" grpId="0"/>
      <p:bldP spid="88" grpId="0"/>
      <p:bldP spid="89" grpId="0"/>
      <p:bldP spid="90" grpId="0"/>
      <p:bldP spid="32" grpId="0"/>
      <p:bldP spid="3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2715580" y="1105225"/>
            <a:ext cx="2977247" cy="676010"/>
            <a:chOff x="2715580" y="1402292"/>
            <a:chExt cx="2977247" cy="676010"/>
          </a:xfrm>
        </p:grpSpPr>
        <p:sp>
          <p:nvSpPr>
            <p:cNvPr id="87" name="矩形: 圆角 48">
              <a:extLst>
                <a:ext uri="{FF2B5EF4-FFF2-40B4-BE49-F238E27FC236}">
                  <a16:creationId xmlns:a16="http://schemas.microsoft.com/office/drawing/2014/main" id="{1A7BB469-0189-4CB7-8F89-EDC468F268DA}"/>
                </a:ext>
              </a:extLst>
            </p:cNvPr>
            <p:cNvSpPr/>
            <p:nvPr/>
          </p:nvSpPr>
          <p:spPr>
            <a:xfrm>
              <a:off x="2715580" y="1402292"/>
              <a:ext cx="2977247" cy="67601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8" name="矩形: 圆角 50">
              <a:extLst>
                <a:ext uri="{FF2B5EF4-FFF2-40B4-BE49-F238E27FC236}">
                  <a16:creationId xmlns:a16="http://schemas.microsoft.com/office/drawing/2014/main" id="{EFD766D8-74BA-4498-897E-90C35A4D9307}"/>
                </a:ext>
              </a:extLst>
            </p:cNvPr>
            <p:cNvSpPr/>
            <p:nvPr/>
          </p:nvSpPr>
          <p:spPr>
            <a:xfrm>
              <a:off x="2839362" y="1478976"/>
              <a:ext cx="2751865" cy="543580"/>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2" name="组合 21"/>
          <p:cNvGrpSpPr/>
          <p:nvPr/>
        </p:nvGrpSpPr>
        <p:grpSpPr>
          <a:xfrm>
            <a:off x="629529" y="5305924"/>
            <a:ext cx="7208185" cy="560173"/>
            <a:chOff x="629529" y="5614144"/>
            <a:chExt cx="7208185" cy="560173"/>
          </a:xfrm>
        </p:grpSpPr>
        <p:sp>
          <p:nvSpPr>
            <p:cNvPr id="84" name="Rectangle 11">
              <a:extLst>
                <a:ext uri="{FF2B5EF4-FFF2-40B4-BE49-F238E27FC236}">
                  <a16:creationId xmlns:a16="http://schemas.microsoft.com/office/drawing/2014/main" id="{B7434DF7-40A5-4281-9834-E69D838EE0E4}"/>
                </a:ext>
              </a:extLst>
            </p:cNvPr>
            <p:cNvSpPr>
              <a:spLocks noChangeArrowheads="1"/>
            </p:cNvSpPr>
            <p:nvPr/>
          </p:nvSpPr>
          <p:spPr bwMode="auto">
            <a:xfrm>
              <a:off x="629529" y="5614144"/>
              <a:ext cx="1398320"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状态</a:t>
              </a:r>
            </a:p>
          </p:txBody>
        </p:sp>
        <p:sp>
          <p:nvSpPr>
            <p:cNvPr id="85" name="Text Box 79">
              <a:extLst>
                <a:ext uri="{FF2B5EF4-FFF2-40B4-BE49-F238E27FC236}">
                  <a16:creationId xmlns:a16="http://schemas.microsoft.com/office/drawing/2014/main" id="{55B048F5-BD44-462A-BBC5-F9A14CF1C4EA}"/>
                </a:ext>
              </a:extLst>
            </p:cNvPr>
            <p:cNvSpPr txBox="1">
              <a:spLocks noChangeArrowheads="1"/>
            </p:cNvSpPr>
            <p:nvPr/>
          </p:nvSpPr>
          <p:spPr bwMode="auto">
            <a:xfrm>
              <a:off x="2071498" y="5655158"/>
              <a:ext cx="576621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由事件引起一个状态到另一个状态的变迁。</a:t>
              </a:r>
            </a:p>
          </p:txBody>
        </p:sp>
      </p:grpSp>
      <p:grpSp>
        <p:nvGrpSpPr>
          <p:cNvPr id="36" name="组合 35">
            <a:extLst>
              <a:ext uri="{FF2B5EF4-FFF2-40B4-BE49-F238E27FC236}">
                <a16:creationId xmlns:a16="http://schemas.microsoft.com/office/drawing/2014/main" id="{C39E4290-E7E0-4D16-AF21-1FA239227B90}"/>
              </a:ext>
            </a:extLst>
          </p:cNvPr>
          <p:cNvGrpSpPr/>
          <p:nvPr/>
        </p:nvGrpSpPr>
        <p:grpSpPr>
          <a:xfrm>
            <a:off x="881918" y="3021049"/>
            <a:ext cx="1500195" cy="1386184"/>
            <a:chOff x="2363126" y="1676863"/>
            <a:chExt cx="3995264" cy="3691633"/>
          </a:xfrm>
        </p:grpSpPr>
        <p:sp>
          <p:nvSpPr>
            <p:cNvPr id="39" name="椭圆 38">
              <a:extLst>
                <a:ext uri="{FF2B5EF4-FFF2-40B4-BE49-F238E27FC236}">
                  <a16:creationId xmlns:a16="http://schemas.microsoft.com/office/drawing/2014/main" id="{58CC44DF-E121-4B6A-ABB3-2770710CE2E4}"/>
                </a:ext>
              </a:extLst>
            </p:cNvPr>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 name="椭圆 39">
              <a:extLst>
                <a:ext uri="{FF2B5EF4-FFF2-40B4-BE49-F238E27FC236}">
                  <a16:creationId xmlns:a16="http://schemas.microsoft.com/office/drawing/2014/main" id="{A9B704C3-AB91-45CE-941D-8500D5287DA0}"/>
                </a:ext>
              </a:extLst>
            </p:cNvPr>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5" name="弧形 34">
            <a:extLst>
              <a:ext uri="{FF2B5EF4-FFF2-40B4-BE49-F238E27FC236}">
                <a16:creationId xmlns:a16="http://schemas.microsoft.com/office/drawing/2014/main" id="{67257B7A-F638-4B59-BCD3-6EA5208D64C0}"/>
              </a:ext>
            </a:extLst>
          </p:cNvPr>
          <p:cNvSpPr/>
          <p:nvPr/>
        </p:nvSpPr>
        <p:spPr>
          <a:xfrm>
            <a:off x="914913" y="3059033"/>
            <a:ext cx="1418955" cy="1279564"/>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nvGrpSpPr>
          <p:cNvPr id="44" name="组合 43">
            <a:extLst>
              <a:ext uri="{FF2B5EF4-FFF2-40B4-BE49-F238E27FC236}">
                <a16:creationId xmlns:a16="http://schemas.microsoft.com/office/drawing/2014/main" id="{1243E863-B521-4846-B067-1EB9F6DC4022}"/>
              </a:ext>
            </a:extLst>
          </p:cNvPr>
          <p:cNvGrpSpPr/>
          <p:nvPr/>
        </p:nvGrpSpPr>
        <p:grpSpPr>
          <a:xfrm>
            <a:off x="6010179" y="3022768"/>
            <a:ext cx="1500195" cy="1386184"/>
            <a:chOff x="2363126" y="1676863"/>
            <a:chExt cx="3995264" cy="3691633"/>
          </a:xfrm>
        </p:grpSpPr>
        <p:sp>
          <p:nvSpPr>
            <p:cNvPr id="46" name="椭圆 45">
              <a:extLst>
                <a:ext uri="{FF2B5EF4-FFF2-40B4-BE49-F238E27FC236}">
                  <a16:creationId xmlns:a16="http://schemas.microsoft.com/office/drawing/2014/main" id="{48CA2E6F-BAE0-4D11-8172-6C49DD0EDB37}"/>
                </a:ext>
              </a:extLst>
            </p:cNvPr>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7" name="椭圆 46">
              <a:extLst>
                <a:ext uri="{FF2B5EF4-FFF2-40B4-BE49-F238E27FC236}">
                  <a16:creationId xmlns:a16="http://schemas.microsoft.com/office/drawing/2014/main" id="{B6F45D08-00DA-4326-9079-84466A98C461}"/>
                </a:ext>
              </a:extLst>
            </p:cNvPr>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3" name="弧形 42">
            <a:extLst>
              <a:ext uri="{FF2B5EF4-FFF2-40B4-BE49-F238E27FC236}">
                <a16:creationId xmlns:a16="http://schemas.microsoft.com/office/drawing/2014/main" id="{466C6D95-2F8C-43CB-9923-1FDE7F8DBE1A}"/>
              </a:ext>
            </a:extLst>
          </p:cNvPr>
          <p:cNvSpPr/>
          <p:nvPr/>
        </p:nvSpPr>
        <p:spPr>
          <a:xfrm>
            <a:off x="6043174" y="3060752"/>
            <a:ext cx="1418955" cy="1279564"/>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nvGrpSpPr>
          <p:cNvPr id="10" name="组合 9"/>
          <p:cNvGrpSpPr/>
          <p:nvPr/>
        </p:nvGrpSpPr>
        <p:grpSpPr>
          <a:xfrm>
            <a:off x="2715580" y="1094072"/>
            <a:ext cx="2977247" cy="676010"/>
            <a:chOff x="2715580" y="1402292"/>
            <a:chExt cx="2977247" cy="676010"/>
          </a:xfrm>
        </p:grpSpPr>
        <p:sp>
          <p:nvSpPr>
            <p:cNvPr id="49" name="矩形: 圆角 48">
              <a:extLst>
                <a:ext uri="{FF2B5EF4-FFF2-40B4-BE49-F238E27FC236}">
                  <a16:creationId xmlns:a16="http://schemas.microsoft.com/office/drawing/2014/main" id="{1A7BB469-0189-4CB7-8F89-EDC468F268DA}"/>
                </a:ext>
              </a:extLst>
            </p:cNvPr>
            <p:cNvSpPr/>
            <p:nvPr/>
          </p:nvSpPr>
          <p:spPr>
            <a:xfrm>
              <a:off x="2715580" y="1402292"/>
              <a:ext cx="2977247" cy="67601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1" name="矩形: 圆角 50">
              <a:extLst>
                <a:ext uri="{FF2B5EF4-FFF2-40B4-BE49-F238E27FC236}">
                  <a16:creationId xmlns:a16="http://schemas.microsoft.com/office/drawing/2014/main" id="{EFD766D8-74BA-4498-897E-90C35A4D9307}"/>
                </a:ext>
              </a:extLst>
            </p:cNvPr>
            <p:cNvSpPr/>
            <p:nvPr/>
          </p:nvSpPr>
          <p:spPr>
            <a:xfrm>
              <a:off x="2839362" y="1478976"/>
              <a:ext cx="2751865" cy="543580"/>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4" name="直接连接符 3">
            <a:extLst>
              <a:ext uri="{FF2B5EF4-FFF2-40B4-BE49-F238E27FC236}">
                <a16:creationId xmlns:a16="http://schemas.microsoft.com/office/drawing/2014/main" id="{9636F169-B582-4663-B1BE-955B63D42F7B}"/>
              </a:ext>
            </a:extLst>
          </p:cNvPr>
          <p:cNvCxnSpPr/>
          <p:nvPr/>
        </p:nvCxnSpPr>
        <p:spPr>
          <a:xfrm>
            <a:off x="1897241" y="1860333"/>
            <a:ext cx="471031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sp>
        <p:nvSpPr>
          <p:cNvPr id="6" name="箭头: 下弧形 5">
            <a:extLst>
              <a:ext uri="{FF2B5EF4-FFF2-40B4-BE49-F238E27FC236}">
                <a16:creationId xmlns:a16="http://schemas.microsoft.com/office/drawing/2014/main" id="{04852F17-D41F-4E61-8DC7-72EB462DDA52}"/>
              </a:ext>
            </a:extLst>
          </p:cNvPr>
          <p:cNvSpPr/>
          <p:nvPr/>
        </p:nvSpPr>
        <p:spPr>
          <a:xfrm flipV="1">
            <a:off x="1813606" y="2373537"/>
            <a:ext cx="4938712" cy="676010"/>
          </a:xfrm>
          <a:prstGeom prst="curvedUpArrow">
            <a:avLst>
              <a:gd name="adj1" fmla="val 30115"/>
              <a:gd name="adj2" fmla="val 67989"/>
              <a:gd name="adj3" fmla="val 25000"/>
            </a:avLst>
          </a:prstGeom>
          <a:solidFill>
            <a:srgbClr val="009FF6"/>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 name="组合 2"/>
          <p:cNvGrpSpPr/>
          <p:nvPr/>
        </p:nvGrpSpPr>
        <p:grpSpPr>
          <a:xfrm>
            <a:off x="1485012" y="4460625"/>
            <a:ext cx="5491308" cy="835025"/>
            <a:chOff x="1485012" y="4768845"/>
            <a:chExt cx="5491308" cy="835025"/>
          </a:xfrm>
        </p:grpSpPr>
        <p:sp>
          <p:nvSpPr>
            <p:cNvPr id="11" name="Freeform 5">
              <a:extLst>
                <a:ext uri="{FF2B5EF4-FFF2-40B4-BE49-F238E27FC236}">
                  <a16:creationId xmlns:a16="http://schemas.microsoft.com/office/drawing/2014/main" id="{0D2F1D09-F491-4130-BD14-E913E39910BD}"/>
                </a:ext>
              </a:extLst>
            </p:cNvPr>
            <p:cNvSpPr>
              <a:spLocks/>
            </p:cNvSpPr>
            <p:nvPr/>
          </p:nvSpPr>
          <p:spPr bwMode="auto">
            <a:xfrm rot="20700000">
              <a:off x="1485012" y="4768845"/>
              <a:ext cx="381000" cy="835025"/>
            </a:xfrm>
            <a:custGeom>
              <a:avLst/>
              <a:gdLst>
                <a:gd name="T0" fmla="*/ 29 w 31"/>
                <a:gd name="T1" fmla="*/ 72 h 72"/>
                <a:gd name="T2" fmla="*/ 22 w 31"/>
                <a:gd name="T3" fmla="*/ 22 h 72"/>
                <a:gd name="T4" fmla="*/ 31 w 31"/>
                <a:gd name="T5" fmla="*/ 22 h 72"/>
                <a:gd name="T6" fmla="*/ 25 w 31"/>
                <a:gd name="T7" fmla="*/ 0 h 72"/>
                <a:gd name="T8" fmla="*/ 0 w 31"/>
                <a:gd name="T9" fmla="*/ 22 h 72"/>
                <a:gd name="T10" fmla="*/ 8 w 31"/>
                <a:gd name="T11" fmla="*/ 22 h 72"/>
                <a:gd name="T12" fmla="*/ 29 w 31"/>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31" h="72">
                  <a:moveTo>
                    <a:pt x="29" y="72"/>
                  </a:moveTo>
                  <a:cubicBezTo>
                    <a:pt x="29" y="72"/>
                    <a:pt x="11" y="53"/>
                    <a:pt x="22" y="22"/>
                  </a:cubicBezTo>
                  <a:cubicBezTo>
                    <a:pt x="31" y="22"/>
                    <a:pt x="31" y="22"/>
                    <a:pt x="31" y="22"/>
                  </a:cubicBezTo>
                  <a:cubicBezTo>
                    <a:pt x="25" y="0"/>
                    <a:pt x="25" y="0"/>
                    <a:pt x="25" y="0"/>
                  </a:cubicBezTo>
                  <a:cubicBezTo>
                    <a:pt x="0" y="22"/>
                    <a:pt x="0" y="22"/>
                    <a:pt x="0" y="22"/>
                  </a:cubicBezTo>
                  <a:cubicBezTo>
                    <a:pt x="8" y="22"/>
                    <a:pt x="8" y="22"/>
                    <a:pt x="8" y="22"/>
                  </a:cubicBezTo>
                  <a:cubicBezTo>
                    <a:pt x="8" y="22"/>
                    <a:pt x="10" y="65"/>
                    <a:pt x="29" y="72"/>
                  </a:cubicBezTo>
                  <a:close/>
                </a:path>
              </a:pathLst>
            </a:custGeom>
            <a:solidFill>
              <a:srgbClr val="009FF6"/>
            </a:solidFill>
            <a:ln>
              <a:solidFill>
                <a:srgbClr val="009FF6"/>
              </a:solid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5">
              <a:extLst>
                <a:ext uri="{FF2B5EF4-FFF2-40B4-BE49-F238E27FC236}">
                  <a16:creationId xmlns:a16="http://schemas.microsoft.com/office/drawing/2014/main" id="{0413E369-3023-40EF-BFA7-971E74046254}"/>
                </a:ext>
              </a:extLst>
            </p:cNvPr>
            <p:cNvSpPr>
              <a:spLocks/>
            </p:cNvSpPr>
            <p:nvPr/>
          </p:nvSpPr>
          <p:spPr bwMode="auto">
            <a:xfrm rot="12600000">
              <a:off x="6595320" y="4768845"/>
              <a:ext cx="381000" cy="835025"/>
            </a:xfrm>
            <a:custGeom>
              <a:avLst/>
              <a:gdLst>
                <a:gd name="T0" fmla="*/ 29 w 31"/>
                <a:gd name="T1" fmla="*/ 72 h 72"/>
                <a:gd name="T2" fmla="*/ 22 w 31"/>
                <a:gd name="T3" fmla="*/ 22 h 72"/>
                <a:gd name="T4" fmla="*/ 31 w 31"/>
                <a:gd name="T5" fmla="*/ 22 h 72"/>
                <a:gd name="T6" fmla="*/ 25 w 31"/>
                <a:gd name="T7" fmla="*/ 0 h 72"/>
                <a:gd name="T8" fmla="*/ 0 w 31"/>
                <a:gd name="T9" fmla="*/ 22 h 72"/>
                <a:gd name="T10" fmla="*/ 8 w 31"/>
                <a:gd name="T11" fmla="*/ 22 h 72"/>
                <a:gd name="T12" fmla="*/ 29 w 31"/>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31" h="72">
                  <a:moveTo>
                    <a:pt x="29" y="72"/>
                  </a:moveTo>
                  <a:cubicBezTo>
                    <a:pt x="29" y="72"/>
                    <a:pt x="11" y="53"/>
                    <a:pt x="22" y="22"/>
                  </a:cubicBezTo>
                  <a:cubicBezTo>
                    <a:pt x="31" y="22"/>
                    <a:pt x="31" y="22"/>
                    <a:pt x="31" y="22"/>
                  </a:cubicBezTo>
                  <a:cubicBezTo>
                    <a:pt x="25" y="0"/>
                    <a:pt x="25" y="0"/>
                    <a:pt x="25" y="0"/>
                  </a:cubicBezTo>
                  <a:cubicBezTo>
                    <a:pt x="0" y="22"/>
                    <a:pt x="0" y="22"/>
                    <a:pt x="0" y="22"/>
                  </a:cubicBezTo>
                  <a:cubicBezTo>
                    <a:pt x="8" y="22"/>
                    <a:pt x="8" y="22"/>
                    <a:pt x="8" y="22"/>
                  </a:cubicBezTo>
                  <a:cubicBezTo>
                    <a:pt x="8" y="22"/>
                    <a:pt x="10" y="65"/>
                    <a:pt x="29" y="72"/>
                  </a:cubicBezTo>
                  <a:close/>
                </a:path>
              </a:pathLst>
            </a:custGeom>
            <a:solidFill>
              <a:srgbClr val="009FF6"/>
            </a:solidFill>
            <a:ln>
              <a:solidFill>
                <a:srgbClr val="009FF6"/>
              </a:solidFill>
            </a:ln>
          </p:spPr>
          <p:txBody>
            <a:bodyPr vert="horz" wrap="square" lIns="91440" tIns="45720" rIns="91440" bIns="45720" numCol="1" anchor="t" anchorCtr="0" compatLnSpc="1">
              <a:prstTxWarp prst="textNoShape">
                <a:avLst/>
              </a:prstTxWarp>
            </a:bodyPr>
            <a:lstStyle/>
            <a:p>
              <a:endParaRPr lang="zh-CN" altLang="en-US"/>
            </a:p>
          </p:txBody>
        </p:sp>
      </p:grpSp>
      <p:sp>
        <p:nvSpPr>
          <p:cNvPr id="53" name="箭头: 下弧形 5">
            <a:extLst>
              <a:ext uri="{FF2B5EF4-FFF2-40B4-BE49-F238E27FC236}">
                <a16:creationId xmlns:a16="http://schemas.microsoft.com/office/drawing/2014/main" id="{04852F17-D41F-4E61-8DC7-72EB462DDA52}"/>
              </a:ext>
            </a:extLst>
          </p:cNvPr>
          <p:cNvSpPr/>
          <p:nvPr/>
        </p:nvSpPr>
        <p:spPr>
          <a:xfrm flipH="1">
            <a:off x="1602379" y="4376121"/>
            <a:ext cx="5165856" cy="780456"/>
          </a:xfrm>
          <a:prstGeom prst="curvedUpArrow">
            <a:avLst>
              <a:gd name="adj1" fmla="val 30115"/>
              <a:gd name="adj2" fmla="val 67989"/>
              <a:gd name="adj3" fmla="val 25000"/>
            </a:avLst>
          </a:prstGeom>
          <a:solidFill>
            <a:srgbClr val="009FF6"/>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矩形 53">
            <a:extLst>
              <a:ext uri="{FF2B5EF4-FFF2-40B4-BE49-F238E27FC236}">
                <a16:creationId xmlns:a16="http://schemas.microsoft.com/office/drawing/2014/main" id="{D12B415F-50E1-4067-AFC7-0D7BEAB913B2}"/>
              </a:ext>
            </a:extLst>
          </p:cNvPr>
          <p:cNvSpPr/>
          <p:nvPr/>
        </p:nvSpPr>
        <p:spPr>
          <a:xfrm>
            <a:off x="972611" y="3501256"/>
            <a:ext cx="1271058" cy="461665"/>
          </a:xfrm>
          <a:prstGeom prst="rect">
            <a:avLst/>
          </a:prstGeom>
        </p:spPr>
        <p:txBody>
          <a:bodyPr wrap="square">
            <a:spAutoFit/>
          </a:bodyPr>
          <a:lstStyle/>
          <a:p>
            <a:pPr algn="ctr"/>
            <a:r>
              <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上课</a:t>
            </a:r>
          </a:p>
        </p:txBody>
      </p:sp>
      <p:sp>
        <p:nvSpPr>
          <p:cNvPr id="55" name="矩形 54">
            <a:extLst>
              <a:ext uri="{FF2B5EF4-FFF2-40B4-BE49-F238E27FC236}">
                <a16:creationId xmlns:a16="http://schemas.microsoft.com/office/drawing/2014/main" id="{D12B415F-50E1-4067-AFC7-0D7BEAB913B2}"/>
              </a:ext>
            </a:extLst>
          </p:cNvPr>
          <p:cNvSpPr/>
          <p:nvPr/>
        </p:nvSpPr>
        <p:spPr>
          <a:xfrm>
            <a:off x="6124748" y="3512096"/>
            <a:ext cx="1271058" cy="461665"/>
          </a:xfrm>
          <a:prstGeom prst="rect">
            <a:avLst/>
          </a:prstGeom>
        </p:spPr>
        <p:txBody>
          <a:bodyPr wrap="square">
            <a:spAutoFit/>
          </a:bodyPr>
          <a:lstStyle/>
          <a:p>
            <a:pPr algn="ctr"/>
            <a:r>
              <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下课</a:t>
            </a:r>
          </a:p>
        </p:txBody>
      </p:sp>
      <p:sp>
        <p:nvSpPr>
          <p:cNvPr id="56" name="文本框 55">
            <a:extLst>
              <a:ext uri="{FF2B5EF4-FFF2-40B4-BE49-F238E27FC236}">
                <a16:creationId xmlns:a16="http://schemas.microsoft.com/office/drawing/2014/main" id="{FD5CFB8F-E029-439E-88F7-C0C83F23074F}"/>
              </a:ext>
            </a:extLst>
          </p:cNvPr>
          <p:cNvSpPr txBox="1"/>
          <p:nvPr/>
        </p:nvSpPr>
        <p:spPr>
          <a:xfrm>
            <a:off x="3450282" y="1222919"/>
            <a:ext cx="1604235" cy="461665"/>
          </a:xfrm>
          <a:prstGeom prst="rect">
            <a:avLst/>
          </a:prstGeom>
          <a:noFill/>
        </p:spPr>
        <p:txBody>
          <a:bodyPr wrap="square" rtlCol="0">
            <a:spAutoFit/>
          </a:bodyPr>
          <a:lstStyle/>
          <a:p>
            <a:r>
              <a:rPr lang="zh-CN" altLang="en-US" sz="2400" dirty="0">
                <a:latin typeface="思源黑体 CN Medium" panose="020B0600000000000000" pitchFamily="34" charset="-122"/>
                <a:ea typeface="思源黑体 CN Medium" panose="020B0600000000000000" pitchFamily="34" charset="-122"/>
              </a:rPr>
              <a:t>下课铃响</a:t>
            </a:r>
          </a:p>
        </p:txBody>
      </p:sp>
      <p:sp>
        <p:nvSpPr>
          <p:cNvPr id="57" name="文本框 56">
            <a:extLst>
              <a:ext uri="{FF2B5EF4-FFF2-40B4-BE49-F238E27FC236}">
                <a16:creationId xmlns:a16="http://schemas.microsoft.com/office/drawing/2014/main" id="{D615E0F2-AD8A-4760-A623-924F9BF79A18}"/>
              </a:ext>
            </a:extLst>
          </p:cNvPr>
          <p:cNvSpPr txBox="1"/>
          <p:nvPr/>
        </p:nvSpPr>
        <p:spPr>
          <a:xfrm>
            <a:off x="2520306" y="1792209"/>
            <a:ext cx="2151605" cy="646331"/>
          </a:xfrm>
          <a:prstGeom prst="rect">
            <a:avLst/>
          </a:prstGeom>
          <a:noFill/>
        </p:spPr>
        <p:txBody>
          <a:bodyPr wrap="square" rtlCol="0">
            <a:spAutoFit/>
          </a:bodyPr>
          <a:lstStyle/>
          <a:p>
            <a:pPr>
              <a:lnSpc>
                <a:spcPct val="150000"/>
              </a:lnSpc>
            </a:pPr>
            <a:r>
              <a:rPr lang="zh-CN" altLang="en-US" sz="2400" dirty="0">
                <a:latin typeface="思源黑体 CN Medium" panose="020B0600000000000000" pitchFamily="34" charset="-122"/>
                <a:ea typeface="思源黑体 CN Medium" panose="020B0600000000000000" pitchFamily="34" charset="-122"/>
              </a:rPr>
              <a:t>教师停止讲课</a:t>
            </a:r>
            <a:r>
              <a:rPr lang="en-US" altLang="zh-CN" sz="2400" dirty="0">
                <a:latin typeface="思源黑体 CN Medium" panose="020B0600000000000000" pitchFamily="34" charset="-122"/>
                <a:ea typeface="思源黑体 CN Medium" panose="020B0600000000000000" pitchFamily="34" charset="-122"/>
              </a:rPr>
              <a:t>,      </a:t>
            </a:r>
          </a:p>
        </p:txBody>
      </p:sp>
      <p:sp>
        <p:nvSpPr>
          <p:cNvPr id="58" name="文本框 57">
            <a:extLst>
              <a:ext uri="{FF2B5EF4-FFF2-40B4-BE49-F238E27FC236}">
                <a16:creationId xmlns:a16="http://schemas.microsoft.com/office/drawing/2014/main" id="{D615E0F2-AD8A-4760-A623-924F9BF79A18}"/>
              </a:ext>
            </a:extLst>
          </p:cNvPr>
          <p:cNvSpPr txBox="1"/>
          <p:nvPr/>
        </p:nvSpPr>
        <p:spPr>
          <a:xfrm>
            <a:off x="4450357" y="1787194"/>
            <a:ext cx="2151605" cy="588366"/>
          </a:xfrm>
          <a:prstGeom prst="rect">
            <a:avLst/>
          </a:prstGeom>
          <a:noFill/>
        </p:spPr>
        <p:txBody>
          <a:bodyPr wrap="square" rtlCol="0">
            <a:spAutoFit/>
          </a:bodyPr>
          <a:lstStyle/>
          <a:p>
            <a:pPr>
              <a:lnSpc>
                <a:spcPct val="150000"/>
              </a:lnSpc>
            </a:pPr>
            <a:r>
              <a:rPr lang="zh-CN" altLang="en-US" sz="2400" dirty="0">
                <a:latin typeface="思源黑体 CN Medium" panose="020B0600000000000000" pitchFamily="34" charset="-122"/>
                <a:ea typeface="思源黑体 CN Medium" panose="020B0600000000000000" pitchFamily="34" charset="-122"/>
              </a:rPr>
              <a:t>学生起立</a:t>
            </a:r>
          </a:p>
        </p:txBody>
      </p:sp>
      <p:sp>
        <p:nvSpPr>
          <p:cNvPr id="78" name="文本框 77">
            <a:extLst>
              <a:ext uri="{FF2B5EF4-FFF2-40B4-BE49-F238E27FC236}">
                <a16:creationId xmlns:a16="http://schemas.microsoft.com/office/drawing/2014/main" id="{FD5CFB8F-E029-439E-88F7-C0C83F23074F}"/>
              </a:ext>
            </a:extLst>
          </p:cNvPr>
          <p:cNvSpPr txBox="1"/>
          <p:nvPr/>
        </p:nvSpPr>
        <p:spPr>
          <a:xfrm>
            <a:off x="3480844" y="5286888"/>
            <a:ext cx="1604235" cy="461665"/>
          </a:xfrm>
          <a:prstGeom prst="rect">
            <a:avLst/>
          </a:prstGeom>
          <a:noFill/>
        </p:spPr>
        <p:txBody>
          <a:bodyPr wrap="square" rtlCol="0">
            <a:spAutoFit/>
          </a:bodyPr>
          <a:lstStyle/>
          <a:p>
            <a:r>
              <a:rPr lang="zh-CN" altLang="en-US" sz="2400" dirty="0">
                <a:latin typeface="思源黑体 CN Medium" panose="020B0600000000000000" pitchFamily="34" charset="-122"/>
                <a:ea typeface="思源黑体 CN Medium" panose="020B0600000000000000" pitchFamily="34" charset="-122"/>
              </a:rPr>
              <a:t>上课铃响</a:t>
            </a:r>
          </a:p>
        </p:txBody>
      </p:sp>
      <p:sp>
        <p:nvSpPr>
          <p:cNvPr id="81" name="文本框 80">
            <a:extLst>
              <a:ext uri="{FF2B5EF4-FFF2-40B4-BE49-F238E27FC236}">
                <a16:creationId xmlns:a16="http://schemas.microsoft.com/office/drawing/2014/main" id="{D615E0F2-AD8A-4760-A623-924F9BF79A18}"/>
              </a:ext>
            </a:extLst>
          </p:cNvPr>
          <p:cNvSpPr txBox="1"/>
          <p:nvPr/>
        </p:nvSpPr>
        <p:spPr>
          <a:xfrm>
            <a:off x="2747093" y="5840731"/>
            <a:ext cx="2151605" cy="588366"/>
          </a:xfrm>
          <a:prstGeom prst="rect">
            <a:avLst/>
          </a:prstGeom>
          <a:noFill/>
        </p:spPr>
        <p:txBody>
          <a:bodyPr wrap="square" rtlCol="0">
            <a:spAutoFit/>
          </a:bodyPr>
          <a:lstStyle/>
          <a:p>
            <a:pPr>
              <a:lnSpc>
                <a:spcPct val="150000"/>
              </a:lnSpc>
            </a:pPr>
            <a:r>
              <a:rPr lang="zh-CN" altLang="en-US" sz="2400" dirty="0">
                <a:latin typeface="思源黑体 CN Medium" panose="020B0600000000000000" pitchFamily="34" charset="-122"/>
                <a:ea typeface="思源黑体 CN Medium" panose="020B0600000000000000" pitchFamily="34" charset="-122"/>
              </a:rPr>
              <a:t>学生入座</a:t>
            </a:r>
            <a:r>
              <a:rPr lang="en-US" altLang="zh-CN" sz="2400" dirty="0">
                <a:latin typeface="思源黑体 CN Medium" panose="020B0600000000000000" pitchFamily="34" charset="-122"/>
                <a:ea typeface="思源黑体 CN Medium" panose="020B0600000000000000" pitchFamily="34" charset="-122"/>
              </a:rPr>
              <a:t>,</a:t>
            </a:r>
            <a:endParaRPr lang="zh-CN" altLang="en-US" sz="2400" dirty="0">
              <a:latin typeface="思源黑体 CN Medium" panose="020B0600000000000000" pitchFamily="34" charset="-122"/>
              <a:ea typeface="思源黑体 CN Medium" panose="020B0600000000000000" pitchFamily="34" charset="-122"/>
            </a:endParaRPr>
          </a:p>
        </p:txBody>
      </p:sp>
      <p:sp>
        <p:nvSpPr>
          <p:cNvPr id="82" name="文本框 81">
            <a:extLst>
              <a:ext uri="{FF2B5EF4-FFF2-40B4-BE49-F238E27FC236}">
                <a16:creationId xmlns:a16="http://schemas.microsoft.com/office/drawing/2014/main" id="{D615E0F2-AD8A-4760-A623-924F9BF79A18}"/>
              </a:ext>
            </a:extLst>
          </p:cNvPr>
          <p:cNvSpPr txBox="1"/>
          <p:nvPr/>
        </p:nvSpPr>
        <p:spPr>
          <a:xfrm>
            <a:off x="4039197" y="5840731"/>
            <a:ext cx="2151605" cy="588366"/>
          </a:xfrm>
          <a:prstGeom prst="rect">
            <a:avLst/>
          </a:prstGeom>
          <a:noFill/>
        </p:spPr>
        <p:txBody>
          <a:bodyPr wrap="square" rtlCol="0">
            <a:spAutoFit/>
          </a:bodyPr>
          <a:lstStyle/>
          <a:p>
            <a:pPr>
              <a:lnSpc>
                <a:spcPct val="150000"/>
              </a:lnSpc>
            </a:pPr>
            <a:r>
              <a:rPr lang="zh-CN" altLang="en-US" sz="2400" dirty="0">
                <a:latin typeface="思源黑体 CN Medium" panose="020B0600000000000000" pitchFamily="34" charset="-122"/>
                <a:ea typeface="思源黑体 CN Medium" panose="020B0600000000000000" pitchFamily="34" charset="-122"/>
              </a:rPr>
              <a:t>老师开始讲课</a:t>
            </a:r>
          </a:p>
        </p:txBody>
      </p:sp>
      <p:sp>
        <p:nvSpPr>
          <p:cNvPr id="2" name="灯片编号占位符 1">
            <a:extLst>
              <a:ext uri="{FF2B5EF4-FFF2-40B4-BE49-F238E27FC236}">
                <a16:creationId xmlns:a16="http://schemas.microsoft.com/office/drawing/2014/main" id="{86CFCCDB-26F3-48C6-B44F-D21763AA16F3}"/>
              </a:ext>
            </a:extLst>
          </p:cNvPr>
          <p:cNvSpPr>
            <a:spLocks noGrp="1"/>
          </p:cNvSpPr>
          <p:nvPr>
            <p:ph type="sldNum" sz="quarter" idx="12"/>
          </p:nvPr>
        </p:nvSpPr>
        <p:spPr/>
        <p:txBody>
          <a:bodyPr/>
          <a:lstStyle/>
          <a:p>
            <a:fld id="{91F2D4EF-46D4-4764-B373-FC59CD1D281E}" type="slidenum">
              <a:rPr lang="zh-CN" altLang="en-US" smtClean="0"/>
              <a:t>39</a:t>
            </a:fld>
            <a:endParaRPr lang="zh-CN" altLang="en-US"/>
          </a:p>
        </p:txBody>
      </p:sp>
    </p:spTree>
    <p:extLst>
      <p:ext uri="{BB962C8B-B14F-4D97-AF65-F5344CB8AC3E}">
        <p14:creationId xmlns:p14="http://schemas.microsoft.com/office/powerpoint/2010/main" val="104154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right)">
                                      <p:cBhvr>
                                        <p:cTn id="14" dur="500"/>
                                        <p:tgtEl>
                                          <p:spTgt spid="53"/>
                                        </p:tgtEl>
                                      </p:cBhvr>
                                    </p:animEffect>
                                  </p:childTnLst>
                                </p:cTn>
                              </p:par>
                              <p:par>
                                <p:cTn id="15" presetID="42" presetClass="path" presetSubtype="0" accel="50000" decel="50000" fill="hold" nodeType="withEffect">
                                  <p:stCondLst>
                                    <p:cond delay="0"/>
                                  </p:stCondLst>
                                  <p:childTnLst>
                                    <p:animMotion origin="layout" path="M -0.00104 -0.01944 L 0.00651 0.59352 " pathEditMode="relative" rAng="0" ptsTypes="AA">
                                      <p:cBhvr>
                                        <p:cTn id="16" dur="1250" fill="hold"/>
                                        <p:tgtEl>
                                          <p:spTgt spid="10"/>
                                        </p:tgtEl>
                                        <p:attrNameLst>
                                          <p:attrName>ppt_x</p:attrName>
                                          <p:attrName>ppt_y</p:attrName>
                                        </p:attrNameLst>
                                      </p:cBhvr>
                                      <p:rCtr x="378" y="30648"/>
                                    </p:animMotion>
                                  </p:childTnLst>
                                </p:cTn>
                              </p:par>
                              <p:par>
                                <p:cTn id="17" presetID="42" presetClass="path" presetSubtype="0" accel="50000" decel="50000" fill="hold" nodeType="withEffect">
                                  <p:stCondLst>
                                    <p:cond delay="0"/>
                                  </p:stCondLst>
                                  <p:childTnLst>
                                    <p:animMotion origin="layout" path="M 0.02552 -0.00393 L 0.02187 0.58287 " pathEditMode="relative" rAng="0" ptsTypes="AA">
                                      <p:cBhvr>
                                        <p:cTn id="18" dur="1250" fill="hold"/>
                                        <p:tgtEl>
                                          <p:spTgt spid="4"/>
                                        </p:tgtEl>
                                        <p:attrNameLst>
                                          <p:attrName>ppt_x</p:attrName>
                                          <p:attrName>ppt_y</p:attrName>
                                        </p:attrNameLst>
                                      </p:cBhvr>
                                      <p:rCtr x="-182" y="29329"/>
                                    </p:animMotion>
                                  </p:childTnLst>
                                </p:cTn>
                              </p:par>
                              <p:par>
                                <p:cTn id="19" presetID="10" presetClass="entr" presetSubtype="0" fill="hold" grpId="0" nodeType="withEffect">
                                  <p:stCondLst>
                                    <p:cond delay="70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fade">
                                      <p:cBhvr>
                                        <p:cTn id="25" dur="500"/>
                                        <p:tgtEl>
                                          <p:spTgt spid="8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fade">
                                      <p:cBhvr>
                                        <p:cTn id="28"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78" grpId="0"/>
      <p:bldP spid="81" grpId="0"/>
      <p:bldP spid="8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3157274" y="2398988"/>
            <a:ext cx="6955750" cy="2249939"/>
            <a:chOff x="1699221" y="2519622"/>
            <a:chExt cx="6955750" cy="2249939"/>
          </a:xfrm>
        </p:grpSpPr>
        <p:grpSp>
          <p:nvGrpSpPr>
            <p:cNvPr id="9" name="组合 8"/>
            <p:cNvGrpSpPr/>
            <p:nvPr/>
          </p:nvGrpSpPr>
          <p:grpSpPr>
            <a:xfrm>
              <a:off x="1699221" y="2519622"/>
              <a:ext cx="6955750" cy="1694679"/>
              <a:chOff x="1274419" y="1889716"/>
              <a:chExt cx="5216819" cy="1271009"/>
            </a:xfrm>
          </p:grpSpPr>
          <p:sp>
            <p:nvSpPr>
              <p:cNvPr id="11" name="矩形 10"/>
              <p:cNvSpPr/>
              <p:nvPr/>
            </p:nvSpPr>
            <p:spPr>
              <a:xfrm>
                <a:off x="1274419" y="1889716"/>
                <a:ext cx="5216819" cy="907171"/>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概述和运输层服务</a:t>
                </a:r>
              </a:p>
            </p:txBody>
          </p:sp>
          <p:sp>
            <p:nvSpPr>
              <p:cNvPr id="12" name="矩形 11"/>
              <p:cNvSpPr/>
              <p:nvPr/>
            </p:nvSpPr>
            <p:spPr>
              <a:xfrm>
                <a:off x="2460476" y="2676073"/>
                <a:ext cx="4014998"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verview</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of Transport Layer</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2055163" y="2310294"/>
                <a:ext cx="602569" cy="807913"/>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O</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p:nvPr/>
            </p:nvCxnSpPr>
            <p:spPr>
              <a:xfrm>
                <a:off x="2010025" y="3160725"/>
                <a:ext cx="4296222"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7328997" y="406167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1FA4EE94-41A1-4AA0-A223-8D9435C9E540}"/>
              </a:ext>
            </a:extLst>
          </p:cNvPr>
          <p:cNvSpPr>
            <a:spLocks noGrp="1"/>
          </p:cNvSpPr>
          <p:nvPr>
            <p:ph type="sldNum" sz="quarter" idx="12"/>
          </p:nvPr>
        </p:nvSpPr>
        <p:spPr/>
        <p:txBody>
          <a:bodyPr/>
          <a:lstStyle/>
          <a:p>
            <a:fld id="{91F2D4EF-46D4-4764-B373-FC59CD1D281E}" type="slidenum">
              <a:rPr lang="zh-CN" altLang="en-US" smtClean="0"/>
              <a:t>4</a:t>
            </a:fld>
            <a:endParaRPr lang="zh-CN" altLang="en-US"/>
          </a:p>
        </p:txBody>
      </p:sp>
    </p:spTree>
    <p:extLst>
      <p:ext uri="{BB962C8B-B14F-4D97-AF65-F5344CB8AC3E}">
        <p14:creationId xmlns:p14="http://schemas.microsoft.com/office/powerpoint/2010/main" val="90368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a:extLst>
              <a:ext uri="{FF2B5EF4-FFF2-40B4-BE49-F238E27FC236}">
                <a16:creationId xmlns:a16="http://schemas.microsoft.com/office/drawing/2014/main" id="{DC15DA7E-BE29-4AEE-BEB3-3A2406CBE6EE}"/>
              </a:ext>
            </a:extLst>
          </p:cNvPr>
          <p:cNvGrpSpPr/>
          <p:nvPr/>
        </p:nvGrpSpPr>
        <p:grpSpPr>
          <a:xfrm>
            <a:off x="2130656" y="2498303"/>
            <a:ext cx="6720840" cy="476221"/>
            <a:chOff x="1403750" y="3593123"/>
            <a:chExt cx="6720840" cy="476221"/>
          </a:xfrm>
        </p:grpSpPr>
        <p:grpSp>
          <p:nvGrpSpPr>
            <p:cNvPr id="76" name="组合 75">
              <a:extLst>
                <a:ext uri="{FF2B5EF4-FFF2-40B4-BE49-F238E27FC236}">
                  <a16:creationId xmlns:a16="http://schemas.microsoft.com/office/drawing/2014/main" id="{0840762B-9583-4CC0-86A6-F124672A1FBC}"/>
                </a:ext>
              </a:extLst>
            </p:cNvPr>
            <p:cNvGrpSpPr/>
            <p:nvPr/>
          </p:nvGrpSpPr>
          <p:grpSpPr>
            <a:xfrm>
              <a:off x="1403750" y="3593123"/>
              <a:ext cx="490436" cy="476221"/>
              <a:chOff x="1403750" y="3593123"/>
              <a:chExt cx="808892" cy="785446"/>
            </a:xfrm>
          </p:grpSpPr>
          <p:sp>
            <p:nvSpPr>
              <p:cNvPr id="78" name="对话气泡: 椭圆形 77">
                <a:extLst>
                  <a:ext uri="{FF2B5EF4-FFF2-40B4-BE49-F238E27FC236}">
                    <a16:creationId xmlns:a16="http://schemas.microsoft.com/office/drawing/2014/main" id="{BDDD30BB-9EDC-44AD-8652-DEAA2C44D2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round-web-cam_17861">
                <a:extLst>
                  <a:ext uri="{FF2B5EF4-FFF2-40B4-BE49-F238E27FC236}">
                    <a16:creationId xmlns:a16="http://schemas.microsoft.com/office/drawing/2014/main" id="{5249D264-1B7F-4DBF-8A76-397DD52B1E9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7" name="Text Box 79">
              <a:extLst>
                <a:ext uri="{FF2B5EF4-FFF2-40B4-BE49-F238E27FC236}">
                  <a16:creationId xmlns:a16="http://schemas.microsoft.com/office/drawing/2014/main" id="{0A69A131-5EE2-4421-9B70-B81C5EA608FC}"/>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底层信道完全可靠</a:t>
              </a:r>
            </a:p>
          </p:txBody>
        </p:sp>
      </p:grpSp>
      <p:sp>
        <p:nvSpPr>
          <p:cNvPr id="82" name="Text Box 79">
            <a:extLst>
              <a:ext uri="{FF2B5EF4-FFF2-40B4-BE49-F238E27FC236}">
                <a16:creationId xmlns:a16="http://schemas.microsoft.com/office/drawing/2014/main" id="{EF962AF8-F519-4D9A-ACE2-A6AD9FB8A04B}"/>
              </a:ext>
            </a:extLst>
          </p:cNvPr>
          <p:cNvSpPr txBox="1">
            <a:spLocks noChangeArrowheads="1"/>
          </p:cNvSpPr>
          <p:nvPr/>
        </p:nvSpPr>
        <p:spPr bwMode="auto">
          <a:xfrm>
            <a:off x="2368041" y="3155131"/>
            <a:ext cx="3185368" cy="146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不会产生比特错误</a:t>
            </a:r>
          </a:p>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不会丢失分组</a:t>
            </a:r>
          </a:p>
        </p:txBody>
      </p:sp>
      <p:grpSp>
        <p:nvGrpSpPr>
          <p:cNvPr id="15" name="组合 14">
            <a:extLst>
              <a:ext uri="{FF2B5EF4-FFF2-40B4-BE49-F238E27FC236}">
                <a16:creationId xmlns:a16="http://schemas.microsoft.com/office/drawing/2014/main" id="{8BFE9525-D294-467E-B1D5-8FBED4CEECCD}"/>
              </a:ext>
            </a:extLst>
          </p:cNvPr>
          <p:cNvGrpSpPr/>
          <p:nvPr/>
        </p:nvGrpSpPr>
        <p:grpSpPr>
          <a:xfrm>
            <a:off x="777195" y="1707858"/>
            <a:ext cx="5960666" cy="526732"/>
            <a:chOff x="722008" y="1303131"/>
            <a:chExt cx="5691419" cy="502940"/>
          </a:xfrm>
        </p:grpSpPr>
        <p:grpSp>
          <p:nvGrpSpPr>
            <p:cNvPr id="16" name="组合 15">
              <a:extLst>
                <a:ext uri="{FF2B5EF4-FFF2-40B4-BE49-F238E27FC236}">
                  <a16:creationId xmlns:a16="http://schemas.microsoft.com/office/drawing/2014/main" id="{CCB070EF-A05F-4FBE-A2FC-9917A7DC07BF}"/>
                </a:ext>
              </a:extLst>
            </p:cNvPr>
            <p:cNvGrpSpPr/>
            <p:nvPr/>
          </p:nvGrpSpPr>
          <p:grpSpPr>
            <a:xfrm>
              <a:off x="722008" y="1303131"/>
              <a:ext cx="546594" cy="475865"/>
              <a:chOff x="708742" y="1296102"/>
              <a:chExt cx="454744" cy="283828"/>
            </a:xfrm>
          </p:grpSpPr>
          <p:sp>
            <p:nvSpPr>
              <p:cNvPr id="19" name="平行四边形 18">
                <a:extLst>
                  <a:ext uri="{FF2B5EF4-FFF2-40B4-BE49-F238E27FC236}">
                    <a16:creationId xmlns:a16="http://schemas.microsoft.com/office/drawing/2014/main" id="{1931025C-E190-4801-B34C-4B3AEEDF685E}"/>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0" name="平行四边形 19">
                <a:extLst>
                  <a:ext uri="{FF2B5EF4-FFF2-40B4-BE49-F238E27FC236}">
                    <a16:creationId xmlns:a16="http://schemas.microsoft.com/office/drawing/2014/main" id="{E390F477-6C79-4A89-95CB-900665E1BE5B}"/>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7" name="流程图: 手动输入 6">
              <a:extLst>
                <a:ext uri="{FF2B5EF4-FFF2-40B4-BE49-F238E27FC236}">
                  <a16:creationId xmlns:a16="http://schemas.microsoft.com/office/drawing/2014/main" id="{46A6C842-0353-4263-AC4D-0A9CCB5F9E5C}"/>
                </a:ext>
              </a:extLst>
            </p:cNvPr>
            <p:cNvSpPr/>
            <p:nvPr/>
          </p:nvSpPr>
          <p:spPr>
            <a:xfrm rot="5400000" flipV="1">
              <a:off x="3463081" y="-1167947"/>
              <a:ext cx="475861" cy="54248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sp>
          <p:nvSpPr>
            <p:cNvPr id="18" name="Text Box 79">
              <a:extLst>
                <a:ext uri="{FF2B5EF4-FFF2-40B4-BE49-F238E27FC236}">
                  <a16:creationId xmlns:a16="http://schemas.microsoft.com/office/drawing/2014/main" id="{BC2B69D8-644C-49C9-BE2B-D63CD42E1392}"/>
                </a:ext>
              </a:extLst>
            </p:cNvPr>
            <p:cNvSpPr txBox="1">
              <a:spLocks noChangeArrowheads="1"/>
            </p:cNvSpPr>
            <p:nvPr/>
          </p:nvSpPr>
          <p:spPr bwMode="auto">
            <a:xfrm>
              <a:off x="1351236" y="1335871"/>
              <a:ext cx="5062191"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可靠信道上的可靠传输</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600" dirty="0" err="1">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rdt</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1.0</a:t>
              </a:r>
              <a:endPar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21" name="组合 20">
            <a:extLst>
              <a:ext uri="{FF2B5EF4-FFF2-40B4-BE49-F238E27FC236}">
                <a16:creationId xmlns:a16="http://schemas.microsoft.com/office/drawing/2014/main" id="{9A1327F6-F6C4-40C3-8A5A-101E4D28AB59}"/>
              </a:ext>
            </a:extLst>
          </p:cNvPr>
          <p:cNvGrpSpPr/>
          <p:nvPr/>
        </p:nvGrpSpPr>
        <p:grpSpPr>
          <a:xfrm>
            <a:off x="430213" y="0"/>
            <a:ext cx="6614890" cy="1428589"/>
            <a:chOff x="551030" y="-368704"/>
            <a:chExt cx="6614890" cy="1428589"/>
          </a:xfrm>
        </p:grpSpPr>
        <p:grpSp>
          <p:nvGrpSpPr>
            <p:cNvPr id="22" name="组合 21">
              <a:extLst>
                <a:ext uri="{FF2B5EF4-FFF2-40B4-BE49-F238E27FC236}">
                  <a16:creationId xmlns:a16="http://schemas.microsoft.com/office/drawing/2014/main" id="{6ED02677-C2ED-4878-A7DB-FAC60ED2CB59}"/>
                </a:ext>
              </a:extLst>
            </p:cNvPr>
            <p:cNvGrpSpPr/>
            <p:nvPr/>
          </p:nvGrpSpPr>
          <p:grpSpPr>
            <a:xfrm>
              <a:off x="1201632" y="303925"/>
              <a:ext cx="5964288" cy="709466"/>
              <a:chOff x="1839059" y="967769"/>
              <a:chExt cx="5964288" cy="709466"/>
            </a:xfrm>
          </p:grpSpPr>
          <p:sp>
            <p:nvSpPr>
              <p:cNvPr id="24" name="矩形: 圆角 30">
                <a:extLst>
                  <a:ext uri="{FF2B5EF4-FFF2-40B4-BE49-F238E27FC236}">
                    <a16:creationId xmlns:a16="http://schemas.microsoft.com/office/drawing/2014/main" id="{60ECE62C-E892-429F-932F-6D3CA3E2F186}"/>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5" name="文本框 24">
                <a:extLst>
                  <a:ext uri="{FF2B5EF4-FFF2-40B4-BE49-F238E27FC236}">
                    <a16:creationId xmlns:a16="http://schemas.microsoft.com/office/drawing/2014/main" id="{16E62DAB-4902-4446-823A-0269E7BAB10A}"/>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23" name="图片 22">
              <a:extLst>
                <a:ext uri="{FF2B5EF4-FFF2-40B4-BE49-F238E27FC236}">
                  <a16:creationId xmlns:a16="http://schemas.microsoft.com/office/drawing/2014/main" id="{4AE834D7-1F04-4F50-8196-9E7674AE49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75A1A35C-8DF9-45E0-8D0E-4BAB9A24D03C}"/>
              </a:ext>
            </a:extLst>
          </p:cNvPr>
          <p:cNvSpPr>
            <a:spLocks noGrp="1"/>
          </p:cNvSpPr>
          <p:nvPr>
            <p:ph type="sldNum" sz="quarter" idx="12"/>
          </p:nvPr>
        </p:nvSpPr>
        <p:spPr/>
        <p:txBody>
          <a:bodyPr/>
          <a:lstStyle/>
          <a:p>
            <a:fld id="{91F2D4EF-46D4-4764-B373-FC59CD1D281E}" type="slidenum">
              <a:rPr lang="zh-CN" altLang="en-US" smtClean="0"/>
              <a:t>40</a:t>
            </a:fld>
            <a:endParaRPr lang="zh-CN" altLang="en-US"/>
          </a:p>
        </p:txBody>
      </p:sp>
    </p:spTree>
    <p:extLst>
      <p:ext uri="{BB962C8B-B14F-4D97-AF65-F5344CB8AC3E}">
        <p14:creationId xmlns:p14="http://schemas.microsoft.com/office/powerpoint/2010/main" val="46043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left)">
                                      <p:cBhvr>
                                        <p:cTn id="16" dur="500"/>
                                        <p:tgtEl>
                                          <p:spTgt spid="75"/>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82">
                                            <p:txEl>
                                              <p:pRg st="0" end="0"/>
                                            </p:txEl>
                                          </p:spTgt>
                                        </p:tgtEl>
                                        <p:attrNameLst>
                                          <p:attrName>style.visibility</p:attrName>
                                        </p:attrNameLst>
                                      </p:cBhvr>
                                      <p:to>
                                        <p:strVal val="visible"/>
                                      </p:to>
                                    </p:set>
                                    <p:animEffect transition="in" filter="wipe(left)">
                                      <p:cBhvr>
                                        <p:cTn id="20" dur="500"/>
                                        <p:tgtEl>
                                          <p:spTgt spid="82">
                                            <p:txEl>
                                              <p:pRg st="0" end="0"/>
                                            </p:txEl>
                                          </p:spTgt>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82">
                                            <p:txEl>
                                              <p:pRg st="1" end="1"/>
                                            </p:txEl>
                                          </p:spTgt>
                                        </p:tgtEl>
                                        <p:attrNameLst>
                                          <p:attrName>style.visibility</p:attrName>
                                        </p:attrNameLst>
                                      </p:cBhvr>
                                      <p:to>
                                        <p:strVal val="visible"/>
                                      </p:to>
                                    </p:set>
                                    <p:animEffect transition="in" filter="wipe(left)">
                                      <p:cBhvr>
                                        <p:cTn id="24" dur="500"/>
                                        <p:tgtEl>
                                          <p:spTgt spid="8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505B265-D729-4203-88AF-5C184ED57876}"/>
              </a:ext>
            </a:extLst>
          </p:cNvPr>
          <p:cNvGrpSpPr/>
          <p:nvPr/>
        </p:nvGrpSpPr>
        <p:grpSpPr>
          <a:xfrm>
            <a:off x="2450315" y="3201811"/>
            <a:ext cx="2773250" cy="1630062"/>
            <a:chOff x="1658258" y="3902365"/>
            <a:chExt cx="1814964" cy="1066800"/>
          </a:xfrm>
        </p:grpSpPr>
        <p:sp>
          <p:nvSpPr>
            <p:cNvPr id="53" name="Line 8">
              <a:extLst>
                <a:ext uri="{FF2B5EF4-FFF2-40B4-BE49-F238E27FC236}">
                  <a16:creationId xmlns:a16="http://schemas.microsoft.com/office/drawing/2014/main" id="{768B23A7-A746-4A60-9BBF-C519404C0171}"/>
                </a:ext>
              </a:extLst>
            </p:cNvPr>
            <p:cNvSpPr>
              <a:spLocks noChangeShapeType="1"/>
            </p:cNvSpPr>
            <p:nvPr/>
          </p:nvSpPr>
          <p:spPr bwMode="auto">
            <a:xfrm>
              <a:off x="1658258" y="4471944"/>
              <a:ext cx="493711" cy="1"/>
            </a:xfrm>
            <a:prstGeom prst="line">
              <a:avLst/>
            </a:prstGeom>
            <a:noFill/>
            <a:ln w="19050">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 name="Oval 17">
              <a:extLst>
                <a:ext uri="{FF2B5EF4-FFF2-40B4-BE49-F238E27FC236}">
                  <a16:creationId xmlns:a16="http://schemas.microsoft.com/office/drawing/2014/main" id="{813268D1-00B8-453A-A4CA-14D3DEAB8B12}"/>
                </a:ext>
              </a:extLst>
            </p:cNvPr>
            <p:cNvSpPr>
              <a:spLocks noChangeArrowheads="1"/>
            </p:cNvSpPr>
            <p:nvPr/>
          </p:nvSpPr>
          <p:spPr bwMode="auto">
            <a:xfrm>
              <a:off x="2258331" y="3902365"/>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5" name="Oval 20">
              <a:extLst>
                <a:ext uri="{FF2B5EF4-FFF2-40B4-BE49-F238E27FC236}">
                  <a16:creationId xmlns:a16="http://schemas.microsoft.com/office/drawing/2014/main" id="{4CCB60E8-608D-4D1D-999E-B5BD4B46A0BE}"/>
                </a:ext>
              </a:extLst>
            </p:cNvPr>
            <p:cNvSpPr>
              <a:spLocks noChangeArrowheads="1"/>
            </p:cNvSpPr>
            <p:nvPr/>
          </p:nvSpPr>
          <p:spPr bwMode="auto">
            <a:xfrm>
              <a:off x="2151969" y="3957928"/>
              <a:ext cx="955675" cy="1011237"/>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7" name="Freeform 22">
              <a:extLst>
                <a:ext uri="{FF2B5EF4-FFF2-40B4-BE49-F238E27FC236}">
                  <a16:creationId xmlns:a16="http://schemas.microsoft.com/office/drawing/2014/main" id="{5FB067EC-A77E-4C31-8552-5C176596E679}"/>
                </a:ext>
              </a:extLst>
            </p:cNvPr>
            <p:cNvSpPr>
              <a:spLocks/>
            </p:cNvSpPr>
            <p:nvPr/>
          </p:nvSpPr>
          <p:spPr bwMode="auto">
            <a:xfrm>
              <a:off x="3096531" y="3902365"/>
              <a:ext cx="376691" cy="1066800"/>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 name="图片 2">
            <a:extLst>
              <a:ext uri="{FF2B5EF4-FFF2-40B4-BE49-F238E27FC236}">
                <a16:creationId xmlns:a16="http://schemas.microsoft.com/office/drawing/2014/main" id="{F0BA2368-CB1F-4ECF-8D7F-E2BDE4BC718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0979"/>
          <a:stretch/>
        </p:blipFill>
        <p:spPr>
          <a:xfrm>
            <a:off x="1424983" y="3286711"/>
            <a:ext cx="1383638" cy="2813537"/>
          </a:xfrm>
          <a:prstGeom prst="rect">
            <a:avLst/>
          </a:prstGeom>
        </p:spPr>
      </p:pic>
      <p:sp>
        <p:nvSpPr>
          <p:cNvPr id="63" name="Rectangle 11">
            <a:extLst>
              <a:ext uri="{FF2B5EF4-FFF2-40B4-BE49-F238E27FC236}">
                <a16:creationId xmlns:a16="http://schemas.microsoft.com/office/drawing/2014/main" id="{638FD01B-E952-40D5-8777-10AA91E13227}"/>
              </a:ext>
            </a:extLst>
          </p:cNvPr>
          <p:cNvSpPr>
            <a:spLocks noChangeArrowheads="1"/>
          </p:cNvSpPr>
          <p:nvPr/>
        </p:nvSpPr>
        <p:spPr bwMode="auto">
          <a:xfrm>
            <a:off x="3033712" y="5199609"/>
            <a:ext cx="1398320"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发送方</a:t>
            </a:r>
          </a:p>
        </p:txBody>
      </p:sp>
      <p:grpSp>
        <p:nvGrpSpPr>
          <p:cNvPr id="75" name="组合 74">
            <a:extLst>
              <a:ext uri="{FF2B5EF4-FFF2-40B4-BE49-F238E27FC236}">
                <a16:creationId xmlns:a16="http://schemas.microsoft.com/office/drawing/2014/main" id="{DC15DA7E-BE29-4AEE-BEB3-3A2406CBE6EE}"/>
              </a:ext>
            </a:extLst>
          </p:cNvPr>
          <p:cNvGrpSpPr/>
          <p:nvPr/>
        </p:nvGrpSpPr>
        <p:grpSpPr>
          <a:xfrm>
            <a:off x="629529" y="1991387"/>
            <a:ext cx="6720840" cy="476221"/>
            <a:chOff x="1403750" y="3593123"/>
            <a:chExt cx="6720840" cy="476221"/>
          </a:xfrm>
        </p:grpSpPr>
        <p:grpSp>
          <p:nvGrpSpPr>
            <p:cNvPr id="76" name="组合 75">
              <a:extLst>
                <a:ext uri="{FF2B5EF4-FFF2-40B4-BE49-F238E27FC236}">
                  <a16:creationId xmlns:a16="http://schemas.microsoft.com/office/drawing/2014/main" id="{0840762B-9583-4CC0-86A6-F124672A1FBC}"/>
                </a:ext>
              </a:extLst>
            </p:cNvPr>
            <p:cNvGrpSpPr/>
            <p:nvPr/>
          </p:nvGrpSpPr>
          <p:grpSpPr>
            <a:xfrm>
              <a:off x="1403750" y="3593123"/>
              <a:ext cx="490436" cy="476221"/>
              <a:chOff x="1403750" y="3593123"/>
              <a:chExt cx="808892" cy="785446"/>
            </a:xfrm>
          </p:grpSpPr>
          <p:sp>
            <p:nvSpPr>
              <p:cNvPr id="78" name="对话气泡: 椭圆形 77">
                <a:extLst>
                  <a:ext uri="{FF2B5EF4-FFF2-40B4-BE49-F238E27FC236}">
                    <a16:creationId xmlns:a16="http://schemas.microsoft.com/office/drawing/2014/main" id="{BDDD30BB-9EDC-44AD-8652-DEAA2C44D2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round-web-cam_17861">
                <a:extLst>
                  <a:ext uri="{FF2B5EF4-FFF2-40B4-BE49-F238E27FC236}">
                    <a16:creationId xmlns:a16="http://schemas.microsoft.com/office/drawing/2014/main" id="{5249D264-1B7F-4DBF-8A76-397DD52B1E9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7" name="Text Box 79">
              <a:extLst>
                <a:ext uri="{FF2B5EF4-FFF2-40B4-BE49-F238E27FC236}">
                  <a16:creationId xmlns:a16="http://schemas.microsoft.com/office/drawing/2014/main" id="{0A69A131-5EE2-4421-9B70-B81C5EA608FC}"/>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分别为发送方和接收方建立</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FSM</a:t>
              </a:r>
            </a:p>
          </p:txBody>
        </p:sp>
      </p:grpSp>
      <p:sp>
        <p:nvSpPr>
          <p:cNvPr id="82" name="Text Box 79">
            <a:extLst>
              <a:ext uri="{FF2B5EF4-FFF2-40B4-BE49-F238E27FC236}">
                <a16:creationId xmlns:a16="http://schemas.microsoft.com/office/drawing/2014/main" id="{EF962AF8-F519-4D9A-ACE2-A6AD9FB8A04B}"/>
              </a:ext>
            </a:extLst>
          </p:cNvPr>
          <p:cNvSpPr txBox="1">
            <a:spLocks noChangeArrowheads="1"/>
          </p:cNvSpPr>
          <p:nvPr/>
        </p:nvSpPr>
        <p:spPr bwMode="auto">
          <a:xfrm>
            <a:off x="1211712" y="2582749"/>
            <a:ext cx="4714962" cy="50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发送方将数据发送给底层信道</a:t>
            </a:r>
          </a:p>
        </p:txBody>
      </p:sp>
      <p:sp>
        <p:nvSpPr>
          <p:cNvPr id="6" name="矩形 5"/>
          <p:cNvSpPr/>
          <p:nvPr/>
        </p:nvSpPr>
        <p:spPr>
          <a:xfrm>
            <a:off x="3363942" y="3493150"/>
            <a:ext cx="1301023" cy="1200329"/>
          </a:xfrm>
          <a:prstGeom prst="rect">
            <a:avLst/>
          </a:prstGeom>
        </p:spPr>
        <p:txBody>
          <a:bodyPr wrap="square">
            <a:spAutoFit/>
          </a:bodyPr>
          <a:lstStyle/>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等待来自上层的调用</a:t>
            </a:r>
          </a:p>
        </p:txBody>
      </p:sp>
      <p:grpSp>
        <p:nvGrpSpPr>
          <p:cNvPr id="7" name="组合 6"/>
          <p:cNvGrpSpPr/>
          <p:nvPr/>
        </p:nvGrpSpPr>
        <p:grpSpPr>
          <a:xfrm>
            <a:off x="5061046" y="3495658"/>
            <a:ext cx="3856865" cy="1019257"/>
            <a:chOff x="5061046" y="3701138"/>
            <a:chExt cx="3856865" cy="1019257"/>
          </a:xfrm>
        </p:grpSpPr>
        <p:sp>
          <p:nvSpPr>
            <p:cNvPr id="46" name="Text Box 5"/>
            <p:cNvSpPr txBox="1">
              <a:spLocks noChangeArrowheads="1"/>
            </p:cNvSpPr>
            <p:nvPr/>
          </p:nvSpPr>
          <p:spPr bwMode="auto">
            <a:xfrm>
              <a:off x="5128105" y="4121907"/>
              <a:ext cx="3789806"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packet = </a:t>
              </a:r>
              <a:r>
                <a:rPr kumimoji="1" lang="en-US" altLang="zh-CN"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make_pkt</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(data)</a:t>
              </a:r>
            </a:p>
            <a:p>
              <a:r>
                <a:rPr kumimoji="1" lang="en-US" altLang="zh-CN"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udt_send</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(packet)</a:t>
              </a:r>
            </a:p>
          </p:txBody>
        </p:sp>
        <p:sp>
          <p:nvSpPr>
            <p:cNvPr id="47" name="Text Box 6"/>
            <p:cNvSpPr txBox="1">
              <a:spLocks noChangeArrowheads="1"/>
            </p:cNvSpPr>
            <p:nvPr/>
          </p:nvSpPr>
          <p:spPr bwMode="auto">
            <a:xfrm>
              <a:off x="5079885" y="3701138"/>
              <a:ext cx="2255838" cy="59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rdt_send</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(data)</a:t>
              </a:r>
            </a:p>
          </p:txBody>
        </p:sp>
        <p:sp>
          <p:nvSpPr>
            <p:cNvPr id="48" name="Line 7"/>
            <p:cNvSpPr>
              <a:spLocks noChangeShapeType="1"/>
            </p:cNvSpPr>
            <p:nvPr/>
          </p:nvSpPr>
          <p:spPr bwMode="auto">
            <a:xfrm>
              <a:off x="5061046" y="4110207"/>
              <a:ext cx="1540696" cy="0"/>
            </a:xfrm>
            <a:prstGeom prst="line">
              <a:avLst/>
            </a:prstGeom>
            <a:noFill/>
            <a:ln w="38100">
              <a:solidFill>
                <a:srgbClr val="009FF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 name="组合 24">
            <a:extLst>
              <a:ext uri="{FF2B5EF4-FFF2-40B4-BE49-F238E27FC236}">
                <a16:creationId xmlns:a16="http://schemas.microsoft.com/office/drawing/2014/main" id="{1F75C658-2B1D-4724-81A3-C0DFF915E3C2}"/>
              </a:ext>
            </a:extLst>
          </p:cNvPr>
          <p:cNvGrpSpPr/>
          <p:nvPr/>
        </p:nvGrpSpPr>
        <p:grpSpPr>
          <a:xfrm>
            <a:off x="430213" y="0"/>
            <a:ext cx="6614890" cy="1428589"/>
            <a:chOff x="551030" y="-368704"/>
            <a:chExt cx="6614890" cy="1428589"/>
          </a:xfrm>
        </p:grpSpPr>
        <p:grpSp>
          <p:nvGrpSpPr>
            <p:cNvPr id="26" name="组合 25">
              <a:extLst>
                <a:ext uri="{FF2B5EF4-FFF2-40B4-BE49-F238E27FC236}">
                  <a16:creationId xmlns:a16="http://schemas.microsoft.com/office/drawing/2014/main" id="{B40C42F6-EA8C-4FAB-A4B7-6D187DFC3AF7}"/>
                </a:ext>
              </a:extLst>
            </p:cNvPr>
            <p:cNvGrpSpPr/>
            <p:nvPr/>
          </p:nvGrpSpPr>
          <p:grpSpPr>
            <a:xfrm>
              <a:off x="1201632" y="303925"/>
              <a:ext cx="5964288" cy="709466"/>
              <a:chOff x="1839059" y="967769"/>
              <a:chExt cx="5964288" cy="709466"/>
            </a:xfrm>
          </p:grpSpPr>
          <p:sp>
            <p:nvSpPr>
              <p:cNvPr id="28" name="矩形: 圆角 30">
                <a:extLst>
                  <a:ext uri="{FF2B5EF4-FFF2-40B4-BE49-F238E27FC236}">
                    <a16:creationId xmlns:a16="http://schemas.microsoft.com/office/drawing/2014/main" id="{B863C5CE-9B11-4D86-AAA9-BDCB8B0C611D}"/>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9" name="文本框 28">
                <a:extLst>
                  <a:ext uri="{FF2B5EF4-FFF2-40B4-BE49-F238E27FC236}">
                    <a16:creationId xmlns:a16="http://schemas.microsoft.com/office/drawing/2014/main" id="{CA66E462-678A-48C8-BD50-DB5C7935088D}"/>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27" name="图片 26">
              <a:extLst>
                <a:ext uri="{FF2B5EF4-FFF2-40B4-BE49-F238E27FC236}">
                  <a16:creationId xmlns:a16="http://schemas.microsoft.com/office/drawing/2014/main" id="{88F893B3-DD71-4958-BA50-C7B1751F86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4" name="灯片编号占位符 3">
            <a:extLst>
              <a:ext uri="{FF2B5EF4-FFF2-40B4-BE49-F238E27FC236}">
                <a16:creationId xmlns:a16="http://schemas.microsoft.com/office/drawing/2014/main" id="{89D28E58-9DED-44FA-B7E5-8DF597162368}"/>
              </a:ext>
            </a:extLst>
          </p:cNvPr>
          <p:cNvSpPr>
            <a:spLocks noGrp="1"/>
          </p:cNvSpPr>
          <p:nvPr>
            <p:ph type="sldNum" sz="quarter" idx="12"/>
          </p:nvPr>
        </p:nvSpPr>
        <p:spPr/>
        <p:txBody>
          <a:bodyPr/>
          <a:lstStyle/>
          <a:p>
            <a:fld id="{91F2D4EF-46D4-4764-B373-FC59CD1D281E}" type="slidenum">
              <a:rPr lang="zh-CN" altLang="en-US" smtClean="0"/>
              <a:t>41</a:t>
            </a:fld>
            <a:endParaRPr lang="zh-CN" altLang="en-US"/>
          </a:p>
        </p:txBody>
      </p:sp>
      <p:sp>
        <p:nvSpPr>
          <p:cNvPr id="30" name="Text Box 26">
            <a:extLst>
              <a:ext uri="{FF2B5EF4-FFF2-40B4-BE49-F238E27FC236}">
                <a16:creationId xmlns:a16="http://schemas.microsoft.com/office/drawing/2014/main" id="{95B8631F-0C57-4675-8584-1CBDB3192A92}"/>
              </a:ext>
            </a:extLst>
          </p:cNvPr>
          <p:cNvSpPr txBox="1">
            <a:spLocks noChangeArrowheads="1"/>
          </p:cNvSpPr>
          <p:nvPr/>
        </p:nvSpPr>
        <p:spPr bwMode="auto">
          <a:xfrm>
            <a:off x="7853326" y="3823050"/>
            <a:ext cx="31861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latin typeface="楷体" panose="02010609060101010101" pitchFamily="49" charset="-122"/>
                <a:ea typeface="楷体" panose="02010609060101010101" pitchFamily="49" charset="-122"/>
              </a:rPr>
              <a:t>packet = </a:t>
            </a:r>
            <a:r>
              <a:rPr lang="en-US" altLang="zh-CN" dirty="0" err="1">
                <a:latin typeface="楷体" panose="02010609060101010101" pitchFamily="49" charset="-122"/>
                <a:ea typeface="楷体" panose="02010609060101010101" pitchFamily="49" charset="-122"/>
              </a:rPr>
              <a:t>make_pkt</a:t>
            </a:r>
            <a:r>
              <a:rPr lang="en-US" altLang="zh-CN" dirty="0">
                <a:latin typeface="楷体" panose="02010609060101010101" pitchFamily="49" charset="-122"/>
                <a:ea typeface="楷体" panose="02010609060101010101" pitchFamily="49" charset="-122"/>
              </a:rPr>
              <a:t>(data)</a:t>
            </a:r>
          </a:p>
          <a:p>
            <a:r>
              <a:rPr lang="zh-CN" altLang="en-US" dirty="0">
                <a:latin typeface="楷体" panose="02010609060101010101" pitchFamily="49" charset="-122"/>
                <a:ea typeface="楷体" panose="02010609060101010101" pitchFamily="49" charset="-122"/>
              </a:rPr>
              <a:t>将应用层传来的数据</a:t>
            </a:r>
            <a:r>
              <a:rPr lang="en-US" altLang="zh-CN" dirty="0">
                <a:latin typeface="楷体" panose="02010609060101010101" pitchFamily="49" charset="-122"/>
                <a:ea typeface="楷体" panose="02010609060101010101" pitchFamily="49" charset="-122"/>
              </a:rPr>
              <a:t>data</a:t>
            </a:r>
            <a:r>
              <a:rPr lang="zh-CN" altLang="en-US" dirty="0">
                <a:latin typeface="楷体" panose="02010609060101010101" pitchFamily="49" charset="-122"/>
                <a:ea typeface="楷体" panose="02010609060101010101" pitchFamily="49" charset="-122"/>
              </a:rPr>
              <a:t>打包</a:t>
            </a:r>
          </a:p>
          <a:p>
            <a:r>
              <a:rPr lang="zh-CN" altLang="en-US" dirty="0">
                <a:latin typeface="楷体" panose="02010609060101010101" pitchFamily="49" charset="-122"/>
                <a:ea typeface="楷体" panose="02010609060101010101" pitchFamily="49" charset="-122"/>
              </a:rPr>
              <a:t>成网络层的</a:t>
            </a:r>
            <a:r>
              <a:rPr lang="en-US" altLang="zh-CN" dirty="0">
                <a:latin typeface="楷体" panose="02010609060101010101" pitchFamily="49" charset="-122"/>
                <a:ea typeface="楷体" panose="02010609060101010101" pitchFamily="49" charset="-122"/>
              </a:rPr>
              <a:t>packet</a:t>
            </a:r>
          </a:p>
        </p:txBody>
      </p:sp>
    </p:spTree>
    <p:extLst>
      <p:ext uri="{BB962C8B-B14F-4D97-AF65-F5344CB8AC3E}">
        <p14:creationId xmlns:p14="http://schemas.microsoft.com/office/powerpoint/2010/main" val="180457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500"/>
                                        <p:tgtEl>
                                          <p:spTgt spid="7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63"/>
                                        </p:tgtEl>
                                        <p:attrNameLst>
                                          <p:attrName>style.visibility</p:attrName>
                                        </p:attrNameLst>
                                      </p:cBhvr>
                                      <p:to>
                                        <p:strVal val="visible"/>
                                      </p:to>
                                    </p:set>
                                    <p:anim calcmode="lin" valueType="num">
                                      <p:cBhvr>
                                        <p:cTn id="28" dur="500" fill="hold"/>
                                        <p:tgtEl>
                                          <p:spTgt spid="63"/>
                                        </p:tgtEl>
                                        <p:attrNameLst>
                                          <p:attrName>ppt_w</p:attrName>
                                        </p:attrNameLst>
                                      </p:cBhvr>
                                      <p:tavLst>
                                        <p:tav tm="0">
                                          <p:val>
                                            <p:fltVal val="0"/>
                                          </p:val>
                                        </p:tav>
                                        <p:tav tm="100000">
                                          <p:val>
                                            <p:strVal val="#ppt_w"/>
                                          </p:val>
                                        </p:tav>
                                      </p:tavLst>
                                    </p:anim>
                                    <p:anim calcmode="lin" valueType="num">
                                      <p:cBhvr>
                                        <p:cTn id="29" dur="500" fill="hold"/>
                                        <p:tgtEl>
                                          <p:spTgt spid="63"/>
                                        </p:tgtEl>
                                        <p:attrNameLst>
                                          <p:attrName>ppt_h</p:attrName>
                                        </p:attrNameLst>
                                      </p:cBhvr>
                                      <p:tavLst>
                                        <p:tav tm="0">
                                          <p:val>
                                            <p:fltVal val="0"/>
                                          </p:val>
                                        </p:tav>
                                        <p:tav tm="100000">
                                          <p:val>
                                            <p:strVal val="#ppt_h"/>
                                          </p:val>
                                        </p:tav>
                                      </p:tavLst>
                                    </p:anim>
                                    <p:animEffect transition="in" filter="fade">
                                      <p:cBhvr>
                                        <p:cTn id="30" dur="500"/>
                                        <p:tgtEl>
                                          <p:spTgt spid="63"/>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par>
                          <p:cTn id="35" fill="hold">
                            <p:stCondLst>
                              <p:cond delay="2500"/>
                            </p:stCondLst>
                            <p:childTnLst>
                              <p:par>
                                <p:cTn id="36" presetID="1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p:tgtEl>
                                          <p:spTgt spid="7"/>
                                        </p:tgtEl>
                                        <p:attrNameLst>
                                          <p:attrName>ppt_x</p:attrName>
                                        </p:attrNameLst>
                                      </p:cBhvr>
                                      <p:tavLst>
                                        <p:tav tm="0">
                                          <p:val>
                                            <p:strVal val="#ppt_x-#ppt_w*1.125000"/>
                                          </p:val>
                                        </p:tav>
                                        <p:tav tm="100000">
                                          <p:val>
                                            <p:strVal val="#ppt_x"/>
                                          </p:val>
                                        </p:tav>
                                      </p:tavLst>
                                    </p:anim>
                                    <p:animEffect transition="in" filter="wipe(right)">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blinds(horizontal)">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2" grpId="0"/>
      <p:bldP spid="6" grpId="0"/>
      <p:bldP spid="3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505B265-D729-4203-88AF-5C184ED57876}"/>
              </a:ext>
            </a:extLst>
          </p:cNvPr>
          <p:cNvGrpSpPr/>
          <p:nvPr/>
        </p:nvGrpSpPr>
        <p:grpSpPr>
          <a:xfrm>
            <a:off x="2450315" y="3201811"/>
            <a:ext cx="2773250" cy="1630062"/>
            <a:chOff x="1658258" y="3902365"/>
            <a:chExt cx="1814964" cy="1066800"/>
          </a:xfrm>
        </p:grpSpPr>
        <p:sp>
          <p:nvSpPr>
            <p:cNvPr id="53" name="Line 8">
              <a:extLst>
                <a:ext uri="{FF2B5EF4-FFF2-40B4-BE49-F238E27FC236}">
                  <a16:creationId xmlns:a16="http://schemas.microsoft.com/office/drawing/2014/main" id="{768B23A7-A746-4A60-9BBF-C519404C0171}"/>
                </a:ext>
              </a:extLst>
            </p:cNvPr>
            <p:cNvSpPr>
              <a:spLocks noChangeShapeType="1"/>
            </p:cNvSpPr>
            <p:nvPr/>
          </p:nvSpPr>
          <p:spPr bwMode="auto">
            <a:xfrm>
              <a:off x="1658258" y="4471944"/>
              <a:ext cx="493711" cy="1"/>
            </a:xfrm>
            <a:prstGeom prst="line">
              <a:avLst/>
            </a:prstGeom>
            <a:noFill/>
            <a:ln w="19050">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 name="Oval 17">
              <a:extLst>
                <a:ext uri="{FF2B5EF4-FFF2-40B4-BE49-F238E27FC236}">
                  <a16:creationId xmlns:a16="http://schemas.microsoft.com/office/drawing/2014/main" id="{813268D1-00B8-453A-A4CA-14D3DEAB8B12}"/>
                </a:ext>
              </a:extLst>
            </p:cNvPr>
            <p:cNvSpPr>
              <a:spLocks noChangeArrowheads="1"/>
            </p:cNvSpPr>
            <p:nvPr/>
          </p:nvSpPr>
          <p:spPr bwMode="auto">
            <a:xfrm>
              <a:off x="2258331" y="3902365"/>
              <a:ext cx="955675" cy="1011238"/>
            </a:xfrm>
            <a:prstGeom prst="ellipse">
              <a:avLst/>
            </a:prstGeom>
            <a:solidFill>
              <a:srgbClr val="00B05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5" name="Oval 20">
              <a:extLst>
                <a:ext uri="{FF2B5EF4-FFF2-40B4-BE49-F238E27FC236}">
                  <a16:creationId xmlns:a16="http://schemas.microsoft.com/office/drawing/2014/main" id="{4CCB60E8-608D-4D1D-999E-B5BD4B46A0BE}"/>
                </a:ext>
              </a:extLst>
            </p:cNvPr>
            <p:cNvSpPr>
              <a:spLocks noChangeArrowheads="1"/>
            </p:cNvSpPr>
            <p:nvPr/>
          </p:nvSpPr>
          <p:spPr bwMode="auto">
            <a:xfrm>
              <a:off x="2151969" y="3957928"/>
              <a:ext cx="955675" cy="1011237"/>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7" name="Freeform 22">
              <a:extLst>
                <a:ext uri="{FF2B5EF4-FFF2-40B4-BE49-F238E27FC236}">
                  <a16:creationId xmlns:a16="http://schemas.microsoft.com/office/drawing/2014/main" id="{5FB067EC-A77E-4C31-8552-5C176596E679}"/>
                </a:ext>
              </a:extLst>
            </p:cNvPr>
            <p:cNvSpPr>
              <a:spLocks/>
            </p:cNvSpPr>
            <p:nvPr/>
          </p:nvSpPr>
          <p:spPr bwMode="auto">
            <a:xfrm>
              <a:off x="3096531" y="3902365"/>
              <a:ext cx="376691" cy="1066800"/>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3" name="Rectangle 11">
            <a:extLst>
              <a:ext uri="{FF2B5EF4-FFF2-40B4-BE49-F238E27FC236}">
                <a16:creationId xmlns:a16="http://schemas.microsoft.com/office/drawing/2014/main" id="{638FD01B-E952-40D5-8777-10AA91E13227}"/>
              </a:ext>
            </a:extLst>
          </p:cNvPr>
          <p:cNvSpPr>
            <a:spLocks noChangeArrowheads="1"/>
          </p:cNvSpPr>
          <p:nvPr/>
        </p:nvSpPr>
        <p:spPr bwMode="auto">
          <a:xfrm>
            <a:off x="3033712" y="5199609"/>
            <a:ext cx="1398320"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接收方</a:t>
            </a:r>
          </a:p>
        </p:txBody>
      </p:sp>
      <p:sp>
        <p:nvSpPr>
          <p:cNvPr id="82" name="Text Box 79">
            <a:extLst>
              <a:ext uri="{FF2B5EF4-FFF2-40B4-BE49-F238E27FC236}">
                <a16:creationId xmlns:a16="http://schemas.microsoft.com/office/drawing/2014/main" id="{EF962AF8-F519-4D9A-ACE2-A6AD9FB8A04B}"/>
              </a:ext>
            </a:extLst>
          </p:cNvPr>
          <p:cNvSpPr txBox="1">
            <a:spLocks noChangeArrowheads="1"/>
          </p:cNvSpPr>
          <p:nvPr/>
        </p:nvSpPr>
        <p:spPr bwMode="auto">
          <a:xfrm>
            <a:off x="1211712" y="2526963"/>
            <a:ext cx="4714962" cy="50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接收方从底层信道接收数据</a:t>
            </a:r>
          </a:p>
        </p:txBody>
      </p:sp>
      <p:sp>
        <p:nvSpPr>
          <p:cNvPr id="6" name="矩形 5"/>
          <p:cNvSpPr/>
          <p:nvPr/>
        </p:nvSpPr>
        <p:spPr>
          <a:xfrm>
            <a:off x="3363942" y="3493150"/>
            <a:ext cx="1301023" cy="1200329"/>
          </a:xfrm>
          <a:prstGeom prst="rect">
            <a:avLst/>
          </a:prstGeom>
        </p:spPr>
        <p:txBody>
          <a:bodyPr wrap="square">
            <a:spAutoFit/>
          </a:bodyPr>
          <a:lstStyle/>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等待来自下层的调用</a:t>
            </a:r>
          </a:p>
        </p:txBody>
      </p:sp>
      <p:grpSp>
        <p:nvGrpSpPr>
          <p:cNvPr id="7" name="组合 6"/>
          <p:cNvGrpSpPr/>
          <p:nvPr/>
        </p:nvGrpSpPr>
        <p:grpSpPr>
          <a:xfrm>
            <a:off x="5061046" y="3495658"/>
            <a:ext cx="3856865" cy="1019257"/>
            <a:chOff x="5061046" y="3701138"/>
            <a:chExt cx="3856865" cy="1019257"/>
          </a:xfrm>
        </p:grpSpPr>
        <p:sp>
          <p:nvSpPr>
            <p:cNvPr id="46" name="Text Box 5"/>
            <p:cNvSpPr txBox="1">
              <a:spLocks noChangeArrowheads="1"/>
            </p:cNvSpPr>
            <p:nvPr/>
          </p:nvSpPr>
          <p:spPr bwMode="auto">
            <a:xfrm>
              <a:off x="5128105" y="4121907"/>
              <a:ext cx="3789806"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extract (</a:t>
              </a:r>
              <a:r>
                <a:rPr kumimoji="1" lang="en-US" altLang="zh-CN"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packet,data</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a:p>
              <a:r>
                <a:rPr kumimoji="1" lang="en-US" altLang="zh-CN"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deliver_data</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(data)</a:t>
              </a:r>
            </a:p>
          </p:txBody>
        </p:sp>
        <p:sp>
          <p:nvSpPr>
            <p:cNvPr id="47" name="Text Box 6"/>
            <p:cNvSpPr txBox="1">
              <a:spLocks noChangeArrowheads="1"/>
            </p:cNvSpPr>
            <p:nvPr/>
          </p:nvSpPr>
          <p:spPr bwMode="auto">
            <a:xfrm>
              <a:off x="5079885" y="3701138"/>
              <a:ext cx="2255838" cy="59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rdt_rcv</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(packet)</a:t>
              </a:r>
            </a:p>
          </p:txBody>
        </p:sp>
        <p:sp>
          <p:nvSpPr>
            <p:cNvPr id="48" name="Line 7"/>
            <p:cNvSpPr>
              <a:spLocks noChangeShapeType="1"/>
            </p:cNvSpPr>
            <p:nvPr/>
          </p:nvSpPr>
          <p:spPr bwMode="auto">
            <a:xfrm>
              <a:off x="5061046" y="4110207"/>
              <a:ext cx="1540696" cy="0"/>
            </a:xfrm>
            <a:prstGeom prst="line">
              <a:avLst/>
            </a:prstGeom>
            <a:noFill/>
            <a:ln w="38100">
              <a:solidFill>
                <a:srgbClr val="009FF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 name="组合 31">
            <a:extLst>
              <a:ext uri="{FF2B5EF4-FFF2-40B4-BE49-F238E27FC236}">
                <a16:creationId xmlns:a16="http://schemas.microsoft.com/office/drawing/2014/main" id="{BCDCE08B-DCD1-47BD-8B1D-87CBAEDA347C}"/>
              </a:ext>
            </a:extLst>
          </p:cNvPr>
          <p:cNvGrpSpPr/>
          <p:nvPr/>
        </p:nvGrpSpPr>
        <p:grpSpPr>
          <a:xfrm>
            <a:off x="509258" y="3060234"/>
            <a:ext cx="2438506" cy="2984062"/>
            <a:chOff x="3348234" y="3500161"/>
            <a:chExt cx="2233642" cy="2843448"/>
          </a:xfrm>
        </p:grpSpPr>
        <p:sp>
          <p:nvSpPr>
            <p:cNvPr id="33" name="椭圆 32">
              <a:extLst>
                <a:ext uri="{FF2B5EF4-FFF2-40B4-BE49-F238E27FC236}">
                  <a16:creationId xmlns:a16="http://schemas.microsoft.com/office/drawing/2014/main" id="{5B3751BA-DD62-44A8-89C3-506F26405095}"/>
                </a:ext>
              </a:extLst>
            </p:cNvPr>
            <p:cNvSpPr/>
            <p:nvPr/>
          </p:nvSpPr>
          <p:spPr>
            <a:xfrm>
              <a:off x="4052283" y="5877550"/>
              <a:ext cx="1529593" cy="375744"/>
            </a:xfrm>
            <a:prstGeom prst="ellipse">
              <a:avLst/>
            </a:prstGeom>
            <a:solidFill>
              <a:schemeClr val="bg1">
                <a:lumMod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a:extLst>
                <a:ext uri="{FF2B5EF4-FFF2-40B4-BE49-F238E27FC236}">
                  <a16:creationId xmlns:a16="http://schemas.microsoft.com/office/drawing/2014/main" id="{A2B00139-CDAD-4F11-8755-8804C1FE030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442" r="34412"/>
            <a:stretch/>
          </p:blipFill>
          <p:spPr>
            <a:xfrm>
              <a:off x="3348234" y="3500161"/>
              <a:ext cx="1911653" cy="2843448"/>
            </a:xfrm>
            <a:prstGeom prst="rect">
              <a:avLst/>
            </a:prstGeom>
          </p:spPr>
        </p:pic>
      </p:grpSp>
      <p:grpSp>
        <p:nvGrpSpPr>
          <p:cNvPr id="75" name="组合 74">
            <a:extLst>
              <a:ext uri="{FF2B5EF4-FFF2-40B4-BE49-F238E27FC236}">
                <a16:creationId xmlns:a16="http://schemas.microsoft.com/office/drawing/2014/main" id="{DC15DA7E-BE29-4AEE-BEB3-3A2406CBE6EE}"/>
              </a:ext>
            </a:extLst>
          </p:cNvPr>
          <p:cNvGrpSpPr/>
          <p:nvPr/>
        </p:nvGrpSpPr>
        <p:grpSpPr>
          <a:xfrm>
            <a:off x="629529" y="1991387"/>
            <a:ext cx="6720840" cy="476221"/>
            <a:chOff x="1403750" y="3593123"/>
            <a:chExt cx="6720840" cy="476221"/>
          </a:xfrm>
        </p:grpSpPr>
        <p:grpSp>
          <p:nvGrpSpPr>
            <p:cNvPr id="76" name="组合 75">
              <a:extLst>
                <a:ext uri="{FF2B5EF4-FFF2-40B4-BE49-F238E27FC236}">
                  <a16:creationId xmlns:a16="http://schemas.microsoft.com/office/drawing/2014/main" id="{0840762B-9583-4CC0-86A6-F124672A1FBC}"/>
                </a:ext>
              </a:extLst>
            </p:cNvPr>
            <p:cNvGrpSpPr/>
            <p:nvPr/>
          </p:nvGrpSpPr>
          <p:grpSpPr>
            <a:xfrm>
              <a:off x="1403750" y="3593123"/>
              <a:ext cx="490436" cy="476221"/>
              <a:chOff x="1403750" y="3593123"/>
              <a:chExt cx="808892" cy="785446"/>
            </a:xfrm>
          </p:grpSpPr>
          <p:sp>
            <p:nvSpPr>
              <p:cNvPr id="78" name="对话气泡: 椭圆形 77">
                <a:extLst>
                  <a:ext uri="{FF2B5EF4-FFF2-40B4-BE49-F238E27FC236}">
                    <a16:creationId xmlns:a16="http://schemas.microsoft.com/office/drawing/2014/main" id="{BDDD30BB-9EDC-44AD-8652-DEAA2C44D2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round-web-cam_17861">
                <a:extLst>
                  <a:ext uri="{FF2B5EF4-FFF2-40B4-BE49-F238E27FC236}">
                    <a16:creationId xmlns:a16="http://schemas.microsoft.com/office/drawing/2014/main" id="{5249D264-1B7F-4DBF-8A76-397DD52B1E9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7" name="Text Box 79">
              <a:extLst>
                <a:ext uri="{FF2B5EF4-FFF2-40B4-BE49-F238E27FC236}">
                  <a16:creationId xmlns:a16="http://schemas.microsoft.com/office/drawing/2014/main" id="{0A69A131-5EE2-4421-9B70-B81C5EA608FC}"/>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分别为发送方和接收方建立</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FSM</a:t>
              </a:r>
            </a:p>
          </p:txBody>
        </p:sp>
      </p:grpSp>
      <p:grpSp>
        <p:nvGrpSpPr>
          <p:cNvPr id="36" name="组合 35">
            <a:extLst>
              <a:ext uri="{FF2B5EF4-FFF2-40B4-BE49-F238E27FC236}">
                <a16:creationId xmlns:a16="http://schemas.microsoft.com/office/drawing/2014/main" id="{EB3FFB90-8087-4678-B433-406612838A95}"/>
              </a:ext>
            </a:extLst>
          </p:cNvPr>
          <p:cNvGrpSpPr/>
          <p:nvPr/>
        </p:nvGrpSpPr>
        <p:grpSpPr>
          <a:xfrm>
            <a:off x="430213" y="0"/>
            <a:ext cx="6614890" cy="1428589"/>
            <a:chOff x="551030" y="-368704"/>
            <a:chExt cx="6614890" cy="1428589"/>
          </a:xfrm>
        </p:grpSpPr>
        <p:grpSp>
          <p:nvGrpSpPr>
            <p:cNvPr id="37" name="组合 36">
              <a:extLst>
                <a:ext uri="{FF2B5EF4-FFF2-40B4-BE49-F238E27FC236}">
                  <a16:creationId xmlns:a16="http://schemas.microsoft.com/office/drawing/2014/main" id="{FF1F7DAB-918D-4B72-B3A6-E49CB261670F}"/>
                </a:ext>
              </a:extLst>
            </p:cNvPr>
            <p:cNvGrpSpPr/>
            <p:nvPr/>
          </p:nvGrpSpPr>
          <p:grpSpPr>
            <a:xfrm>
              <a:off x="1201632" y="303925"/>
              <a:ext cx="5964288" cy="709466"/>
              <a:chOff x="1839059" y="967769"/>
              <a:chExt cx="5964288" cy="709466"/>
            </a:xfrm>
          </p:grpSpPr>
          <p:sp>
            <p:nvSpPr>
              <p:cNvPr id="39" name="矩形: 圆角 30">
                <a:extLst>
                  <a:ext uri="{FF2B5EF4-FFF2-40B4-BE49-F238E27FC236}">
                    <a16:creationId xmlns:a16="http://schemas.microsoft.com/office/drawing/2014/main" id="{F6FD0DC8-C38B-4AE0-B3EC-6DEF2E6FE41B}"/>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40" name="文本框 39">
                <a:extLst>
                  <a:ext uri="{FF2B5EF4-FFF2-40B4-BE49-F238E27FC236}">
                    <a16:creationId xmlns:a16="http://schemas.microsoft.com/office/drawing/2014/main" id="{2CF3FD73-6524-4F50-9200-085AA838985F}"/>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38" name="图片 37">
              <a:extLst>
                <a:ext uri="{FF2B5EF4-FFF2-40B4-BE49-F238E27FC236}">
                  <a16:creationId xmlns:a16="http://schemas.microsoft.com/office/drawing/2014/main" id="{92289525-2CEE-49B5-B163-5A113D985A2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3" name="灯片编号占位符 2">
            <a:extLst>
              <a:ext uri="{FF2B5EF4-FFF2-40B4-BE49-F238E27FC236}">
                <a16:creationId xmlns:a16="http://schemas.microsoft.com/office/drawing/2014/main" id="{CA34275A-8ECA-4231-9852-7D8970710E58}"/>
              </a:ext>
            </a:extLst>
          </p:cNvPr>
          <p:cNvSpPr>
            <a:spLocks noGrp="1"/>
          </p:cNvSpPr>
          <p:nvPr>
            <p:ph type="sldNum" sz="quarter" idx="12"/>
          </p:nvPr>
        </p:nvSpPr>
        <p:spPr/>
        <p:txBody>
          <a:bodyPr/>
          <a:lstStyle/>
          <a:p>
            <a:fld id="{91F2D4EF-46D4-4764-B373-FC59CD1D281E}" type="slidenum">
              <a:rPr lang="zh-CN" altLang="en-US" smtClean="0"/>
              <a:t>42</a:t>
            </a:fld>
            <a:endParaRPr lang="zh-CN" altLang="en-US"/>
          </a:p>
        </p:txBody>
      </p:sp>
      <p:sp>
        <p:nvSpPr>
          <p:cNvPr id="28" name="Text Box 28">
            <a:extLst>
              <a:ext uri="{FF2B5EF4-FFF2-40B4-BE49-F238E27FC236}">
                <a16:creationId xmlns:a16="http://schemas.microsoft.com/office/drawing/2014/main" id="{08BD6AD9-801F-4E16-B47F-1D9699FCCFB6}"/>
              </a:ext>
            </a:extLst>
          </p:cNvPr>
          <p:cNvSpPr txBox="1">
            <a:spLocks noChangeArrowheads="1"/>
          </p:cNvSpPr>
          <p:nvPr/>
        </p:nvSpPr>
        <p:spPr bwMode="auto">
          <a:xfrm>
            <a:off x="7741361" y="3092917"/>
            <a:ext cx="29543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latin typeface="楷体" panose="02010609060101010101" pitchFamily="49" charset="-122"/>
                <a:ea typeface="楷体" panose="02010609060101010101" pitchFamily="49" charset="-122"/>
              </a:rPr>
              <a:t>extract (</a:t>
            </a:r>
            <a:r>
              <a:rPr lang="en-US" altLang="zh-CN" dirty="0" err="1">
                <a:latin typeface="楷体" panose="02010609060101010101" pitchFamily="49" charset="-122"/>
                <a:ea typeface="楷体" panose="02010609060101010101" pitchFamily="49" charset="-122"/>
              </a:rPr>
              <a:t>packet,data</a:t>
            </a:r>
            <a:r>
              <a:rPr lang="en-US" altLang="zh-CN" dirty="0">
                <a:latin typeface="楷体" panose="02010609060101010101" pitchFamily="49" charset="-122"/>
                <a:ea typeface="楷体" panose="02010609060101010101" pitchFamily="49" charset="-122"/>
              </a:rPr>
              <a:t>)</a:t>
            </a:r>
          </a:p>
          <a:p>
            <a:r>
              <a:rPr lang="zh-CN" altLang="en-US" dirty="0">
                <a:latin typeface="楷体" panose="02010609060101010101" pitchFamily="49" charset="-122"/>
                <a:ea typeface="楷体" panose="02010609060101010101" pitchFamily="49" charset="-122"/>
              </a:rPr>
              <a:t>将网络层传来的</a:t>
            </a:r>
            <a:r>
              <a:rPr lang="en-US" altLang="zh-CN" dirty="0">
                <a:latin typeface="楷体" panose="02010609060101010101" pitchFamily="49" charset="-122"/>
                <a:ea typeface="楷体" panose="02010609060101010101" pitchFamily="49" charset="-122"/>
              </a:rPr>
              <a:t>packet</a:t>
            </a:r>
            <a:r>
              <a:rPr lang="zh-CN" altLang="en-US" dirty="0">
                <a:latin typeface="楷体" panose="02010609060101010101" pitchFamily="49" charset="-122"/>
                <a:ea typeface="楷体" panose="02010609060101010101" pitchFamily="49" charset="-122"/>
              </a:rPr>
              <a:t>解包</a:t>
            </a:r>
          </a:p>
          <a:p>
            <a:r>
              <a:rPr lang="zh-CN" altLang="en-US" dirty="0">
                <a:latin typeface="楷体" panose="02010609060101010101" pitchFamily="49" charset="-122"/>
                <a:ea typeface="楷体" panose="02010609060101010101" pitchFamily="49" charset="-122"/>
              </a:rPr>
              <a:t>成数据</a:t>
            </a:r>
            <a:r>
              <a:rPr lang="en-US" altLang="zh-CN" dirty="0">
                <a:latin typeface="楷体" panose="02010609060101010101" pitchFamily="49" charset="-122"/>
                <a:ea typeface="楷体" panose="02010609060101010101" pitchFamily="49" charset="-122"/>
              </a:rPr>
              <a:t>data</a:t>
            </a:r>
          </a:p>
        </p:txBody>
      </p:sp>
    </p:spTree>
    <p:extLst>
      <p:ext uri="{BB962C8B-B14F-4D97-AF65-F5344CB8AC3E}">
        <p14:creationId xmlns:p14="http://schemas.microsoft.com/office/powerpoint/2010/main" val="144228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down)">
                                      <p:cBhvr>
                                        <p:cTn id="16" dur="500"/>
                                        <p:tgtEl>
                                          <p:spTgt spid="32"/>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63"/>
                                        </p:tgtEl>
                                        <p:attrNameLst>
                                          <p:attrName>style.visibility</p:attrName>
                                        </p:attrNameLst>
                                      </p:cBhvr>
                                      <p:to>
                                        <p:strVal val="visible"/>
                                      </p:to>
                                    </p:set>
                                    <p:anim calcmode="lin" valueType="num">
                                      <p:cBhvr>
                                        <p:cTn id="24" dur="500" fill="hold"/>
                                        <p:tgtEl>
                                          <p:spTgt spid="63"/>
                                        </p:tgtEl>
                                        <p:attrNameLst>
                                          <p:attrName>ppt_w</p:attrName>
                                        </p:attrNameLst>
                                      </p:cBhvr>
                                      <p:tavLst>
                                        <p:tav tm="0">
                                          <p:val>
                                            <p:fltVal val="0"/>
                                          </p:val>
                                        </p:tav>
                                        <p:tav tm="100000">
                                          <p:val>
                                            <p:strVal val="#ppt_w"/>
                                          </p:val>
                                        </p:tav>
                                      </p:tavLst>
                                    </p:anim>
                                    <p:anim calcmode="lin" valueType="num">
                                      <p:cBhvr>
                                        <p:cTn id="25" dur="500" fill="hold"/>
                                        <p:tgtEl>
                                          <p:spTgt spid="63"/>
                                        </p:tgtEl>
                                        <p:attrNameLst>
                                          <p:attrName>ppt_h</p:attrName>
                                        </p:attrNameLst>
                                      </p:cBhvr>
                                      <p:tavLst>
                                        <p:tav tm="0">
                                          <p:val>
                                            <p:fltVal val="0"/>
                                          </p:val>
                                        </p:tav>
                                        <p:tav tm="100000">
                                          <p:val>
                                            <p:strVal val="#ppt_h"/>
                                          </p:val>
                                        </p:tav>
                                      </p:tavLst>
                                    </p:anim>
                                    <p:animEffect transition="in" filter="fade">
                                      <p:cBhvr>
                                        <p:cTn id="26" dur="500"/>
                                        <p:tgtEl>
                                          <p:spTgt spid="63"/>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par>
                          <p:cTn id="31" fill="hold">
                            <p:stCondLst>
                              <p:cond delay="2500"/>
                            </p:stCondLst>
                            <p:childTnLst>
                              <p:par>
                                <p:cTn id="32" presetID="12" presetClass="entr" presetSubtype="8"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p:tgtEl>
                                          <p:spTgt spid="7"/>
                                        </p:tgtEl>
                                        <p:attrNameLst>
                                          <p:attrName>ppt_x</p:attrName>
                                        </p:attrNameLst>
                                      </p:cBhvr>
                                      <p:tavLst>
                                        <p:tav tm="0">
                                          <p:val>
                                            <p:strVal val="#ppt_x-#ppt_w*1.125000"/>
                                          </p:val>
                                        </p:tav>
                                        <p:tav tm="100000">
                                          <p:val>
                                            <p:strVal val="#ppt_x"/>
                                          </p:val>
                                        </p:tav>
                                      </p:tavLst>
                                    </p:anim>
                                    <p:animEffect transition="in" filter="wipe(right)">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blinds(horizontal)">
                                      <p:cBhvr>
                                        <p:cTn id="4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2" grpId="0"/>
      <p:bldP spid="6" grpId="0"/>
      <p:bldP spid="2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5732622-B4BE-4265-9113-0B8813862C70}"/>
              </a:ext>
            </a:extLst>
          </p:cNvPr>
          <p:cNvGrpSpPr/>
          <p:nvPr/>
        </p:nvGrpSpPr>
        <p:grpSpPr>
          <a:xfrm>
            <a:off x="777194" y="1707858"/>
            <a:ext cx="7069989" cy="526732"/>
            <a:chOff x="722008" y="1303131"/>
            <a:chExt cx="6054060" cy="502940"/>
          </a:xfrm>
        </p:grpSpPr>
        <p:grpSp>
          <p:nvGrpSpPr>
            <p:cNvPr id="3" name="组合 2">
              <a:extLst>
                <a:ext uri="{FF2B5EF4-FFF2-40B4-BE49-F238E27FC236}">
                  <a16:creationId xmlns:a16="http://schemas.microsoft.com/office/drawing/2014/main" id="{5A2A5439-CA9A-4CF0-B9BB-D0D069CBDAA0}"/>
                </a:ext>
              </a:extLst>
            </p:cNvPr>
            <p:cNvGrpSpPr/>
            <p:nvPr/>
          </p:nvGrpSpPr>
          <p:grpSpPr>
            <a:xfrm>
              <a:off x="722008" y="1303131"/>
              <a:ext cx="546594" cy="475865"/>
              <a:chOff x="708742" y="1296102"/>
              <a:chExt cx="454744" cy="283828"/>
            </a:xfrm>
          </p:grpSpPr>
          <p:sp>
            <p:nvSpPr>
              <p:cNvPr id="6" name="平行四边形 5">
                <a:extLst>
                  <a:ext uri="{FF2B5EF4-FFF2-40B4-BE49-F238E27FC236}">
                    <a16:creationId xmlns:a16="http://schemas.microsoft.com/office/drawing/2014/main" id="{97E4B067-B57D-473C-A462-4C6FCB0B91D6}"/>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7" name="平行四边形 6">
                <a:extLst>
                  <a:ext uri="{FF2B5EF4-FFF2-40B4-BE49-F238E27FC236}">
                    <a16:creationId xmlns:a16="http://schemas.microsoft.com/office/drawing/2014/main" id="{9247C66A-2F99-431C-8714-0F5E6D227752}"/>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 name="流程图: 手动输入 6">
              <a:extLst>
                <a:ext uri="{FF2B5EF4-FFF2-40B4-BE49-F238E27FC236}">
                  <a16:creationId xmlns:a16="http://schemas.microsoft.com/office/drawing/2014/main" id="{5A9A2E75-F013-44B2-B6CC-44CC17A4F2BD}"/>
                </a:ext>
              </a:extLst>
            </p:cNvPr>
            <p:cNvSpPr/>
            <p:nvPr/>
          </p:nvSpPr>
          <p:spPr>
            <a:xfrm rot="5400000" flipV="1">
              <a:off x="3463081" y="-1167947"/>
              <a:ext cx="475861" cy="54248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sp>
          <p:nvSpPr>
            <p:cNvPr id="5" name="Text Box 79">
              <a:extLst>
                <a:ext uri="{FF2B5EF4-FFF2-40B4-BE49-F238E27FC236}">
                  <a16:creationId xmlns:a16="http://schemas.microsoft.com/office/drawing/2014/main" id="{9D9546EE-7649-4C05-BF99-A70DF7EA542A}"/>
                </a:ext>
              </a:extLst>
            </p:cNvPr>
            <p:cNvSpPr txBox="1">
              <a:spLocks noChangeArrowheads="1"/>
            </p:cNvSpPr>
            <p:nvPr/>
          </p:nvSpPr>
          <p:spPr bwMode="auto">
            <a:xfrm>
              <a:off x="1351236" y="1335871"/>
              <a:ext cx="542483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信道可能导致比特出现差错时</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——rdt2.0</a:t>
              </a:r>
              <a:endPar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8" name="组合 7">
            <a:extLst>
              <a:ext uri="{FF2B5EF4-FFF2-40B4-BE49-F238E27FC236}">
                <a16:creationId xmlns:a16="http://schemas.microsoft.com/office/drawing/2014/main" id="{2C846E51-821C-42B9-ADF8-0A68B40FB62C}"/>
              </a:ext>
            </a:extLst>
          </p:cNvPr>
          <p:cNvGrpSpPr/>
          <p:nvPr/>
        </p:nvGrpSpPr>
        <p:grpSpPr>
          <a:xfrm>
            <a:off x="430213" y="0"/>
            <a:ext cx="6614890" cy="1428589"/>
            <a:chOff x="551030" y="-368704"/>
            <a:chExt cx="6614890" cy="1428589"/>
          </a:xfrm>
        </p:grpSpPr>
        <p:grpSp>
          <p:nvGrpSpPr>
            <p:cNvPr id="9" name="组合 8">
              <a:extLst>
                <a:ext uri="{FF2B5EF4-FFF2-40B4-BE49-F238E27FC236}">
                  <a16:creationId xmlns:a16="http://schemas.microsoft.com/office/drawing/2014/main" id="{CA5BB4FA-0AF4-488E-8972-FB15CEC2137D}"/>
                </a:ext>
              </a:extLst>
            </p:cNvPr>
            <p:cNvGrpSpPr/>
            <p:nvPr/>
          </p:nvGrpSpPr>
          <p:grpSpPr>
            <a:xfrm>
              <a:off x="1201632" y="303925"/>
              <a:ext cx="5964288" cy="709466"/>
              <a:chOff x="1839059" y="967769"/>
              <a:chExt cx="5964288" cy="709466"/>
            </a:xfrm>
          </p:grpSpPr>
          <p:sp>
            <p:nvSpPr>
              <p:cNvPr id="11" name="矩形: 圆角 30">
                <a:extLst>
                  <a:ext uri="{FF2B5EF4-FFF2-40B4-BE49-F238E27FC236}">
                    <a16:creationId xmlns:a16="http://schemas.microsoft.com/office/drawing/2014/main" id="{9DE319EC-A2C2-487D-B256-78AE8DD5E926}"/>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2" name="文本框 11">
                <a:extLst>
                  <a:ext uri="{FF2B5EF4-FFF2-40B4-BE49-F238E27FC236}">
                    <a16:creationId xmlns:a16="http://schemas.microsoft.com/office/drawing/2014/main" id="{C4D1C536-6017-4D92-986A-49A944AB43B9}"/>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10" name="图片 9">
              <a:extLst>
                <a:ext uri="{FF2B5EF4-FFF2-40B4-BE49-F238E27FC236}">
                  <a16:creationId xmlns:a16="http://schemas.microsoft.com/office/drawing/2014/main" id="{2174AC2B-8C42-4472-AC9B-62345E13762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0" name="组合 29">
            <a:extLst>
              <a:ext uri="{FF2B5EF4-FFF2-40B4-BE49-F238E27FC236}">
                <a16:creationId xmlns:a16="http://schemas.microsoft.com/office/drawing/2014/main" id="{636CD893-79E3-4E81-88FE-A9ED8BCDF895}"/>
              </a:ext>
            </a:extLst>
          </p:cNvPr>
          <p:cNvGrpSpPr/>
          <p:nvPr/>
        </p:nvGrpSpPr>
        <p:grpSpPr>
          <a:xfrm>
            <a:off x="1319177" y="2569585"/>
            <a:ext cx="6720840" cy="476221"/>
            <a:chOff x="1403750" y="3593123"/>
            <a:chExt cx="6720840" cy="476221"/>
          </a:xfrm>
        </p:grpSpPr>
        <p:grpSp>
          <p:nvGrpSpPr>
            <p:cNvPr id="31" name="组合 30">
              <a:extLst>
                <a:ext uri="{FF2B5EF4-FFF2-40B4-BE49-F238E27FC236}">
                  <a16:creationId xmlns:a16="http://schemas.microsoft.com/office/drawing/2014/main" id="{E30BBCC4-0290-433A-9691-3E68335FA22A}"/>
                </a:ext>
              </a:extLst>
            </p:cNvPr>
            <p:cNvGrpSpPr/>
            <p:nvPr/>
          </p:nvGrpSpPr>
          <p:grpSpPr>
            <a:xfrm>
              <a:off x="1403750" y="3593123"/>
              <a:ext cx="490436" cy="476221"/>
              <a:chOff x="1403750" y="3593123"/>
              <a:chExt cx="808892" cy="785446"/>
            </a:xfrm>
          </p:grpSpPr>
          <p:sp>
            <p:nvSpPr>
              <p:cNvPr id="33" name="对话气泡: 椭圆形 32">
                <a:extLst>
                  <a:ext uri="{FF2B5EF4-FFF2-40B4-BE49-F238E27FC236}">
                    <a16:creationId xmlns:a16="http://schemas.microsoft.com/office/drawing/2014/main" id="{A651A32D-DE2C-458B-825A-EB6DE641D20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ound-web-cam_17861">
                <a:extLst>
                  <a:ext uri="{FF2B5EF4-FFF2-40B4-BE49-F238E27FC236}">
                    <a16:creationId xmlns:a16="http://schemas.microsoft.com/office/drawing/2014/main" id="{2F7E3DAA-6CBD-4AFD-889D-EC72DE19A34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2" name="Text Box 79">
              <a:extLst>
                <a:ext uri="{FF2B5EF4-FFF2-40B4-BE49-F238E27FC236}">
                  <a16:creationId xmlns:a16="http://schemas.microsoft.com/office/drawing/2014/main" id="{BE3FDA76-940E-4350-AEF6-46DE085B7D17}"/>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假设</a:t>
              </a:r>
            </a:p>
          </p:txBody>
        </p:sp>
      </p:grpSp>
      <p:sp>
        <p:nvSpPr>
          <p:cNvPr id="35" name="Text Box 79">
            <a:extLst>
              <a:ext uri="{FF2B5EF4-FFF2-40B4-BE49-F238E27FC236}">
                <a16:creationId xmlns:a16="http://schemas.microsoft.com/office/drawing/2014/main" id="{94626FD8-9F50-49DE-AF56-6C6754BE27CE}"/>
              </a:ext>
            </a:extLst>
          </p:cNvPr>
          <p:cNvSpPr txBox="1">
            <a:spLocks noChangeArrowheads="1"/>
          </p:cNvSpPr>
          <p:nvPr/>
        </p:nvSpPr>
        <p:spPr bwMode="auto">
          <a:xfrm>
            <a:off x="1914833" y="3042570"/>
            <a:ext cx="6855665" cy="219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分组比特可能受损</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20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所有传输的分组都将按序被接收，不会丢失</a:t>
            </a:r>
          </a:p>
          <a:p>
            <a:pPr marL="342900" indent="-342900">
              <a:lnSpc>
                <a:spcPct val="20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 name="灯片编号占位符 12">
            <a:extLst>
              <a:ext uri="{FF2B5EF4-FFF2-40B4-BE49-F238E27FC236}">
                <a16:creationId xmlns:a16="http://schemas.microsoft.com/office/drawing/2014/main" id="{0936FB62-8405-4F00-BB8E-633229F07482}"/>
              </a:ext>
            </a:extLst>
          </p:cNvPr>
          <p:cNvSpPr>
            <a:spLocks noGrp="1"/>
          </p:cNvSpPr>
          <p:nvPr>
            <p:ph type="sldNum" sz="quarter" idx="12"/>
          </p:nvPr>
        </p:nvSpPr>
        <p:spPr/>
        <p:txBody>
          <a:bodyPr/>
          <a:lstStyle/>
          <a:p>
            <a:fld id="{91F2D4EF-46D4-4764-B373-FC59CD1D281E}" type="slidenum">
              <a:rPr lang="zh-CN" altLang="en-US" smtClean="0"/>
              <a:t>43</a:t>
            </a:fld>
            <a:endParaRPr lang="zh-CN" altLang="en-US"/>
          </a:p>
        </p:txBody>
      </p:sp>
    </p:spTree>
    <p:extLst>
      <p:ext uri="{BB962C8B-B14F-4D97-AF65-F5344CB8AC3E}">
        <p14:creationId xmlns:p14="http://schemas.microsoft.com/office/powerpoint/2010/main" val="425267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5">
                                            <p:txEl>
                                              <p:pRg st="0" end="0"/>
                                            </p:txEl>
                                          </p:spTgt>
                                        </p:tgtEl>
                                        <p:attrNameLst>
                                          <p:attrName>style.visibility</p:attrName>
                                        </p:attrNameLst>
                                      </p:cBhvr>
                                      <p:to>
                                        <p:strVal val="visible"/>
                                      </p:to>
                                    </p:set>
                                    <p:animEffect transition="in" filter="wipe(left)">
                                      <p:cBhvr>
                                        <p:cTn id="19" dur="500"/>
                                        <p:tgtEl>
                                          <p:spTgt spid="3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5">
                                            <p:txEl>
                                              <p:pRg st="1" end="1"/>
                                            </p:txEl>
                                          </p:spTgt>
                                        </p:tgtEl>
                                        <p:attrNameLst>
                                          <p:attrName>style.visibility</p:attrName>
                                        </p:attrNameLst>
                                      </p:cBhvr>
                                      <p:to>
                                        <p:strVal val="visible"/>
                                      </p:to>
                                    </p:set>
                                    <p:animEffect transition="in" filter="wipe(left)">
                                      <p:cBhvr>
                                        <p:cTn id="24" dur="500"/>
                                        <p:tgtEl>
                                          <p:spTgt spid="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DDCAA9A4-1D04-497F-963B-62F416FE6605}"/>
              </a:ext>
            </a:extLst>
          </p:cNvPr>
          <p:cNvGrpSpPr/>
          <p:nvPr/>
        </p:nvGrpSpPr>
        <p:grpSpPr>
          <a:xfrm>
            <a:off x="430213" y="0"/>
            <a:ext cx="6614890" cy="1428589"/>
            <a:chOff x="551030" y="-368704"/>
            <a:chExt cx="6614890" cy="1428589"/>
          </a:xfrm>
        </p:grpSpPr>
        <p:grpSp>
          <p:nvGrpSpPr>
            <p:cNvPr id="24" name="组合 23">
              <a:extLst>
                <a:ext uri="{FF2B5EF4-FFF2-40B4-BE49-F238E27FC236}">
                  <a16:creationId xmlns:a16="http://schemas.microsoft.com/office/drawing/2014/main" id="{92344FCA-12EF-41D8-97D4-F0C3990C93B9}"/>
                </a:ext>
              </a:extLst>
            </p:cNvPr>
            <p:cNvGrpSpPr/>
            <p:nvPr/>
          </p:nvGrpSpPr>
          <p:grpSpPr>
            <a:xfrm>
              <a:off x="1201632" y="303925"/>
              <a:ext cx="5964288" cy="709466"/>
              <a:chOff x="1839059" y="967769"/>
              <a:chExt cx="5964288" cy="709466"/>
            </a:xfrm>
          </p:grpSpPr>
          <p:sp>
            <p:nvSpPr>
              <p:cNvPr id="26" name="矩形: 圆角 30">
                <a:extLst>
                  <a:ext uri="{FF2B5EF4-FFF2-40B4-BE49-F238E27FC236}">
                    <a16:creationId xmlns:a16="http://schemas.microsoft.com/office/drawing/2014/main" id="{348EB884-3884-4FFF-A8C2-24DA8A461021}"/>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7" name="文本框 26">
                <a:extLst>
                  <a:ext uri="{FF2B5EF4-FFF2-40B4-BE49-F238E27FC236}">
                    <a16:creationId xmlns:a16="http://schemas.microsoft.com/office/drawing/2014/main" id="{40A9BB72-E8D1-4CB1-A41E-C47092B17B86}"/>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25" name="图片 24">
              <a:extLst>
                <a:ext uri="{FF2B5EF4-FFF2-40B4-BE49-F238E27FC236}">
                  <a16:creationId xmlns:a16="http://schemas.microsoft.com/office/drawing/2014/main" id="{F636AF07-10A5-4581-9AE8-03DFD335543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8" name="组合 27">
            <a:extLst>
              <a:ext uri="{FF2B5EF4-FFF2-40B4-BE49-F238E27FC236}">
                <a16:creationId xmlns:a16="http://schemas.microsoft.com/office/drawing/2014/main" id="{4EF3AF5F-243B-44D1-B8F5-04AC2073C717}"/>
              </a:ext>
            </a:extLst>
          </p:cNvPr>
          <p:cNvGrpSpPr/>
          <p:nvPr/>
        </p:nvGrpSpPr>
        <p:grpSpPr>
          <a:xfrm>
            <a:off x="1223165" y="1782590"/>
            <a:ext cx="6720840" cy="476221"/>
            <a:chOff x="1403750" y="3593123"/>
            <a:chExt cx="6720840" cy="476221"/>
          </a:xfrm>
        </p:grpSpPr>
        <p:grpSp>
          <p:nvGrpSpPr>
            <p:cNvPr id="29" name="组合 28">
              <a:extLst>
                <a:ext uri="{FF2B5EF4-FFF2-40B4-BE49-F238E27FC236}">
                  <a16:creationId xmlns:a16="http://schemas.microsoft.com/office/drawing/2014/main" id="{78AEA240-D4F9-43D6-8B26-D9E2031811E6}"/>
                </a:ext>
              </a:extLst>
            </p:cNvPr>
            <p:cNvGrpSpPr/>
            <p:nvPr/>
          </p:nvGrpSpPr>
          <p:grpSpPr>
            <a:xfrm>
              <a:off x="1403750" y="3593123"/>
              <a:ext cx="490436" cy="476221"/>
              <a:chOff x="1403750" y="3593123"/>
              <a:chExt cx="808892" cy="785446"/>
            </a:xfrm>
          </p:grpSpPr>
          <p:sp>
            <p:nvSpPr>
              <p:cNvPr id="31" name="对话气泡: 椭圆形 30">
                <a:extLst>
                  <a:ext uri="{FF2B5EF4-FFF2-40B4-BE49-F238E27FC236}">
                    <a16:creationId xmlns:a16="http://schemas.microsoft.com/office/drawing/2014/main" id="{A7681F43-9AC4-4FD6-8314-23D04183C242}"/>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round-web-cam_17861">
                <a:extLst>
                  <a:ext uri="{FF2B5EF4-FFF2-40B4-BE49-F238E27FC236}">
                    <a16:creationId xmlns:a16="http://schemas.microsoft.com/office/drawing/2014/main" id="{8C173687-4E2A-4457-803F-AFEF577296B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0" name="Text Box 79">
              <a:extLst>
                <a:ext uri="{FF2B5EF4-FFF2-40B4-BE49-F238E27FC236}">
                  <a16:creationId xmlns:a16="http://schemas.microsoft.com/office/drawing/2014/main" id="{C18D5E4E-5C97-4A4D-9FD0-032744662EB8}"/>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处理机制</a:t>
              </a:r>
            </a:p>
          </p:txBody>
        </p:sp>
      </p:grpSp>
      <p:sp>
        <p:nvSpPr>
          <p:cNvPr id="33" name="Text Box 79">
            <a:extLst>
              <a:ext uri="{FF2B5EF4-FFF2-40B4-BE49-F238E27FC236}">
                <a16:creationId xmlns:a16="http://schemas.microsoft.com/office/drawing/2014/main" id="{B5F4F3A9-771F-43DC-9F6B-945A1CEE176F}"/>
              </a:ext>
            </a:extLst>
          </p:cNvPr>
          <p:cNvSpPr txBox="1">
            <a:spLocks noChangeArrowheads="1"/>
          </p:cNvSpPr>
          <p:nvPr/>
        </p:nvSpPr>
        <p:spPr bwMode="auto">
          <a:xfrm>
            <a:off x="1080815" y="2255575"/>
            <a:ext cx="9888020" cy="367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200000"/>
              </a:lnSpc>
              <a:buClr>
                <a:srgbClr val="009FF6"/>
              </a:buClr>
              <a:buFont typeface="Wingdings" panose="05000000000000000000" pitchFamily="2" charset="2"/>
              <a:buChar char="p"/>
            </a:pP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如何判断分组受损</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差错检测</a:t>
            </a:r>
            <a:endPar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200000"/>
              </a:lnSpc>
              <a:buClr>
                <a:srgbClr val="009FF6"/>
              </a:buClr>
              <a:buFont typeface="Wingdings" panose="05000000000000000000" pitchFamily="2" charset="2"/>
              <a:buChar char="p"/>
            </a:pP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如何通知发送方分组是否受损</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接收方反馈（</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和</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NAK</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t>
            </a:r>
          </a:p>
          <a:p>
            <a:pPr marL="342900" indent="-342900">
              <a:lnSpc>
                <a:spcPct val="20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在得知分组受损后，</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的处理手段</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出错重传</a:t>
            </a:r>
          </a:p>
          <a:p>
            <a:pPr marL="342900" indent="-342900">
              <a:lnSpc>
                <a:spcPct val="200000"/>
              </a:lnSpc>
              <a:buClr>
                <a:srgbClr val="009FF6"/>
              </a:buClr>
              <a:buFont typeface="Wingdings" panose="05000000000000000000" pitchFamily="2" charset="2"/>
              <a:buChar char="p"/>
            </a:pP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20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C8D8F04B-A105-445C-84B4-577CE3A0596A}"/>
              </a:ext>
            </a:extLst>
          </p:cNvPr>
          <p:cNvSpPr>
            <a:spLocks noGrp="1"/>
          </p:cNvSpPr>
          <p:nvPr>
            <p:ph type="sldNum" sz="quarter" idx="12"/>
          </p:nvPr>
        </p:nvSpPr>
        <p:spPr/>
        <p:txBody>
          <a:bodyPr/>
          <a:lstStyle/>
          <a:p>
            <a:fld id="{91F2D4EF-46D4-4764-B373-FC59CD1D281E}" type="slidenum">
              <a:rPr lang="zh-CN" altLang="en-US" smtClean="0"/>
              <a:t>44</a:t>
            </a:fld>
            <a:endParaRPr lang="zh-CN" altLang="en-US"/>
          </a:p>
        </p:txBody>
      </p:sp>
      <p:sp>
        <p:nvSpPr>
          <p:cNvPr id="17" name="文本框 16">
            <a:extLst>
              <a:ext uri="{FF2B5EF4-FFF2-40B4-BE49-F238E27FC236}">
                <a16:creationId xmlns:a16="http://schemas.microsoft.com/office/drawing/2014/main" id="{18875F87-CDBC-45E7-8A4F-BE78CDE4F11F}"/>
              </a:ext>
            </a:extLst>
          </p:cNvPr>
          <p:cNvSpPr txBox="1"/>
          <p:nvPr/>
        </p:nvSpPr>
        <p:spPr>
          <a:xfrm>
            <a:off x="1424763" y="5173027"/>
            <a:ext cx="10877107" cy="1107996"/>
          </a:xfrm>
          <a:prstGeom prst="rect">
            <a:avLst/>
          </a:prstGeom>
          <a:noFill/>
        </p:spPr>
        <p:txBody>
          <a:bodyPr wrap="square">
            <a:spAutoFit/>
          </a:bodyPr>
          <a:lstStyle/>
          <a:p>
            <a:pPr marL="0" lvl="4"/>
            <a:r>
              <a:rPr lang="zh-CN" altLang="en-US" sz="2400" dirty="0">
                <a:solidFill>
                  <a:srgbClr val="FF0000"/>
                </a:solidFill>
                <a:ea typeface="楷体" panose="02010609060101010101" pitchFamily="49" charset="-122"/>
                <a:cs typeface="Arial" panose="020B0604020202020204" pitchFamily="34" charset="0"/>
              </a:rPr>
              <a:t>确认</a:t>
            </a:r>
            <a:r>
              <a:rPr lang="en-US" altLang="zh-CN" sz="2400" dirty="0">
                <a:solidFill>
                  <a:srgbClr val="FF0000"/>
                </a:solidFill>
                <a:ea typeface="楷体" panose="02010609060101010101" pitchFamily="49" charset="-122"/>
                <a:cs typeface="Arial" panose="020B0604020202020204" pitchFamily="34" charset="0"/>
              </a:rPr>
              <a:t>——acknowledgements (ACKs): </a:t>
            </a:r>
            <a:r>
              <a:rPr lang="zh-CN" altLang="en-US" sz="2400" dirty="0">
                <a:solidFill>
                  <a:srgbClr val="FF0000"/>
                </a:solidFill>
                <a:ea typeface="楷体" panose="02010609060101010101" pitchFamily="49" charset="-122"/>
                <a:cs typeface="Arial" panose="020B0604020202020204" pitchFamily="34" charset="0"/>
              </a:rPr>
              <a:t>接收方明确告诉发送方正确收到分组</a:t>
            </a:r>
            <a:endParaRPr lang="en-US" altLang="zh-CN" sz="2400" dirty="0">
              <a:solidFill>
                <a:srgbClr val="FF0000"/>
              </a:solidFill>
              <a:ea typeface="楷体" panose="02010609060101010101" pitchFamily="49" charset="-122"/>
              <a:cs typeface="Arial" panose="020B0604020202020204" pitchFamily="34" charset="0"/>
            </a:endParaRPr>
          </a:p>
          <a:p>
            <a:pPr marL="0" lvl="4"/>
            <a:r>
              <a:rPr lang="zh-CN" altLang="en-US" sz="2400" dirty="0">
                <a:solidFill>
                  <a:srgbClr val="FF0000"/>
                </a:solidFill>
                <a:ea typeface="楷体" panose="02010609060101010101" pitchFamily="49" charset="-122"/>
                <a:cs typeface="Arial" panose="020B0604020202020204" pitchFamily="34" charset="0"/>
              </a:rPr>
              <a:t>否认</a:t>
            </a:r>
            <a:r>
              <a:rPr lang="en-US" altLang="zh-CN" sz="2400" dirty="0">
                <a:solidFill>
                  <a:srgbClr val="FF0000"/>
                </a:solidFill>
                <a:ea typeface="楷体" panose="02010609060101010101" pitchFamily="49" charset="-122"/>
                <a:cs typeface="Arial" panose="020B0604020202020204" pitchFamily="34" charset="0"/>
              </a:rPr>
              <a:t>——negative acknowledgements (NAKs): </a:t>
            </a:r>
            <a:r>
              <a:rPr lang="zh-CN" altLang="en-US" sz="2400" dirty="0">
                <a:solidFill>
                  <a:srgbClr val="FF0000"/>
                </a:solidFill>
                <a:ea typeface="楷体" panose="02010609060101010101" pitchFamily="49" charset="-122"/>
                <a:cs typeface="Arial" panose="020B0604020202020204" pitchFamily="34" charset="0"/>
              </a:rPr>
              <a:t>接收方明确告诉发送方分组有错</a:t>
            </a:r>
          </a:p>
          <a:p>
            <a:pPr marL="0" lvl="4"/>
            <a:endParaRPr lang="zh-CN" altLang="en-US" sz="1800" dirty="0">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43288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xEl>
                                              <p:pRg st="0" end="0"/>
                                            </p:txEl>
                                          </p:spTgt>
                                        </p:tgtEl>
                                        <p:attrNameLst>
                                          <p:attrName>style.visibility</p:attrName>
                                        </p:attrNameLst>
                                      </p:cBhvr>
                                      <p:to>
                                        <p:strVal val="visible"/>
                                      </p:to>
                                    </p:set>
                                    <p:animEffect transition="in" filter="wipe(left)">
                                      <p:cBhvr>
                                        <p:cTn id="15" dur="500"/>
                                        <p:tgtEl>
                                          <p:spTgt spid="3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3">
                                            <p:txEl>
                                              <p:pRg st="1" end="1"/>
                                            </p:txEl>
                                          </p:spTgt>
                                        </p:tgtEl>
                                        <p:attrNameLst>
                                          <p:attrName>style.visibility</p:attrName>
                                        </p:attrNameLst>
                                      </p:cBhvr>
                                      <p:to>
                                        <p:strVal val="visible"/>
                                      </p:to>
                                    </p:set>
                                    <p:animEffect transition="in" filter="wipe(left)">
                                      <p:cBhvr>
                                        <p:cTn id="20" dur="500"/>
                                        <p:tgtEl>
                                          <p:spTgt spid="3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3">
                                            <p:txEl>
                                              <p:pRg st="2" end="2"/>
                                            </p:txEl>
                                          </p:spTgt>
                                        </p:tgtEl>
                                        <p:attrNameLst>
                                          <p:attrName>style.visibility</p:attrName>
                                        </p:attrNameLst>
                                      </p:cBhvr>
                                      <p:to>
                                        <p:strVal val="visible"/>
                                      </p:to>
                                    </p:set>
                                    <p:animEffect transition="in" filter="wipe(left)">
                                      <p:cBhvr>
                                        <p:cTn id="25" dur="500"/>
                                        <p:tgtEl>
                                          <p:spTgt spid="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69A8466B-DE5A-436D-B1AF-95C69C167E64}"/>
              </a:ext>
            </a:extLst>
          </p:cNvPr>
          <p:cNvGrpSpPr/>
          <p:nvPr/>
        </p:nvGrpSpPr>
        <p:grpSpPr>
          <a:xfrm>
            <a:off x="515938" y="1514318"/>
            <a:ext cx="4614002" cy="926841"/>
            <a:chOff x="722008" y="1303131"/>
            <a:chExt cx="3232792" cy="884976"/>
          </a:xfrm>
        </p:grpSpPr>
        <p:sp>
          <p:nvSpPr>
            <p:cNvPr id="43" name="流程图: 手动输入 6">
              <a:extLst>
                <a:ext uri="{FF2B5EF4-FFF2-40B4-BE49-F238E27FC236}">
                  <a16:creationId xmlns:a16="http://schemas.microsoft.com/office/drawing/2014/main" id="{87F9F124-B8AC-4F4A-AA84-0595F70AE351}"/>
                </a:ext>
              </a:extLst>
            </p:cNvPr>
            <p:cNvSpPr/>
            <p:nvPr/>
          </p:nvSpPr>
          <p:spPr>
            <a:xfrm rot="5400000" flipV="1">
              <a:off x="2233768" y="61368"/>
              <a:ext cx="475861" cy="29662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44" name="组合 43">
              <a:extLst>
                <a:ext uri="{FF2B5EF4-FFF2-40B4-BE49-F238E27FC236}">
                  <a16:creationId xmlns:a16="http://schemas.microsoft.com/office/drawing/2014/main" id="{93135D99-322B-4E3B-966C-608B9F2C34D2}"/>
                </a:ext>
              </a:extLst>
            </p:cNvPr>
            <p:cNvGrpSpPr/>
            <p:nvPr/>
          </p:nvGrpSpPr>
          <p:grpSpPr>
            <a:xfrm>
              <a:off x="722008" y="1303131"/>
              <a:ext cx="546594" cy="475865"/>
              <a:chOff x="708742" y="1296102"/>
              <a:chExt cx="454744" cy="283828"/>
            </a:xfrm>
          </p:grpSpPr>
          <p:sp>
            <p:nvSpPr>
              <p:cNvPr id="46" name="平行四边形 45">
                <a:extLst>
                  <a:ext uri="{FF2B5EF4-FFF2-40B4-BE49-F238E27FC236}">
                    <a16:creationId xmlns:a16="http://schemas.microsoft.com/office/drawing/2014/main" id="{26CCEB9A-1CA1-427E-9934-5A402018ED5E}"/>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47" name="平行四边形 46">
                <a:extLst>
                  <a:ext uri="{FF2B5EF4-FFF2-40B4-BE49-F238E27FC236}">
                    <a16:creationId xmlns:a16="http://schemas.microsoft.com/office/drawing/2014/main" id="{990B755A-71D5-4C20-9607-17FE18F15089}"/>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5" name="Text Box 79">
              <a:extLst>
                <a:ext uri="{FF2B5EF4-FFF2-40B4-BE49-F238E27FC236}">
                  <a16:creationId xmlns:a16="http://schemas.microsoft.com/office/drawing/2014/main" id="{D756B702-E0D1-426E-91F8-BEAE8D146DA1}"/>
                </a:ext>
              </a:extLst>
            </p:cNvPr>
            <p:cNvSpPr txBox="1">
              <a:spLocks noChangeArrowheads="1"/>
            </p:cNvSpPr>
            <p:nvPr/>
          </p:nvSpPr>
          <p:spPr bwMode="auto">
            <a:xfrm>
              <a:off x="1268602" y="1335871"/>
              <a:ext cx="2686195" cy="852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Rdt2.0</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的有限状态机</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FSM</a:t>
              </a:r>
            </a:p>
          </p:txBody>
        </p:sp>
      </p:grpSp>
      <p:grpSp>
        <p:nvGrpSpPr>
          <p:cNvPr id="48" name="组合 47">
            <a:extLst>
              <a:ext uri="{FF2B5EF4-FFF2-40B4-BE49-F238E27FC236}">
                <a16:creationId xmlns:a16="http://schemas.microsoft.com/office/drawing/2014/main" id="{5D092218-7344-49B9-A380-EBB1A8817304}"/>
              </a:ext>
            </a:extLst>
          </p:cNvPr>
          <p:cNvGrpSpPr/>
          <p:nvPr/>
        </p:nvGrpSpPr>
        <p:grpSpPr>
          <a:xfrm>
            <a:off x="6354764" y="3411406"/>
            <a:ext cx="1077911" cy="1025525"/>
            <a:chOff x="6354764" y="3411406"/>
            <a:chExt cx="1077911" cy="1025525"/>
          </a:xfrm>
        </p:grpSpPr>
        <p:sp>
          <p:nvSpPr>
            <p:cNvPr id="49" name="Oval 4">
              <a:extLst>
                <a:ext uri="{FF2B5EF4-FFF2-40B4-BE49-F238E27FC236}">
                  <a16:creationId xmlns:a16="http://schemas.microsoft.com/office/drawing/2014/main" id="{414497ED-DA70-4AAB-8E60-4BA6278EEBB2}"/>
                </a:ext>
              </a:extLst>
            </p:cNvPr>
            <p:cNvSpPr>
              <a:spLocks noChangeArrowheads="1"/>
            </p:cNvSpPr>
            <p:nvPr/>
          </p:nvSpPr>
          <p:spPr bwMode="auto">
            <a:xfrm>
              <a:off x="6477000" y="3411406"/>
              <a:ext cx="955675" cy="1011238"/>
            </a:xfrm>
            <a:prstGeom prst="ellipse">
              <a:avLst/>
            </a:prstGeom>
            <a:solidFill>
              <a:srgbClr val="92D050"/>
            </a:solidFill>
            <a:ln w="19050">
              <a:solidFill>
                <a:srgbClr val="92D05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50" name="Group 31">
              <a:extLst>
                <a:ext uri="{FF2B5EF4-FFF2-40B4-BE49-F238E27FC236}">
                  <a16:creationId xmlns:a16="http://schemas.microsoft.com/office/drawing/2014/main" id="{E11FDEC3-065A-4BB7-9C14-BE70B47ACD96}"/>
                </a:ext>
              </a:extLst>
            </p:cNvPr>
            <p:cNvGrpSpPr>
              <a:grpSpLocks/>
            </p:cNvGrpSpPr>
            <p:nvPr/>
          </p:nvGrpSpPr>
          <p:grpSpPr bwMode="auto">
            <a:xfrm>
              <a:off x="6354764" y="3474906"/>
              <a:ext cx="985838" cy="962025"/>
              <a:chOff x="1390" y="3347"/>
              <a:chExt cx="621" cy="606"/>
            </a:xfrm>
          </p:grpSpPr>
          <p:sp>
            <p:nvSpPr>
              <p:cNvPr id="51" name="Oval 32">
                <a:extLst>
                  <a:ext uri="{FF2B5EF4-FFF2-40B4-BE49-F238E27FC236}">
                    <a16:creationId xmlns:a16="http://schemas.microsoft.com/office/drawing/2014/main" id="{9F139D02-A008-4920-BCB3-A362B3B9A9F3}"/>
                  </a:ext>
                </a:extLst>
              </p:cNvPr>
              <p:cNvSpPr>
                <a:spLocks noChangeArrowheads="1"/>
              </p:cNvSpPr>
              <p:nvPr/>
            </p:nvSpPr>
            <p:spPr bwMode="auto">
              <a:xfrm>
                <a:off x="1390" y="3347"/>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Text Box 33">
                <a:extLst>
                  <a:ext uri="{FF2B5EF4-FFF2-40B4-BE49-F238E27FC236}">
                    <a16:creationId xmlns:a16="http://schemas.microsoft.com/office/drawing/2014/main" id="{2DB9CA18-754E-4A8C-AB86-9425AAF2A277}"/>
                  </a:ext>
                </a:extLst>
              </p:cNvPr>
              <p:cNvSpPr txBox="1">
                <a:spLocks noChangeArrowheads="1"/>
              </p:cNvSpPr>
              <p:nvPr/>
            </p:nvSpPr>
            <p:spPr bwMode="auto">
              <a:xfrm>
                <a:off x="1396" y="3400"/>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等待来自下层的调用</a:t>
                </a:r>
              </a:p>
            </p:txBody>
          </p:sp>
        </p:grpSp>
      </p:grpSp>
      <p:sp>
        <p:nvSpPr>
          <p:cNvPr id="53" name="Text Box 36">
            <a:extLst>
              <a:ext uri="{FF2B5EF4-FFF2-40B4-BE49-F238E27FC236}">
                <a16:creationId xmlns:a16="http://schemas.microsoft.com/office/drawing/2014/main" id="{1278C2F9-BFC7-4DFB-8324-19B015ED1766}"/>
              </a:ext>
            </a:extLst>
          </p:cNvPr>
          <p:cNvSpPr txBox="1">
            <a:spLocks noChangeArrowheads="1"/>
          </p:cNvSpPr>
          <p:nvPr/>
        </p:nvSpPr>
        <p:spPr bwMode="auto">
          <a:xfrm>
            <a:off x="6227763" y="1820732"/>
            <a:ext cx="1132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339933"/>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p>
        </p:txBody>
      </p:sp>
      <p:grpSp>
        <p:nvGrpSpPr>
          <p:cNvPr id="54" name="组合 53">
            <a:extLst>
              <a:ext uri="{FF2B5EF4-FFF2-40B4-BE49-F238E27FC236}">
                <a16:creationId xmlns:a16="http://schemas.microsoft.com/office/drawing/2014/main" id="{663E0E24-D087-49DE-97C2-EE83014DAF36}"/>
              </a:ext>
            </a:extLst>
          </p:cNvPr>
          <p:cNvGrpSpPr/>
          <p:nvPr/>
        </p:nvGrpSpPr>
        <p:grpSpPr>
          <a:xfrm>
            <a:off x="762001" y="3197093"/>
            <a:ext cx="2798762" cy="1050925"/>
            <a:chOff x="762001" y="3197093"/>
            <a:chExt cx="2798762" cy="1050925"/>
          </a:xfrm>
        </p:grpSpPr>
        <p:sp>
          <p:nvSpPr>
            <p:cNvPr id="55" name="Oval 5">
              <a:extLst>
                <a:ext uri="{FF2B5EF4-FFF2-40B4-BE49-F238E27FC236}">
                  <a16:creationId xmlns:a16="http://schemas.microsoft.com/office/drawing/2014/main" id="{8676C62D-C8BA-4E22-B366-A47AB1128ACA}"/>
                </a:ext>
              </a:extLst>
            </p:cNvPr>
            <p:cNvSpPr>
              <a:spLocks noChangeArrowheads="1"/>
            </p:cNvSpPr>
            <p:nvPr/>
          </p:nvSpPr>
          <p:spPr bwMode="auto">
            <a:xfrm>
              <a:off x="26050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6" name="Oval 6">
              <a:extLst>
                <a:ext uri="{FF2B5EF4-FFF2-40B4-BE49-F238E27FC236}">
                  <a16:creationId xmlns:a16="http://schemas.microsoft.com/office/drawing/2014/main" id="{FE1B5583-E8D3-48EE-A869-323AD66D213D}"/>
                </a:ext>
              </a:extLst>
            </p:cNvPr>
            <p:cNvSpPr>
              <a:spLocks noChangeArrowheads="1"/>
            </p:cNvSpPr>
            <p:nvPr/>
          </p:nvSpPr>
          <p:spPr bwMode="auto">
            <a:xfrm>
              <a:off x="10048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7" name="Oval 7">
              <a:extLst>
                <a:ext uri="{FF2B5EF4-FFF2-40B4-BE49-F238E27FC236}">
                  <a16:creationId xmlns:a16="http://schemas.microsoft.com/office/drawing/2014/main" id="{655C7262-E820-4357-AFB9-102F6E352B5B}"/>
                </a:ext>
              </a:extLst>
            </p:cNvPr>
            <p:cNvSpPr>
              <a:spLocks noChangeArrowheads="1"/>
            </p:cNvSpPr>
            <p:nvPr/>
          </p:nvSpPr>
          <p:spPr bwMode="auto">
            <a:xfrm>
              <a:off x="863601" y="3273293"/>
              <a:ext cx="985837" cy="962025"/>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8" name="Text Box 8">
              <a:extLst>
                <a:ext uri="{FF2B5EF4-FFF2-40B4-BE49-F238E27FC236}">
                  <a16:creationId xmlns:a16="http://schemas.microsoft.com/office/drawing/2014/main" id="{2EE45B3B-45D7-4162-B9CF-0FE4D81392EA}"/>
                </a:ext>
              </a:extLst>
            </p:cNvPr>
            <p:cNvSpPr txBox="1">
              <a:spLocks noChangeArrowheads="1"/>
            </p:cNvSpPr>
            <p:nvPr/>
          </p:nvSpPr>
          <p:spPr bwMode="auto">
            <a:xfrm>
              <a:off x="762001" y="335743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自上层</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的调用</a:t>
              </a:r>
            </a:p>
          </p:txBody>
        </p:sp>
        <p:grpSp>
          <p:nvGrpSpPr>
            <p:cNvPr id="59" name="Group 26">
              <a:extLst>
                <a:ext uri="{FF2B5EF4-FFF2-40B4-BE49-F238E27FC236}">
                  <a16:creationId xmlns:a16="http://schemas.microsoft.com/office/drawing/2014/main" id="{082DE1B5-AB2A-4B6B-8DEF-0D2878DC1268}"/>
                </a:ext>
              </a:extLst>
            </p:cNvPr>
            <p:cNvGrpSpPr>
              <a:grpSpLocks/>
            </p:cNvGrpSpPr>
            <p:nvPr/>
          </p:nvGrpSpPr>
          <p:grpSpPr bwMode="auto">
            <a:xfrm>
              <a:off x="2459038" y="3285993"/>
              <a:ext cx="1074738" cy="962025"/>
              <a:chOff x="1540" y="2116"/>
              <a:chExt cx="677" cy="606"/>
            </a:xfrm>
          </p:grpSpPr>
          <p:sp>
            <p:nvSpPr>
              <p:cNvPr id="60" name="Oval 27">
                <a:extLst>
                  <a:ext uri="{FF2B5EF4-FFF2-40B4-BE49-F238E27FC236}">
                    <a16:creationId xmlns:a16="http://schemas.microsoft.com/office/drawing/2014/main" id="{7F5EBB55-7937-4877-A65B-460EBA687205}"/>
                  </a:ext>
                </a:extLst>
              </p:cNvPr>
              <p:cNvSpPr>
                <a:spLocks noChangeArrowheads="1"/>
              </p:cNvSpPr>
              <p:nvPr/>
            </p:nvSpPr>
            <p:spPr bwMode="auto">
              <a:xfrm>
                <a:off x="1565" y="2116"/>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1" name="Text Box 28">
                <a:extLst>
                  <a:ext uri="{FF2B5EF4-FFF2-40B4-BE49-F238E27FC236}">
                    <a16:creationId xmlns:a16="http://schemas.microsoft.com/office/drawing/2014/main" id="{EAE4184A-0065-4FE0-9DF0-22492636E46B}"/>
                  </a:ext>
                </a:extLst>
              </p:cNvPr>
              <p:cNvSpPr txBox="1">
                <a:spLocks noChangeArrowheads="1"/>
              </p:cNvSpPr>
              <p:nvPr/>
            </p:nvSpPr>
            <p:spPr bwMode="auto">
              <a:xfrm>
                <a:off x="1540" y="2163"/>
                <a:ext cx="677" cy="38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 </a:t>
                </a:r>
              </a:p>
              <a:p>
                <a:pPr algn="ct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NAK</a:t>
                </a:r>
              </a:p>
            </p:txBody>
          </p:sp>
        </p:grpSp>
      </p:grpSp>
      <p:sp>
        <p:nvSpPr>
          <p:cNvPr id="62" name="Text Box 35">
            <a:extLst>
              <a:ext uri="{FF2B5EF4-FFF2-40B4-BE49-F238E27FC236}">
                <a16:creationId xmlns:a16="http://schemas.microsoft.com/office/drawing/2014/main" id="{A9C72D64-E175-4EDA-8FCD-9A119599DEE6}"/>
              </a:ext>
            </a:extLst>
          </p:cNvPr>
          <p:cNvSpPr txBox="1">
            <a:spLocks noChangeArrowheads="1"/>
          </p:cNvSpPr>
          <p:nvPr/>
        </p:nvSpPr>
        <p:spPr bwMode="auto">
          <a:xfrm>
            <a:off x="1656757" y="5234533"/>
            <a:ext cx="1132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p>
        </p:txBody>
      </p:sp>
      <p:sp>
        <p:nvSpPr>
          <p:cNvPr id="63" name="Line 37">
            <a:extLst>
              <a:ext uri="{FF2B5EF4-FFF2-40B4-BE49-F238E27FC236}">
                <a16:creationId xmlns:a16="http://schemas.microsoft.com/office/drawing/2014/main" id="{4283A550-CB00-48E9-9FB8-191E567048C8}"/>
              </a:ext>
            </a:extLst>
          </p:cNvPr>
          <p:cNvSpPr>
            <a:spLocks noChangeShapeType="1"/>
          </p:cNvSpPr>
          <p:nvPr/>
        </p:nvSpPr>
        <p:spPr bwMode="auto">
          <a:xfrm>
            <a:off x="515938" y="3230431"/>
            <a:ext cx="433388" cy="244475"/>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4" name="Line 37">
            <a:extLst>
              <a:ext uri="{FF2B5EF4-FFF2-40B4-BE49-F238E27FC236}">
                <a16:creationId xmlns:a16="http://schemas.microsoft.com/office/drawing/2014/main" id="{285A511D-B543-4AFB-A6C8-96C964AAC552}"/>
              </a:ext>
            </a:extLst>
          </p:cNvPr>
          <p:cNvSpPr>
            <a:spLocks noChangeShapeType="1"/>
          </p:cNvSpPr>
          <p:nvPr/>
        </p:nvSpPr>
        <p:spPr bwMode="auto">
          <a:xfrm>
            <a:off x="6097706" y="3339159"/>
            <a:ext cx="433388" cy="244475"/>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65" name="组合 64">
            <a:extLst>
              <a:ext uri="{FF2B5EF4-FFF2-40B4-BE49-F238E27FC236}">
                <a16:creationId xmlns:a16="http://schemas.microsoft.com/office/drawing/2014/main" id="{6DA4C4FC-83EB-4D93-97B9-487A59F7B719}"/>
              </a:ext>
            </a:extLst>
          </p:cNvPr>
          <p:cNvGrpSpPr/>
          <p:nvPr/>
        </p:nvGrpSpPr>
        <p:grpSpPr>
          <a:xfrm>
            <a:off x="1171576" y="2245410"/>
            <a:ext cx="3705530" cy="687365"/>
            <a:chOff x="1171576" y="2245410"/>
            <a:chExt cx="3705530" cy="687365"/>
          </a:xfrm>
        </p:grpSpPr>
        <p:sp>
          <p:nvSpPr>
            <p:cNvPr id="66" name="Text Box 9">
              <a:extLst>
                <a:ext uri="{FF2B5EF4-FFF2-40B4-BE49-F238E27FC236}">
                  <a16:creationId xmlns:a16="http://schemas.microsoft.com/office/drawing/2014/main" id="{945F3629-B9D3-4C14-9CA3-387033C395AD}"/>
                </a:ext>
              </a:extLst>
            </p:cNvPr>
            <p:cNvSpPr txBox="1">
              <a:spLocks noChangeArrowheads="1"/>
            </p:cNvSpPr>
            <p:nvPr/>
          </p:nvSpPr>
          <p:spPr bwMode="auto">
            <a:xfrm>
              <a:off x="1233794" y="2532725"/>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make_pkt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 </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checksum</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67" name="Line 10">
              <a:extLst>
                <a:ext uri="{FF2B5EF4-FFF2-40B4-BE49-F238E27FC236}">
                  <a16:creationId xmlns:a16="http://schemas.microsoft.com/office/drawing/2014/main" id="{AC8BFB75-5C33-4693-AA2F-6BA9395796BC}"/>
                </a:ext>
              </a:extLst>
            </p:cNvPr>
            <p:cNvSpPr>
              <a:spLocks noChangeShapeType="1"/>
            </p:cNvSpPr>
            <p:nvPr/>
          </p:nvSpPr>
          <p:spPr bwMode="auto">
            <a:xfrm>
              <a:off x="1171576" y="2598606"/>
              <a:ext cx="14534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8" name="Text Box 38">
              <a:extLst>
                <a:ext uri="{FF2B5EF4-FFF2-40B4-BE49-F238E27FC236}">
                  <a16:creationId xmlns:a16="http://schemas.microsoft.com/office/drawing/2014/main" id="{9E5A5033-41C2-4D48-8870-58A7E25A4454}"/>
                </a:ext>
              </a:extLst>
            </p:cNvPr>
            <p:cNvSpPr txBox="1">
              <a:spLocks noChangeArrowheads="1"/>
            </p:cNvSpPr>
            <p:nvPr/>
          </p:nvSpPr>
          <p:spPr bwMode="auto">
            <a:xfrm>
              <a:off x="1277557" y="2245410"/>
              <a:ext cx="1503073" cy="26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p>
          </p:txBody>
        </p:sp>
      </p:grpSp>
      <p:sp>
        <p:nvSpPr>
          <p:cNvPr id="69" name="Freeform 14">
            <a:extLst>
              <a:ext uri="{FF2B5EF4-FFF2-40B4-BE49-F238E27FC236}">
                <a16:creationId xmlns:a16="http://schemas.microsoft.com/office/drawing/2014/main" id="{EF233A90-9DE1-4FFD-9F4B-21F647337C92}"/>
              </a:ext>
            </a:extLst>
          </p:cNvPr>
          <p:cNvSpPr>
            <a:spLocks/>
          </p:cNvSpPr>
          <p:nvPr/>
        </p:nvSpPr>
        <p:spPr bwMode="auto">
          <a:xfrm flipV="1">
            <a:off x="1223963" y="3043106"/>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70" name="Group 22">
            <a:extLst>
              <a:ext uri="{FF2B5EF4-FFF2-40B4-BE49-F238E27FC236}">
                <a16:creationId xmlns:a16="http://schemas.microsoft.com/office/drawing/2014/main" id="{8942D554-B6FD-47D3-8D7A-C41BB6ADA508}"/>
              </a:ext>
            </a:extLst>
          </p:cNvPr>
          <p:cNvGrpSpPr>
            <a:grpSpLocks/>
          </p:cNvGrpSpPr>
          <p:nvPr/>
        </p:nvGrpSpPr>
        <p:grpSpPr bwMode="auto">
          <a:xfrm>
            <a:off x="5962651" y="2249356"/>
            <a:ext cx="1982788" cy="868363"/>
            <a:chOff x="2125" y="2654"/>
            <a:chExt cx="1249" cy="547"/>
          </a:xfrm>
        </p:grpSpPr>
        <p:sp>
          <p:nvSpPr>
            <p:cNvPr id="71" name="Text Box 23">
              <a:extLst>
                <a:ext uri="{FF2B5EF4-FFF2-40B4-BE49-F238E27FC236}">
                  <a16:creationId xmlns:a16="http://schemas.microsoft.com/office/drawing/2014/main" id="{C0E8B6CE-8B2E-4F02-98FC-42C4A25BAD33}"/>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NAK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2" name="Text Box 24">
              <a:extLst>
                <a:ext uri="{FF2B5EF4-FFF2-40B4-BE49-F238E27FC236}">
                  <a16:creationId xmlns:a16="http://schemas.microsoft.com/office/drawing/2014/main" id="{7FEBF6E1-766F-49EB-AFA5-1926200CF04E}"/>
                </a:ext>
              </a:extLst>
            </p:cNvPr>
            <p:cNvSpPr txBox="1">
              <a:spLocks noChangeArrowheads="1"/>
            </p:cNvSpPr>
            <p:nvPr/>
          </p:nvSpPr>
          <p:spPr bwMode="auto">
            <a:xfrm>
              <a:off x="2125" y="2654"/>
              <a:ext cx="1149"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corrupt(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3" name="Line 25">
              <a:extLst>
                <a:ext uri="{FF2B5EF4-FFF2-40B4-BE49-F238E27FC236}">
                  <a16:creationId xmlns:a16="http://schemas.microsoft.com/office/drawing/2014/main" id="{F187E4AA-0CC4-4E4C-B5A7-178014FCBDDA}"/>
                </a:ext>
              </a:extLst>
            </p:cNvPr>
            <p:cNvSpPr>
              <a:spLocks noChangeShapeType="1"/>
            </p:cNvSpPr>
            <p:nvPr/>
          </p:nvSpPr>
          <p:spPr bwMode="auto">
            <a:xfrm>
              <a:off x="2125" y="3040"/>
              <a:ext cx="109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74" name="Freeform 30">
            <a:extLst>
              <a:ext uri="{FF2B5EF4-FFF2-40B4-BE49-F238E27FC236}">
                <a16:creationId xmlns:a16="http://schemas.microsoft.com/office/drawing/2014/main" id="{9B846E8E-9AB1-4F91-85E6-0A9C0B7BD7CB}"/>
              </a:ext>
            </a:extLst>
          </p:cNvPr>
          <p:cNvSpPr>
            <a:spLocks/>
          </p:cNvSpPr>
          <p:nvPr/>
        </p:nvSpPr>
        <p:spPr bwMode="auto">
          <a:xfrm>
            <a:off x="6326872" y="3053830"/>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75" name="组合 74">
            <a:extLst>
              <a:ext uri="{FF2B5EF4-FFF2-40B4-BE49-F238E27FC236}">
                <a16:creationId xmlns:a16="http://schemas.microsoft.com/office/drawing/2014/main" id="{77FB71DF-8233-49D3-9D5F-E77BDDD95991}"/>
              </a:ext>
            </a:extLst>
          </p:cNvPr>
          <p:cNvGrpSpPr/>
          <p:nvPr/>
        </p:nvGrpSpPr>
        <p:grpSpPr>
          <a:xfrm>
            <a:off x="3703638" y="3084381"/>
            <a:ext cx="2085975" cy="979487"/>
            <a:chOff x="3703638" y="3084381"/>
            <a:chExt cx="2085975" cy="979487"/>
          </a:xfrm>
        </p:grpSpPr>
        <p:grpSp>
          <p:nvGrpSpPr>
            <p:cNvPr id="76" name="组合 75">
              <a:extLst>
                <a:ext uri="{FF2B5EF4-FFF2-40B4-BE49-F238E27FC236}">
                  <a16:creationId xmlns:a16="http://schemas.microsoft.com/office/drawing/2014/main" id="{0C80B99E-469B-4D33-973B-EA4FC5BA6B93}"/>
                </a:ext>
              </a:extLst>
            </p:cNvPr>
            <p:cNvGrpSpPr/>
            <p:nvPr/>
          </p:nvGrpSpPr>
          <p:grpSpPr>
            <a:xfrm>
              <a:off x="3703638" y="3084381"/>
              <a:ext cx="2085975" cy="979487"/>
              <a:chOff x="3703638" y="3084381"/>
              <a:chExt cx="2085975" cy="979487"/>
            </a:xfrm>
          </p:grpSpPr>
          <p:sp>
            <p:nvSpPr>
              <p:cNvPr id="78" name="Text Box 19">
                <a:extLst>
                  <a:ext uri="{FF2B5EF4-FFF2-40B4-BE49-F238E27FC236}">
                    <a16:creationId xmlns:a16="http://schemas.microsoft.com/office/drawing/2014/main" id="{54C98A3C-21AE-4B96-95F9-995C64D98BE8}"/>
                  </a:ext>
                </a:extLst>
              </p:cNvPr>
              <p:cNvSpPr txBox="1">
                <a:spLocks noChangeArrowheads="1"/>
              </p:cNvSpPr>
              <p:nvPr/>
            </p:nvSpPr>
            <p:spPr bwMode="auto">
              <a:xfrm>
                <a:off x="3729038" y="366381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9" name="Text Box 20">
                <a:extLst>
                  <a:ext uri="{FF2B5EF4-FFF2-40B4-BE49-F238E27FC236}">
                    <a16:creationId xmlns:a16="http://schemas.microsoft.com/office/drawing/2014/main" id="{5A317927-EAD5-4D49-AB64-72E431E26B1E}"/>
                  </a:ext>
                </a:extLst>
              </p:cNvPr>
              <p:cNvSpPr txBox="1">
                <a:spLocks noChangeArrowheads="1"/>
              </p:cNvSpPr>
              <p:nvPr/>
            </p:nvSpPr>
            <p:spPr bwMode="auto">
              <a:xfrm>
                <a:off x="3703638" y="30843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isNAK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grpSp>
        <p:sp>
          <p:nvSpPr>
            <p:cNvPr id="77" name="Line 21">
              <a:extLst>
                <a:ext uri="{FF2B5EF4-FFF2-40B4-BE49-F238E27FC236}">
                  <a16:creationId xmlns:a16="http://schemas.microsoft.com/office/drawing/2014/main" id="{401453D3-BF69-4E37-99CC-FB4072DB7B56}"/>
                </a:ext>
              </a:extLst>
            </p:cNvPr>
            <p:cNvSpPr>
              <a:spLocks noChangeShapeType="1"/>
            </p:cNvSpPr>
            <p:nvPr/>
          </p:nvSpPr>
          <p:spPr bwMode="auto">
            <a:xfrm>
              <a:off x="3822701" y="3663818"/>
              <a:ext cx="16700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80" name="Freeform 18">
            <a:extLst>
              <a:ext uri="{FF2B5EF4-FFF2-40B4-BE49-F238E27FC236}">
                <a16:creationId xmlns:a16="http://schemas.microsoft.com/office/drawing/2014/main" id="{9AAB272E-8311-4A28-B000-6065B230E2D5}"/>
              </a:ext>
            </a:extLst>
          </p:cNvPr>
          <p:cNvSpPr>
            <a:spLocks/>
          </p:cNvSpPr>
          <p:nvPr/>
        </p:nvSpPr>
        <p:spPr bwMode="auto">
          <a:xfrm>
            <a:off x="3405775" y="3305685"/>
            <a:ext cx="466725" cy="893763"/>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81" name="组合 80">
            <a:extLst>
              <a:ext uri="{FF2B5EF4-FFF2-40B4-BE49-F238E27FC236}">
                <a16:creationId xmlns:a16="http://schemas.microsoft.com/office/drawing/2014/main" id="{A26C8FE2-EA17-406A-A2A7-0EA4EF3BCEF9}"/>
              </a:ext>
            </a:extLst>
          </p:cNvPr>
          <p:cNvGrpSpPr/>
          <p:nvPr/>
        </p:nvGrpSpPr>
        <p:grpSpPr>
          <a:xfrm>
            <a:off x="6097706" y="4683608"/>
            <a:ext cx="2165350" cy="1152525"/>
            <a:chOff x="5840413" y="4687756"/>
            <a:chExt cx="2165350" cy="1152525"/>
          </a:xfrm>
        </p:grpSpPr>
        <p:sp>
          <p:nvSpPr>
            <p:cNvPr id="82" name="Text Box 11">
              <a:extLst>
                <a:ext uri="{FF2B5EF4-FFF2-40B4-BE49-F238E27FC236}">
                  <a16:creationId xmlns:a16="http://schemas.microsoft.com/office/drawing/2014/main" id="{ACE6F90B-6D63-4B71-93ED-29E19A828BC1}"/>
                </a:ext>
              </a:extLst>
            </p:cNvPr>
            <p:cNvSpPr txBox="1">
              <a:spLocks noChangeArrowheads="1"/>
            </p:cNvSpPr>
            <p:nvPr/>
          </p:nvSpPr>
          <p:spPr bwMode="auto">
            <a:xfrm>
              <a:off x="5862638" y="5221156"/>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extract(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deliver_data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ACK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83" name="Text Box 12">
              <a:extLst>
                <a:ext uri="{FF2B5EF4-FFF2-40B4-BE49-F238E27FC236}">
                  <a16:creationId xmlns:a16="http://schemas.microsoft.com/office/drawing/2014/main" id="{515E783D-0EF1-4141-83EF-6854C757B8C8}"/>
                </a:ext>
              </a:extLst>
            </p:cNvPr>
            <p:cNvSpPr txBox="1">
              <a:spLocks noChangeArrowheads="1"/>
            </p:cNvSpPr>
            <p:nvPr/>
          </p:nvSpPr>
          <p:spPr bwMode="auto">
            <a:xfrm>
              <a:off x="5840413" y="4687756"/>
              <a:ext cx="21574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notcorrupt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84" name="Line 13">
              <a:extLst>
                <a:ext uri="{FF2B5EF4-FFF2-40B4-BE49-F238E27FC236}">
                  <a16:creationId xmlns:a16="http://schemas.microsoft.com/office/drawing/2014/main" id="{DC6A854E-A9F8-4FBC-96AB-D0CEBDAF031D}"/>
                </a:ext>
              </a:extLst>
            </p:cNvPr>
            <p:cNvSpPr>
              <a:spLocks noChangeShapeType="1"/>
            </p:cNvSpPr>
            <p:nvPr/>
          </p:nvSpPr>
          <p:spPr bwMode="auto">
            <a:xfrm>
              <a:off x="5876925" y="5276719"/>
              <a:ext cx="1822451"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85" name="Freeform 34">
            <a:extLst>
              <a:ext uri="{FF2B5EF4-FFF2-40B4-BE49-F238E27FC236}">
                <a16:creationId xmlns:a16="http://schemas.microsoft.com/office/drawing/2014/main" id="{2145D7A8-FFDD-499F-8B49-6AA06D2FF84F}"/>
              </a:ext>
            </a:extLst>
          </p:cNvPr>
          <p:cNvSpPr>
            <a:spLocks/>
          </p:cNvSpPr>
          <p:nvPr/>
        </p:nvSpPr>
        <p:spPr bwMode="auto">
          <a:xfrm flipV="1">
            <a:off x="6314400" y="4360957"/>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86" name="组合 85">
            <a:extLst>
              <a:ext uri="{FF2B5EF4-FFF2-40B4-BE49-F238E27FC236}">
                <a16:creationId xmlns:a16="http://schemas.microsoft.com/office/drawing/2014/main" id="{995572AB-E366-439F-9922-9A94A5577E27}"/>
              </a:ext>
            </a:extLst>
          </p:cNvPr>
          <p:cNvGrpSpPr/>
          <p:nvPr/>
        </p:nvGrpSpPr>
        <p:grpSpPr>
          <a:xfrm>
            <a:off x="938571" y="4566464"/>
            <a:ext cx="3548062" cy="690979"/>
            <a:chOff x="1238251" y="4555993"/>
            <a:chExt cx="3548062" cy="690979"/>
          </a:xfrm>
        </p:grpSpPr>
        <p:sp>
          <p:nvSpPr>
            <p:cNvPr id="87" name="Text Box 16">
              <a:extLst>
                <a:ext uri="{FF2B5EF4-FFF2-40B4-BE49-F238E27FC236}">
                  <a16:creationId xmlns:a16="http://schemas.microsoft.com/office/drawing/2014/main" id="{47B129EF-667D-4360-8D58-C8C94E39AED3}"/>
                </a:ext>
              </a:extLst>
            </p:cNvPr>
            <p:cNvSpPr txBox="1">
              <a:spLocks noChangeArrowheads="1"/>
            </p:cNvSpPr>
            <p:nvPr/>
          </p:nvSpPr>
          <p:spPr bwMode="auto">
            <a:xfrm>
              <a:off x="1238251" y="455599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楷体" panose="02010609060101010101" pitchFamily="49" charset="-122"/>
                  <a:cs typeface="Times New Roman" panose="02020603050405020304" pitchFamily="18" charset="0"/>
                </a:rPr>
                <a:t>rdt_rcv(rcvpkt) &amp;&amp; isACK(rcvpkt)</a:t>
              </a:r>
            </a:p>
          </p:txBody>
        </p:sp>
        <p:sp>
          <p:nvSpPr>
            <p:cNvPr id="88" name="Line 17">
              <a:extLst>
                <a:ext uri="{FF2B5EF4-FFF2-40B4-BE49-F238E27FC236}">
                  <a16:creationId xmlns:a16="http://schemas.microsoft.com/office/drawing/2014/main" id="{C6CF9D1F-DC78-40AF-846D-799DD3D02126}"/>
                </a:ext>
              </a:extLst>
            </p:cNvPr>
            <p:cNvSpPr>
              <a:spLocks noChangeShapeType="1"/>
            </p:cNvSpPr>
            <p:nvPr/>
          </p:nvSpPr>
          <p:spPr bwMode="auto">
            <a:xfrm flipV="1">
              <a:off x="1339851" y="4879843"/>
              <a:ext cx="2861491"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9" name="Text Box 35">
              <a:extLst>
                <a:ext uri="{FF2B5EF4-FFF2-40B4-BE49-F238E27FC236}">
                  <a16:creationId xmlns:a16="http://schemas.microsoft.com/office/drawing/2014/main" id="{86460424-2043-4A42-91B0-821BD1B65628}"/>
                </a:ext>
              </a:extLst>
            </p:cNvPr>
            <p:cNvSpPr txBox="1">
              <a:spLocks noChangeArrowheads="1"/>
            </p:cNvSpPr>
            <p:nvPr/>
          </p:nvSpPr>
          <p:spPr bwMode="auto">
            <a:xfrm>
              <a:off x="2307286" y="4908418"/>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MS PGothic" panose="020B0600070205080204" pitchFamily="34" charset="-128"/>
                </a:rPr>
                <a:t>L</a:t>
              </a:r>
            </a:p>
          </p:txBody>
        </p:sp>
      </p:grpSp>
      <p:sp>
        <p:nvSpPr>
          <p:cNvPr id="90" name="Freeform 15">
            <a:extLst>
              <a:ext uri="{FF2B5EF4-FFF2-40B4-BE49-F238E27FC236}">
                <a16:creationId xmlns:a16="http://schemas.microsoft.com/office/drawing/2014/main" id="{1D92A60C-3AD8-4E0B-BF85-559C74A58BBF}"/>
              </a:ext>
            </a:extLst>
          </p:cNvPr>
          <p:cNvSpPr>
            <a:spLocks/>
          </p:cNvSpPr>
          <p:nvPr/>
        </p:nvSpPr>
        <p:spPr bwMode="auto">
          <a:xfrm>
            <a:off x="1271588" y="4254793"/>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92" name="组合 91">
            <a:extLst>
              <a:ext uri="{FF2B5EF4-FFF2-40B4-BE49-F238E27FC236}">
                <a16:creationId xmlns:a16="http://schemas.microsoft.com/office/drawing/2014/main" id="{4A164A61-C471-455F-BA35-DF9C4E4D60DD}"/>
              </a:ext>
            </a:extLst>
          </p:cNvPr>
          <p:cNvGrpSpPr/>
          <p:nvPr/>
        </p:nvGrpSpPr>
        <p:grpSpPr>
          <a:xfrm>
            <a:off x="430213" y="0"/>
            <a:ext cx="6614890" cy="1428589"/>
            <a:chOff x="551030" y="-368704"/>
            <a:chExt cx="6614890" cy="1428589"/>
          </a:xfrm>
        </p:grpSpPr>
        <p:grpSp>
          <p:nvGrpSpPr>
            <p:cNvPr id="93" name="组合 92">
              <a:extLst>
                <a:ext uri="{FF2B5EF4-FFF2-40B4-BE49-F238E27FC236}">
                  <a16:creationId xmlns:a16="http://schemas.microsoft.com/office/drawing/2014/main" id="{078A75CD-1358-445A-8162-C8FFCDF71545}"/>
                </a:ext>
              </a:extLst>
            </p:cNvPr>
            <p:cNvGrpSpPr/>
            <p:nvPr/>
          </p:nvGrpSpPr>
          <p:grpSpPr>
            <a:xfrm>
              <a:off x="1201632" y="303925"/>
              <a:ext cx="5964288" cy="709466"/>
              <a:chOff x="1839059" y="967769"/>
              <a:chExt cx="5964288" cy="709466"/>
            </a:xfrm>
          </p:grpSpPr>
          <p:sp>
            <p:nvSpPr>
              <p:cNvPr id="95" name="矩形: 圆角 30">
                <a:extLst>
                  <a:ext uri="{FF2B5EF4-FFF2-40B4-BE49-F238E27FC236}">
                    <a16:creationId xmlns:a16="http://schemas.microsoft.com/office/drawing/2014/main" id="{9420BE54-0CE2-4D79-9F9C-7EE74787C97E}"/>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96" name="文本框 95">
                <a:extLst>
                  <a:ext uri="{FF2B5EF4-FFF2-40B4-BE49-F238E27FC236}">
                    <a16:creationId xmlns:a16="http://schemas.microsoft.com/office/drawing/2014/main" id="{E3EF9A5A-F17F-4570-9377-F61BC1217A9C}"/>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94" name="图片 93">
              <a:extLst>
                <a:ext uri="{FF2B5EF4-FFF2-40B4-BE49-F238E27FC236}">
                  <a16:creationId xmlns:a16="http://schemas.microsoft.com/office/drawing/2014/main" id="{BFE0236C-DE79-4A74-95F8-9614B56A7C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39AAF683-21EA-4FBA-B8AF-2055D0200BF3}"/>
              </a:ext>
            </a:extLst>
          </p:cNvPr>
          <p:cNvSpPr>
            <a:spLocks noGrp="1"/>
          </p:cNvSpPr>
          <p:nvPr>
            <p:ph type="sldNum" sz="quarter" idx="12"/>
          </p:nvPr>
        </p:nvSpPr>
        <p:spPr/>
        <p:txBody>
          <a:bodyPr/>
          <a:lstStyle/>
          <a:p>
            <a:fld id="{91F2D4EF-46D4-4764-B373-FC59CD1D281E}" type="slidenum">
              <a:rPr lang="zh-CN" altLang="en-US" smtClean="0"/>
              <a:t>45</a:t>
            </a:fld>
            <a:endParaRPr lang="zh-CN" altLang="en-US"/>
          </a:p>
        </p:txBody>
      </p:sp>
      <p:sp>
        <p:nvSpPr>
          <p:cNvPr id="91" name="Text Box 43">
            <a:extLst>
              <a:ext uri="{FF2B5EF4-FFF2-40B4-BE49-F238E27FC236}">
                <a16:creationId xmlns:a16="http://schemas.microsoft.com/office/drawing/2014/main" id="{0316680E-F389-4185-B825-0BAB260B936E}"/>
              </a:ext>
            </a:extLst>
          </p:cNvPr>
          <p:cNvSpPr txBox="1">
            <a:spLocks noChangeArrowheads="1"/>
          </p:cNvSpPr>
          <p:nvPr/>
        </p:nvSpPr>
        <p:spPr bwMode="auto">
          <a:xfrm>
            <a:off x="3982565" y="2009324"/>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楷体" panose="02010609060101010101" pitchFamily="49" charset="-122"/>
                <a:ea typeface="楷体" panose="02010609060101010101" pitchFamily="49" charset="-122"/>
              </a:rPr>
              <a:t>加校验和</a:t>
            </a:r>
          </a:p>
        </p:txBody>
      </p:sp>
      <p:cxnSp>
        <p:nvCxnSpPr>
          <p:cNvPr id="97" name="直接箭头连接符 96">
            <a:extLst>
              <a:ext uri="{FF2B5EF4-FFF2-40B4-BE49-F238E27FC236}">
                <a16:creationId xmlns:a16="http://schemas.microsoft.com/office/drawing/2014/main" id="{C504D6A0-7339-488A-9BF7-864A93B0CB0E}"/>
              </a:ext>
            </a:extLst>
          </p:cNvPr>
          <p:cNvCxnSpPr>
            <a:stCxn id="91" idx="2"/>
          </p:cNvCxnSpPr>
          <p:nvPr/>
        </p:nvCxnSpPr>
        <p:spPr>
          <a:xfrm rot="5400000">
            <a:off x="3976215" y="2096636"/>
            <a:ext cx="276225" cy="835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8" name="Text Box 43">
            <a:extLst>
              <a:ext uri="{FF2B5EF4-FFF2-40B4-BE49-F238E27FC236}">
                <a16:creationId xmlns:a16="http://schemas.microsoft.com/office/drawing/2014/main" id="{7709FCA1-3EB2-4AD7-BF63-D5DC0A821829}"/>
              </a:ext>
            </a:extLst>
          </p:cNvPr>
          <p:cNvSpPr txBox="1">
            <a:spLocks noChangeArrowheads="1"/>
          </p:cNvSpPr>
          <p:nvPr/>
        </p:nvSpPr>
        <p:spPr bwMode="auto">
          <a:xfrm>
            <a:off x="4514525" y="4354547"/>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楷体" panose="02010609060101010101" pitchFamily="49" charset="-122"/>
                <a:ea typeface="楷体" panose="02010609060101010101" pitchFamily="49" charset="-122"/>
              </a:rPr>
              <a:t>重发</a:t>
            </a:r>
          </a:p>
        </p:txBody>
      </p:sp>
      <p:cxnSp>
        <p:nvCxnSpPr>
          <p:cNvPr id="99" name="直接箭头连接符 98">
            <a:extLst>
              <a:ext uri="{FF2B5EF4-FFF2-40B4-BE49-F238E27FC236}">
                <a16:creationId xmlns:a16="http://schemas.microsoft.com/office/drawing/2014/main" id="{B846F1CD-3034-4673-B703-6C84A0B5485E}"/>
              </a:ext>
            </a:extLst>
          </p:cNvPr>
          <p:cNvCxnSpPr>
            <a:cxnSpLocks/>
          </p:cNvCxnSpPr>
          <p:nvPr/>
        </p:nvCxnSpPr>
        <p:spPr>
          <a:xfrm flipH="1" flipV="1">
            <a:off x="4567193" y="3850591"/>
            <a:ext cx="275874" cy="5714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04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62"/>
                                        </p:tgtEl>
                                        <p:attrNameLst>
                                          <p:attrName>style.visibility</p:attrName>
                                        </p:attrNameLst>
                                      </p:cBhvr>
                                      <p:to>
                                        <p:strVal val="visible"/>
                                      </p:to>
                                    </p:set>
                                    <p:anim calcmode="lin" valueType="num">
                                      <p:cBhvr>
                                        <p:cTn id="16" dur="500" fill="hold"/>
                                        <p:tgtEl>
                                          <p:spTgt spid="62"/>
                                        </p:tgtEl>
                                        <p:attrNameLst>
                                          <p:attrName>ppt_w</p:attrName>
                                        </p:attrNameLst>
                                      </p:cBhvr>
                                      <p:tavLst>
                                        <p:tav tm="0">
                                          <p:val>
                                            <p:fltVal val="0"/>
                                          </p:val>
                                        </p:tav>
                                        <p:tav tm="100000">
                                          <p:val>
                                            <p:strVal val="#ppt_w"/>
                                          </p:val>
                                        </p:tav>
                                      </p:tavLst>
                                    </p:anim>
                                    <p:anim calcmode="lin" valueType="num">
                                      <p:cBhvr>
                                        <p:cTn id="17" dur="500" fill="hold"/>
                                        <p:tgtEl>
                                          <p:spTgt spid="62"/>
                                        </p:tgtEl>
                                        <p:attrNameLst>
                                          <p:attrName>ppt_h</p:attrName>
                                        </p:attrNameLst>
                                      </p:cBhvr>
                                      <p:tavLst>
                                        <p:tav tm="0">
                                          <p:val>
                                            <p:fltVal val="0"/>
                                          </p:val>
                                        </p:tav>
                                        <p:tav tm="100000">
                                          <p:val>
                                            <p:strVal val="#ppt_h"/>
                                          </p:val>
                                        </p:tav>
                                      </p:tavLst>
                                    </p:anim>
                                    <p:animEffect transition="in" filter="fade">
                                      <p:cBhvr>
                                        <p:cTn id="18" dur="500"/>
                                        <p:tgtEl>
                                          <p:spTgt spid="62"/>
                                        </p:tgtEl>
                                      </p:cBhvr>
                                    </p:animEffect>
                                  </p:childTnLst>
                                </p:cTn>
                              </p:par>
                              <p:par>
                                <p:cTn id="19" presetID="22" presetClass="entr" presetSubtype="8"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wipe(left)">
                                      <p:cBhvr>
                                        <p:cTn id="21" dur="500"/>
                                        <p:tgtEl>
                                          <p:spTgt spid="54"/>
                                        </p:tgtEl>
                                      </p:cBhvr>
                                    </p:animEffect>
                                  </p:child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53"/>
                                        </p:tgtEl>
                                        <p:attrNameLst>
                                          <p:attrName>style.visibility</p:attrName>
                                        </p:attrNameLst>
                                      </p:cBhvr>
                                      <p:to>
                                        <p:strVal val="visible"/>
                                      </p:to>
                                    </p:set>
                                    <p:anim calcmode="lin" valueType="num">
                                      <p:cBhvr>
                                        <p:cTn id="25" dur="500" fill="hold"/>
                                        <p:tgtEl>
                                          <p:spTgt spid="53"/>
                                        </p:tgtEl>
                                        <p:attrNameLst>
                                          <p:attrName>ppt_w</p:attrName>
                                        </p:attrNameLst>
                                      </p:cBhvr>
                                      <p:tavLst>
                                        <p:tav tm="0">
                                          <p:val>
                                            <p:fltVal val="0"/>
                                          </p:val>
                                        </p:tav>
                                        <p:tav tm="100000">
                                          <p:val>
                                            <p:strVal val="#ppt_w"/>
                                          </p:val>
                                        </p:tav>
                                      </p:tavLst>
                                    </p:anim>
                                    <p:anim calcmode="lin" valueType="num">
                                      <p:cBhvr>
                                        <p:cTn id="26" dur="500" fill="hold"/>
                                        <p:tgtEl>
                                          <p:spTgt spid="53"/>
                                        </p:tgtEl>
                                        <p:attrNameLst>
                                          <p:attrName>ppt_h</p:attrName>
                                        </p:attrNameLst>
                                      </p:cBhvr>
                                      <p:tavLst>
                                        <p:tav tm="0">
                                          <p:val>
                                            <p:fltVal val="0"/>
                                          </p:val>
                                        </p:tav>
                                        <p:tav tm="100000">
                                          <p:val>
                                            <p:strVal val="#ppt_h"/>
                                          </p:val>
                                        </p:tav>
                                      </p:tavLst>
                                    </p:anim>
                                    <p:animEffect transition="in" filter="fade">
                                      <p:cBhvr>
                                        <p:cTn id="27" dur="500"/>
                                        <p:tgtEl>
                                          <p:spTgt spid="53"/>
                                        </p:tgtEl>
                                      </p:cBhvr>
                                    </p:animEffect>
                                  </p:childTnLst>
                                </p:cTn>
                              </p:par>
                              <p:par>
                                <p:cTn id="28" presetID="22" presetClass="entr" presetSubtype="8"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left)">
                                      <p:cBhvr>
                                        <p:cTn id="30" dur="500"/>
                                        <p:tgtEl>
                                          <p:spTgt spid="4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wipe(left)">
                                      <p:cBhvr>
                                        <p:cTn id="35" dur="500"/>
                                        <p:tgtEl>
                                          <p:spTgt spid="6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left)">
                                      <p:cBhvr>
                                        <p:cTn id="38" dur="500"/>
                                        <p:tgtEl>
                                          <p:spTgt spid="6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wipe(left)">
                                      <p:cBhvr>
                                        <p:cTn id="46" dur="500"/>
                                        <p:tgtEl>
                                          <p:spTgt spid="6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500"/>
                                        <p:tgtEl>
                                          <p:spTgt spid="70"/>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wipe(left)">
                                      <p:cBhvr>
                                        <p:cTn id="54" dur="500"/>
                                        <p:tgtEl>
                                          <p:spTgt spid="7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fade">
                                      <p:cBhvr>
                                        <p:cTn id="59" dur="500"/>
                                        <p:tgtEl>
                                          <p:spTgt spid="75"/>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wipe(up)">
                                      <p:cBhvr>
                                        <p:cTn id="62" dur="500"/>
                                        <p:tgtEl>
                                          <p:spTgt spid="8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500"/>
                                        <p:tgtEl>
                                          <p:spTgt spid="81"/>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wipe(left)">
                                      <p:cBhvr>
                                        <p:cTn id="70" dur="500"/>
                                        <p:tgtEl>
                                          <p:spTgt spid="8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86"/>
                                        </p:tgtEl>
                                        <p:attrNameLst>
                                          <p:attrName>style.visibility</p:attrName>
                                        </p:attrNameLst>
                                      </p:cBhvr>
                                      <p:to>
                                        <p:strVal val="visible"/>
                                      </p:to>
                                    </p:set>
                                    <p:animEffect transition="in" filter="fade">
                                      <p:cBhvr>
                                        <p:cTn id="75" dur="500"/>
                                        <p:tgtEl>
                                          <p:spTgt spid="86"/>
                                        </p:tgtEl>
                                      </p:cBhvr>
                                    </p:animEffect>
                                  </p:childTnLst>
                                </p:cTn>
                              </p:par>
                              <p:par>
                                <p:cTn id="76" presetID="22" presetClass="entr" presetSubtype="2" fill="hold" grpId="0" nodeType="with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wipe(right)">
                                      <p:cBhvr>
                                        <p:cTn id="7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62" grpId="0"/>
      <p:bldP spid="63" grpId="0" animBg="1"/>
      <p:bldP spid="64" grpId="0" animBg="1"/>
      <p:bldP spid="69" grpId="0" animBg="1"/>
      <p:bldP spid="74" grpId="0" animBg="1"/>
      <p:bldP spid="80" grpId="0" animBg="1"/>
      <p:bldP spid="85" grpId="0" animBg="1"/>
      <p:bldP spid="9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553444A6-204D-45A5-A51A-024D73BE4824}"/>
              </a:ext>
            </a:extLst>
          </p:cNvPr>
          <p:cNvGrpSpPr/>
          <p:nvPr/>
        </p:nvGrpSpPr>
        <p:grpSpPr>
          <a:xfrm>
            <a:off x="515938" y="1820732"/>
            <a:ext cx="7747118" cy="4015401"/>
            <a:chOff x="515938" y="1820732"/>
            <a:chExt cx="7747118" cy="4015401"/>
          </a:xfrm>
        </p:grpSpPr>
        <p:grpSp>
          <p:nvGrpSpPr>
            <p:cNvPr id="45" name="组合 44">
              <a:extLst>
                <a:ext uri="{FF2B5EF4-FFF2-40B4-BE49-F238E27FC236}">
                  <a16:creationId xmlns:a16="http://schemas.microsoft.com/office/drawing/2014/main" id="{82BA1CD3-AA2B-4D49-8426-684D1C0EFF53}"/>
                </a:ext>
              </a:extLst>
            </p:cNvPr>
            <p:cNvGrpSpPr/>
            <p:nvPr/>
          </p:nvGrpSpPr>
          <p:grpSpPr>
            <a:xfrm>
              <a:off x="6354764" y="3411406"/>
              <a:ext cx="1077911" cy="1025525"/>
              <a:chOff x="6354764" y="3411406"/>
              <a:chExt cx="1077911" cy="1025525"/>
            </a:xfrm>
          </p:grpSpPr>
          <p:sp>
            <p:nvSpPr>
              <p:cNvPr id="84" name="Oval 4">
                <a:extLst>
                  <a:ext uri="{FF2B5EF4-FFF2-40B4-BE49-F238E27FC236}">
                    <a16:creationId xmlns:a16="http://schemas.microsoft.com/office/drawing/2014/main" id="{E0363B4A-93A6-4918-BC85-08A81E306345}"/>
                  </a:ext>
                </a:extLst>
              </p:cNvPr>
              <p:cNvSpPr>
                <a:spLocks noChangeArrowheads="1"/>
              </p:cNvSpPr>
              <p:nvPr/>
            </p:nvSpPr>
            <p:spPr bwMode="auto">
              <a:xfrm>
                <a:off x="6477000" y="3411406"/>
                <a:ext cx="955675" cy="1011238"/>
              </a:xfrm>
              <a:prstGeom prst="ellipse">
                <a:avLst/>
              </a:prstGeom>
              <a:solidFill>
                <a:srgbClr val="92D050"/>
              </a:solidFill>
              <a:ln w="19050">
                <a:solidFill>
                  <a:srgbClr val="92D05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85" name="Group 31">
                <a:extLst>
                  <a:ext uri="{FF2B5EF4-FFF2-40B4-BE49-F238E27FC236}">
                    <a16:creationId xmlns:a16="http://schemas.microsoft.com/office/drawing/2014/main" id="{4076D4AB-66DD-48B8-A58C-8896079254B9}"/>
                  </a:ext>
                </a:extLst>
              </p:cNvPr>
              <p:cNvGrpSpPr>
                <a:grpSpLocks/>
              </p:cNvGrpSpPr>
              <p:nvPr/>
            </p:nvGrpSpPr>
            <p:grpSpPr bwMode="auto">
              <a:xfrm>
                <a:off x="6354764" y="3474906"/>
                <a:ext cx="985838" cy="962025"/>
                <a:chOff x="1390" y="3347"/>
                <a:chExt cx="621" cy="606"/>
              </a:xfrm>
            </p:grpSpPr>
            <p:sp>
              <p:nvSpPr>
                <p:cNvPr id="86" name="Oval 32">
                  <a:extLst>
                    <a:ext uri="{FF2B5EF4-FFF2-40B4-BE49-F238E27FC236}">
                      <a16:creationId xmlns:a16="http://schemas.microsoft.com/office/drawing/2014/main" id="{8EA4E422-57A5-40F3-AB17-11CCAA1D342D}"/>
                    </a:ext>
                  </a:extLst>
                </p:cNvPr>
                <p:cNvSpPr>
                  <a:spLocks noChangeArrowheads="1"/>
                </p:cNvSpPr>
                <p:nvPr/>
              </p:nvSpPr>
              <p:spPr bwMode="auto">
                <a:xfrm>
                  <a:off x="1390" y="3347"/>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7" name="Text Box 33">
                  <a:extLst>
                    <a:ext uri="{FF2B5EF4-FFF2-40B4-BE49-F238E27FC236}">
                      <a16:creationId xmlns:a16="http://schemas.microsoft.com/office/drawing/2014/main" id="{B4DDF97F-7C1B-4AD6-8ADD-09DBFACED22F}"/>
                    </a:ext>
                  </a:extLst>
                </p:cNvPr>
                <p:cNvSpPr txBox="1">
                  <a:spLocks noChangeArrowheads="1"/>
                </p:cNvSpPr>
                <p:nvPr/>
              </p:nvSpPr>
              <p:spPr bwMode="auto">
                <a:xfrm>
                  <a:off x="1396" y="3400"/>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等待来自下层的调用</a:t>
                  </a:r>
                </a:p>
              </p:txBody>
            </p:sp>
          </p:grpSp>
        </p:grpSp>
        <p:sp>
          <p:nvSpPr>
            <p:cNvPr id="46" name="Text Box 36">
              <a:extLst>
                <a:ext uri="{FF2B5EF4-FFF2-40B4-BE49-F238E27FC236}">
                  <a16:creationId xmlns:a16="http://schemas.microsoft.com/office/drawing/2014/main" id="{CCCAD20A-773A-417E-927C-BBBDCABF8E7D}"/>
                </a:ext>
              </a:extLst>
            </p:cNvPr>
            <p:cNvSpPr txBox="1">
              <a:spLocks noChangeArrowheads="1"/>
            </p:cNvSpPr>
            <p:nvPr/>
          </p:nvSpPr>
          <p:spPr bwMode="auto">
            <a:xfrm>
              <a:off x="6227763" y="1820732"/>
              <a:ext cx="1132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339933"/>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p>
          </p:txBody>
        </p:sp>
        <p:grpSp>
          <p:nvGrpSpPr>
            <p:cNvPr id="47" name="组合 46">
              <a:extLst>
                <a:ext uri="{FF2B5EF4-FFF2-40B4-BE49-F238E27FC236}">
                  <a16:creationId xmlns:a16="http://schemas.microsoft.com/office/drawing/2014/main" id="{0658BCD3-E8DC-459E-B7DF-CC7242D9E46A}"/>
                </a:ext>
              </a:extLst>
            </p:cNvPr>
            <p:cNvGrpSpPr/>
            <p:nvPr/>
          </p:nvGrpSpPr>
          <p:grpSpPr>
            <a:xfrm>
              <a:off x="762001" y="3197093"/>
              <a:ext cx="2798762" cy="1050925"/>
              <a:chOff x="762001" y="3197093"/>
              <a:chExt cx="2798762" cy="1050925"/>
            </a:xfrm>
          </p:grpSpPr>
          <p:sp>
            <p:nvSpPr>
              <p:cNvPr id="77" name="Oval 5">
                <a:extLst>
                  <a:ext uri="{FF2B5EF4-FFF2-40B4-BE49-F238E27FC236}">
                    <a16:creationId xmlns:a16="http://schemas.microsoft.com/office/drawing/2014/main" id="{68F8D4FE-5201-489E-B37C-0F3C2C498AEC}"/>
                  </a:ext>
                </a:extLst>
              </p:cNvPr>
              <p:cNvSpPr>
                <a:spLocks noChangeArrowheads="1"/>
              </p:cNvSpPr>
              <p:nvPr/>
            </p:nvSpPr>
            <p:spPr bwMode="auto">
              <a:xfrm>
                <a:off x="26050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8" name="Oval 6">
                <a:extLst>
                  <a:ext uri="{FF2B5EF4-FFF2-40B4-BE49-F238E27FC236}">
                    <a16:creationId xmlns:a16="http://schemas.microsoft.com/office/drawing/2014/main" id="{92F40995-66A5-4DE1-B051-F63F8FC654D2}"/>
                  </a:ext>
                </a:extLst>
              </p:cNvPr>
              <p:cNvSpPr>
                <a:spLocks noChangeArrowheads="1"/>
              </p:cNvSpPr>
              <p:nvPr/>
            </p:nvSpPr>
            <p:spPr bwMode="auto">
              <a:xfrm>
                <a:off x="10048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9" name="Oval 7">
                <a:extLst>
                  <a:ext uri="{FF2B5EF4-FFF2-40B4-BE49-F238E27FC236}">
                    <a16:creationId xmlns:a16="http://schemas.microsoft.com/office/drawing/2014/main" id="{E9B4DCFF-7619-4C88-927B-FAF2B68DF9E8}"/>
                  </a:ext>
                </a:extLst>
              </p:cNvPr>
              <p:cNvSpPr>
                <a:spLocks noChangeArrowheads="1"/>
              </p:cNvSpPr>
              <p:nvPr/>
            </p:nvSpPr>
            <p:spPr bwMode="auto">
              <a:xfrm>
                <a:off x="863601" y="3273293"/>
                <a:ext cx="985837" cy="962025"/>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0" name="Text Box 8">
                <a:extLst>
                  <a:ext uri="{FF2B5EF4-FFF2-40B4-BE49-F238E27FC236}">
                    <a16:creationId xmlns:a16="http://schemas.microsoft.com/office/drawing/2014/main" id="{44C257A9-2055-43AF-B10A-C061CD97F06D}"/>
                  </a:ext>
                </a:extLst>
              </p:cNvPr>
              <p:cNvSpPr txBox="1">
                <a:spLocks noChangeArrowheads="1"/>
              </p:cNvSpPr>
              <p:nvPr/>
            </p:nvSpPr>
            <p:spPr bwMode="auto">
              <a:xfrm>
                <a:off x="762001" y="335743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自上层</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的调用</a:t>
                </a:r>
              </a:p>
            </p:txBody>
          </p:sp>
          <p:grpSp>
            <p:nvGrpSpPr>
              <p:cNvPr id="81" name="Group 26">
                <a:extLst>
                  <a:ext uri="{FF2B5EF4-FFF2-40B4-BE49-F238E27FC236}">
                    <a16:creationId xmlns:a16="http://schemas.microsoft.com/office/drawing/2014/main" id="{E376D228-CBEA-4C67-9394-A4DDED0EE5D1}"/>
                  </a:ext>
                </a:extLst>
              </p:cNvPr>
              <p:cNvGrpSpPr>
                <a:grpSpLocks/>
              </p:cNvGrpSpPr>
              <p:nvPr/>
            </p:nvGrpSpPr>
            <p:grpSpPr bwMode="auto">
              <a:xfrm>
                <a:off x="2459038" y="3285993"/>
                <a:ext cx="1074738" cy="962025"/>
                <a:chOff x="1540" y="2116"/>
                <a:chExt cx="677" cy="606"/>
              </a:xfrm>
            </p:grpSpPr>
            <p:sp>
              <p:nvSpPr>
                <p:cNvPr id="82" name="Oval 27">
                  <a:extLst>
                    <a:ext uri="{FF2B5EF4-FFF2-40B4-BE49-F238E27FC236}">
                      <a16:creationId xmlns:a16="http://schemas.microsoft.com/office/drawing/2014/main" id="{7FADDF94-B0BD-4A41-88D1-33BAD69BF31D}"/>
                    </a:ext>
                  </a:extLst>
                </p:cNvPr>
                <p:cNvSpPr>
                  <a:spLocks noChangeArrowheads="1"/>
                </p:cNvSpPr>
                <p:nvPr/>
              </p:nvSpPr>
              <p:spPr bwMode="auto">
                <a:xfrm>
                  <a:off x="1565" y="2116"/>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Text Box 28">
                  <a:extLst>
                    <a:ext uri="{FF2B5EF4-FFF2-40B4-BE49-F238E27FC236}">
                      <a16:creationId xmlns:a16="http://schemas.microsoft.com/office/drawing/2014/main" id="{82017DD2-239E-4B48-AB17-5FEB0D6BF84F}"/>
                    </a:ext>
                  </a:extLst>
                </p:cNvPr>
                <p:cNvSpPr txBox="1">
                  <a:spLocks noChangeArrowheads="1"/>
                </p:cNvSpPr>
                <p:nvPr/>
              </p:nvSpPr>
              <p:spPr bwMode="auto">
                <a:xfrm>
                  <a:off x="1540" y="2163"/>
                  <a:ext cx="677" cy="38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 </a:t>
                  </a:r>
                </a:p>
                <a:p>
                  <a:pPr algn="ct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NAK</a:t>
                  </a:r>
                </a:p>
              </p:txBody>
            </p:sp>
          </p:grpSp>
        </p:grpSp>
        <p:sp>
          <p:nvSpPr>
            <p:cNvPr id="48" name="Text Box 35">
              <a:extLst>
                <a:ext uri="{FF2B5EF4-FFF2-40B4-BE49-F238E27FC236}">
                  <a16:creationId xmlns:a16="http://schemas.microsoft.com/office/drawing/2014/main" id="{690BEDB4-2514-4C68-83EE-7E745C9FB028}"/>
                </a:ext>
              </a:extLst>
            </p:cNvPr>
            <p:cNvSpPr txBox="1">
              <a:spLocks noChangeArrowheads="1"/>
            </p:cNvSpPr>
            <p:nvPr/>
          </p:nvSpPr>
          <p:spPr bwMode="auto">
            <a:xfrm>
              <a:off x="1656757" y="5234533"/>
              <a:ext cx="1132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p>
          </p:txBody>
        </p:sp>
        <p:sp>
          <p:nvSpPr>
            <p:cNvPr id="49" name="Line 37">
              <a:extLst>
                <a:ext uri="{FF2B5EF4-FFF2-40B4-BE49-F238E27FC236}">
                  <a16:creationId xmlns:a16="http://schemas.microsoft.com/office/drawing/2014/main" id="{C9B672F9-0A4B-4E18-BF64-A198BEACA87D}"/>
                </a:ext>
              </a:extLst>
            </p:cNvPr>
            <p:cNvSpPr>
              <a:spLocks noChangeShapeType="1"/>
            </p:cNvSpPr>
            <p:nvPr/>
          </p:nvSpPr>
          <p:spPr bwMode="auto">
            <a:xfrm>
              <a:off x="515938" y="3230431"/>
              <a:ext cx="433388" cy="244475"/>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0" name="Line 37">
              <a:extLst>
                <a:ext uri="{FF2B5EF4-FFF2-40B4-BE49-F238E27FC236}">
                  <a16:creationId xmlns:a16="http://schemas.microsoft.com/office/drawing/2014/main" id="{3106076F-4668-418B-97E6-019F6CECA22A}"/>
                </a:ext>
              </a:extLst>
            </p:cNvPr>
            <p:cNvSpPr>
              <a:spLocks noChangeShapeType="1"/>
            </p:cNvSpPr>
            <p:nvPr/>
          </p:nvSpPr>
          <p:spPr bwMode="auto">
            <a:xfrm>
              <a:off x="6097706" y="3339159"/>
              <a:ext cx="433388" cy="244475"/>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1" name="组合 50">
              <a:extLst>
                <a:ext uri="{FF2B5EF4-FFF2-40B4-BE49-F238E27FC236}">
                  <a16:creationId xmlns:a16="http://schemas.microsoft.com/office/drawing/2014/main" id="{E789E576-E6D6-495F-AE3A-A08605C1E832}"/>
                </a:ext>
              </a:extLst>
            </p:cNvPr>
            <p:cNvGrpSpPr/>
            <p:nvPr/>
          </p:nvGrpSpPr>
          <p:grpSpPr>
            <a:xfrm>
              <a:off x="1171576" y="2245410"/>
              <a:ext cx="3705530" cy="687365"/>
              <a:chOff x="1171576" y="2245410"/>
              <a:chExt cx="3705530" cy="687365"/>
            </a:xfrm>
          </p:grpSpPr>
          <p:sp>
            <p:nvSpPr>
              <p:cNvPr id="74" name="Text Box 9">
                <a:extLst>
                  <a:ext uri="{FF2B5EF4-FFF2-40B4-BE49-F238E27FC236}">
                    <a16:creationId xmlns:a16="http://schemas.microsoft.com/office/drawing/2014/main" id="{7850ABF3-F189-4D68-B28C-AA5664812BF8}"/>
                  </a:ext>
                </a:extLst>
              </p:cNvPr>
              <p:cNvSpPr txBox="1">
                <a:spLocks noChangeArrowheads="1"/>
              </p:cNvSpPr>
              <p:nvPr/>
            </p:nvSpPr>
            <p:spPr bwMode="auto">
              <a:xfrm>
                <a:off x="1233794" y="2532725"/>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make_pkt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 </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checksum</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5" name="Line 10">
                <a:extLst>
                  <a:ext uri="{FF2B5EF4-FFF2-40B4-BE49-F238E27FC236}">
                    <a16:creationId xmlns:a16="http://schemas.microsoft.com/office/drawing/2014/main" id="{36D74838-86E5-4ABB-9D81-8F895D02F915}"/>
                  </a:ext>
                </a:extLst>
              </p:cNvPr>
              <p:cNvSpPr>
                <a:spLocks noChangeShapeType="1"/>
              </p:cNvSpPr>
              <p:nvPr/>
            </p:nvSpPr>
            <p:spPr bwMode="auto">
              <a:xfrm>
                <a:off x="1171576" y="2598606"/>
                <a:ext cx="14534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6" name="Text Box 38">
                <a:extLst>
                  <a:ext uri="{FF2B5EF4-FFF2-40B4-BE49-F238E27FC236}">
                    <a16:creationId xmlns:a16="http://schemas.microsoft.com/office/drawing/2014/main" id="{DC4C8749-09AE-462B-BD67-D104DF8C86DE}"/>
                  </a:ext>
                </a:extLst>
              </p:cNvPr>
              <p:cNvSpPr txBox="1">
                <a:spLocks noChangeArrowheads="1"/>
              </p:cNvSpPr>
              <p:nvPr/>
            </p:nvSpPr>
            <p:spPr bwMode="auto">
              <a:xfrm>
                <a:off x="1277557" y="2245410"/>
                <a:ext cx="1503073" cy="26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p>
            </p:txBody>
          </p:sp>
        </p:grpSp>
        <p:sp>
          <p:nvSpPr>
            <p:cNvPr id="52" name="Freeform 14">
              <a:extLst>
                <a:ext uri="{FF2B5EF4-FFF2-40B4-BE49-F238E27FC236}">
                  <a16:creationId xmlns:a16="http://schemas.microsoft.com/office/drawing/2014/main" id="{3AD9464B-2FAE-4409-9269-A9406C4D6490}"/>
                </a:ext>
              </a:extLst>
            </p:cNvPr>
            <p:cNvSpPr>
              <a:spLocks/>
            </p:cNvSpPr>
            <p:nvPr/>
          </p:nvSpPr>
          <p:spPr bwMode="auto">
            <a:xfrm flipV="1">
              <a:off x="1223963" y="3043106"/>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3" name="Group 22">
              <a:extLst>
                <a:ext uri="{FF2B5EF4-FFF2-40B4-BE49-F238E27FC236}">
                  <a16:creationId xmlns:a16="http://schemas.microsoft.com/office/drawing/2014/main" id="{3366AD8C-A734-43D9-AFBD-681113E23429}"/>
                </a:ext>
              </a:extLst>
            </p:cNvPr>
            <p:cNvGrpSpPr>
              <a:grpSpLocks/>
            </p:cNvGrpSpPr>
            <p:nvPr/>
          </p:nvGrpSpPr>
          <p:grpSpPr bwMode="auto">
            <a:xfrm>
              <a:off x="5962651" y="2249356"/>
              <a:ext cx="1982788" cy="868363"/>
              <a:chOff x="2125" y="2654"/>
              <a:chExt cx="1249" cy="547"/>
            </a:xfrm>
          </p:grpSpPr>
          <p:sp>
            <p:nvSpPr>
              <p:cNvPr id="71" name="Text Box 23">
                <a:extLst>
                  <a:ext uri="{FF2B5EF4-FFF2-40B4-BE49-F238E27FC236}">
                    <a16:creationId xmlns:a16="http://schemas.microsoft.com/office/drawing/2014/main" id="{508F6832-4A70-40FD-93EF-4001791D5650}"/>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NAK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2" name="Text Box 24">
                <a:extLst>
                  <a:ext uri="{FF2B5EF4-FFF2-40B4-BE49-F238E27FC236}">
                    <a16:creationId xmlns:a16="http://schemas.microsoft.com/office/drawing/2014/main" id="{EBC05920-6AF3-40E4-813A-7026B5B0FA8E}"/>
                  </a:ext>
                </a:extLst>
              </p:cNvPr>
              <p:cNvSpPr txBox="1">
                <a:spLocks noChangeArrowheads="1"/>
              </p:cNvSpPr>
              <p:nvPr/>
            </p:nvSpPr>
            <p:spPr bwMode="auto">
              <a:xfrm>
                <a:off x="2125" y="2654"/>
                <a:ext cx="1149"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corrupt(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3" name="Line 25">
                <a:extLst>
                  <a:ext uri="{FF2B5EF4-FFF2-40B4-BE49-F238E27FC236}">
                    <a16:creationId xmlns:a16="http://schemas.microsoft.com/office/drawing/2014/main" id="{F2A79075-B9FA-4126-B396-C76A601EC149}"/>
                  </a:ext>
                </a:extLst>
              </p:cNvPr>
              <p:cNvSpPr>
                <a:spLocks noChangeShapeType="1"/>
              </p:cNvSpPr>
              <p:nvPr/>
            </p:nvSpPr>
            <p:spPr bwMode="auto">
              <a:xfrm>
                <a:off x="2125" y="3040"/>
                <a:ext cx="109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54" name="Freeform 30">
              <a:extLst>
                <a:ext uri="{FF2B5EF4-FFF2-40B4-BE49-F238E27FC236}">
                  <a16:creationId xmlns:a16="http://schemas.microsoft.com/office/drawing/2014/main" id="{34CC0864-22BD-423B-94AE-852FA41FBFBC}"/>
                </a:ext>
              </a:extLst>
            </p:cNvPr>
            <p:cNvSpPr>
              <a:spLocks/>
            </p:cNvSpPr>
            <p:nvPr/>
          </p:nvSpPr>
          <p:spPr bwMode="auto">
            <a:xfrm>
              <a:off x="6326872" y="3053830"/>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5" name="组合 54">
              <a:extLst>
                <a:ext uri="{FF2B5EF4-FFF2-40B4-BE49-F238E27FC236}">
                  <a16:creationId xmlns:a16="http://schemas.microsoft.com/office/drawing/2014/main" id="{F69682F7-CCA5-4D1C-81E2-C9F521819B54}"/>
                </a:ext>
              </a:extLst>
            </p:cNvPr>
            <p:cNvGrpSpPr/>
            <p:nvPr/>
          </p:nvGrpSpPr>
          <p:grpSpPr>
            <a:xfrm>
              <a:off x="3703638" y="3084381"/>
              <a:ext cx="2085975" cy="979487"/>
              <a:chOff x="3703638" y="3084381"/>
              <a:chExt cx="2085975" cy="979487"/>
            </a:xfrm>
          </p:grpSpPr>
          <p:grpSp>
            <p:nvGrpSpPr>
              <p:cNvPr id="67" name="组合 66">
                <a:extLst>
                  <a:ext uri="{FF2B5EF4-FFF2-40B4-BE49-F238E27FC236}">
                    <a16:creationId xmlns:a16="http://schemas.microsoft.com/office/drawing/2014/main" id="{E92D6FA4-182A-4BE4-9859-D602DB3DAE10}"/>
                  </a:ext>
                </a:extLst>
              </p:cNvPr>
              <p:cNvGrpSpPr/>
              <p:nvPr/>
            </p:nvGrpSpPr>
            <p:grpSpPr>
              <a:xfrm>
                <a:off x="3703638" y="3084381"/>
                <a:ext cx="2085975" cy="979487"/>
                <a:chOff x="3703638" y="3084381"/>
                <a:chExt cx="2085975" cy="979487"/>
              </a:xfrm>
            </p:grpSpPr>
            <p:sp>
              <p:nvSpPr>
                <p:cNvPr id="69" name="Text Box 19">
                  <a:extLst>
                    <a:ext uri="{FF2B5EF4-FFF2-40B4-BE49-F238E27FC236}">
                      <a16:creationId xmlns:a16="http://schemas.microsoft.com/office/drawing/2014/main" id="{89D2000A-BC42-4028-88D8-C29C36FDCF97}"/>
                    </a:ext>
                  </a:extLst>
                </p:cNvPr>
                <p:cNvSpPr txBox="1">
                  <a:spLocks noChangeArrowheads="1"/>
                </p:cNvSpPr>
                <p:nvPr/>
              </p:nvSpPr>
              <p:spPr bwMode="auto">
                <a:xfrm>
                  <a:off x="3729038" y="366381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0" name="Text Box 20">
                  <a:extLst>
                    <a:ext uri="{FF2B5EF4-FFF2-40B4-BE49-F238E27FC236}">
                      <a16:creationId xmlns:a16="http://schemas.microsoft.com/office/drawing/2014/main" id="{AA8B8CE4-9848-4B78-8D1F-02789F8BA2B8}"/>
                    </a:ext>
                  </a:extLst>
                </p:cNvPr>
                <p:cNvSpPr txBox="1">
                  <a:spLocks noChangeArrowheads="1"/>
                </p:cNvSpPr>
                <p:nvPr/>
              </p:nvSpPr>
              <p:spPr bwMode="auto">
                <a:xfrm>
                  <a:off x="3703638" y="30843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isNAK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grpSp>
          <p:sp>
            <p:nvSpPr>
              <p:cNvPr id="68" name="Line 21">
                <a:extLst>
                  <a:ext uri="{FF2B5EF4-FFF2-40B4-BE49-F238E27FC236}">
                    <a16:creationId xmlns:a16="http://schemas.microsoft.com/office/drawing/2014/main" id="{B88D16EC-60E7-4D68-8AD3-6830D3E26FDA}"/>
                  </a:ext>
                </a:extLst>
              </p:cNvPr>
              <p:cNvSpPr>
                <a:spLocks noChangeShapeType="1"/>
              </p:cNvSpPr>
              <p:nvPr/>
            </p:nvSpPr>
            <p:spPr bwMode="auto">
              <a:xfrm>
                <a:off x="3822701" y="3663818"/>
                <a:ext cx="16700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56" name="Freeform 18">
              <a:extLst>
                <a:ext uri="{FF2B5EF4-FFF2-40B4-BE49-F238E27FC236}">
                  <a16:creationId xmlns:a16="http://schemas.microsoft.com/office/drawing/2014/main" id="{1B019F90-D1F0-4101-8E12-1BF1F7BC55BD}"/>
                </a:ext>
              </a:extLst>
            </p:cNvPr>
            <p:cNvSpPr>
              <a:spLocks/>
            </p:cNvSpPr>
            <p:nvPr/>
          </p:nvSpPr>
          <p:spPr bwMode="auto">
            <a:xfrm>
              <a:off x="3405775" y="3305685"/>
              <a:ext cx="466725" cy="893763"/>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7" name="组合 56">
              <a:extLst>
                <a:ext uri="{FF2B5EF4-FFF2-40B4-BE49-F238E27FC236}">
                  <a16:creationId xmlns:a16="http://schemas.microsoft.com/office/drawing/2014/main" id="{7B7394CF-9F93-467D-9A33-EEDBE5319034}"/>
                </a:ext>
              </a:extLst>
            </p:cNvPr>
            <p:cNvGrpSpPr/>
            <p:nvPr/>
          </p:nvGrpSpPr>
          <p:grpSpPr>
            <a:xfrm>
              <a:off x="6097706" y="4683608"/>
              <a:ext cx="2165350" cy="1152525"/>
              <a:chOff x="5840413" y="4687756"/>
              <a:chExt cx="2165350" cy="1152525"/>
            </a:xfrm>
          </p:grpSpPr>
          <p:sp>
            <p:nvSpPr>
              <p:cNvPr id="64" name="Text Box 11">
                <a:extLst>
                  <a:ext uri="{FF2B5EF4-FFF2-40B4-BE49-F238E27FC236}">
                    <a16:creationId xmlns:a16="http://schemas.microsoft.com/office/drawing/2014/main" id="{007DCB2F-F323-44CB-A1E1-FEFE9B98C8F9}"/>
                  </a:ext>
                </a:extLst>
              </p:cNvPr>
              <p:cNvSpPr txBox="1">
                <a:spLocks noChangeArrowheads="1"/>
              </p:cNvSpPr>
              <p:nvPr/>
            </p:nvSpPr>
            <p:spPr bwMode="auto">
              <a:xfrm>
                <a:off x="5862638" y="5221156"/>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extract(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deliver_data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ACK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65" name="Text Box 12">
                <a:extLst>
                  <a:ext uri="{FF2B5EF4-FFF2-40B4-BE49-F238E27FC236}">
                    <a16:creationId xmlns:a16="http://schemas.microsoft.com/office/drawing/2014/main" id="{22C44B5B-C32A-407A-B855-48B55B6D4829}"/>
                  </a:ext>
                </a:extLst>
              </p:cNvPr>
              <p:cNvSpPr txBox="1">
                <a:spLocks noChangeArrowheads="1"/>
              </p:cNvSpPr>
              <p:nvPr/>
            </p:nvSpPr>
            <p:spPr bwMode="auto">
              <a:xfrm>
                <a:off x="5840413" y="4687756"/>
                <a:ext cx="21574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notcorrupt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66" name="Line 13">
                <a:extLst>
                  <a:ext uri="{FF2B5EF4-FFF2-40B4-BE49-F238E27FC236}">
                    <a16:creationId xmlns:a16="http://schemas.microsoft.com/office/drawing/2014/main" id="{E734B469-AC1D-48BF-A0CF-1E723223A829}"/>
                  </a:ext>
                </a:extLst>
              </p:cNvPr>
              <p:cNvSpPr>
                <a:spLocks noChangeShapeType="1"/>
              </p:cNvSpPr>
              <p:nvPr/>
            </p:nvSpPr>
            <p:spPr bwMode="auto">
              <a:xfrm>
                <a:off x="5876925" y="5276719"/>
                <a:ext cx="1822451"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58" name="Freeform 34">
              <a:extLst>
                <a:ext uri="{FF2B5EF4-FFF2-40B4-BE49-F238E27FC236}">
                  <a16:creationId xmlns:a16="http://schemas.microsoft.com/office/drawing/2014/main" id="{0E179778-CB22-4F93-BDBF-16C5F4222A31}"/>
                </a:ext>
              </a:extLst>
            </p:cNvPr>
            <p:cNvSpPr>
              <a:spLocks/>
            </p:cNvSpPr>
            <p:nvPr/>
          </p:nvSpPr>
          <p:spPr bwMode="auto">
            <a:xfrm flipV="1">
              <a:off x="6314400" y="4360957"/>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9" name="组合 58">
              <a:extLst>
                <a:ext uri="{FF2B5EF4-FFF2-40B4-BE49-F238E27FC236}">
                  <a16:creationId xmlns:a16="http://schemas.microsoft.com/office/drawing/2014/main" id="{2F8B8D51-EA57-43F5-A268-9F134861451A}"/>
                </a:ext>
              </a:extLst>
            </p:cNvPr>
            <p:cNvGrpSpPr/>
            <p:nvPr/>
          </p:nvGrpSpPr>
          <p:grpSpPr>
            <a:xfrm>
              <a:off x="938571" y="4566464"/>
              <a:ext cx="3548062" cy="690979"/>
              <a:chOff x="1238251" y="4555993"/>
              <a:chExt cx="3548062" cy="690979"/>
            </a:xfrm>
          </p:grpSpPr>
          <p:sp>
            <p:nvSpPr>
              <p:cNvPr id="61" name="Text Box 16">
                <a:extLst>
                  <a:ext uri="{FF2B5EF4-FFF2-40B4-BE49-F238E27FC236}">
                    <a16:creationId xmlns:a16="http://schemas.microsoft.com/office/drawing/2014/main" id="{0289ED9D-5D4E-471B-A6B0-67CED54DA2F9}"/>
                  </a:ext>
                </a:extLst>
              </p:cNvPr>
              <p:cNvSpPr txBox="1">
                <a:spLocks noChangeArrowheads="1"/>
              </p:cNvSpPr>
              <p:nvPr/>
            </p:nvSpPr>
            <p:spPr bwMode="auto">
              <a:xfrm>
                <a:off x="1238251" y="455599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楷体" panose="02010609060101010101" pitchFamily="49" charset="-122"/>
                    <a:cs typeface="Times New Roman" panose="02020603050405020304" pitchFamily="18" charset="0"/>
                  </a:rPr>
                  <a:t>rdt_rcv(rcvpkt) &amp;&amp; isACK(rcvpkt)</a:t>
                </a:r>
              </a:p>
            </p:txBody>
          </p:sp>
          <p:sp>
            <p:nvSpPr>
              <p:cNvPr id="62" name="Line 17">
                <a:extLst>
                  <a:ext uri="{FF2B5EF4-FFF2-40B4-BE49-F238E27FC236}">
                    <a16:creationId xmlns:a16="http://schemas.microsoft.com/office/drawing/2014/main" id="{2990CAD5-3844-43F2-8B4D-2BCEBDC9E898}"/>
                  </a:ext>
                </a:extLst>
              </p:cNvPr>
              <p:cNvSpPr>
                <a:spLocks noChangeShapeType="1"/>
              </p:cNvSpPr>
              <p:nvPr/>
            </p:nvSpPr>
            <p:spPr bwMode="auto">
              <a:xfrm flipV="1">
                <a:off x="1339852" y="4879843"/>
                <a:ext cx="12851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3" name="Text Box 35">
                <a:extLst>
                  <a:ext uri="{FF2B5EF4-FFF2-40B4-BE49-F238E27FC236}">
                    <a16:creationId xmlns:a16="http://schemas.microsoft.com/office/drawing/2014/main" id="{51A21869-6EFF-4911-ABDC-577D23CEB0B1}"/>
                  </a:ext>
                </a:extLst>
              </p:cNvPr>
              <p:cNvSpPr txBox="1">
                <a:spLocks noChangeArrowheads="1"/>
              </p:cNvSpPr>
              <p:nvPr/>
            </p:nvSpPr>
            <p:spPr bwMode="auto">
              <a:xfrm>
                <a:off x="2307286" y="4908418"/>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MS PGothic" panose="020B0600070205080204" pitchFamily="34" charset="-128"/>
                  </a:rPr>
                  <a:t>L</a:t>
                </a:r>
              </a:p>
            </p:txBody>
          </p:sp>
        </p:grpSp>
        <p:sp>
          <p:nvSpPr>
            <p:cNvPr id="60" name="Freeform 15">
              <a:extLst>
                <a:ext uri="{FF2B5EF4-FFF2-40B4-BE49-F238E27FC236}">
                  <a16:creationId xmlns:a16="http://schemas.microsoft.com/office/drawing/2014/main" id="{1BCBD5D1-4340-4796-A09F-A6146D99562A}"/>
                </a:ext>
              </a:extLst>
            </p:cNvPr>
            <p:cNvSpPr>
              <a:spLocks/>
            </p:cNvSpPr>
            <p:nvPr/>
          </p:nvSpPr>
          <p:spPr bwMode="auto">
            <a:xfrm>
              <a:off x="1271588" y="4254793"/>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88" name="组合 87">
            <a:extLst>
              <a:ext uri="{FF2B5EF4-FFF2-40B4-BE49-F238E27FC236}">
                <a16:creationId xmlns:a16="http://schemas.microsoft.com/office/drawing/2014/main" id="{2C81968E-3E1E-414D-AFFA-0848166B0F53}"/>
              </a:ext>
            </a:extLst>
          </p:cNvPr>
          <p:cNvGrpSpPr/>
          <p:nvPr/>
        </p:nvGrpSpPr>
        <p:grpSpPr>
          <a:xfrm>
            <a:off x="515938" y="1514317"/>
            <a:ext cx="3385728" cy="526732"/>
            <a:chOff x="722008" y="1303131"/>
            <a:chExt cx="3232792" cy="502940"/>
          </a:xfrm>
        </p:grpSpPr>
        <p:sp>
          <p:nvSpPr>
            <p:cNvPr id="89" name="流程图: 手动输入 6">
              <a:extLst>
                <a:ext uri="{FF2B5EF4-FFF2-40B4-BE49-F238E27FC236}">
                  <a16:creationId xmlns:a16="http://schemas.microsoft.com/office/drawing/2014/main" id="{7B61AB0A-BBA3-4711-BE52-7B9367E2DF0E}"/>
                </a:ext>
              </a:extLst>
            </p:cNvPr>
            <p:cNvSpPr/>
            <p:nvPr/>
          </p:nvSpPr>
          <p:spPr>
            <a:xfrm rot="5400000" flipV="1">
              <a:off x="2233768" y="61368"/>
              <a:ext cx="475861" cy="29662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90" name="组合 89">
              <a:extLst>
                <a:ext uri="{FF2B5EF4-FFF2-40B4-BE49-F238E27FC236}">
                  <a16:creationId xmlns:a16="http://schemas.microsoft.com/office/drawing/2014/main" id="{79884BE2-C682-4E6D-9F62-3FB84BAE2098}"/>
                </a:ext>
              </a:extLst>
            </p:cNvPr>
            <p:cNvGrpSpPr/>
            <p:nvPr/>
          </p:nvGrpSpPr>
          <p:grpSpPr>
            <a:xfrm>
              <a:off x="722008" y="1303131"/>
              <a:ext cx="546594" cy="475865"/>
              <a:chOff x="708742" y="1296102"/>
              <a:chExt cx="454744" cy="283828"/>
            </a:xfrm>
          </p:grpSpPr>
          <p:sp>
            <p:nvSpPr>
              <p:cNvPr id="92" name="平行四边形 91">
                <a:extLst>
                  <a:ext uri="{FF2B5EF4-FFF2-40B4-BE49-F238E27FC236}">
                    <a16:creationId xmlns:a16="http://schemas.microsoft.com/office/drawing/2014/main" id="{6004A97C-5BC2-4A40-A916-E610A878AE16}"/>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93" name="平行四边形 92">
                <a:extLst>
                  <a:ext uri="{FF2B5EF4-FFF2-40B4-BE49-F238E27FC236}">
                    <a16:creationId xmlns:a16="http://schemas.microsoft.com/office/drawing/2014/main" id="{5C74871E-FD1B-4145-8D01-189EE8C783C8}"/>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91" name="Text Box 79">
              <a:extLst>
                <a:ext uri="{FF2B5EF4-FFF2-40B4-BE49-F238E27FC236}">
                  <a16:creationId xmlns:a16="http://schemas.microsoft.com/office/drawing/2014/main" id="{D13C6871-591E-4A23-9939-8D5DF8C7A8B3}"/>
                </a:ext>
              </a:extLst>
            </p:cNvPr>
            <p:cNvSpPr txBox="1">
              <a:spLocks noChangeArrowheads="1"/>
            </p:cNvSpPr>
            <p:nvPr/>
          </p:nvSpPr>
          <p:spPr bwMode="auto">
            <a:xfrm>
              <a:off x="1268602" y="1335871"/>
              <a:ext cx="268619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有限状态机</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FSM</a:t>
              </a:r>
            </a:p>
          </p:txBody>
        </p:sp>
      </p:grpSp>
      <p:sp>
        <p:nvSpPr>
          <p:cNvPr id="94" name="Oval 4">
            <a:extLst>
              <a:ext uri="{FF2B5EF4-FFF2-40B4-BE49-F238E27FC236}">
                <a16:creationId xmlns:a16="http://schemas.microsoft.com/office/drawing/2014/main" id="{9C088C9C-AF98-4D69-B069-EA70B03B96AA}"/>
              </a:ext>
            </a:extLst>
          </p:cNvPr>
          <p:cNvSpPr>
            <a:spLocks noChangeArrowheads="1"/>
          </p:cNvSpPr>
          <p:nvPr/>
        </p:nvSpPr>
        <p:spPr bwMode="auto">
          <a:xfrm>
            <a:off x="6477000" y="3411406"/>
            <a:ext cx="955675" cy="1011238"/>
          </a:xfrm>
          <a:prstGeom prst="ellipse">
            <a:avLst/>
          </a:prstGeom>
          <a:solidFill>
            <a:srgbClr val="92D050"/>
          </a:solidFill>
          <a:ln w="19050">
            <a:solidFill>
              <a:srgbClr val="92D05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5" name="Oval 5">
            <a:extLst>
              <a:ext uri="{FF2B5EF4-FFF2-40B4-BE49-F238E27FC236}">
                <a16:creationId xmlns:a16="http://schemas.microsoft.com/office/drawing/2014/main" id="{2D71B986-3E8E-48FD-95BE-25F5227CB28D}"/>
              </a:ext>
            </a:extLst>
          </p:cNvPr>
          <p:cNvSpPr>
            <a:spLocks noChangeArrowheads="1"/>
          </p:cNvSpPr>
          <p:nvPr/>
        </p:nvSpPr>
        <p:spPr bwMode="auto">
          <a:xfrm>
            <a:off x="26050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6" name="Oval 6">
            <a:extLst>
              <a:ext uri="{FF2B5EF4-FFF2-40B4-BE49-F238E27FC236}">
                <a16:creationId xmlns:a16="http://schemas.microsoft.com/office/drawing/2014/main" id="{4CB9FD04-DDFD-4FA3-8A2D-3D35E69B01A0}"/>
              </a:ext>
            </a:extLst>
          </p:cNvPr>
          <p:cNvSpPr>
            <a:spLocks noChangeArrowheads="1"/>
          </p:cNvSpPr>
          <p:nvPr/>
        </p:nvSpPr>
        <p:spPr bwMode="auto">
          <a:xfrm>
            <a:off x="10048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7" name="Oval 7">
            <a:extLst>
              <a:ext uri="{FF2B5EF4-FFF2-40B4-BE49-F238E27FC236}">
                <a16:creationId xmlns:a16="http://schemas.microsoft.com/office/drawing/2014/main" id="{C1C2CC79-E8F9-4F69-9E0A-AC095066C081}"/>
              </a:ext>
            </a:extLst>
          </p:cNvPr>
          <p:cNvSpPr>
            <a:spLocks noChangeArrowheads="1"/>
          </p:cNvSpPr>
          <p:nvPr/>
        </p:nvSpPr>
        <p:spPr bwMode="auto">
          <a:xfrm>
            <a:off x="863601" y="3273293"/>
            <a:ext cx="985837" cy="962025"/>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8" name="Text Box 8">
            <a:extLst>
              <a:ext uri="{FF2B5EF4-FFF2-40B4-BE49-F238E27FC236}">
                <a16:creationId xmlns:a16="http://schemas.microsoft.com/office/drawing/2014/main" id="{B48F4C2C-8D74-4E4F-8055-B6AE46C508AC}"/>
              </a:ext>
            </a:extLst>
          </p:cNvPr>
          <p:cNvSpPr txBox="1">
            <a:spLocks noChangeArrowheads="1"/>
          </p:cNvSpPr>
          <p:nvPr/>
        </p:nvSpPr>
        <p:spPr bwMode="auto">
          <a:xfrm>
            <a:off x="762001" y="335743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自上层</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的调用</a:t>
            </a:r>
          </a:p>
        </p:txBody>
      </p:sp>
      <p:sp>
        <p:nvSpPr>
          <p:cNvPr id="99" name="Line 10">
            <a:extLst>
              <a:ext uri="{FF2B5EF4-FFF2-40B4-BE49-F238E27FC236}">
                <a16:creationId xmlns:a16="http://schemas.microsoft.com/office/drawing/2014/main" id="{B1540625-817B-4C22-B487-689DF7AED47C}"/>
              </a:ext>
            </a:extLst>
          </p:cNvPr>
          <p:cNvSpPr>
            <a:spLocks noChangeShapeType="1"/>
          </p:cNvSpPr>
          <p:nvPr/>
        </p:nvSpPr>
        <p:spPr bwMode="auto">
          <a:xfrm>
            <a:off x="1171576" y="2598606"/>
            <a:ext cx="14534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00" name="Group 26">
            <a:extLst>
              <a:ext uri="{FF2B5EF4-FFF2-40B4-BE49-F238E27FC236}">
                <a16:creationId xmlns:a16="http://schemas.microsoft.com/office/drawing/2014/main" id="{B64F11CE-D3EE-42BE-BDF1-997E0E68D552}"/>
              </a:ext>
            </a:extLst>
          </p:cNvPr>
          <p:cNvGrpSpPr>
            <a:grpSpLocks/>
          </p:cNvGrpSpPr>
          <p:nvPr/>
        </p:nvGrpSpPr>
        <p:grpSpPr bwMode="auto">
          <a:xfrm>
            <a:off x="2459038" y="3285993"/>
            <a:ext cx="1074738" cy="962025"/>
            <a:chOff x="1540" y="2116"/>
            <a:chExt cx="677" cy="606"/>
          </a:xfrm>
        </p:grpSpPr>
        <p:sp>
          <p:nvSpPr>
            <p:cNvPr id="101" name="Oval 27">
              <a:extLst>
                <a:ext uri="{FF2B5EF4-FFF2-40B4-BE49-F238E27FC236}">
                  <a16:creationId xmlns:a16="http://schemas.microsoft.com/office/drawing/2014/main" id="{6F523646-AB6C-4D9A-AF48-715516B56931}"/>
                </a:ext>
              </a:extLst>
            </p:cNvPr>
            <p:cNvSpPr>
              <a:spLocks noChangeArrowheads="1"/>
            </p:cNvSpPr>
            <p:nvPr/>
          </p:nvSpPr>
          <p:spPr bwMode="auto">
            <a:xfrm>
              <a:off x="1565" y="2116"/>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2" name="Text Box 28">
              <a:extLst>
                <a:ext uri="{FF2B5EF4-FFF2-40B4-BE49-F238E27FC236}">
                  <a16:creationId xmlns:a16="http://schemas.microsoft.com/office/drawing/2014/main" id="{3D4153FF-F55D-48CE-945D-E532E6584886}"/>
                </a:ext>
              </a:extLst>
            </p:cNvPr>
            <p:cNvSpPr txBox="1">
              <a:spLocks noChangeArrowheads="1"/>
            </p:cNvSpPr>
            <p:nvPr/>
          </p:nvSpPr>
          <p:spPr bwMode="auto">
            <a:xfrm>
              <a:off x="1540" y="2163"/>
              <a:ext cx="677" cy="38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 </a:t>
              </a:r>
            </a:p>
            <a:p>
              <a:pPr algn="ct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NAK</a:t>
              </a:r>
            </a:p>
          </p:txBody>
        </p:sp>
      </p:grpSp>
      <p:grpSp>
        <p:nvGrpSpPr>
          <p:cNvPr id="103" name="Group 31">
            <a:extLst>
              <a:ext uri="{FF2B5EF4-FFF2-40B4-BE49-F238E27FC236}">
                <a16:creationId xmlns:a16="http://schemas.microsoft.com/office/drawing/2014/main" id="{2B632E1B-928A-4AEB-894F-76EDE5536C93}"/>
              </a:ext>
            </a:extLst>
          </p:cNvPr>
          <p:cNvGrpSpPr>
            <a:grpSpLocks/>
          </p:cNvGrpSpPr>
          <p:nvPr/>
        </p:nvGrpSpPr>
        <p:grpSpPr bwMode="auto">
          <a:xfrm>
            <a:off x="6354764" y="3474906"/>
            <a:ext cx="985838" cy="962025"/>
            <a:chOff x="1390" y="3347"/>
            <a:chExt cx="621" cy="606"/>
          </a:xfrm>
        </p:grpSpPr>
        <p:sp>
          <p:nvSpPr>
            <p:cNvPr id="104" name="Oval 32">
              <a:extLst>
                <a:ext uri="{FF2B5EF4-FFF2-40B4-BE49-F238E27FC236}">
                  <a16:creationId xmlns:a16="http://schemas.microsoft.com/office/drawing/2014/main" id="{99E0DBEF-D48D-4080-BD42-97EB3B3C7F3F}"/>
                </a:ext>
              </a:extLst>
            </p:cNvPr>
            <p:cNvSpPr>
              <a:spLocks noChangeArrowheads="1"/>
            </p:cNvSpPr>
            <p:nvPr/>
          </p:nvSpPr>
          <p:spPr bwMode="auto">
            <a:xfrm>
              <a:off x="1390" y="3347"/>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5" name="Text Box 33">
              <a:extLst>
                <a:ext uri="{FF2B5EF4-FFF2-40B4-BE49-F238E27FC236}">
                  <a16:creationId xmlns:a16="http://schemas.microsoft.com/office/drawing/2014/main" id="{92363CD1-DB8C-4E0B-8699-F6EC37EACE43}"/>
                </a:ext>
              </a:extLst>
            </p:cNvPr>
            <p:cNvSpPr txBox="1">
              <a:spLocks noChangeArrowheads="1"/>
            </p:cNvSpPr>
            <p:nvPr/>
          </p:nvSpPr>
          <p:spPr bwMode="auto">
            <a:xfrm>
              <a:off x="1396" y="3400"/>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等待来自下层的调用</a:t>
              </a:r>
            </a:p>
          </p:txBody>
        </p:sp>
      </p:grpSp>
      <p:sp>
        <p:nvSpPr>
          <p:cNvPr id="106" name="Line 37">
            <a:extLst>
              <a:ext uri="{FF2B5EF4-FFF2-40B4-BE49-F238E27FC236}">
                <a16:creationId xmlns:a16="http://schemas.microsoft.com/office/drawing/2014/main" id="{12069BF7-D81A-46F4-8B46-2DEEDD566370}"/>
              </a:ext>
            </a:extLst>
          </p:cNvPr>
          <p:cNvSpPr>
            <a:spLocks noChangeShapeType="1"/>
          </p:cNvSpPr>
          <p:nvPr/>
        </p:nvSpPr>
        <p:spPr bwMode="auto">
          <a:xfrm>
            <a:off x="515938" y="3230431"/>
            <a:ext cx="433388" cy="244475"/>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07" name="Group 33">
            <a:extLst>
              <a:ext uri="{FF2B5EF4-FFF2-40B4-BE49-F238E27FC236}">
                <a16:creationId xmlns:a16="http://schemas.microsoft.com/office/drawing/2014/main" id="{7557723D-49A3-45B5-ADB6-3E659DCB8B6E}"/>
              </a:ext>
            </a:extLst>
          </p:cNvPr>
          <p:cNvGrpSpPr>
            <a:grpSpLocks/>
          </p:cNvGrpSpPr>
          <p:nvPr/>
        </p:nvGrpSpPr>
        <p:grpSpPr bwMode="auto">
          <a:xfrm>
            <a:off x="6098539" y="3336458"/>
            <a:ext cx="1250950" cy="1095376"/>
            <a:chOff x="4117" y="2164"/>
            <a:chExt cx="788" cy="690"/>
          </a:xfrm>
        </p:grpSpPr>
        <p:sp>
          <p:nvSpPr>
            <p:cNvPr id="108" name="Line 34">
              <a:extLst>
                <a:ext uri="{FF2B5EF4-FFF2-40B4-BE49-F238E27FC236}">
                  <a16:creationId xmlns:a16="http://schemas.microsoft.com/office/drawing/2014/main" id="{A8E876A3-F79C-46E1-834A-AFCF32876948}"/>
                </a:ext>
              </a:extLst>
            </p:cNvPr>
            <p:cNvSpPr>
              <a:spLocks noChangeShapeType="1"/>
            </p:cNvSpPr>
            <p:nvPr/>
          </p:nvSpPr>
          <p:spPr bwMode="auto">
            <a:xfrm>
              <a:off x="4117" y="2164"/>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 name="Oval 35">
              <a:extLst>
                <a:ext uri="{FF2B5EF4-FFF2-40B4-BE49-F238E27FC236}">
                  <a16:creationId xmlns:a16="http://schemas.microsoft.com/office/drawing/2014/main" id="{C1884CA2-49BD-45B7-A170-F2D417B1BC80}"/>
                </a:ext>
              </a:extLst>
            </p:cNvPr>
            <p:cNvSpPr>
              <a:spLocks noChangeArrowheads="1"/>
            </p:cNvSpPr>
            <p:nvPr/>
          </p:nvSpPr>
          <p:spPr bwMode="auto">
            <a:xfrm>
              <a:off x="4284"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grpSp>
        <p:nvGrpSpPr>
          <p:cNvPr id="110" name="Group 30">
            <a:extLst>
              <a:ext uri="{FF2B5EF4-FFF2-40B4-BE49-F238E27FC236}">
                <a16:creationId xmlns:a16="http://schemas.microsoft.com/office/drawing/2014/main" id="{BA79457E-4523-4D0B-B0AF-6F19DA134249}"/>
              </a:ext>
            </a:extLst>
          </p:cNvPr>
          <p:cNvGrpSpPr>
            <a:grpSpLocks/>
          </p:cNvGrpSpPr>
          <p:nvPr/>
        </p:nvGrpSpPr>
        <p:grpSpPr bwMode="auto">
          <a:xfrm>
            <a:off x="510264" y="3242758"/>
            <a:ext cx="1333500" cy="1004887"/>
            <a:chOff x="220" y="1365"/>
            <a:chExt cx="840" cy="633"/>
          </a:xfrm>
        </p:grpSpPr>
        <p:sp>
          <p:nvSpPr>
            <p:cNvPr id="111" name="Line 31">
              <a:extLst>
                <a:ext uri="{FF2B5EF4-FFF2-40B4-BE49-F238E27FC236}">
                  <a16:creationId xmlns:a16="http://schemas.microsoft.com/office/drawing/2014/main" id="{7906E87E-FF7E-4234-8564-5F50D7EF4F73}"/>
                </a:ext>
              </a:extLst>
            </p:cNvPr>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 name="Oval 32">
              <a:extLst>
                <a:ext uri="{FF2B5EF4-FFF2-40B4-BE49-F238E27FC236}">
                  <a16:creationId xmlns:a16="http://schemas.microsoft.com/office/drawing/2014/main" id="{9735B226-C70E-430C-88A4-DB9338584F76}"/>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113" name="Line 37">
            <a:extLst>
              <a:ext uri="{FF2B5EF4-FFF2-40B4-BE49-F238E27FC236}">
                <a16:creationId xmlns:a16="http://schemas.microsoft.com/office/drawing/2014/main" id="{E519BE4A-75D6-4A48-84A1-48D50C32E357}"/>
              </a:ext>
            </a:extLst>
          </p:cNvPr>
          <p:cNvSpPr>
            <a:spLocks noChangeShapeType="1"/>
          </p:cNvSpPr>
          <p:nvPr/>
        </p:nvSpPr>
        <p:spPr bwMode="auto">
          <a:xfrm>
            <a:off x="1172252" y="2364870"/>
            <a:ext cx="12700" cy="74771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 name="Freeform 38">
            <a:extLst>
              <a:ext uri="{FF2B5EF4-FFF2-40B4-BE49-F238E27FC236}">
                <a16:creationId xmlns:a16="http://schemas.microsoft.com/office/drawing/2014/main" id="{10FDDFE0-3743-4D7B-94BC-6D7E62AFE255}"/>
              </a:ext>
            </a:extLst>
          </p:cNvPr>
          <p:cNvSpPr>
            <a:spLocks/>
          </p:cNvSpPr>
          <p:nvPr/>
        </p:nvSpPr>
        <p:spPr bwMode="auto">
          <a:xfrm>
            <a:off x="1201063" y="3117923"/>
            <a:ext cx="6025236" cy="1879872"/>
          </a:xfrm>
          <a:custGeom>
            <a:avLst/>
            <a:gdLst>
              <a:gd name="T0" fmla="*/ 0 w 4219"/>
              <a:gd name="T1" fmla="*/ 2147483646 h 1928"/>
              <a:gd name="T2" fmla="*/ 2147483646 w 4219"/>
              <a:gd name="T3" fmla="*/ 0 h 1928"/>
              <a:gd name="T4" fmla="*/ 2147483646 w 4219"/>
              <a:gd name="T5" fmla="*/ 2147483646 h 1928"/>
              <a:gd name="T6" fmla="*/ 2147483646 w 4219"/>
              <a:gd name="T7" fmla="*/ 2147483646 h 1928"/>
              <a:gd name="T8" fmla="*/ 0 60000 65536"/>
              <a:gd name="T9" fmla="*/ 0 60000 65536"/>
              <a:gd name="T10" fmla="*/ 0 60000 65536"/>
              <a:gd name="T11" fmla="*/ 0 60000 65536"/>
              <a:gd name="T12" fmla="*/ 0 w 4219"/>
              <a:gd name="T13" fmla="*/ 0 h 1928"/>
              <a:gd name="T14" fmla="*/ 4219 w 4219"/>
              <a:gd name="T15" fmla="*/ 1928 h 1928"/>
            </a:gdLst>
            <a:ahLst/>
            <a:cxnLst>
              <a:cxn ang="T8">
                <a:pos x="T0" y="T1"/>
              </a:cxn>
              <a:cxn ang="T9">
                <a:pos x="T2" y="T3"/>
              </a:cxn>
              <a:cxn ang="T10">
                <a:pos x="T4" y="T5"/>
              </a:cxn>
              <a:cxn ang="T11">
                <a:pos x="T6" y="T7"/>
              </a:cxn>
            </a:cxnLst>
            <a:rect l="T12" t="T13" r="T14" b="T15"/>
            <a:pathLst>
              <a:path w="4219" h="1928">
                <a:moveTo>
                  <a:pt x="0" y="10"/>
                </a:moveTo>
                <a:lnTo>
                  <a:pt x="1003" y="0"/>
                </a:lnTo>
                <a:lnTo>
                  <a:pt x="3387" y="1928"/>
                </a:lnTo>
                <a:lnTo>
                  <a:pt x="4219" y="1928"/>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15" name="Group 39">
            <a:extLst>
              <a:ext uri="{FF2B5EF4-FFF2-40B4-BE49-F238E27FC236}">
                <a16:creationId xmlns:a16="http://schemas.microsoft.com/office/drawing/2014/main" id="{3D6C0228-2C65-4CBC-83E8-60E62923EF25}"/>
              </a:ext>
            </a:extLst>
          </p:cNvPr>
          <p:cNvGrpSpPr>
            <a:grpSpLocks/>
          </p:cNvGrpSpPr>
          <p:nvPr/>
        </p:nvGrpSpPr>
        <p:grpSpPr bwMode="auto">
          <a:xfrm>
            <a:off x="508677" y="3242758"/>
            <a:ext cx="1333500" cy="1004887"/>
            <a:chOff x="220" y="1365"/>
            <a:chExt cx="840" cy="633"/>
          </a:xfrm>
        </p:grpSpPr>
        <p:sp>
          <p:nvSpPr>
            <p:cNvPr id="116" name="Line 40">
              <a:extLst>
                <a:ext uri="{FF2B5EF4-FFF2-40B4-BE49-F238E27FC236}">
                  <a16:creationId xmlns:a16="http://schemas.microsoft.com/office/drawing/2014/main" id="{2E4D92A9-49D5-4AEA-98A2-AF0DA2FD4B18}"/>
                </a:ext>
              </a:extLst>
            </p:cNvPr>
            <p:cNvSpPr>
              <a:spLocks noChangeShapeType="1"/>
            </p:cNvSpPr>
            <p:nvPr/>
          </p:nvSpPr>
          <p:spPr bwMode="auto">
            <a:xfrm>
              <a:off x="220" y="1365"/>
              <a:ext cx="273" cy="154"/>
            </a:xfrm>
            <a:prstGeom prst="line">
              <a:avLst/>
            </a:prstGeom>
            <a:noFill/>
            <a:ln w="28575">
              <a:solidFill>
                <a:schemeClr val="accent6">
                  <a:lumMod val="75000"/>
                </a:schemeClr>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7" name="Oval 41">
              <a:extLst>
                <a:ext uri="{FF2B5EF4-FFF2-40B4-BE49-F238E27FC236}">
                  <a16:creationId xmlns:a16="http://schemas.microsoft.com/office/drawing/2014/main" id="{8A5D971C-833C-4AED-AE60-3D753E84A658}"/>
                </a:ext>
              </a:extLst>
            </p:cNvPr>
            <p:cNvSpPr>
              <a:spLocks noChangeArrowheads="1"/>
            </p:cNvSpPr>
            <p:nvPr/>
          </p:nvSpPr>
          <p:spPr bwMode="auto">
            <a:xfrm>
              <a:off x="439" y="1392"/>
              <a:ext cx="621" cy="606"/>
            </a:xfrm>
            <a:prstGeom prst="ellipse">
              <a:avLst/>
            </a:prstGeom>
            <a:noFill/>
            <a:ln w="38100">
              <a:solidFill>
                <a:schemeClr val="accent6">
                  <a:lumMod val="75000"/>
                </a:schemeClr>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118" name="Oval 42">
            <a:extLst>
              <a:ext uri="{FF2B5EF4-FFF2-40B4-BE49-F238E27FC236}">
                <a16:creationId xmlns:a16="http://schemas.microsoft.com/office/drawing/2014/main" id="{5A4DF913-8239-4468-8D77-8A18CE64421D}"/>
              </a:ext>
            </a:extLst>
          </p:cNvPr>
          <p:cNvSpPr>
            <a:spLocks noChangeArrowheads="1"/>
          </p:cNvSpPr>
          <p:nvPr/>
        </p:nvSpPr>
        <p:spPr bwMode="auto">
          <a:xfrm>
            <a:off x="2493052" y="3298320"/>
            <a:ext cx="985837" cy="9620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19" name="Line 43">
            <a:extLst>
              <a:ext uri="{FF2B5EF4-FFF2-40B4-BE49-F238E27FC236}">
                <a16:creationId xmlns:a16="http://schemas.microsoft.com/office/drawing/2014/main" id="{C8129E42-2E9C-4F9A-BFE1-3DC7367EA5AE}"/>
              </a:ext>
            </a:extLst>
          </p:cNvPr>
          <p:cNvSpPr>
            <a:spLocks noChangeShapeType="1"/>
          </p:cNvSpPr>
          <p:nvPr/>
        </p:nvSpPr>
        <p:spPr bwMode="auto">
          <a:xfrm flipH="1">
            <a:off x="5878513" y="4816702"/>
            <a:ext cx="12700" cy="11938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Freeform 44">
            <a:extLst>
              <a:ext uri="{FF2B5EF4-FFF2-40B4-BE49-F238E27FC236}">
                <a16:creationId xmlns:a16="http://schemas.microsoft.com/office/drawing/2014/main" id="{A4526955-A1A1-46DB-96CE-05BD966FED76}"/>
              </a:ext>
            </a:extLst>
          </p:cNvPr>
          <p:cNvSpPr>
            <a:spLocks/>
          </p:cNvSpPr>
          <p:nvPr/>
        </p:nvSpPr>
        <p:spPr bwMode="auto">
          <a:xfrm>
            <a:off x="1249139" y="4981893"/>
            <a:ext cx="6025236" cy="1039158"/>
          </a:xfrm>
          <a:custGeom>
            <a:avLst/>
            <a:gdLst>
              <a:gd name="T0" fmla="*/ 2147483646 w 4200"/>
              <a:gd name="T1" fmla="*/ 2147483646 h 1424"/>
              <a:gd name="T2" fmla="*/ 2147483646 w 4200"/>
              <a:gd name="T3" fmla="*/ 2147483646 h 1424"/>
              <a:gd name="T4" fmla="*/ 2147483646 w 4200"/>
              <a:gd name="T5" fmla="*/ 0 h 1424"/>
              <a:gd name="T6" fmla="*/ 0 w 4200"/>
              <a:gd name="T7" fmla="*/ 0 h 1424"/>
              <a:gd name="T8" fmla="*/ 0 60000 65536"/>
              <a:gd name="T9" fmla="*/ 0 60000 65536"/>
              <a:gd name="T10" fmla="*/ 0 60000 65536"/>
              <a:gd name="T11" fmla="*/ 0 60000 65536"/>
              <a:gd name="T12" fmla="*/ 0 w 4200"/>
              <a:gd name="T13" fmla="*/ 0 h 1424"/>
              <a:gd name="T14" fmla="*/ 4200 w 4200"/>
              <a:gd name="T15" fmla="*/ 1424 h 1424"/>
            </a:gdLst>
            <a:ahLst/>
            <a:cxnLst>
              <a:cxn ang="T8">
                <a:pos x="T0" y="T1"/>
              </a:cxn>
              <a:cxn ang="T9">
                <a:pos x="T2" y="T3"/>
              </a:cxn>
              <a:cxn ang="T10">
                <a:pos x="T4" y="T5"/>
              </a:cxn>
              <a:cxn ang="T11">
                <a:pos x="T6" y="T7"/>
              </a:cxn>
            </a:cxnLst>
            <a:rect l="T12" t="T13" r="T14" b="T15"/>
            <a:pathLst>
              <a:path w="4200" h="1424">
                <a:moveTo>
                  <a:pt x="4200" y="1424"/>
                </a:moveTo>
                <a:lnTo>
                  <a:pt x="3224" y="1424"/>
                </a:lnTo>
                <a:lnTo>
                  <a:pt x="1880" y="0"/>
                </a:lnTo>
                <a:lnTo>
                  <a:pt x="0" y="0"/>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21" name="Group 45">
            <a:extLst>
              <a:ext uri="{FF2B5EF4-FFF2-40B4-BE49-F238E27FC236}">
                <a16:creationId xmlns:a16="http://schemas.microsoft.com/office/drawing/2014/main" id="{DCC2D405-559E-4135-8868-CF0B958883CA}"/>
              </a:ext>
            </a:extLst>
          </p:cNvPr>
          <p:cNvGrpSpPr>
            <a:grpSpLocks/>
          </p:cNvGrpSpPr>
          <p:nvPr/>
        </p:nvGrpSpPr>
        <p:grpSpPr bwMode="auto">
          <a:xfrm>
            <a:off x="508677" y="3242758"/>
            <a:ext cx="1333500" cy="1004887"/>
            <a:chOff x="220" y="1365"/>
            <a:chExt cx="840" cy="633"/>
          </a:xfrm>
        </p:grpSpPr>
        <p:sp>
          <p:nvSpPr>
            <p:cNvPr id="122" name="Line 46">
              <a:extLst>
                <a:ext uri="{FF2B5EF4-FFF2-40B4-BE49-F238E27FC236}">
                  <a16:creationId xmlns:a16="http://schemas.microsoft.com/office/drawing/2014/main" id="{EA4646FC-1C71-43BB-AD60-ABCDC967F168}"/>
                </a:ext>
              </a:extLst>
            </p:cNvPr>
            <p:cNvSpPr>
              <a:spLocks noChangeShapeType="1"/>
            </p:cNvSpPr>
            <p:nvPr/>
          </p:nvSpPr>
          <p:spPr bwMode="auto">
            <a:xfrm>
              <a:off x="220" y="1365"/>
              <a:ext cx="273" cy="154"/>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 name="Oval 47">
              <a:extLst>
                <a:ext uri="{FF2B5EF4-FFF2-40B4-BE49-F238E27FC236}">
                  <a16:creationId xmlns:a16="http://schemas.microsoft.com/office/drawing/2014/main" id="{CA2CFEA6-73D6-47FB-B26B-2800436DD55A}"/>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124" name="Oval 48">
            <a:extLst>
              <a:ext uri="{FF2B5EF4-FFF2-40B4-BE49-F238E27FC236}">
                <a16:creationId xmlns:a16="http://schemas.microsoft.com/office/drawing/2014/main" id="{DCE2C651-AA96-42FD-936C-56E563035DF8}"/>
              </a:ext>
            </a:extLst>
          </p:cNvPr>
          <p:cNvSpPr>
            <a:spLocks noChangeArrowheads="1"/>
          </p:cNvSpPr>
          <p:nvPr/>
        </p:nvSpPr>
        <p:spPr bwMode="auto">
          <a:xfrm>
            <a:off x="2502859" y="3298320"/>
            <a:ext cx="985838" cy="96202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ea typeface="楷体" panose="02010609060101010101" pitchFamily="49" charset="-122"/>
              <a:cs typeface="Arial" panose="020B0604020202020204" pitchFamily="34" charset="0"/>
            </a:endParaRPr>
          </a:p>
        </p:txBody>
      </p:sp>
      <p:sp>
        <p:nvSpPr>
          <p:cNvPr id="125" name="Rectangle 11">
            <a:extLst>
              <a:ext uri="{FF2B5EF4-FFF2-40B4-BE49-F238E27FC236}">
                <a16:creationId xmlns:a16="http://schemas.microsoft.com/office/drawing/2014/main" id="{06E57481-AD10-45CF-ADBD-AEBB59197636}"/>
              </a:ext>
            </a:extLst>
          </p:cNvPr>
          <p:cNvSpPr>
            <a:spLocks noChangeArrowheads="1"/>
          </p:cNvSpPr>
          <p:nvPr/>
        </p:nvSpPr>
        <p:spPr bwMode="auto">
          <a:xfrm>
            <a:off x="711596" y="5760916"/>
            <a:ext cx="3215394" cy="605497"/>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Rdt2.0</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：无差错的情况</a:t>
            </a:r>
          </a:p>
        </p:txBody>
      </p:sp>
      <p:grpSp>
        <p:nvGrpSpPr>
          <p:cNvPr id="126" name="组合 125">
            <a:extLst>
              <a:ext uri="{FF2B5EF4-FFF2-40B4-BE49-F238E27FC236}">
                <a16:creationId xmlns:a16="http://schemas.microsoft.com/office/drawing/2014/main" id="{6108152C-A41E-4D40-91FD-11D1F9516941}"/>
              </a:ext>
            </a:extLst>
          </p:cNvPr>
          <p:cNvGrpSpPr/>
          <p:nvPr/>
        </p:nvGrpSpPr>
        <p:grpSpPr>
          <a:xfrm>
            <a:off x="430213" y="0"/>
            <a:ext cx="6614890" cy="1428589"/>
            <a:chOff x="551030" y="-368704"/>
            <a:chExt cx="6614890" cy="1428589"/>
          </a:xfrm>
        </p:grpSpPr>
        <p:grpSp>
          <p:nvGrpSpPr>
            <p:cNvPr id="127" name="组合 126">
              <a:extLst>
                <a:ext uri="{FF2B5EF4-FFF2-40B4-BE49-F238E27FC236}">
                  <a16:creationId xmlns:a16="http://schemas.microsoft.com/office/drawing/2014/main" id="{69B665C3-D6AA-4BAE-8095-5F2558A4B3DB}"/>
                </a:ext>
              </a:extLst>
            </p:cNvPr>
            <p:cNvGrpSpPr/>
            <p:nvPr/>
          </p:nvGrpSpPr>
          <p:grpSpPr>
            <a:xfrm>
              <a:off x="1201632" y="303925"/>
              <a:ext cx="5964288" cy="709466"/>
              <a:chOff x="1839059" y="967769"/>
              <a:chExt cx="5964288" cy="709466"/>
            </a:xfrm>
          </p:grpSpPr>
          <p:sp>
            <p:nvSpPr>
              <p:cNvPr id="129" name="矩形: 圆角 30">
                <a:extLst>
                  <a:ext uri="{FF2B5EF4-FFF2-40B4-BE49-F238E27FC236}">
                    <a16:creationId xmlns:a16="http://schemas.microsoft.com/office/drawing/2014/main" id="{29356694-8755-4851-8D9E-8EAB94905A12}"/>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30" name="文本框 129">
                <a:extLst>
                  <a:ext uri="{FF2B5EF4-FFF2-40B4-BE49-F238E27FC236}">
                    <a16:creationId xmlns:a16="http://schemas.microsoft.com/office/drawing/2014/main" id="{091EA507-932E-498B-BF3C-0F11957B7878}"/>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128" name="图片 127">
              <a:extLst>
                <a:ext uri="{FF2B5EF4-FFF2-40B4-BE49-F238E27FC236}">
                  <a16:creationId xmlns:a16="http://schemas.microsoft.com/office/drawing/2014/main" id="{C57B4846-0D98-44C3-A397-4A0EDA96E01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6E49DCCA-F4DD-41BE-9D90-1F5DC421D92E}"/>
              </a:ext>
            </a:extLst>
          </p:cNvPr>
          <p:cNvSpPr>
            <a:spLocks noGrp="1"/>
          </p:cNvSpPr>
          <p:nvPr>
            <p:ph type="sldNum" sz="quarter" idx="12"/>
          </p:nvPr>
        </p:nvSpPr>
        <p:spPr/>
        <p:txBody>
          <a:bodyPr/>
          <a:lstStyle/>
          <a:p>
            <a:fld id="{91F2D4EF-46D4-4764-B373-FC59CD1D281E}" type="slidenum">
              <a:rPr lang="zh-CN" altLang="en-US" smtClean="0"/>
              <a:t>46</a:t>
            </a:fld>
            <a:endParaRPr lang="zh-CN" altLang="en-US"/>
          </a:p>
        </p:txBody>
      </p:sp>
      <p:sp>
        <p:nvSpPr>
          <p:cNvPr id="131" name="Text Box 43">
            <a:extLst>
              <a:ext uri="{FF2B5EF4-FFF2-40B4-BE49-F238E27FC236}">
                <a16:creationId xmlns:a16="http://schemas.microsoft.com/office/drawing/2014/main" id="{D6930009-4D45-4500-86EA-C5246AC13B7A}"/>
              </a:ext>
            </a:extLst>
          </p:cNvPr>
          <p:cNvSpPr txBox="1">
            <a:spLocks noChangeArrowheads="1"/>
          </p:cNvSpPr>
          <p:nvPr/>
        </p:nvSpPr>
        <p:spPr bwMode="auto">
          <a:xfrm>
            <a:off x="3982565" y="2009324"/>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楷体" panose="02010609060101010101" pitchFamily="49" charset="-122"/>
                <a:ea typeface="楷体" panose="02010609060101010101" pitchFamily="49" charset="-122"/>
              </a:rPr>
              <a:t>加校验和</a:t>
            </a:r>
          </a:p>
        </p:txBody>
      </p:sp>
      <p:cxnSp>
        <p:nvCxnSpPr>
          <p:cNvPr id="132" name="直接箭头连接符 131">
            <a:extLst>
              <a:ext uri="{FF2B5EF4-FFF2-40B4-BE49-F238E27FC236}">
                <a16:creationId xmlns:a16="http://schemas.microsoft.com/office/drawing/2014/main" id="{B058038D-E641-49DD-ACCC-2D1CB147224A}"/>
              </a:ext>
            </a:extLst>
          </p:cNvPr>
          <p:cNvCxnSpPr>
            <a:stCxn id="131" idx="2"/>
          </p:cNvCxnSpPr>
          <p:nvPr/>
        </p:nvCxnSpPr>
        <p:spPr>
          <a:xfrm rot="5400000">
            <a:off x="3976215" y="2096636"/>
            <a:ext cx="276225" cy="835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3" name="Text Box 43">
            <a:extLst>
              <a:ext uri="{FF2B5EF4-FFF2-40B4-BE49-F238E27FC236}">
                <a16:creationId xmlns:a16="http://schemas.microsoft.com/office/drawing/2014/main" id="{EED280FA-0F64-44BA-80C6-EBE9C509F69D}"/>
              </a:ext>
            </a:extLst>
          </p:cNvPr>
          <p:cNvSpPr txBox="1">
            <a:spLocks noChangeArrowheads="1"/>
          </p:cNvSpPr>
          <p:nvPr/>
        </p:nvSpPr>
        <p:spPr bwMode="auto">
          <a:xfrm>
            <a:off x="4514525" y="4354547"/>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楷体" panose="02010609060101010101" pitchFamily="49" charset="-122"/>
                <a:ea typeface="楷体" panose="02010609060101010101" pitchFamily="49" charset="-122"/>
              </a:rPr>
              <a:t>重发</a:t>
            </a:r>
          </a:p>
        </p:txBody>
      </p:sp>
      <p:cxnSp>
        <p:nvCxnSpPr>
          <p:cNvPr id="134" name="直接箭头连接符 133">
            <a:extLst>
              <a:ext uri="{FF2B5EF4-FFF2-40B4-BE49-F238E27FC236}">
                <a16:creationId xmlns:a16="http://schemas.microsoft.com/office/drawing/2014/main" id="{494DE916-797C-410F-85DD-9F69F1E5BBF9}"/>
              </a:ext>
            </a:extLst>
          </p:cNvPr>
          <p:cNvCxnSpPr>
            <a:cxnSpLocks/>
          </p:cNvCxnSpPr>
          <p:nvPr/>
        </p:nvCxnSpPr>
        <p:spPr>
          <a:xfrm flipH="1" flipV="1">
            <a:off x="4567193" y="3850591"/>
            <a:ext cx="275874" cy="5714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15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wipe(left)">
                                      <p:cBhvr>
                                        <p:cTn id="7" dur="500"/>
                                        <p:tgtEl>
                                          <p:spTgt spid="12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25"/>
                                        </p:tgtEl>
                                        <p:attrNameLst>
                                          <p:attrName>style.visibility</p:attrName>
                                        </p:attrNameLst>
                                      </p:cBhvr>
                                      <p:to>
                                        <p:strVal val="visible"/>
                                      </p:to>
                                    </p:set>
                                    <p:anim calcmode="lin" valueType="num">
                                      <p:cBhvr>
                                        <p:cTn id="11" dur="500" fill="hold"/>
                                        <p:tgtEl>
                                          <p:spTgt spid="125"/>
                                        </p:tgtEl>
                                        <p:attrNameLst>
                                          <p:attrName>ppt_w</p:attrName>
                                        </p:attrNameLst>
                                      </p:cBhvr>
                                      <p:tavLst>
                                        <p:tav tm="0">
                                          <p:val>
                                            <p:fltVal val="0"/>
                                          </p:val>
                                        </p:tav>
                                        <p:tav tm="100000">
                                          <p:val>
                                            <p:strVal val="#ppt_w"/>
                                          </p:val>
                                        </p:tav>
                                      </p:tavLst>
                                    </p:anim>
                                    <p:anim calcmode="lin" valueType="num">
                                      <p:cBhvr>
                                        <p:cTn id="12" dur="500" fill="hold"/>
                                        <p:tgtEl>
                                          <p:spTgt spid="125"/>
                                        </p:tgtEl>
                                        <p:attrNameLst>
                                          <p:attrName>ppt_h</p:attrName>
                                        </p:attrNameLst>
                                      </p:cBhvr>
                                      <p:tavLst>
                                        <p:tav tm="0">
                                          <p:val>
                                            <p:fltVal val="0"/>
                                          </p:val>
                                        </p:tav>
                                        <p:tav tm="100000">
                                          <p:val>
                                            <p:strVal val="#ppt_h"/>
                                          </p:val>
                                        </p:tav>
                                      </p:tavLst>
                                    </p:anim>
                                    <p:animEffect transition="in" filter="fade">
                                      <p:cBhvr>
                                        <p:cTn id="13" dur="500"/>
                                        <p:tgtEl>
                                          <p:spTgt spid="12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10"/>
                                        </p:tgtEl>
                                        <p:attrNameLst>
                                          <p:attrName>style.visibility</p:attrName>
                                        </p:attrNameLst>
                                      </p:cBhvr>
                                      <p:to>
                                        <p:strVal val="visible"/>
                                      </p:to>
                                    </p:set>
                                    <p:animEffect transition="in" filter="wipe(left)">
                                      <p:cBhvr>
                                        <p:cTn id="18" dur="500"/>
                                        <p:tgtEl>
                                          <p:spTgt spid="110"/>
                                        </p:tgtEl>
                                      </p:cBhvr>
                                    </p:animEffect>
                                  </p:childTnLst>
                                </p:cTn>
                              </p:par>
                              <p:par>
                                <p:cTn id="19" presetID="22" presetClass="entr" presetSubtype="8" fill="hold" nodeType="with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wipe(left)">
                                      <p:cBhvr>
                                        <p:cTn id="21" dur="500"/>
                                        <p:tgtEl>
                                          <p:spTgt spid="10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13"/>
                                        </p:tgtEl>
                                        <p:attrNameLst>
                                          <p:attrName>style.visibility</p:attrName>
                                        </p:attrNameLst>
                                      </p:cBhvr>
                                      <p:to>
                                        <p:strVal val="visible"/>
                                      </p:to>
                                    </p:set>
                                    <p:animEffect transition="in" filter="wipe(up)">
                                      <p:cBhvr>
                                        <p:cTn id="26" dur="1000"/>
                                        <p:tgtEl>
                                          <p:spTgt spid="113"/>
                                        </p:tgtEl>
                                      </p:cBhvr>
                                    </p:animEffect>
                                  </p:childTnLst>
                                  <p:subTnLst>
                                    <p:set>
                                      <p:cBhvr override="childStyle">
                                        <p:cTn dur="1" fill="hold" display="0" masterRel="nextClick" afterEffect="1"/>
                                        <p:tgtEl>
                                          <p:spTgt spid="113"/>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14"/>
                                        </p:tgtEl>
                                        <p:attrNameLst>
                                          <p:attrName>style.visibility</p:attrName>
                                        </p:attrNameLst>
                                      </p:cBhvr>
                                      <p:to>
                                        <p:strVal val="visible"/>
                                      </p:to>
                                    </p:set>
                                    <p:animEffect transition="in" filter="wipe(left)">
                                      <p:cBhvr>
                                        <p:cTn id="31" dur="1000"/>
                                        <p:tgtEl>
                                          <p:spTgt spid="114"/>
                                        </p:tgtEl>
                                      </p:cBhvr>
                                    </p:animEffect>
                                  </p:childTnLst>
                                  <p:subTnLst>
                                    <p:set>
                                      <p:cBhvr override="childStyle">
                                        <p:cTn dur="1" fill="hold" display="0" masterRel="nextClick" afterEffect="1"/>
                                        <p:tgtEl>
                                          <p:spTgt spid="114"/>
                                        </p:tgtEl>
                                        <p:attrNameLst>
                                          <p:attrName>style.visibility</p:attrName>
                                        </p:attrNameLst>
                                      </p:cBhvr>
                                      <p:to>
                                        <p:strVal val="hidden"/>
                                      </p:to>
                                    </p:set>
                                  </p:subTnLst>
                                </p:cTn>
                              </p:par>
                              <p:par>
                                <p:cTn id="32" presetID="1" presetClass="entr" presetSubtype="0" fill="hold" nodeType="withEffect">
                                  <p:stCondLst>
                                    <p:cond delay="0"/>
                                  </p:stCondLst>
                                  <p:childTnLst>
                                    <p:set>
                                      <p:cBhvr>
                                        <p:cTn id="33" dur="1" fill="hold">
                                          <p:stCondLst>
                                            <p:cond delay="0"/>
                                          </p:stCondLst>
                                        </p:cTn>
                                        <p:tgtEl>
                                          <p:spTgt spid="11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19"/>
                                        </p:tgtEl>
                                        <p:attrNameLst>
                                          <p:attrName>style.visibility</p:attrName>
                                        </p:attrNameLst>
                                      </p:cBhvr>
                                      <p:to>
                                        <p:strVal val="visible"/>
                                      </p:to>
                                    </p:set>
                                    <p:animEffect transition="in" filter="wipe(up)">
                                      <p:cBhvr>
                                        <p:cTn id="40" dur="1000"/>
                                        <p:tgtEl>
                                          <p:spTgt spid="119"/>
                                        </p:tgtEl>
                                      </p:cBhvr>
                                    </p:animEffect>
                                  </p:childTnLst>
                                  <p:subTnLst>
                                    <p:set>
                                      <p:cBhvr override="childStyle">
                                        <p:cTn dur="1" fill="hold" display="0" masterRel="nextClick" afterEffect="1"/>
                                        <p:tgtEl>
                                          <p:spTgt spid="119"/>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20"/>
                                        </p:tgtEl>
                                        <p:attrNameLst>
                                          <p:attrName>style.visibility</p:attrName>
                                        </p:attrNameLst>
                                      </p:cBhvr>
                                      <p:to>
                                        <p:strVal val="visible"/>
                                      </p:to>
                                    </p:set>
                                    <p:animEffect transition="in" filter="wipe(right)">
                                      <p:cBhvr>
                                        <p:cTn id="45" dur="1000"/>
                                        <p:tgtEl>
                                          <p:spTgt spid="120"/>
                                        </p:tgtEl>
                                      </p:cBhvr>
                                    </p:animEffect>
                                  </p:childTnLst>
                                  <p:subTnLst>
                                    <p:set>
                                      <p:cBhvr override="childStyle">
                                        <p:cTn dur="1" fill="hold" display="0" masterRel="sameClick" afterEffect="1">
                                          <p:stCondLst>
                                            <p:cond evt="end" delay="0">
                                              <p:tn val="43"/>
                                            </p:cond>
                                          </p:stCondLst>
                                        </p:cTn>
                                        <p:tgtEl>
                                          <p:spTgt spid="120"/>
                                        </p:tgtEl>
                                        <p:attrNameLst>
                                          <p:attrName>style.visibility</p:attrName>
                                        </p:attrNameLst>
                                      </p:cBhvr>
                                      <p:to>
                                        <p:strVal val="hidden"/>
                                      </p:to>
                                    </p:set>
                                  </p:subTnLst>
                                </p:cTn>
                              </p:par>
                            </p:childTnLst>
                          </p:cTn>
                        </p:par>
                        <p:par>
                          <p:cTn id="46" fill="hold">
                            <p:stCondLst>
                              <p:cond delay="1000"/>
                            </p:stCondLst>
                            <p:childTnLst>
                              <p:par>
                                <p:cTn id="47" presetID="1" presetClass="entr" presetSubtype="0" fill="hold" nodeType="afterEffect">
                                  <p:stCondLst>
                                    <p:cond delay="0"/>
                                  </p:stCondLst>
                                  <p:childTnLst>
                                    <p:set>
                                      <p:cBhvr>
                                        <p:cTn id="48" dur="1" fill="hold">
                                          <p:stCondLst>
                                            <p:cond delay="0"/>
                                          </p:stCondLst>
                                        </p:cTn>
                                        <p:tgtEl>
                                          <p:spTgt spid="1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4"/>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24" grpId="0" animBg="1"/>
      <p:bldP spid="124" grpId="1" animBg="1"/>
      <p:bldP spid="12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a:extLst>
              <a:ext uri="{FF2B5EF4-FFF2-40B4-BE49-F238E27FC236}">
                <a16:creationId xmlns:a16="http://schemas.microsoft.com/office/drawing/2014/main" id="{8052A330-9FF9-4C69-BABC-04B945071D06}"/>
              </a:ext>
            </a:extLst>
          </p:cNvPr>
          <p:cNvGrpSpPr/>
          <p:nvPr/>
        </p:nvGrpSpPr>
        <p:grpSpPr>
          <a:xfrm>
            <a:off x="515938" y="1820732"/>
            <a:ext cx="7747118" cy="4015401"/>
            <a:chOff x="515938" y="1820732"/>
            <a:chExt cx="7747118" cy="4015401"/>
          </a:xfrm>
        </p:grpSpPr>
        <p:grpSp>
          <p:nvGrpSpPr>
            <p:cNvPr id="58" name="组合 57">
              <a:extLst>
                <a:ext uri="{FF2B5EF4-FFF2-40B4-BE49-F238E27FC236}">
                  <a16:creationId xmlns:a16="http://schemas.microsoft.com/office/drawing/2014/main" id="{936259C3-2085-4121-8CD3-C42300806AA2}"/>
                </a:ext>
              </a:extLst>
            </p:cNvPr>
            <p:cNvGrpSpPr/>
            <p:nvPr/>
          </p:nvGrpSpPr>
          <p:grpSpPr>
            <a:xfrm>
              <a:off x="6354764" y="3411406"/>
              <a:ext cx="1077911" cy="1025525"/>
              <a:chOff x="6354764" y="3411406"/>
              <a:chExt cx="1077911" cy="1025525"/>
            </a:xfrm>
          </p:grpSpPr>
          <p:sp>
            <p:nvSpPr>
              <p:cNvPr id="97" name="Oval 4">
                <a:extLst>
                  <a:ext uri="{FF2B5EF4-FFF2-40B4-BE49-F238E27FC236}">
                    <a16:creationId xmlns:a16="http://schemas.microsoft.com/office/drawing/2014/main" id="{1251EF1A-0CB1-42DA-9E8B-D0F42423BBBC}"/>
                  </a:ext>
                </a:extLst>
              </p:cNvPr>
              <p:cNvSpPr>
                <a:spLocks noChangeArrowheads="1"/>
              </p:cNvSpPr>
              <p:nvPr/>
            </p:nvSpPr>
            <p:spPr bwMode="auto">
              <a:xfrm>
                <a:off x="6477000" y="3411406"/>
                <a:ext cx="955675" cy="1011238"/>
              </a:xfrm>
              <a:prstGeom prst="ellipse">
                <a:avLst/>
              </a:prstGeom>
              <a:solidFill>
                <a:srgbClr val="92D050"/>
              </a:solidFill>
              <a:ln w="19050">
                <a:solidFill>
                  <a:srgbClr val="92D05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98" name="Group 31">
                <a:extLst>
                  <a:ext uri="{FF2B5EF4-FFF2-40B4-BE49-F238E27FC236}">
                    <a16:creationId xmlns:a16="http://schemas.microsoft.com/office/drawing/2014/main" id="{8F6CBDD2-73E4-4653-9D08-9E8295ECDADA}"/>
                  </a:ext>
                </a:extLst>
              </p:cNvPr>
              <p:cNvGrpSpPr>
                <a:grpSpLocks/>
              </p:cNvGrpSpPr>
              <p:nvPr/>
            </p:nvGrpSpPr>
            <p:grpSpPr bwMode="auto">
              <a:xfrm>
                <a:off x="6354764" y="3474906"/>
                <a:ext cx="985838" cy="962025"/>
                <a:chOff x="1390" y="3347"/>
                <a:chExt cx="621" cy="606"/>
              </a:xfrm>
            </p:grpSpPr>
            <p:sp>
              <p:nvSpPr>
                <p:cNvPr id="99" name="Oval 32">
                  <a:extLst>
                    <a:ext uri="{FF2B5EF4-FFF2-40B4-BE49-F238E27FC236}">
                      <a16:creationId xmlns:a16="http://schemas.microsoft.com/office/drawing/2014/main" id="{EC10FE88-57C0-4546-91C0-FE71C2E854E6}"/>
                    </a:ext>
                  </a:extLst>
                </p:cNvPr>
                <p:cNvSpPr>
                  <a:spLocks noChangeArrowheads="1"/>
                </p:cNvSpPr>
                <p:nvPr/>
              </p:nvSpPr>
              <p:spPr bwMode="auto">
                <a:xfrm>
                  <a:off x="1390" y="3347"/>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0" name="Text Box 33">
                  <a:extLst>
                    <a:ext uri="{FF2B5EF4-FFF2-40B4-BE49-F238E27FC236}">
                      <a16:creationId xmlns:a16="http://schemas.microsoft.com/office/drawing/2014/main" id="{C91855D9-9570-49BB-A6E0-585EF13111F3}"/>
                    </a:ext>
                  </a:extLst>
                </p:cNvPr>
                <p:cNvSpPr txBox="1">
                  <a:spLocks noChangeArrowheads="1"/>
                </p:cNvSpPr>
                <p:nvPr/>
              </p:nvSpPr>
              <p:spPr bwMode="auto">
                <a:xfrm>
                  <a:off x="1396" y="3400"/>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等待来自下层的调用</a:t>
                  </a:r>
                </a:p>
              </p:txBody>
            </p:sp>
          </p:grpSp>
        </p:grpSp>
        <p:sp>
          <p:nvSpPr>
            <p:cNvPr id="59" name="Text Box 36">
              <a:extLst>
                <a:ext uri="{FF2B5EF4-FFF2-40B4-BE49-F238E27FC236}">
                  <a16:creationId xmlns:a16="http://schemas.microsoft.com/office/drawing/2014/main" id="{6042DF8C-F8E5-48F0-B741-2C6A87B27BBA}"/>
                </a:ext>
              </a:extLst>
            </p:cNvPr>
            <p:cNvSpPr txBox="1">
              <a:spLocks noChangeArrowheads="1"/>
            </p:cNvSpPr>
            <p:nvPr/>
          </p:nvSpPr>
          <p:spPr bwMode="auto">
            <a:xfrm>
              <a:off x="6227763" y="1820732"/>
              <a:ext cx="1132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339933"/>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p>
          </p:txBody>
        </p:sp>
        <p:grpSp>
          <p:nvGrpSpPr>
            <p:cNvPr id="60" name="组合 59">
              <a:extLst>
                <a:ext uri="{FF2B5EF4-FFF2-40B4-BE49-F238E27FC236}">
                  <a16:creationId xmlns:a16="http://schemas.microsoft.com/office/drawing/2014/main" id="{0BF20562-4FD6-484D-8838-CFEA308A7574}"/>
                </a:ext>
              </a:extLst>
            </p:cNvPr>
            <p:cNvGrpSpPr/>
            <p:nvPr/>
          </p:nvGrpSpPr>
          <p:grpSpPr>
            <a:xfrm>
              <a:off x="762001" y="3197093"/>
              <a:ext cx="2798762" cy="1050925"/>
              <a:chOff x="762001" y="3197093"/>
              <a:chExt cx="2798762" cy="1050925"/>
            </a:xfrm>
          </p:grpSpPr>
          <p:sp>
            <p:nvSpPr>
              <p:cNvPr id="90" name="Oval 5">
                <a:extLst>
                  <a:ext uri="{FF2B5EF4-FFF2-40B4-BE49-F238E27FC236}">
                    <a16:creationId xmlns:a16="http://schemas.microsoft.com/office/drawing/2014/main" id="{3E1C685E-7EAD-4C96-8213-CE58917C9D84}"/>
                  </a:ext>
                </a:extLst>
              </p:cNvPr>
              <p:cNvSpPr>
                <a:spLocks noChangeArrowheads="1"/>
              </p:cNvSpPr>
              <p:nvPr/>
            </p:nvSpPr>
            <p:spPr bwMode="auto">
              <a:xfrm>
                <a:off x="26050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1" name="Oval 6">
                <a:extLst>
                  <a:ext uri="{FF2B5EF4-FFF2-40B4-BE49-F238E27FC236}">
                    <a16:creationId xmlns:a16="http://schemas.microsoft.com/office/drawing/2014/main" id="{C5D79736-82B8-4DE5-B413-0060C181D661}"/>
                  </a:ext>
                </a:extLst>
              </p:cNvPr>
              <p:cNvSpPr>
                <a:spLocks noChangeArrowheads="1"/>
              </p:cNvSpPr>
              <p:nvPr/>
            </p:nvSpPr>
            <p:spPr bwMode="auto">
              <a:xfrm>
                <a:off x="10048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2" name="Oval 7">
                <a:extLst>
                  <a:ext uri="{FF2B5EF4-FFF2-40B4-BE49-F238E27FC236}">
                    <a16:creationId xmlns:a16="http://schemas.microsoft.com/office/drawing/2014/main" id="{4F443514-00D3-41CF-85AC-7A94256F9D56}"/>
                  </a:ext>
                </a:extLst>
              </p:cNvPr>
              <p:cNvSpPr>
                <a:spLocks noChangeArrowheads="1"/>
              </p:cNvSpPr>
              <p:nvPr/>
            </p:nvSpPr>
            <p:spPr bwMode="auto">
              <a:xfrm>
                <a:off x="863601" y="3273293"/>
                <a:ext cx="985837" cy="962025"/>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3" name="Text Box 8">
                <a:extLst>
                  <a:ext uri="{FF2B5EF4-FFF2-40B4-BE49-F238E27FC236}">
                    <a16:creationId xmlns:a16="http://schemas.microsoft.com/office/drawing/2014/main" id="{5FA7258A-9BF0-4F9D-B474-E909C756EB6D}"/>
                  </a:ext>
                </a:extLst>
              </p:cNvPr>
              <p:cNvSpPr txBox="1">
                <a:spLocks noChangeArrowheads="1"/>
              </p:cNvSpPr>
              <p:nvPr/>
            </p:nvSpPr>
            <p:spPr bwMode="auto">
              <a:xfrm>
                <a:off x="762001" y="335743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自上层</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的调用</a:t>
                </a:r>
              </a:p>
            </p:txBody>
          </p:sp>
          <p:grpSp>
            <p:nvGrpSpPr>
              <p:cNvPr id="94" name="Group 26">
                <a:extLst>
                  <a:ext uri="{FF2B5EF4-FFF2-40B4-BE49-F238E27FC236}">
                    <a16:creationId xmlns:a16="http://schemas.microsoft.com/office/drawing/2014/main" id="{E40EEE3B-A99B-4D06-B938-15A2781A6499}"/>
                  </a:ext>
                </a:extLst>
              </p:cNvPr>
              <p:cNvGrpSpPr>
                <a:grpSpLocks/>
              </p:cNvGrpSpPr>
              <p:nvPr/>
            </p:nvGrpSpPr>
            <p:grpSpPr bwMode="auto">
              <a:xfrm>
                <a:off x="2459038" y="3285993"/>
                <a:ext cx="1074738" cy="962025"/>
                <a:chOff x="1540" y="2116"/>
                <a:chExt cx="677" cy="606"/>
              </a:xfrm>
            </p:grpSpPr>
            <p:sp>
              <p:nvSpPr>
                <p:cNvPr id="95" name="Oval 27">
                  <a:extLst>
                    <a:ext uri="{FF2B5EF4-FFF2-40B4-BE49-F238E27FC236}">
                      <a16:creationId xmlns:a16="http://schemas.microsoft.com/office/drawing/2014/main" id="{7D8E7DA6-EB16-47ED-8446-151563A81D79}"/>
                    </a:ext>
                  </a:extLst>
                </p:cNvPr>
                <p:cNvSpPr>
                  <a:spLocks noChangeArrowheads="1"/>
                </p:cNvSpPr>
                <p:nvPr/>
              </p:nvSpPr>
              <p:spPr bwMode="auto">
                <a:xfrm>
                  <a:off x="1565" y="2116"/>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6" name="Text Box 28">
                  <a:extLst>
                    <a:ext uri="{FF2B5EF4-FFF2-40B4-BE49-F238E27FC236}">
                      <a16:creationId xmlns:a16="http://schemas.microsoft.com/office/drawing/2014/main" id="{9ACBF839-6CB5-488E-BF92-A6CA1B5C4150}"/>
                    </a:ext>
                  </a:extLst>
                </p:cNvPr>
                <p:cNvSpPr txBox="1">
                  <a:spLocks noChangeArrowheads="1"/>
                </p:cNvSpPr>
                <p:nvPr/>
              </p:nvSpPr>
              <p:spPr bwMode="auto">
                <a:xfrm>
                  <a:off x="1540" y="2163"/>
                  <a:ext cx="677" cy="38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 </a:t>
                  </a:r>
                </a:p>
                <a:p>
                  <a:pPr algn="ct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NAK</a:t>
                  </a:r>
                </a:p>
              </p:txBody>
            </p:sp>
          </p:grpSp>
        </p:grpSp>
        <p:sp>
          <p:nvSpPr>
            <p:cNvPr id="61" name="Text Box 35">
              <a:extLst>
                <a:ext uri="{FF2B5EF4-FFF2-40B4-BE49-F238E27FC236}">
                  <a16:creationId xmlns:a16="http://schemas.microsoft.com/office/drawing/2014/main" id="{322D3C1D-B208-47E9-9759-3F36A3097A84}"/>
                </a:ext>
              </a:extLst>
            </p:cNvPr>
            <p:cNvSpPr txBox="1">
              <a:spLocks noChangeArrowheads="1"/>
            </p:cNvSpPr>
            <p:nvPr/>
          </p:nvSpPr>
          <p:spPr bwMode="auto">
            <a:xfrm>
              <a:off x="1656757" y="5234533"/>
              <a:ext cx="1132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p>
          </p:txBody>
        </p:sp>
        <p:sp>
          <p:nvSpPr>
            <p:cNvPr id="62" name="Line 37">
              <a:extLst>
                <a:ext uri="{FF2B5EF4-FFF2-40B4-BE49-F238E27FC236}">
                  <a16:creationId xmlns:a16="http://schemas.microsoft.com/office/drawing/2014/main" id="{BF0A53B0-D393-4F22-A3AD-81CFCB33658D}"/>
                </a:ext>
              </a:extLst>
            </p:cNvPr>
            <p:cNvSpPr>
              <a:spLocks noChangeShapeType="1"/>
            </p:cNvSpPr>
            <p:nvPr/>
          </p:nvSpPr>
          <p:spPr bwMode="auto">
            <a:xfrm>
              <a:off x="515938" y="3230431"/>
              <a:ext cx="433388" cy="244475"/>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3" name="Line 37">
              <a:extLst>
                <a:ext uri="{FF2B5EF4-FFF2-40B4-BE49-F238E27FC236}">
                  <a16:creationId xmlns:a16="http://schemas.microsoft.com/office/drawing/2014/main" id="{900F9C52-43D8-4485-8CA2-74CEC2524EAC}"/>
                </a:ext>
              </a:extLst>
            </p:cNvPr>
            <p:cNvSpPr>
              <a:spLocks noChangeShapeType="1"/>
            </p:cNvSpPr>
            <p:nvPr/>
          </p:nvSpPr>
          <p:spPr bwMode="auto">
            <a:xfrm>
              <a:off x="6097706" y="3339159"/>
              <a:ext cx="433388" cy="244475"/>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64" name="组合 63">
              <a:extLst>
                <a:ext uri="{FF2B5EF4-FFF2-40B4-BE49-F238E27FC236}">
                  <a16:creationId xmlns:a16="http://schemas.microsoft.com/office/drawing/2014/main" id="{7EFCACEE-7990-42C4-992B-89CBC83B9933}"/>
                </a:ext>
              </a:extLst>
            </p:cNvPr>
            <p:cNvGrpSpPr/>
            <p:nvPr/>
          </p:nvGrpSpPr>
          <p:grpSpPr>
            <a:xfrm>
              <a:off x="1171576" y="2245410"/>
              <a:ext cx="3705530" cy="687365"/>
              <a:chOff x="1171576" y="2245410"/>
              <a:chExt cx="3705530" cy="687365"/>
            </a:xfrm>
          </p:grpSpPr>
          <p:sp>
            <p:nvSpPr>
              <p:cNvPr id="87" name="Text Box 9">
                <a:extLst>
                  <a:ext uri="{FF2B5EF4-FFF2-40B4-BE49-F238E27FC236}">
                    <a16:creationId xmlns:a16="http://schemas.microsoft.com/office/drawing/2014/main" id="{35BEDB53-7C97-4CE2-82DB-6CE7F087B06C}"/>
                  </a:ext>
                </a:extLst>
              </p:cNvPr>
              <p:cNvSpPr txBox="1">
                <a:spLocks noChangeArrowheads="1"/>
              </p:cNvSpPr>
              <p:nvPr/>
            </p:nvSpPr>
            <p:spPr bwMode="auto">
              <a:xfrm>
                <a:off x="1233794" y="2532725"/>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make_pkt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 </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checksum</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88" name="Line 10">
                <a:extLst>
                  <a:ext uri="{FF2B5EF4-FFF2-40B4-BE49-F238E27FC236}">
                    <a16:creationId xmlns:a16="http://schemas.microsoft.com/office/drawing/2014/main" id="{6301AE92-AFC9-4BFD-855C-C4C4759F8A35}"/>
                  </a:ext>
                </a:extLst>
              </p:cNvPr>
              <p:cNvSpPr>
                <a:spLocks noChangeShapeType="1"/>
              </p:cNvSpPr>
              <p:nvPr/>
            </p:nvSpPr>
            <p:spPr bwMode="auto">
              <a:xfrm>
                <a:off x="1171576" y="2598606"/>
                <a:ext cx="14534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9" name="Text Box 38">
                <a:extLst>
                  <a:ext uri="{FF2B5EF4-FFF2-40B4-BE49-F238E27FC236}">
                    <a16:creationId xmlns:a16="http://schemas.microsoft.com/office/drawing/2014/main" id="{B942DD94-9756-45E4-BE3C-629C82DA62F0}"/>
                  </a:ext>
                </a:extLst>
              </p:cNvPr>
              <p:cNvSpPr txBox="1">
                <a:spLocks noChangeArrowheads="1"/>
              </p:cNvSpPr>
              <p:nvPr/>
            </p:nvSpPr>
            <p:spPr bwMode="auto">
              <a:xfrm>
                <a:off x="1277557" y="2245410"/>
                <a:ext cx="1503073" cy="26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p>
            </p:txBody>
          </p:sp>
        </p:grpSp>
        <p:sp>
          <p:nvSpPr>
            <p:cNvPr id="65" name="Freeform 14">
              <a:extLst>
                <a:ext uri="{FF2B5EF4-FFF2-40B4-BE49-F238E27FC236}">
                  <a16:creationId xmlns:a16="http://schemas.microsoft.com/office/drawing/2014/main" id="{3D613C61-1A1D-41E2-A57C-F76E7E9309B5}"/>
                </a:ext>
              </a:extLst>
            </p:cNvPr>
            <p:cNvSpPr>
              <a:spLocks/>
            </p:cNvSpPr>
            <p:nvPr/>
          </p:nvSpPr>
          <p:spPr bwMode="auto">
            <a:xfrm flipV="1">
              <a:off x="1223963" y="3043106"/>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66" name="Group 22">
              <a:extLst>
                <a:ext uri="{FF2B5EF4-FFF2-40B4-BE49-F238E27FC236}">
                  <a16:creationId xmlns:a16="http://schemas.microsoft.com/office/drawing/2014/main" id="{AFF6DCF5-DBCD-4C75-BBC3-5DF142ED4D8D}"/>
                </a:ext>
              </a:extLst>
            </p:cNvPr>
            <p:cNvGrpSpPr>
              <a:grpSpLocks/>
            </p:cNvGrpSpPr>
            <p:nvPr/>
          </p:nvGrpSpPr>
          <p:grpSpPr bwMode="auto">
            <a:xfrm>
              <a:off x="5962651" y="2249356"/>
              <a:ext cx="1982788" cy="868363"/>
              <a:chOff x="2125" y="2654"/>
              <a:chExt cx="1249" cy="547"/>
            </a:xfrm>
          </p:grpSpPr>
          <p:sp>
            <p:nvSpPr>
              <p:cNvPr id="84" name="Text Box 23">
                <a:extLst>
                  <a:ext uri="{FF2B5EF4-FFF2-40B4-BE49-F238E27FC236}">
                    <a16:creationId xmlns:a16="http://schemas.microsoft.com/office/drawing/2014/main" id="{5C49C645-5188-4B1E-A964-9D881842A6C3}"/>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NAK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85" name="Text Box 24">
                <a:extLst>
                  <a:ext uri="{FF2B5EF4-FFF2-40B4-BE49-F238E27FC236}">
                    <a16:creationId xmlns:a16="http://schemas.microsoft.com/office/drawing/2014/main" id="{5FEB4FC9-7F19-440E-8805-A84D942138D6}"/>
                  </a:ext>
                </a:extLst>
              </p:cNvPr>
              <p:cNvSpPr txBox="1">
                <a:spLocks noChangeArrowheads="1"/>
              </p:cNvSpPr>
              <p:nvPr/>
            </p:nvSpPr>
            <p:spPr bwMode="auto">
              <a:xfrm>
                <a:off x="2125" y="2654"/>
                <a:ext cx="1149"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corrupt(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86" name="Line 25">
                <a:extLst>
                  <a:ext uri="{FF2B5EF4-FFF2-40B4-BE49-F238E27FC236}">
                    <a16:creationId xmlns:a16="http://schemas.microsoft.com/office/drawing/2014/main" id="{D7BDAF83-089B-4F98-950C-CB0AAD608C98}"/>
                  </a:ext>
                </a:extLst>
              </p:cNvPr>
              <p:cNvSpPr>
                <a:spLocks noChangeShapeType="1"/>
              </p:cNvSpPr>
              <p:nvPr/>
            </p:nvSpPr>
            <p:spPr bwMode="auto">
              <a:xfrm>
                <a:off x="2125" y="3040"/>
                <a:ext cx="109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67" name="Freeform 30">
              <a:extLst>
                <a:ext uri="{FF2B5EF4-FFF2-40B4-BE49-F238E27FC236}">
                  <a16:creationId xmlns:a16="http://schemas.microsoft.com/office/drawing/2014/main" id="{BD54DF15-6242-4CBF-A5C0-DC4D9DBB8951}"/>
                </a:ext>
              </a:extLst>
            </p:cNvPr>
            <p:cNvSpPr>
              <a:spLocks/>
            </p:cNvSpPr>
            <p:nvPr/>
          </p:nvSpPr>
          <p:spPr bwMode="auto">
            <a:xfrm>
              <a:off x="6326872" y="3053830"/>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68" name="组合 67">
              <a:extLst>
                <a:ext uri="{FF2B5EF4-FFF2-40B4-BE49-F238E27FC236}">
                  <a16:creationId xmlns:a16="http://schemas.microsoft.com/office/drawing/2014/main" id="{40871E62-2BF0-42F2-ADD9-9B0C7889BEDA}"/>
                </a:ext>
              </a:extLst>
            </p:cNvPr>
            <p:cNvGrpSpPr/>
            <p:nvPr/>
          </p:nvGrpSpPr>
          <p:grpSpPr>
            <a:xfrm>
              <a:off x="3703638" y="3084381"/>
              <a:ext cx="2085975" cy="979487"/>
              <a:chOff x="3703638" y="3084381"/>
              <a:chExt cx="2085975" cy="979487"/>
            </a:xfrm>
          </p:grpSpPr>
          <p:grpSp>
            <p:nvGrpSpPr>
              <p:cNvPr id="80" name="组合 79">
                <a:extLst>
                  <a:ext uri="{FF2B5EF4-FFF2-40B4-BE49-F238E27FC236}">
                    <a16:creationId xmlns:a16="http://schemas.microsoft.com/office/drawing/2014/main" id="{55DB9D04-97C4-4D2F-9BA5-1FF5D66EB36F}"/>
                  </a:ext>
                </a:extLst>
              </p:cNvPr>
              <p:cNvGrpSpPr/>
              <p:nvPr/>
            </p:nvGrpSpPr>
            <p:grpSpPr>
              <a:xfrm>
                <a:off x="3703638" y="3084381"/>
                <a:ext cx="2085975" cy="979487"/>
                <a:chOff x="3703638" y="3084381"/>
                <a:chExt cx="2085975" cy="979487"/>
              </a:xfrm>
            </p:grpSpPr>
            <p:sp>
              <p:nvSpPr>
                <p:cNvPr id="82" name="Text Box 19">
                  <a:extLst>
                    <a:ext uri="{FF2B5EF4-FFF2-40B4-BE49-F238E27FC236}">
                      <a16:creationId xmlns:a16="http://schemas.microsoft.com/office/drawing/2014/main" id="{19AE3132-EBB4-4CAE-A37D-8DEFEEADFE20}"/>
                    </a:ext>
                  </a:extLst>
                </p:cNvPr>
                <p:cNvSpPr txBox="1">
                  <a:spLocks noChangeArrowheads="1"/>
                </p:cNvSpPr>
                <p:nvPr/>
              </p:nvSpPr>
              <p:spPr bwMode="auto">
                <a:xfrm>
                  <a:off x="3729038" y="366381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83" name="Text Box 20">
                  <a:extLst>
                    <a:ext uri="{FF2B5EF4-FFF2-40B4-BE49-F238E27FC236}">
                      <a16:creationId xmlns:a16="http://schemas.microsoft.com/office/drawing/2014/main" id="{E2AFB223-1009-4E88-86F1-14DB7D9C0D70}"/>
                    </a:ext>
                  </a:extLst>
                </p:cNvPr>
                <p:cNvSpPr txBox="1">
                  <a:spLocks noChangeArrowheads="1"/>
                </p:cNvSpPr>
                <p:nvPr/>
              </p:nvSpPr>
              <p:spPr bwMode="auto">
                <a:xfrm>
                  <a:off x="3703638" y="30843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isNAK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grpSp>
          <p:sp>
            <p:nvSpPr>
              <p:cNvPr id="81" name="Line 21">
                <a:extLst>
                  <a:ext uri="{FF2B5EF4-FFF2-40B4-BE49-F238E27FC236}">
                    <a16:creationId xmlns:a16="http://schemas.microsoft.com/office/drawing/2014/main" id="{CB4AD63D-32AD-4B20-B6E4-1C789D5C6FEA}"/>
                  </a:ext>
                </a:extLst>
              </p:cNvPr>
              <p:cNvSpPr>
                <a:spLocks noChangeShapeType="1"/>
              </p:cNvSpPr>
              <p:nvPr/>
            </p:nvSpPr>
            <p:spPr bwMode="auto">
              <a:xfrm>
                <a:off x="3822701" y="3663818"/>
                <a:ext cx="16700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69" name="Freeform 18">
              <a:extLst>
                <a:ext uri="{FF2B5EF4-FFF2-40B4-BE49-F238E27FC236}">
                  <a16:creationId xmlns:a16="http://schemas.microsoft.com/office/drawing/2014/main" id="{B5D8520A-89A5-4339-A3CD-ECD23DF8DC19}"/>
                </a:ext>
              </a:extLst>
            </p:cNvPr>
            <p:cNvSpPr>
              <a:spLocks/>
            </p:cNvSpPr>
            <p:nvPr/>
          </p:nvSpPr>
          <p:spPr bwMode="auto">
            <a:xfrm>
              <a:off x="3405775" y="3305685"/>
              <a:ext cx="466725" cy="893763"/>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70" name="组合 69">
              <a:extLst>
                <a:ext uri="{FF2B5EF4-FFF2-40B4-BE49-F238E27FC236}">
                  <a16:creationId xmlns:a16="http://schemas.microsoft.com/office/drawing/2014/main" id="{B87F6098-356B-4AB9-B80C-D0A717D2DA08}"/>
                </a:ext>
              </a:extLst>
            </p:cNvPr>
            <p:cNvGrpSpPr/>
            <p:nvPr/>
          </p:nvGrpSpPr>
          <p:grpSpPr>
            <a:xfrm>
              <a:off x="6097706" y="4683608"/>
              <a:ext cx="2165350" cy="1152525"/>
              <a:chOff x="5840413" y="4687756"/>
              <a:chExt cx="2165350" cy="1152525"/>
            </a:xfrm>
          </p:grpSpPr>
          <p:sp>
            <p:nvSpPr>
              <p:cNvPr id="77" name="Text Box 11">
                <a:extLst>
                  <a:ext uri="{FF2B5EF4-FFF2-40B4-BE49-F238E27FC236}">
                    <a16:creationId xmlns:a16="http://schemas.microsoft.com/office/drawing/2014/main" id="{E277009B-C201-4511-AD31-8B183AAA3C0B}"/>
                  </a:ext>
                </a:extLst>
              </p:cNvPr>
              <p:cNvSpPr txBox="1">
                <a:spLocks noChangeArrowheads="1"/>
              </p:cNvSpPr>
              <p:nvPr/>
            </p:nvSpPr>
            <p:spPr bwMode="auto">
              <a:xfrm>
                <a:off x="5862638" y="5221156"/>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extract(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deliver_data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ACK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8" name="Text Box 12">
                <a:extLst>
                  <a:ext uri="{FF2B5EF4-FFF2-40B4-BE49-F238E27FC236}">
                    <a16:creationId xmlns:a16="http://schemas.microsoft.com/office/drawing/2014/main" id="{F8A36F1E-F026-4B60-9B06-FF3D318F58CA}"/>
                  </a:ext>
                </a:extLst>
              </p:cNvPr>
              <p:cNvSpPr txBox="1">
                <a:spLocks noChangeArrowheads="1"/>
              </p:cNvSpPr>
              <p:nvPr/>
            </p:nvSpPr>
            <p:spPr bwMode="auto">
              <a:xfrm>
                <a:off x="5840413" y="4687756"/>
                <a:ext cx="21574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notcorrupt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9" name="Line 13">
                <a:extLst>
                  <a:ext uri="{FF2B5EF4-FFF2-40B4-BE49-F238E27FC236}">
                    <a16:creationId xmlns:a16="http://schemas.microsoft.com/office/drawing/2014/main" id="{7167E0FB-7ED0-47EB-B50C-43459D215B30}"/>
                  </a:ext>
                </a:extLst>
              </p:cNvPr>
              <p:cNvSpPr>
                <a:spLocks noChangeShapeType="1"/>
              </p:cNvSpPr>
              <p:nvPr/>
            </p:nvSpPr>
            <p:spPr bwMode="auto">
              <a:xfrm>
                <a:off x="5876925" y="5276719"/>
                <a:ext cx="1822451"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71" name="Freeform 34">
              <a:extLst>
                <a:ext uri="{FF2B5EF4-FFF2-40B4-BE49-F238E27FC236}">
                  <a16:creationId xmlns:a16="http://schemas.microsoft.com/office/drawing/2014/main" id="{4B64813B-CAFF-413A-BBA6-218F90B661A8}"/>
                </a:ext>
              </a:extLst>
            </p:cNvPr>
            <p:cNvSpPr>
              <a:spLocks/>
            </p:cNvSpPr>
            <p:nvPr/>
          </p:nvSpPr>
          <p:spPr bwMode="auto">
            <a:xfrm flipV="1">
              <a:off x="6314400" y="4360957"/>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72" name="组合 71">
              <a:extLst>
                <a:ext uri="{FF2B5EF4-FFF2-40B4-BE49-F238E27FC236}">
                  <a16:creationId xmlns:a16="http://schemas.microsoft.com/office/drawing/2014/main" id="{90137E96-D74C-4E3C-AC45-7EFFC2C55232}"/>
                </a:ext>
              </a:extLst>
            </p:cNvPr>
            <p:cNvGrpSpPr/>
            <p:nvPr/>
          </p:nvGrpSpPr>
          <p:grpSpPr>
            <a:xfrm>
              <a:off x="938571" y="4566464"/>
              <a:ext cx="3548062" cy="690979"/>
              <a:chOff x="1238251" y="4555993"/>
              <a:chExt cx="3548062" cy="690979"/>
            </a:xfrm>
          </p:grpSpPr>
          <p:sp>
            <p:nvSpPr>
              <p:cNvPr id="74" name="Text Box 16">
                <a:extLst>
                  <a:ext uri="{FF2B5EF4-FFF2-40B4-BE49-F238E27FC236}">
                    <a16:creationId xmlns:a16="http://schemas.microsoft.com/office/drawing/2014/main" id="{5CE18987-719E-4662-A09B-0ECACC4D1051}"/>
                  </a:ext>
                </a:extLst>
              </p:cNvPr>
              <p:cNvSpPr txBox="1">
                <a:spLocks noChangeArrowheads="1"/>
              </p:cNvSpPr>
              <p:nvPr/>
            </p:nvSpPr>
            <p:spPr bwMode="auto">
              <a:xfrm>
                <a:off x="1238251" y="455599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楷体" panose="02010609060101010101" pitchFamily="49" charset="-122"/>
                    <a:cs typeface="Times New Roman" panose="02020603050405020304" pitchFamily="18" charset="0"/>
                  </a:rPr>
                  <a:t>rdt_rcv(rcvpkt) &amp;&amp; isACK(rcvpkt)</a:t>
                </a:r>
              </a:p>
            </p:txBody>
          </p:sp>
          <p:sp>
            <p:nvSpPr>
              <p:cNvPr id="75" name="Line 17">
                <a:extLst>
                  <a:ext uri="{FF2B5EF4-FFF2-40B4-BE49-F238E27FC236}">
                    <a16:creationId xmlns:a16="http://schemas.microsoft.com/office/drawing/2014/main" id="{AB312275-4497-4EBC-B879-BCABD7E1A6D4}"/>
                  </a:ext>
                </a:extLst>
              </p:cNvPr>
              <p:cNvSpPr>
                <a:spLocks noChangeShapeType="1"/>
              </p:cNvSpPr>
              <p:nvPr/>
            </p:nvSpPr>
            <p:spPr bwMode="auto">
              <a:xfrm flipV="1">
                <a:off x="1339852" y="4879843"/>
                <a:ext cx="12851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6" name="Text Box 35">
                <a:extLst>
                  <a:ext uri="{FF2B5EF4-FFF2-40B4-BE49-F238E27FC236}">
                    <a16:creationId xmlns:a16="http://schemas.microsoft.com/office/drawing/2014/main" id="{12BE27C0-FFD7-4A4C-8B5B-8F375083E581}"/>
                  </a:ext>
                </a:extLst>
              </p:cNvPr>
              <p:cNvSpPr txBox="1">
                <a:spLocks noChangeArrowheads="1"/>
              </p:cNvSpPr>
              <p:nvPr/>
            </p:nvSpPr>
            <p:spPr bwMode="auto">
              <a:xfrm>
                <a:off x="2307286" y="4908418"/>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MS PGothic" panose="020B0600070205080204" pitchFamily="34" charset="-128"/>
                  </a:rPr>
                  <a:t>L</a:t>
                </a:r>
              </a:p>
            </p:txBody>
          </p:sp>
        </p:grpSp>
        <p:sp>
          <p:nvSpPr>
            <p:cNvPr id="73" name="Freeform 15">
              <a:extLst>
                <a:ext uri="{FF2B5EF4-FFF2-40B4-BE49-F238E27FC236}">
                  <a16:creationId xmlns:a16="http://schemas.microsoft.com/office/drawing/2014/main" id="{4C4BA618-D2C0-4CDA-95E6-30503C1C0E10}"/>
                </a:ext>
              </a:extLst>
            </p:cNvPr>
            <p:cNvSpPr>
              <a:spLocks/>
            </p:cNvSpPr>
            <p:nvPr/>
          </p:nvSpPr>
          <p:spPr bwMode="auto">
            <a:xfrm>
              <a:off x="1271588" y="4254793"/>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01" name="组合 100">
            <a:extLst>
              <a:ext uri="{FF2B5EF4-FFF2-40B4-BE49-F238E27FC236}">
                <a16:creationId xmlns:a16="http://schemas.microsoft.com/office/drawing/2014/main" id="{4FF422B8-0CDC-471B-BD46-93F14D857098}"/>
              </a:ext>
            </a:extLst>
          </p:cNvPr>
          <p:cNvGrpSpPr/>
          <p:nvPr/>
        </p:nvGrpSpPr>
        <p:grpSpPr>
          <a:xfrm>
            <a:off x="515938" y="1514317"/>
            <a:ext cx="3385728" cy="526732"/>
            <a:chOff x="722008" y="1303131"/>
            <a:chExt cx="3232792" cy="502940"/>
          </a:xfrm>
        </p:grpSpPr>
        <p:sp>
          <p:nvSpPr>
            <p:cNvPr id="102" name="流程图: 手动输入 6">
              <a:extLst>
                <a:ext uri="{FF2B5EF4-FFF2-40B4-BE49-F238E27FC236}">
                  <a16:creationId xmlns:a16="http://schemas.microsoft.com/office/drawing/2014/main" id="{36C66786-893A-4A96-ADF3-8B21BD007F98}"/>
                </a:ext>
              </a:extLst>
            </p:cNvPr>
            <p:cNvSpPr/>
            <p:nvPr/>
          </p:nvSpPr>
          <p:spPr>
            <a:xfrm rot="5400000" flipV="1">
              <a:off x="2233768" y="61368"/>
              <a:ext cx="475861" cy="29662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03" name="组合 102">
              <a:extLst>
                <a:ext uri="{FF2B5EF4-FFF2-40B4-BE49-F238E27FC236}">
                  <a16:creationId xmlns:a16="http://schemas.microsoft.com/office/drawing/2014/main" id="{E5D2E88D-5459-4BEE-9A4E-A479EB0FDA24}"/>
                </a:ext>
              </a:extLst>
            </p:cNvPr>
            <p:cNvGrpSpPr/>
            <p:nvPr/>
          </p:nvGrpSpPr>
          <p:grpSpPr>
            <a:xfrm>
              <a:off x="722008" y="1303131"/>
              <a:ext cx="546594" cy="475865"/>
              <a:chOff x="708742" y="1296102"/>
              <a:chExt cx="454744" cy="283828"/>
            </a:xfrm>
          </p:grpSpPr>
          <p:sp>
            <p:nvSpPr>
              <p:cNvPr id="105" name="平行四边形 104">
                <a:extLst>
                  <a:ext uri="{FF2B5EF4-FFF2-40B4-BE49-F238E27FC236}">
                    <a16:creationId xmlns:a16="http://schemas.microsoft.com/office/drawing/2014/main" id="{5F8E2A0D-47F3-4C87-9DB8-AA9D4409A2B7}"/>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06" name="平行四边形 105">
                <a:extLst>
                  <a:ext uri="{FF2B5EF4-FFF2-40B4-BE49-F238E27FC236}">
                    <a16:creationId xmlns:a16="http://schemas.microsoft.com/office/drawing/2014/main" id="{9B0353D2-CDF4-4B3C-B462-4559FFD7E406}"/>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04" name="Text Box 79">
              <a:extLst>
                <a:ext uri="{FF2B5EF4-FFF2-40B4-BE49-F238E27FC236}">
                  <a16:creationId xmlns:a16="http://schemas.microsoft.com/office/drawing/2014/main" id="{FC1D6195-71F3-457A-A649-614E9EDB8042}"/>
                </a:ext>
              </a:extLst>
            </p:cNvPr>
            <p:cNvSpPr txBox="1">
              <a:spLocks noChangeArrowheads="1"/>
            </p:cNvSpPr>
            <p:nvPr/>
          </p:nvSpPr>
          <p:spPr bwMode="auto">
            <a:xfrm>
              <a:off x="1268602" y="1335871"/>
              <a:ext cx="268619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有限状态机</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FSM</a:t>
              </a:r>
            </a:p>
          </p:txBody>
        </p:sp>
      </p:grpSp>
      <p:sp>
        <p:nvSpPr>
          <p:cNvPr id="107" name="Oval 4">
            <a:extLst>
              <a:ext uri="{FF2B5EF4-FFF2-40B4-BE49-F238E27FC236}">
                <a16:creationId xmlns:a16="http://schemas.microsoft.com/office/drawing/2014/main" id="{A11277FD-8694-4CBE-AF01-8F4554E0CF95}"/>
              </a:ext>
            </a:extLst>
          </p:cNvPr>
          <p:cNvSpPr>
            <a:spLocks noChangeArrowheads="1"/>
          </p:cNvSpPr>
          <p:nvPr/>
        </p:nvSpPr>
        <p:spPr bwMode="auto">
          <a:xfrm>
            <a:off x="6477000" y="3411406"/>
            <a:ext cx="955675" cy="1011238"/>
          </a:xfrm>
          <a:prstGeom prst="ellipse">
            <a:avLst/>
          </a:prstGeom>
          <a:solidFill>
            <a:srgbClr val="92D050"/>
          </a:solidFill>
          <a:ln w="19050">
            <a:solidFill>
              <a:srgbClr val="92D05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8" name="Oval 5">
            <a:extLst>
              <a:ext uri="{FF2B5EF4-FFF2-40B4-BE49-F238E27FC236}">
                <a16:creationId xmlns:a16="http://schemas.microsoft.com/office/drawing/2014/main" id="{8167C93E-8F6D-4591-8A04-1B90F34441B5}"/>
              </a:ext>
            </a:extLst>
          </p:cNvPr>
          <p:cNvSpPr>
            <a:spLocks noChangeArrowheads="1"/>
          </p:cNvSpPr>
          <p:nvPr/>
        </p:nvSpPr>
        <p:spPr bwMode="auto">
          <a:xfrm>
            <a:off x="26050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9" name="Oval 6">
            <a:extLst>
              <a:ext uri="{FF2B5EF4-FFF2-40B4-BE49-F238E27FC236}">
                <a16:creationId xmlns:a16="http://schemas.microsoft.com/office/drawing/2014/main" id="{6A3D4C73-3C4F-44A3-8DB4-7913A5590A42}"/>
              </a:ext>
            </a:extLst>
          </p:cNvPr>
          <p:cNvSpPr>
            <a:spLocks noChangeArrowheads="1"/>
          </p:cNvSpPr>
          <p:nvPr/>
        </p:nvSpPr>
        <p:spPr bwMode="auto">
          <a:xfrm>
            <a:off x="10048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0" name="Oval 7">
            <a:extLst>
              <a:ext uri="{FF2B5EF4-FFF2-40B4-BE49-F238E27FC236}">
                <a16:creationId xmlns:a16="http://schemas.microsoft.com/office/drawing/2014/main" id="{046180A8-340C-44DF-9DF4-6B9E9D5A64B1}"/>
              </a:ext>
            </a:extLst>
          </p:cNvPr>
          <p:cNvSpPr>
            <a:spLocks noChangeArrowheads="1"/>
          </p:cNvSpPr>
          <p:nvPr/>
        </p:nvSpPr>
        <p:spPr bwMode="auto">
          <a:xfrm>
            <a:off x="863601" y="3273293"/>
            <a:ext cx="985837" cy="962025"/>
          </a:xfrm>
          <a:prstGeom prst="ellipse">
            <a:avLst/>
          </a:prstGeom>
          <a:solidFill>
            <a:srgbClr val="FFFFFF"/>
          </a:solidFill>
          <a:ln w="19050">
            <a:solidFill>
              <a:schemeClr val="accent6">
                <a:lumMod val="75000"/>
              </a:schemeClr>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1" name="Text Box 8">
            <a:extLst>
              <a:ext uri="{FF2B5EF4-FFF2-40B4-BE49-F238E27FC236}">
                <a16:creationId xmlns:a16="http://schemas.microsoft.com/office/drawing/2014/main" id="{36940436-8F68-4F2F-BDE4-B12A55928AFD}"/>
              </a:ext>
            </a:extLst>
          </p:cNvPr>
          <p:cNvSpPr txBox="1">
            <a:spLocks noChangeArrowheads="1"/>
          </p:cNvSpPr>
          <p:nvPr/>
        </p:nvSpPr>
        <p:spPr bwMode="auto">
          <a:xfrm>
            <a:off x="762001" y="335743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自上层</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的调用</a:t>
            </a:r>
          </a:p>
        </p:txBody>
      </p:sp>
      <p:grpSp>
        <p:nvGrpSpPr>
          <p:cNvPr id="112" name="Group 26">
            <a:extLst>
              <a:ext uri="{FF2B5EF4-FFF2-40B4-BE49-F238E27FC236}">
                <a16:creationId xmlns:a16="http://schemas.microsoft.com/office/drawing/2014/main" id="{900FF94A-6369-401B-9F90-4B0DA8CA6062}"/>
              </a:ext>
            </a:extLst>
          </p:cNvPr>
          <p:cNvGrpSpPr>
            <a:grpSpLocks/>
          </p:cNvGrpSpPr>
          <p:nvPr/>
        </p:nvGrpSpPr>
        <p:grpSpPr bwMode="auto">
          <a:xfrm>
            <a:off x="2459038" y="3285993"/>
            <a:ext cx="1074738" cy="962025"/>
            <a:chOff x="1540" y="2116"/>
            <a:chExt cx="677" cy="606"/>
          </a:xfrm>
        </p:grpSpPr>
        <p:sp>
          <p:nvSpPr>
            <p:cNvPr id="113" name="Oval 27">
              <a:extLst>
                <a:ext uri="{FF2B5EF4-FFF2-40B4-BE49-F238E27FC236}">
                  <a16:creationId xmlns:a16="http://schemas.microsoft.com/office/drawing/2014/main" id="{EFE134AD-373D-445A-8430-F824C3B184F5}"/>
                </a:ext>
              </a:extLst>
            </p:cNvPr>
            <p:cNvSpPr>
              <a:spLocks noChangeArrowheads="1"/>
            </p:cNvSpPr>
            <p:nvPr/>
          </p:nvSpPr>
          <p:spPr bwMode="auto">
            <a:xfrm>
              <a:off x="1565" y="2116"/>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4" name="Text Box 28">
              <a:extLst>
                <a:ext uri="{FF2B5EF4-FFF2-40B4-BE49-F238E27FC236}">
                  <a16:creationId xmlns:a16="http://schemas.microsoft.com/office/drawing/2014/main" id="{C9128683-4E6C-445D-9A72-6A769ED74435}"/>
                </a:ext>
              </a:extLst>
            </p:cNvPr>
            <p:cNvSpPr txBox="1">
              <a:spLocks noChangeArrowheads="1"/>
            </p:cNvSpPr>
            <p:nvPr/>
          </p:nvSpPr>
          <p:spPr bwMode="auto">
            <a:xfrm>
              <a:off x="1540" y="2163"/>
              <a:ext cx="677" cy="38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 </a:t>
              </a:r>
            </a:p>
            <a:p>
              <a:pPr algn="ct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NAK</a:t>
              </a:r>
            </a:p>
          </p:txBody>
        </p:sp>
      </p:grpSp>
      <p:grpSp>
        <p:nvGrpSpPr>
          <p:cNvPr id="115" name="Group 31">
            <a:extLst>
              <a:ext uri="{FF2B5EF4-FFF2-40B4-BE49-F238E27FC236}">
                <a16:creationId xmlns:a16="http://schemas.microsoft.com/office/drawing/2014/main" id="{9A01AB3C-5A41-4B20-8668-ADD44ACE9F32}"/>
              </a:ext>
            </a:extLst>
          </p:cNvPr>
          <p:cNvGrpSpPr>
            <a:grpSpLocks/>
          </p:cNvGrpSpPr>
          <p:nvPr/>
        </p:nvGrpSpPr>
        <p:grpSpPr bwMode="auto">
          <a:xfrm>
            <a:off x="6354764" y="3474906"/>
            <a:ext cx="985838" cy="962025"/>
            <a:chOff x="1390" y="3347"/>
            <a:chExt cx="621" cy="606"/>
          </a:xfrm>
        </p:grpSpPr>
        <p:sp>
          <p:nvSpPr>
            <p:cNvPr id="116" name="Oval 32">
              <a:extLst>
                <a:ext uri="{FF2B5EF4-FFF2-40B4-BE49-F238E27FC236}">
                  <a16:creationId xmlns:a16="http://schemas.microsoft.com/office/drawing/2014/main" id="{22C50C26-3A49-45C0-ABDA-F8B20217BA1F}"/>
                </a:ext>
              </a:extLst>
            </p:cNvPr>
            <p:cNvSpPr>
              <a:spLocks noChangeArrowheads="1"/>
            </p:cNvSpPr>
            <p:nvPr/>
          </p:nvSpPr>
          <p:spPr bwMode="auto">
            <a:xfrm>
              <a:off x="1390" y="3347"/>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7" name="Text Box 33">
              <a:extLst>
                <a:ext uri="{FF2B5EF4-FFF2-40B4-BE49-F238E27FC236}">
                  <a16:creationId xmlns:a16="http://schemas.microsoft.com/office/drawing/2014/main" id="{68AC02EC-305E-4716-A6F8-68879B2066D9}"/>
                </a:ext>
              </a:extLst>
            </p:cNvPr>
            <p:cNvSpPr txBox="1">
              <a:spLocks noChangeArrowheads="1"/>
            </p:cNvSpPr>
            <p:nvPr/>
          </p:nvSpPr>
          <p:spPr bwMode="auto">
            <a:xfrm>
              <a:off x="1396" y="3400"/>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等待来自下层的调用</a:t>
              </a:r>
            </a:p>
          </p:txBody>
        </p:sp>
      </p:grpSp>
      <p:sp>
        <p:nvSpPr>
          <p:cNvPr id="118" name="Line 37">
            <a:extLst>
              <a:ext uri="{FF2B5EF4-FFF2-40B4-BE49-F238E27FC236}">
                <a16:creationId xmlns:a16="http://schemas.microsoft.com/office/drawing/2014/main" id="{23CC0BC4-B02A-4119-B90C-92339706AD28}"/>
              </a:ext>
            </a:extLst>
          </p:cNvPr>
          <p:cNvSpPr>
            <a:spLocks noChangeShapeType="1"/>
          </p:cNvSpPr>
          <p:nvPr/>
        </p:nvSpPr>
        <p:spPr bwMode="auto">
          <a:xfrm>
            <a:off x="515938" y="3230431"/>
            <a:ext cx="433388" cy="244475"/>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20" name="Group 30">
            <a:extLst>
              <a:ext uri="{FF2B5EF4-FFF2-40B4-BE49-F238E27FC236}">
                <a16:creationId xmlns:a16="http://schemas.microsoft.com/office/drawing/2014/main" id="{ED13B6AF-974C-4043-AEE2-236D21C0B502}"/>
              </a:ext>
            </a:extLst>
          </p:cNvPr>
          <p:cNvGrpSpPr>
            <a:grpSpLocks/>
          </p:cNvGrpSpPr>
          <p:nvPr/>
        </p:nvGrpSpPr>
        <p:grpSpPr bwMode="auto">
          <a:xfrm>
            <a:off x="523875" y="3223021"/>
            <a:ext cx="1333500" cy="1004888"/>
            <a:chOff x="220" y="1365"/>
            <a:chExt cx="840" cy="633"/>
          </a:xfrm>
        </p:grpSpPr>
        <p:sp>
          <p:nvSpPr>
            <p:cNvPr id="121" name="Line 31">
              <a:extLst>
                <a:ext uri="{FF2B5EF4-FFF2-40B4-BE49-F238E27FC236}">
                  <a16:creationId xmlns:a16="http://schemas.microsoft.com/office/drawing/2014/main" id="{560CA9C5-1486-4743-B190-CFA0C62B0176}"/>
                </a:ext>
              </a:extLst>
            </p:cNvPr>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2" name="Oval 32">
              <a:extLst>
                <a:ext uri="{FF2B5EF4-FFF2-40B4-BE49-F238E27FC236}">
                  <a16:creationId xmlns:a16="http://schemas.microsoft.com/office/drawing/2014/main" id="{A66FF751-0076-440F-AE08-DAAACEB7E03F}"/>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grpSp>
        <p:nvGrpSpPr>
          <p:cNvPr id="123" name="Group 33">
            <a:extLst>
              <a:ext uri="{FF2B5EF4-FFF2-40B4-BE49-F238E27FC236}">
                <a16:creationId xmlns:a16="http://schemas.microsoft.com/office/drawing/2014/main" id="{843AD124-1643-49BC-9B8D-235047CC8E07}"/>
              </a:ext>
            </a:extLst>
          </p:cNvPr>
          <p:cNvGrpSpPr>
            <a:grpSpLocks/>
          </p:cNvGrpSpPr>
          <p:nvPr/>
        </p:nvGrpSpPr>
        <p:grpSpPr bwMode="auto">
          <a:xfrm>
            <a:off x="6098377" y="3339837"/>
            <a:ext cx="1252538" cy="1104901"/>
            <a:chOff x="4092" y="2158"/>
            <a:chExt cx="789" cy="696"/>
          </a:xfrm>
        </p:grpSpPr>
        <p:sp>
          <p:nvSpPr>
            <p:cNvPr id="124" name="Line 34">
              <a:extLst>
                <a:ext uri="{FF2B5EF4-FFF2-40B4-BE49-F238E27FC236}">
                  <a16:creationId xmlns:a16="http://schemas.microsoft.com/office/drawing/2014/main" id="{D45C9783-A42B-47B4-892B-CA46FB02FC98}"/>
                </a:ext>
              </a:extLst>
            </p:cNvPr>
            <p:cNvSpPr>
              <a:spLocks noChangeShapeType="1"/>
            </p:cNvSpPr>
            <p:nvPr/>
          </p:nvSpPr>
          <p:spPr bwMode="auto">
            <a:xfrm>
              <a:off x="4092" y="2158"/>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5" name="Oval 35">
              <a:extLst>
                <a:ext uri="{FF2B5EF4-FFF2-40B4-BE49-F238E27FC236}">
                  <a16:creationId xmlns:a16="http://schemas.microsoft.com/office/drawing/2014/main" id="{039B0F91-392B-41CD-88F8-D0A90CAA6835}"/>
                </a:ext>
              </a:extLst>
            </p:cNvPr>
            <p:cNvSpPr>
              <a:spLocks noChangeArrowheads="1"/>
            </p:cNvSpPr>
            <p:nvPr/>
          </p:nvSpPr>
          <p:spPr bwMode="auto">
            <a:xfrm>
              <a:off x="4260"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126" name="Line 37">
            <a:extLst>
              <a:ext uri="{FF2B5EF4-FFF2-40B4-BE49-F238E27FC236}">
                <a16:creationId xmlns:a16="http://schemas.microsoft.com/office/drawing/2014/main" id="{7307E295-5651-44FD-98C8-BC35A878DDB7}"/>
              </a:ext>
            </a:extLst>
          </p:cNvPr>
          <p:cNvSpPr>
            <a:spLocks noChangeShapeType="1"/>
          </p:cNvSpPr>
          <p:nvPr/>
        </p:nvSpPr>
        <p:spPr bwMode="auto">
          <a:xfrm>
            <a:off x="1185863" y="2357834"/>
            <a:ext cx="12700" cy="747712"/>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 name="Freeform 38">
            <a:extLst>
              <a:ext uri="{FF2B5EF4-FFF2-40B4-BE49-F238E27FC236}">
                <a16:creationId xmlns:a16="http://schemas.microsoft.com/office/drawing/2014/main" id="{712DC020-D723-45CB-A86D-02787941B5FE}"/>
              </a:ext>
            </a:extLst>
          </p:cNvPr>
          <p:cNvSpPr>
            <a:spLocks/>
          </p:cNvSpPr>
          <p:nvPr/>
        </p:nvSpPr>
        <p:spPr bwMode="auto">
          <a:xfrm flipV="1">
            <a:off x="1158877" y="2565268"/>
            <a:ext cx="6273796" cy="568060"/>
          </a:xfrm>
          <a:custGeom>
            <a:avLst/>
            <a:gdLst>
              <a:gd name="T0" fmla="*/ 0 w 4372"/>
              <a:gd name="T1" fmla="*/ 2147483646 h 412"/>
              <a:gd name="T2" fmla="*/ 2147483646 w 4372"/>
              <a:gd name="T3" fmla="*/ 0 h 412"/>
              <a:gd name="T4" fmla="*/ 2147483646 w 4372"/>
              <a:gd name="T5" fmla="*/ 2147483646 h 412"/>
              <a:gd name="T6" fmla="*/ 2147483646 w 4372"/>
              <a:gd name="T7" fmla="*/ 2147483646 h 412"/>
              <a:gd name="T8" fmla="*/ 0 60000 65536"/>
              <a:gd name="T9" fmla="*/ 0 60000 65536"/>
              <a:gd name="T10" fmla="*/ 0 60000 65536"/>
              <a:gd name="T11" fmla="*/ 0 60000 65536"/>
              <a:gd name="T12" fmla="*/ 0 w 4372"/>
              <a:gd name="T13" fmla="*/ 0 h 412"/>
              <a:gd name="T14" fmla="*/ 4372 w 4372"/>
              <a:gd name="T15" fmla="*/ 412 h 412"/>
            </a:gdLst>
            <a:ahLst/>
            <a:cxnLst>
              <a:cxn ang="T8">
                <a:pos x="T0" y="T1"/>
              </a:cxn>
              <a:cxn ang="T9">
                <a:pos x="T2" y="T3"/>
              </a:cxn>
              <a:cxn ang="T10">
                <a:pos x="T4" y="T5"/>
              </a:cxn>
              <a:cxn ang="T11">
                <a:pos x="T6" y="T7"/>
              </a:cxn>
            </a:cxnLst>
            <a:rect l="T12" t="T13" r="T14" b="T15"/>
            <a:pathLst>
              <a:path w="4372" h="412">
                <a:moveTo>
                  <a:pt x="0" y="10"/>
                </a:moveTo>
                <a:lnTo>
                  <a:pt x="1003" y="0"/>
                </a:lnTo>
                <a:lnTo>
                  <a:pt x="3508" y="412"/>
                </a:lnTo>
                <a:lnTo>
                  <a:pt x="4372" y="412"/>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28" name="Group 39">
            <a:extLst>
              <a:ext uri="{FF2B5EF4-FFF2-40B4-BE49-F238E27FC236}">
                <a16:creationId xmlns:a16="http://schemas.microsoft.com/office/drawing/2014/main" id="{B6962ABF-FB41-442E-8F9F-9EF002B2B254}"/>
              </a:ext>
            </a:extLst>
          </p:cNvPr>
          <p:cNvGrpSpPr>
            <a:grpSpLocks/>
          </p:cNvGrpSpPr>
          <p:nvPr/>
        </p:nvGrpSpPr>
        <p:grpSpPr bwMode="auto">
          <a:xfrm>
            <a:off x="522288" y="3223021"/>
            <a:ext cx="1333500" cy="1004888"/>
            <a:chOff x="220" y="1365"/>
            <a:chExt cx="840" cy="633"/>
          </a:xfrm>
        </p:grpSpPr>
        <p:sp>
          <p:nvSpPr>
            <p:cNvPr id="129" name="Line 40">
              <a:extLst>
                <a:ext uri="{FF2B5EF4-FFF2-40B4-BE49-F238E27FC236}">
                  <a16:creationId xmlns:a16="http://schemas.microsoft.com/office/drawing/2014/main" id="{A3A9715D-530E-4F00-A3E8-7314146224BE}"/>
                </a:ext>
              </a:extLst>
            </p:cNvPr>
            <p:cNvSpPr>
              <a:spLocks noChangeShapeType="1"/>
            </p:cNvSpPr>
            <p:nvPr/>
          </p:nvSpPr>
          <p:spPr bwMode="auto">
            <a:xfrm>
              <a:off x="220" y="1365"/>
              <a:ext cx="273" cy="154"/>
            </a:xfrm>
            <a:prstGeom prst="line">
              <a:avLst/>
            </a:prstGeom>
            <a:noFill/>
            <a:ln w="28575">
              <a:solidFill>
                <a:schemeClr val="accent6">
                  <a:lumMod val="75000"/>
                </a:schemeClr>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 name="Oval 41">
              <a:extLst>
                <a:ext uri="{FF2B5EF4-FFF2-40B4-BE49-F238E27FC236}">
                  <a16:creationId xmlns:a16="http://schemas.microsoft.com/office/drawing/2014/main" id="{C2032D30-8CFA-4FC5-B4E8-03C34E70AEA0}"/>
                </a:ext>
              </a:extLst>
            </p:cNvPr>
            <p:cNvSpPr>
              <a:spLocks noChangeArrowheads="1"/>
            </p:cNvSpPr>
            <p:nvPr/>
          </p:nvSpPr>
          <p:spPr bwMode="auto">
            <a:xfrm>
              <a:off x="439" y="1392"/>
              <a:ext cx="621" cy="606"/>
            </a:xfrm>
            <a:prstGeom prst="ellipse">
              <a:avLst/>
            </a:prstGeom>
            <a:noFill/>
            <a:ln w="38100">
              <a:solidFill>
                <a:schemeClr val="accent6">
                  <a:lumMod val="75000"/>
                </a:schemeClr>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131" name="Oval 42">
            <a:extLst>
              <a:ext uri="{FF2B5EF4-FFF2-40B4-BE49-F238E27FC236}">
                <a16:creationId xmlns:a16="http://schemas.microsoft.com/office/drawing/2014/main" id="{3A667B4C-A5A2-4C20-95F6-8451A5E70BB0}"/>
              </a:ext>
            </a:extLst>
          </p:cNvPr>
          <p:cNvSpPr>
            <a:spLocks noChangeArrowheads="1"/>
          </p:cNvSpPr>
          <p:nvPr/>
        </p:nvSpPr>
        <p:spPr bwMode="auto">
          <a:xfrm>
            <a:off x="2506663" y="3278584"/>
            <a:ext cx="985837" cy="9620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32" name="Line 43">
            <a:extLst>
              <a:ext uri="{FF2B5EF4-FFF2-40B4-BE49-F238E27FC236}">
                <a16:creationId xmlns:a16="http://schemas.microsoft.com/office/drawing/2014/main" id="{7070AA15-7504-43FB-9495-F71E1D8021D7}"/>
              </a:ext>
            </a:extLst>
          </p:cNvPr>
          <p:cNvSpPr>
            <a:spLocks noChangeShapeType="1"/>
          </p:cNvSpPr>
          <p:nvPr/>
        </p:nvSpPr>
        <p:spPr bwMode="auto">
          <a:xfrm flipH="1">
            <a:off x="5832475" y="4815212"/>
            <a:ext cx="12700" cy="11938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 name="Freeform 44">
            <a:extLst>
              <a:ext uri="{FF2B5EF4-FFF2-40B4-BE49-F238E27FC236}">
                <a16:creationId xmlns:a16="http://schemas.microsoft.com/office/drawing/2014/main" id="{DD2CC2C3-0BB9-4D56-B637-1DC4BCFD4BEC}"/>
              </a:ext>
            </a:extLst>
          </p:cNvPr>
          <p:cNvSpPr>
            <a:spLocks/>
          </p:cNvSpPr>
          <p:nvPr/>
        </p:nvSpPr>
        <p:spPr bwMode="auto">
          <a:xfrm>
            <a:off x="1330325" y="4942284"/>
            <a:ext cx="5902479" cy="1089159"/>
          </a:xfrm>
          <a:custGeom>
            <a:avLst/>
            <a:gdLst>
              <a:gd name="T0" fmla="*/ 2147483646 w 4200"/>
              <a:gd name="T1" fmla="*/ 2147483646 h 1424"/>
              <a:gd name="T2" fmla="*/ 2147483646 w 4200"/>
              <a:gd name="T3" fmla="*/ 2147483646 h 1424"/>
              <a:gd name="T4" fmla="*/ 2147483646 w 4200"/>
              <a:gd name="T5" fmla="*/ 0 h 1424"/>
              <a:gd name="T6" fmla="*/ 0 w 4200"/>
              <a:gd name="T7" fmla="*/ 0 h 1424"/>
              <a:gd name="T8" fmla="*/ 0 60000 65536"/>
              <a:gd name="T9" fmla="*/ 0 60000 65536"/>
              <a:gd name="T10" fmla="*/ 0 60000 65536"/>
              <a:gd name="T11" fmla="*/ 0 60000 65536"/>
              <a:gd name="T12" fmla="*/ 0 w 4200"/>
              <a:gd name="T13" fmla="*/ 0 h 1424"/>
              <a:gd name="T14" fmla="*/ 4200 w 4200"/>
              <a:gd name="T15" fmla="*/ 1424 h 1424"/>
            </a:gdLst>
            <a:ahLst/>
            <a:cxnLst>
              <a:cxn ang="T8">
                <a:pos x="T0" y="T1"/>
              </a:cxn>
              <a:cxn ang="T9">
                <a:pos x="T2" y="T3"/>
              </a:cxn>
              <a:cxn ang="T10">
                <a:pos x="T4" y="T5"/>
              </a:cxn>
              <a:cxn ang="T11">
                <a:pos x="T6" y="T7"/>
              </a:cxn>
            </a:cxnLst>
            <a:rect l="T12" t="T13" r="T14" b="T15"/>
            <a:pathLst>
              <a:path w="4200" h="1424">
                <a:moveTo>
                  <a:pt x="4200" y="1424"/>
                </a:moveTo>
                <a:lnTo>
                  <a:pt x="3224" y="1424"/>
                </a:lnTo>
                <a:lnTo>
                  <a:pt x="1880" y="0"/>
                </a:lnTo>
                <a:lnTo>
                  <a:pt x="0" y="0"/>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34" name="Group 45">
            <a:extLst>
              <a:ext uri="{FF2B5EF4-FFF2-40B4-BE49-F238E27FC236}">
                <a16:creationId xmlns:a16="http://schemas.microsoft.com/office/drawing/2014/main" id="{596E93E1-672B-408D-87FB-37933C107EDA}"/>
              </a:ext>
            </a:extLst>
          </p:cNvPr>
          <p:cNvGrpSpPr>
            <a:grpSpLocks/>
          </p:cNvGrpSpPr>
          <p:nvPr/>
        </p:nvGrpSpPr>
        <p:grpSpPr bwMode="auto">
          <a:xfrm>
            <a:off x="522288" y="3223021"/>
            <a:ext cx="1333500" cy="1004888"/>
            <a:chOff x="220" y="1365"/>
            <a:chExt cx="840" cy="633"/>
          </a:xfrm>
        </p:grpSpPr>
        <p:sp>
          <p:nvSpPr>
            <p:cNvPr id="135" name="Line 46">
              <a:extLst>
                <a:ext uri="{FF2B5EF4-FFF2-40B4-BE49-F238E27FC236}">
                  <a16:creationId xmlns:a16="http://schemas.microsoft.com/office/drawing/2014/main" id="{CFEB31E7-C419-4531-A39D-B621125F8F88}"/>
                </a:ext>
              </a:extLst>
            </p:cNvPr>
            <p:cNvSpPr>
              <a:spLocks noChangeShapeType="1"/>
            </p:cNvSpPr>
            <p:nvPr/>
          </p:nvSpPr>
          <p:spPr bwMode="auto">
            <a:xfrm>
              <a:off x="220" y="1365"/>
              <a:ext cx="273" cy="154"/>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6" name="Oval 47">
              <a:extLst>
                <a:ext uri="{FF2B5EF4-FFF2-40B4-BE49-F238E27FC236}">
                  <a16:creationId xmlns:a16="http://schemas.microsoft.com/office/drawing/2014/main" id="{5D4CBD3F-436C-4B8A-A44E-0D5C8CC9A8C1}"/>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137" name="Oval 48">
            <a:extLst>
              <a:ext uri="{FF2B5EF4-FFF2-40B4-BE49-F238E27FC236}">
                <a16:creationId xmlns:a16="http://schemas.microsoft.com/office/drawing/2014/main" id="{3F4B12CA-6BBF-4C90-A544-863790A31DA9}"/>
              </a:ext>
            </a:extLst>
          </p:cNvPr>
          <p:cNvSpPr>
            <a:spLocks noChangeArrowheads="1"/>
          </p:cNvSpPr>
          <p:nvPr/>
        </p:nvSpPr>
        <p:spPr bwMode="auto">
          <a:xfrm>
            <a:off x="2503488" y="3283346"/>
            <a:ext cx="985837" cy="96202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38" name="Line 49">
            <a:extLst>
              <a:ext uri="{FF2B5EF4-FFF2-40B4-BE49-F238E27FC236}">
                <a16:creationId xmlns:a16="http://schemas.microsoft.com/office/drawing/2014/main" id="{142D390F-690D-4020-9DFF-EB4A22AD7147}"/>
              </a:ext>
            </a:extLst>
          </p:cNvPr>
          <p:cNvSpPr>
            <a:spLocks noChangeShapeType="1"/>
          </p:cNvSpPr>
          <p:nvPr/>
        </p:nvSpPr>
        <p:spPr bwMode="auto">
          <a:xfrm>
            <a:off x="5908145" y="2362067"/>
            <a:ext cx="0" cy="81756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 name="Freeform 50">
            <a:extLst>
              <a:ext uri="{FF2B5EF4-FFF2-40B4-BE49-F238E27FC236}">
                <a16:creationId xmlns:a16="http://schemas.microsoft.com/office/drawing/2014/main" id="{DBD03B15-3AC6-441C-A7D8-6016A3A779A8}"/>
              </a:ext>
            </a:extLst>
          </p:cNvPr>
          <p:cNvSpPr>
            <a:spLocks/>
          </p:cNvSpPr>
          <p:nvPr/>
        </p:nvSpPr>
        <p:spPr bwMode="auto">
          <a:xfrm flipV="1">
            <a:off x="3759926" y="3168252"/>
            <a:ext cx="3725138" cy="234155"/>
          </a:xfrm>
          <a:custGeom>
            <a:avLst/>
            <a:gdLst>
              <a:gd name="T0" fmla="*/ 2147483646 w 2758"/>
              <a:gd name="T1" fmla="*/ 2147483646 h 646"/>
              <a:gd name="T2" fmla="*/ 2147483646 w 2758"/>
              <a:gd name="T3" fmla="*/ 2147483646 h 646"/>
              <a:gd name="T4" fmla="*/ 2147483646 w 2758"/>
              <a:gd name="T5" fmla="*/ 0 h 646"/>
              <a:gd name="T6" fmla="*/ 0 w 2758"/>
              <a:gd name="T7" fmla="*/ 0 h 646"/>
              <a:gd name="T8" fmla="*/ 0 60000 65536"/>
              <a:gd name="T9" fmla="*/ 0 60000 65536"/>
              <a:gd name="T10" fmla="*/ 0 60000 65536"/>
              <a:gd name="T11" fmla="*/ 0 60000 65536"/>
              <a:gd name="T12" fmla="*/ 0 w 2758"/>
              <a:gd name="T13" fmla="*/ 0 h 646"/>
              <a:gd name="T14" fmla="*/ 2758 w 2758"/>
              <a:gd name="T15" fmla="*/ 646 h 646"/>
            </a:gdLst>
            <a:ahLst/>
            <a:cxnLst>
              <a:cxn ang="T8">
                <a:pos x="T0" y="T1"/>
              </a:cxn>
              <a:cxn ang="T9">
                <a:pos x="T2" y="T3"/>
              </a:cxn>
              <a:cxn ang="T10">
                <a:pos x="T4" y="T5"/>
              </a:cxn>
              <a:cxn ang="T11">
                <a:pos x="T6" y="T7"/>
              </a:cxn>
            </a:cxnLst>
            <a:rect l="T12" t="T13" r="T14" b="T15"/>
            <a:pathLst>
              <a:path w="2758" h="646">
                <a:moveTo>
                  <a:pt x="2758" y="646"/>
                </a:moveTo>
                <a:lnTo>
                  <a:pt x="1763" y="629"/>
                </a:lnTo>
                <a:lnTo>
                  <a:pt x="1039" y="0"/>
                </a:lnTo>
                <a:lnTo>
                  <a:pt x="0" y="0"/>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0" name="Line 51">
            <a:extLst>
              <a:ext uri="{FF2B5EF4-FFF2-40B4-BE49-F238E27FC236}">
                <a16:creationId xmlns:a16="http://schemas.microsoft.com/office/drawing/2014/main" id="{142F4013-F229-4A7D-A473-DC390D70F7AD}"/>
              </a:ext>
            </a:extLst>
          </p:cNvPr>
          <p:cNvSpPr>
            <a:spLocks noChangeShapeType="1"/>
          </p:cNvSpPr>
          <p:nvPr/>
        </p:nvSpPr>
        <p:spPr bwMode="auto">
          <a:xfrm>
            <a:off x="3731781" y="3185317"/>
            <a:ext cx="0" cy="846138"/>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141" name="Freeform 52">
            <a:extLst>
              <a:ext uri="{FF2B5EF4-FFF2-40B4-BE49-F238E27FC236}">
                <a16:creationId xmlns:a16="http://schemas.microsoft.com/office/drawing/2014/main" id="{08C68332-18FA-47F6-9FBF-84B21B61F99E}"/>
              </a:ext>
            </a:extLst>
          </p:cNvPr>
          <p:cNvSpPr>
            <a:spLocks/>
          </p:cNvSpPr>
          <p:nvPr/>
        </p:nvSpPr>
        <p:spPr bwMode="auto">
          <a:xfrm>
            <a:off x="3817939" y="4007246"/>
            <a:ext cx="3351214" cy="1011238"/>
          </a:xfrm>
          <a:custGeom>
            <a:avLst/>
            <a:gdLst>
              <a:gd name="T0" fmla="*/ 0 w 2566"/>
              <a:gd name="T1" fmla="*/ 0 h 1344"/>
              <a:gd name="T2" fmla="*/ 2147483646 w 2566"/>
              <a:gd name="T3" fmla="*/ 0 h 1344"/>
              <a:gd name="T4" fmla="*/ 2147483646 w 2566"/>
              <a:gd name="T5" fmla="*/ 2147483646 h 1344"/>
              <a:gd name="T6" fmla="*/ 2147483646 w 2566"/>
              <a:gd name="T7" fmla="*/ 2147483646 h 1344"/>
              <a:gd name="T8" fmla="*/ 0 60000 65536"/>
              <a:gd name="T9" fmla="*/ 0 60000 65536"/>
              <a:gd name="T10" fmla="*/ 0 60000 65536"/>
              <a:gd name="T11" fmla="*/ 0 60000 65536"/>
              <a:gd name="T12" fmla="*/ 0 w 2566"/>
              <a:gd name="T13" fmla="*/ 0 h 1344"/>
              <a:gd name="T14" fmla="*/ 2566 w 2566"/>
              <a:gd name="T15" fmla="*/ 1344 h 1344"/>
            </a:gdLst>
            <a:ahLst/>
            <a:cxnLst>
              <a:cxn ang="T8">
                <a:pos x="T0" y="T1"/>
              </a:cxn>
              <a:cxn ang="T9">
                <a:pos x="T2" y="T3"/>
              </a:cxn>
              <a:cxn ang="T10">
                <a:pos x="T4" y="T5"/>
              </a:cxn>
              <a:cxn ang="T11">
                <a:pos x="T6" y="T7"/>
              </a:cxn>
            </a:cxnLst>
            <a:rect l="T12" t="T13" r="T14" b="T15"/>
            <a:pathLst>
              <a:path w="2566" h="1344">
                <a:moveTo>
                  <a:pt x="0" y="0"/>
                </a:moveTo>
                <a:lnTo>
                  <a:pt x="1013" y="0"/>
                </a:lnTo>
                <a:lnTo>
                  <a:pt x="1650" y="1344"/>
                </a:lnTo>
                <a:lnTo>
                  <a:pt x="2566" y="1344"/>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 name="Rectangle 11">
            <a:extLst>
              <a:ext uri="{FF2B5EF4-FFF2-40B4-BE49-F238E27FC236}">
                <a16:creationId xmlns:a16="http://schemas.microsoft.com/office/drawing/2014/main" id="{77BAAF70-227B-4095-BF67-364D89C635BE}"/>
              </a:ext>
            </a:extLst>
          </p:cNvPr>
          <p:cNvSpPr>
            <a:spLocks noChangeArrowheads="1"/>
          </p:cNvSpPr>
          <p:nvPr/>
        </p:nvSpPr>
        <p:spPr bwMode="auto">
          <a:xfrm>
            <a:off x="711596" y="5760916"/>
            <a:ext cx="3215394" cy="605497"/>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Rdt2.0</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：有差错的情况</a:t>
            </a:r>
          </a:p>
        </p:txBody>
      </p:sp>
      <p:grpSp>
        <p:nvGrpSpPr>
          <p:cNvPr id="143" name="组合 142">
            <a:extLst>
              <a:ext uri="{FF2B5EF4-FFF2-40B4-BE49-F238E27FC236}">
                <a16:creationId xmlns:a16="http://schemas.microsoft.com/office/drawing/2014/main" id="{B2D600DE-2AED-4934-98C2-9500D3B33975}"/>
              </a:ext>
            </a:extLst>
          </p:cNvPr>
          <p:cNvGrpSpPr/>
          <p:nvPr/>
        </p:nvGrpSpPr>
        <p:grpSpPr>
          <a:xfrm>
            <a:off x="430213" y="0"/>
            <a:ext cx="6614890" cy="1428589"/>
            <a:chOff x="551030" y="-368704"/>
            <a:chExt cx="6614890" cy="1428589"/>
          </a:xfrm>
        </p:grpSpPr>
        <p:grpSp>
          <p:nvGrpSpPr>
            <p:cNvPr id="144" name="组合 143">
              <a:extLst>
                <a:ext uri="{FF2B5EF4-FFF2-40B4-BE49-F238E27FC236}">
                  <a16:creationId xmlns:a16="http://schemas.microsoft.com/office/drawing/2014/main" id="{0D646F4E-E34C-4895-8A11-B4C98C2C8353}"/>
                </a:ext>
              </a:extLst>
            </p:cNvPr>
            <p:cNvGrpSpPr/>
            <p:nvPr/>
          </p:nvGrpSpPr>
          <p:grpSpPr>
            <a:xfrm>
              <a:off x="1201632" y="303925"/>
              <a:ext cx="5964288" cy="709466"/>
              <a:chOff x="1839059" y="967769"/>
              <a:chExt cx="5964288" cy="709466"/>
            </a:xfrm>
          </p:grpSpPr>
          <p:sp>
            <p:nvSpPr>
              <p:cNvPr id="146" name="矩形: 圆角 30">
                <a:extLst>
                  <a:ext uri="{FF2B5EF4-FFF2-40B4-BE49-F238E27FC236}">
                    <a16:creationId xmlns:a16="http://schemas.microsoft.com/office/drawing/2014/main" id="{488569D5-C371-41CB-9B91-F74DD17F4A74}"/>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47" name="文本框 146">
                <a:extLst>
                  <a:ext uri="{FF2B5EF4-FFF2-40B4-BE49-F238E27FC236}">
                    <a16:creationId xmlns:a16="http://schemas.microsoft.com/office/drawing/2014/main" id="{792149D9-4451-4F30-8F27-8ABE9E20B2BA}"/>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145" name="图片 144">
              <a:extLst>
                <a:ext uri="{FF2B5EF4-FFF2-40B4-BE49-F238E27FC236}">
                  <a16:creationId xmlns:a16="http://schemas.microsoft.com/office/drawing/2014/main" id="{57A66513-99F2-4DF6-9785-BB141A8821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1A45518B-B9AD-48F3-BD1C-246EBA98908E}"/>
              </a:ext>
            </a:extLst>
          </p:cNvPr>
          <p:cNvSpPr>
            <a:spLocks noGrp="1"/>
          </p:cNvSpPr>
          <p:nvPr>
            <p:ph type="sldNum" sz="quarter" idx="12"/>
          </p:nvPr>
        </p:nvSpPr>
        <p:spPr/>
        <p:txBody>
          <a:bodyPr/>
          <a:lstStyle/>
          <a:p>
            <a:fld id="{91F2D4EF-46D4-4764-B373-FC59CD1D281E}" type="slidenum">
              <a:rPr lang="zh-CN" altLang="en-US" smtClean="0"/>
              <a:t>47</a:t>
            </a:fld>
            <a:endParaRPr lang="zh-CN" altLang="en-US"/>
          </a:p>
        </p:txBody>
      </p:sp>
      <p:sp>
        <p:nvSpPr>
          <p:cNvPr id="119" name="Text Box 43">
            <a:extLst>
              <a:ext uri="{FF2B5EF4-FFF2-40B4-BE49-F238E27FC236}">
                <a16:creationId xmlns:a16="http://schemas.microsoft.com/office/drawing/2014/main" id="{5F9DBE73-D8E0-4273-AA2E-12FA9CE32474}"/>
              </a:ext>
            </a:extLst>
          </p:cNvPr>
          <p:cNvSpPr txBox="1">
            <a:spLocks noChangeArrowheads="1"/>
          </p:cNvSpPr>
          <p:nvPr/>
        </p:nvSpPr>
        <p:spPr bwMode="auto">
          <a:xfrm>
            <a:off x="3982565" y="2009324"/>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楷体" panose="02010609060101010101" pitchFamily="49" charset="-122"/>
                <a:ea typeface="楷体" panose="02010609060101010101" pitchFamily="49" charset="-122"/>
              </a:rPr>
              <a:t>加校验和</a:t>
            </a:r>
          </a:p>
        </p:txBody>
      </p:sp>
      <p:cxnSp>
        <p:nvCxnSpPr>
          <p:cNvPr id="148" name="直接箭头连接符 147">
            <a:extLst>
              <a:ext uri="{FF2B5EF4-FFF2-40B4-BE49-F238E27FC236}">
                <a16:creationId xmlns:a16="http://schemas.microsoft.com/office/drawing/2014/main" id="{6B4402A9-0D14-49C2-B55A-EDB5F8A1C3E8}"/>
              </a:ext>
            </a:extLst>
          </p:cNvPr>
          <p:cNvCxnSpPr>
            <a:stCxn id="119" idx="2"/>
          </p:cNvCxnSpPr>
          <p:nvPr/>
        </p:nvCxnSpPr>
        <p:spPr>
          <a:xfrm rot="5400000">
            <a:off x="3976215" y="2096636"/>
            <a:ext cx="276225" cy="835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9" name="Text Box 43">
            <a:extLst>
              <a:ext uri="{FF2B5EF4-FFF2-40B4-BE49-F238E27FC236}">
                <a16:creationId xmlns:a16="http://schemas.microsoft.com/office/drawing/2014/main" id="{DD2FE00C-A953-47F9-9FC6-07CBF31F8F3D}"/>
              </a:ext>
            </a:extLst>
          </p:cNvPr>
          <p:cNvSpPr txBox="1">
            <a:spLocks noChangeArrowheads="1"/>
          </p:cNvSpPr>
          <p:nvPr/>
        </p:nvSpPr>
        <p:spPr bwMode="auto">
          <a:xfrm>
            <a:off x="4514525" y="4354547"/>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楷体" panose="02010609060101010101" pitchFamily="49" charset="-122"/>
                <a:ea typeface="楷体" panose="02010609060101010101" pitchFamily="49" charset="-122"/>
              </a:rPr>
              <a:t>重发</a:t>
            </a:r>
          </a:p>
        </p:txBody>
      </p:sp>
      <p:cxnSp>
        <p:nvCxnSpPr>
          <p:cNvPr id="150" name="直接箭头连接符 149">
            <a:extLst>
              <a:ext uri="{FF2B5EF4-FFF2-40B4-BE49-F238E27FC236}">
                <a16:creationId xmlns:a16="http://schemas.microsoft.com/office/drawing/2014/main" id="{4515C03F-0534-4194-BB6B-D37A29BEC4E8}"/>
              </a:ext>
            </a:extLst>
          </p:cNvPr>
          <p:cNvCxnSpPr>
            <a:cxnSpLocks/>
          </p:cNvCxnSpPr>
          <p:nvPr/>
        </p:nvCxnSpPr>
        <p:spPr>
          <a:xfrm flipH="1" flipV="1">
            <a:off x="4567193" y="3850591"/>
            <a:ext cx="275874" cy="5714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87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wipe(left)">
                                      <p:cBhvr>
                                        <p:cTn id="7" dur="500"/>
                                        <p:tgtEl>
                                          <p:spTgt spid="14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42"/>
                                        </p:tgtEl>
                                        <p:attrNameLst>
                                          <p:attrName>style.visibility</p:attrName>
                                        </p:attrNameLst>
                                      </p:cBhvr>
                                      <p:to>
                                        <p:strVal val="visible"/>
                                      </p:to>
                                    </p:set>
                                    <p:anim calcmode="lin" valueType="num">
                                      <p:cBhvr>
                                        <p:cTn id="11" dur="500" fill="hold"/>
                                        <p:tgtEl>
                                          <p:spTgt spid="142"/>
                                        </p:tgtEl>
                                        <p:attrNameLst>
                                          <p:attrName>ppt_w</p:attrName>
                                        </p:attrNameLst>
                                      </p:cBhvr>
                                      <p:tavLst>
                                        <p:tav tm="0">
                                          <p:val>
                                            <p:fltVal val="0"/>
                                          </p:val>
                                        </p:tav>
                                        <p:tav tm="100000">
                                          <p:val>
                                            <p:strVal val="#ppt_w"/>
                                          </p:val>
                                        </p:tav>
                                      </p:tavLst>
                                    </p:anim>
                                    <p:anim calcmode="lin" valueType="num">
                                      <p:cBhvr>
                                        <p:cTn id="12" dur="500" fill="hold"/>
                                        <p:tgtEl>
                                          <p:spTgt spid="142"/>
                                        </p:tgtEl>
                                        <p:attrNameLst>
                                          <p:attrName>ppt_h</p:attrName>
                                        </p:attrNameLst>
                                      </p:cBhvr>
                                      <p:tavLst>
                                        <p:tav tm="0">
                                          <p:val>
                                            <p:fltVal val="0"/>
                                          </p:val>
                                        </p:tav>
                                        <p:tav tm="100000">
                                          <p:val>
                                            <p:strVal val="#ppt_h"/>
                                          </p:val>
                                        </p:tav>
                                      </p:tavLst>
                                    </p:anim>
                                    <p:animEffect transition="in" filter="fade">
                                      <p:cBhvr>
                                        <p:cTn id="13" dur="500"/>
                                        <p:tgtEl>
                                          <p:spTgt spid="14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0"/>
                                        </p:tgtEl>
                                        <p:attrNameLst>
                                          <p:attrName>style.visibility</p:attrName>
                                        </p:attrNameLst>
                                      </p:cBhvr>
                                      <p:to>
                                        <p:strVal val="visible"/>
                                      </p:to>
                                    </p:set>
                                    <p:animEffect transition="in" filter="wipe(left)">
                                      <p:cBhvr>
                                        <p:cTn id="18" dur="500"/>
                                        <p:tgtEl>
                                          <p:spTgt spid="120"/>
                                        </p:tgtEl>
                                      </p:cBhvr>
                                    </p:animEffect>
                                  </p:childTnLst>
                                </p:cTn>
                              </p:par>
                              <p:par>
                                <p:cTn id="19" presetID="22" presetClass="entr" presetSubtype="8" fill="hold" nodeType="with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wipe(left)">
                                      <p:cBhvr>
                                        <p:cTn id="21" dur="500"/>
                                        <p:tgtEl>
                                          <p:spTgt spid="1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26"/>
                                        </p:tgtEl>
                                        <p:attrNameLst>
                                          <p:attrName>style.visibility</p:attrName>
                                        </p:attrNameLst>
                                      </p:cBhvr>
                                      <p:to>
                                        <p:strVal val="visible"/>
                                      </p:to>
                                    </p:set>
                                    <p:animEffect transition="in" filter="wipe(up)">
                                      <p:cBhvr>
                                        <p:cTn id="26" dur="1000"/>
                                        <p:tgtEl>
                                          <p:spTgt spid="126"/>
                                        </p:tgtEl>
                                      </p:cBhvr>
                                    </p:animEffect>
                                  </p:childTnLst>
                                  <p:subTnLst>
                                    <p:set>
                                      <p:cBhvr override="childStyle">
                                        <p:cTn dur="1" fill="hold" display="0" masterRel="nextClick" afterEffect="1"/>
                                        <p:tgtEl>
                                          <p:spTgt spid="126"/>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27"/>
                                        </p:tgtEl>
                                        <p:attrNameLst>
                                          <p:attrName>style.visibility</p:attrName>
                                        </p:attrNameLst>
                                      </p:cBhvr>
                                      <p:to>
                                        <p:strVal val="visible"/>
                                      </p:to>
                                    </p:set>
                                    <p:animEffect transition="in" filter="wipe(left)">
                                      <p:cBhvr>
                                        <p:cTn id="31" dur="1000"/>
                                        <p:tgtEl>
                                          <p:spTgt spid="127"/>
                                        </p:tgtEl>
                                      </p:cBhvr>
                                    </p:animEffect>
                                  </p:childTnLst>
                                  <p:subTnLst>
                                    <p:set>
                                      <p:cBhvr override="childStyle">
                                        <p:cTn dur="1" fill="hold" display="0" masterRel="nextClick" afterEffect="1"/>
                                        <p:tgtEl>
                                          <p:spTgt spid="127"/>
                                        </p:tgtEl>
                                        <p:attrNameLst>
                                          <p:attrName>style.visibility</p:attrName>
                                        </p:attrNameLst>
                                      </p:cBhvr>
                                      <p:to>
                                        <p:strVal val="hidden"/>
                                      </p:to>
                                    </p:set>
                                  </p:subTnLst>
                                </p:cTn>
                              </p:par>
                              <p:par>
                                <p:cTn id="32" presetID="1" presetClass="entr" presetSubtype="0" fill="hold" nodeType="withEffect">
                                  <p:stCondLst>
                                    <p:cond delay="0"/>
                                  </p:stCondLst>
                                  <p:childTnLst>
                                    <p:set>
                                      <p:cBhvr>
                                        <p:cTn id="33" dur="1" fill="hold">
                                          <p:stCondLst>
                                            <p:cond delay="0"/>
                                          </p:stCondLst>
                                        </p:cTn>
                                        <p:tgtEl>
                                          <p:spTgt spid="12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3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38"/>
                                        </p:tgtEl>
                                        <p:attrNameLst>
                                          <p:attrName>style.visibility</p:attrName>
                                        </p:attrNameLst>
                                      </p:cBhvr>
                                      <p:to>
                                        <p:strVal val="visible"/>
                                      </p:to>
                                    </p:set>
                                    <p:animEffect transition="in" filter="wipe(up)">
                                      <p:cBhvr>
                                        <p:cTn id="40" dur="1000"/>
                                        <p:tgtEl>
                                          <p:spTgt spid="138"/>
                                        </p:tgtEl>
                                      </p:cBhvr>
                                    </p:animEffect>
                                  </p:childTnLst>
                                  <p:subTnLst>
                                    <p:set>
                                      <p:cBhvr override="childStyle">
                                        <p:cTn dur="1" fill="hold" display="0" masterRel="nextClick" afterEffect="1"/>
                                        <p:tgtEl>
                                          <p:spTgt spid="138"/>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39"/>
                                        </p:tgtEl>
                                        <p:attrNameLst>
                                          <p:attrName>style.visibility</p:attrName>
                                        </p:attrNameLst>
                                      </p:cBhvr>
                                      <p:to>
                                        <p:strVal val="visible"/>
                                      </p:to>
                                    </p:set>
                                    <p:animEffect transition="in" filter="wipe(right)">
                                      <p:cBhvr>
                                        <p:cTn id="45" dur="1000"/>
                                        <p:tgtEl>
                                          <p:spTgt spid="139"/>
                                        </p:tgtEl>
                                      </p:cBhvr>
                                    </p:animEffect>
                                  </p:childTnLst>
                                  <p:subTnLst>
                                    <p:set>
                                      <p:cBhvr override="childStyle">
                                        <p:cTn dur="1" fill="hold" display="0" masterRel="nextClick" afterEffect="1"/>
                                        <p:tgtEl>
                                          <p:spTgt spid="139"/>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40"/>
                                        </p:tgtEl>
                                        <p:attrNameLst>
                                          <p:attrName>style.visibility</p:attrName>
                                        </p:attrNameLst>
                                      </p:cBhvr>
                                      <p:to>
                                        <p:strVal val="visible"/>
                                      </p:to>
                                    </p:set>
                                    <p:animEffect transition="in" filter="wipe(up)">
                                      <p:cBhvr>
                                        <p:cTn id="50" dur="1000"/>
                                        <p:tgtEl>
                                          <p:spTgt spid="140"/>
                                        </p:tgtEl>
                                      </p:cBhvr>
                                    </p:animEffect>
                                  </p:childTnLst>
                                  <p:subTnLst>
                                    <p:set>
                                      <p:cBhvr override="childStyle">
                                        <p:cTn dur="1" fill="hold" display="0" masterRel="nextClick" afterEffect="1"/>
                                        <p:tgtEl>
                                          <p:spTgt spid="140"/>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41"/>
                                        </p:tgtEl>
                                        <p:attrNameLst>
                                          <p:attrName>style.visibility</p:attrName>
                                        </p:attrNameLst>
                                      </p:cBhvr>
                                      <p:to>
                                        <p:strVal val="visible"/>
                                      </p:to>
                                    </p:set>
                                    <p:animEffect transition="in" filter="wipe(left)">
                                      <p:cBhvr>
                                        <p:cTn id="55" dur="2000"/>
                                        <p:tgtEl>
                                          <p:spTgt spid="141"/>
                                        </p:tgtEl>
                                      </p:cBhvr>
                                    </p:animEffect>
                                  </p:childTnLst>
                                  <p:subTnLst>
                                    <p:set>
                                      <p:cBhvr override="childStyle">
                                        <p:cTn dur="1" fill="hold" display="0" masterRel="nextClick" afterEffect="1"/>
                                        <p:tgtEl>
                                          <p:spTgt spid="141"/>
                                        </p:tgtEl>
                                        <p:attrNameLst>
                                          <p:attrName>style.visibility</p:attrName>
                                        </p:attrNameLst>
                                      </p:cBhvr>
                                      <p:to>
                                        <p:strVal val="hidden"/>
                                      </p:to>
                                    </p:set>
                                  </p:sub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132"/>
                                        </p:tgtEl>
                                        <p:attrNameLst>
                                          <p:attrName>style.visibility</p:attrName>
                                        </p:attrNameLst>
                                      </p:cBhvr>
                                      <p:to>
                                        <p:strVal val="visible"/>
                                      </p:to>
                                    </p:set>
                                    <p:animEffect transition="in" filter="wipe(up)">
                                      <p:cBhvr>
                                        <p:cTn id="60" dur="1000"/>
                                        <p:tgtEl>
                                          <p:spTgt spid="132"/>
                                        </p:tgtEl>
                                      </p:cBhvr>
                                    </p:animEffect>
                                  </p:childTnLst>
                                  <p:subTnLst>
                                    <p:set>
                                      <p:cBhvr override="childStyle">
                                        <p:cTn dur="1" fill="hold" display="0" masterRel="nextClick" afterEffect="1"/>
                                        <p:tgtEl>
                                          <p:spTgt spid="132"/>
                                        </p:tgtEl>
                                        <p:attrNameLst>
                                          <p:attrName>style.visibility</p:attrName>
                                        </p:attrNameLst>
                                      </p:cBhvr>
                                      <p:to>
                                        <p:strVal val="hidden"/>
                                      </p:to>
                                    </p:set>
                                  </p:sub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133"/>
                                        </p:tgtEl>
                                        <p:attrNameLst>
                                          <p:attrName>style.visibility</p:attrName>
                                        </p:attrNameLst>
                                      </p:cBhvr>
                                      <p:to>
                                        <p:strVal val="visible"/>
                                      </p:to>
                                    </p:set>
                                    <p:animEffect transition="in" filter="wipe(down)">
                                      <p:cBhvr>
                                        <p:cTn id="65" dur="1000"/>
                                        <p:tgtEl>
                                          <p:spTgt spid="133"/>
                                        </p:tgtEl>
                                      </p:cBhvr>
                                    </p:animEffect>
                                  </p:childTnLst>
                                </p:cTn>
                              </p:par>
                            </p:childTnLst>
                          </p:cTn>
                        </p:par>
                        <p:par>
                          <p:cTn id="66" fill="hold">
                            <p:stCondLst>
                              <p:cond delay="1000"/>
                            </p:stCondLst>
                            <p:childTnLst>
                              <p:par>
                                <p:cTn id="67" presetID="1" presetClass="entr" presetSubtype="0" fill="hold" nodeType="afterEffect">
                                  <p:stCondLst>
                                    <p:cond delay="0"/>
                                  </p:stCondLst>
                                  <p:childTnLst>
                                    <p:set>
                                      <p:cBhvr>
                                        <p:cTn id="68" dur="1" fill="hold">
                                          <p:stCondLst>
                                            <p:cond delay="0"/>
                                          </p:stCondLst>
                                        </p:cTn>
                                        <p:tgtEl>
                                          <p:spTgt spid="13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7"/>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7" grpId="0" animBg="1"/>
      <p:bldP spid="137" grpId="1" animBg="1"/>
      <p:bldP spid="14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日期占位符 3">
            <a:extLst>
              <a:ext uri="{FF2B5EF4-FFF2-40B4-BE49-F238E27FC236}">
                <a16:creationId xmlns:a16="http://schemas.microsoft.com/office/drawing/2014/main" id="{56B0FE90-BA6E-4D93-BEF4-4E2EFCBF18BC}"/>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38915" name="页脚占位符 4">
            <a:extLst>
              <a:ext uri="{FF2B5EF4-FFF2-40B4-BE49-F238E27FC236}">
                <a16:creationId xmlns:a16="http://schemas.microsoft.com/office/drawing/2014/main" id="{3B5557EE-5830-4A5D-A24B-B7900C25207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1AAB05F-BD45-4671-A92B-2B4ACD8A1793}" type="slidenum">
              <a:rPr lang="en-US" altLang="zh-CN" smtClean="0">
                <a:latin typeface="Garamond" panose="02020404030301010803" pitchFamily="18" charset="0"/>
              </a:rPr>
              <a:pPr/>
              <a:t>48</a:t>
            </a:fld>
            <a:endParaRPr lang="en-US" altLang="zh-CN">
              <a:latin typeface="Garamond" panose="02020404030301010803" pitchFamily="18" charset="0"/>
            </a:endParaRPr>
          </a:p>
        </p:txBody>
      </p:sp>
      <p:sp>
        <p:nvSpPr>
          <p:cNvPr id="38917" name="Rectangle 3">
            <a:extLst>
              <a:ext uri="{FF2B5EF4-FFF2-40B4-BE49-F238E27FC236}">
                <a16:creationId xmlns:a16="http://schemas.microsoft.com/office/drawing/2014/main" id="{D658E7E8-8874-4D34-AA29-7D7FAFCE7BB8}"/>
              </a:ext>
            </a:extLst>
          </p:cNvPr>
          <p:cNvSpPr>
            <a:spLocks noGrp="1" noChangeArrowheads="1"/>
          </p:cNvSpPr>
          <p:nvPr>
            <p:ph type="body" idx="1"/>
          </p:nvPr>
        </p:nvSpPr>
        <p:spPr>
          <a:xfrm>
            <a:off x="1161314" y="842152"/>
            <a:ext cx="8229600" cy="503237"/>
          </a:xfrm>
        </p:spPr>
        <p:txBody>
          <a:bodyPr/>
          <a:lstStyle/>
          <a:p>
            <a:pPr lvl="2" eaLnBrk="1" hangingPunct="1"/>
            <a:r>
              <a:rPr lang="en-US" altLang="zh-CN" dirty="0" err="1">
                <a:ea typeface="楷体" panose="02010609060101010101" pitchFamily="49" charset="-122"/>
                <a:cs typeface="Arial" panose="020B0604020202020204" pitchFamily="34" charset="0"/>
              </a:rPr>
              <a:t>rdt</a:t>
            </a:r>
            <a:r>
              <a:rPr lang="en-US" altLang="zh-CN" dirty="0">
                <a:ea typeface="楷体" panose="02010609060101010101" pitchFamily="49" charset="-122"/>
                <a:cs typeface="Arial" panose="020B0604020202020204" pitchFamily="34" charset="0"/>
              </a:rPr>
              <a:t> 2.0</a:t>
            </a:r>
            <a:r>
              <a:rPr lang="zh-CN" altLang="en-US" dirty="0">
                <a:ea typeface="楷体" panose="02010609060101010101" pitchFamily="49" charset="-122"/>
                <a:cs typeface="Arial" panose="020B0604020202020204" pitchFamily="34" charset="0"/>
              </a:rPr>
              <a:t>的有限状态机</a:t>
            </a:r>
            <a:r>
              <a:rPr lang="en-US" altLang="zh-CN" dirty="0">
                <a:ea typeface="楷体" panose="02010609060101010101" pitchFamily="49" charset="-122"/>
                <a:cs typeface="Arial" panose="020B0604020202020204" pitchFamily="34" charset="0"/>
              </a:rPr>
              <a:t>FSM</a:t>
            </a:r>
          </a:p>
        </p:txBody>
      </p:sp>
      <p:sp>
        <p:nvSpPr>
          <p:cNvPr id="38918" name="Oval 4">
            <a:extLst>
              <a:ext uri="{FF2B5EF4-FFF2-40B4-BE49-F238E27FC236}">
                <a16:creationId xmlns:a16="http://schemas.microsoft.com/office/drawing/2014/main" id="{3DAAA169-1570-48E6-8161-7C426C2595E7}"/>
              </a:ext>
            </a:extLst>
          </p:cNvPr>
          <p:cNvSpPr>
            <a:spLocks noChangeArrowheads="1"/>
          </p:cNvSpPr>
          <p:nvPr/>
        </p:nvSpPr>
        <p:spPr bwMode="auto">
          <a:xfrm>
            <a:off x="8458201" y="3521075"/>
            <a:ext cx="955675" cy="1011238"/>
          </a:xfrm>
          <a:prstGeom prst="ellipse">
            <a:avLst/>
          </a:prstGeom>
          <a:solidFill>
            <a:srgbClr val="339933"/>
          </a:solidFill>
          <a:ln w="19050">
            <a:solidFill>
              <a:srgbClr val="0099FF"/>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8919" name="Oval 5">
            <a:extLst>
              <a:ext uri="{FF2B5EF4-FFF2-40B4-BE49-F238E27FC236}">
                <a16:creationId xmlns:a16="http://schemas.microsoft.com/office/drawing/2014/main" id="{B2F138C2-0F1C-4B78-B219-EDABAA5F008E}"/>
              </a:ext>
            </a:extLst>
          </p:cNvPr>
          <p:cNvSpPr>
            <a:spLocks noChangeArrowheads="1"/>
          </p:cNvSpPr>
          <p:nvPr/>
        </p:nvSpPr>
        <p:spPr bwMode="auto">
          <a:xfrm>
            <a:off x="3962401" y="2981325"/>
            <a:ext cx="955675" cy="1011238"/>
          </a:xfrm>
          <a:prstGeom prst="ellipse">
            <a:avLst/>
          </a:prstGeom>
          <a:solidFill>
            <a:srgbClr val="0000FF"/>
          </a:solidFill>
          <a:ln w="19050">
            <a:solidFill>
              <a:srgbClr val="0099FF"/>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8920" name="Oval 6">
            <a:extLst>
              <a:ext uri="{FF2B5EF4-FFF2-40B4-BE49-F238E27FC236}">
                <a16:creationId xmlns:a16="http://schemas.microsoft.com/office/drawing/2014/main" id="{3CA601AD-9E90-46E2-A3C3-EEC5D6A0F50A}"/>
              </a:ext>
            </a:extLst>
          </p:cNvPr>
          <p:cNvSpPr>
            <a:spLocks noChangeArrowheads="1"/>
          </p:cNvSpPr>
          <p:nvPr/>
        </p:nvSpPr>
        <p:spPr bwMode="auto">
          <a:xfrm>
            <a:off x="2362201" y="2981325"/>
            <a:ext cx="955675" cy="1011238"/>
          </a:xfrm>
          <a:prstGeom prst="ellipse">
            <a:avLst/>
          </a:prstGeom>
          <a:solidFill>
            <a:srgbClr val="0000FF"/>
          </a:solidFill>
          <a:ln w="19050">
            <a:solidFill>
              <a:srgbClr val="0099FF"/>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8921" name="Oval 7">
            <a:extLst>
              <a:ext uri="{FF2B5EF4-FFF2-40B4-BE49-F238E27FC236}">
                <a16:creationId xmlns:a16="http://schemas.microsoft.com/office/drawing/2014/main" id="{86839DA0-9B22-405F-BC77-F8CD67C24112}"/>
              </a:ext>
            </a:extLst>
          </p:cNvPr>
          <p:cNvSpPr>
            <a:spLocks noChangeArrowheads="1"/>
          </p:cNvSpPr>
          <p:nvPr/>
        </p:nvSpPr>
        <p:spPr bwMode="auto">
          <a:xfrm>
            <a:off x="2220914" y="3057526"/>
            <a:ext cx="985837" cy="962025"/>
          </a:xfrm>
          <a:prstGeom prst="ellipse">
            <a:avLst/>
          </a:prstGeom>
          <a:solidFill>
            <a:srgbClr val="FFFFFF"/>
          </a:solidFill>
          <a:ln w="19050">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8922" name="Text Box 8">
            <a:extLst>
              <a:ext uri="{FF2B5EF4-FFF2-40B4-BE49-F238E27FC236}">
                <a16:creationId xmlns:a16="http://schemas.microsoft.com/office/drawing/2014/main" id="{BC57AAEC-2CE2-401B-AE29-5F830DAA760F}"/>
              </a:ext>
            </a:extLst>
          </p:cNvPr>
          <p:cNvSpPr txBox="1">
            <a:spLocks noChangeArrowheads="1"/>
          </p:cNvSpPr>
          <p:nvPr/>
        </p:nvSpPr>
        <p:spPr bwMode="auto">
          <a:xfrm>
            <a:off x="2119313" y="3141663"/>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ea typeface="楷体" panose="02010609060101010101" pitchFamily="49" charset="-122"/>
                <a:cs typeface="Arial" panose="020B0604020202020204" pitchFamily="34" charset="0"/>
              </a:rPr>
              <a:t>等待来自</a:t>
            </a:r>
          </a:p>
          <a:p>
            <a:pPr algn="ctr"/>
            <a:r>
              <a:rPr lang="zh-CN" altLang="en-US" sz="1600">
                <a:ea typeface="楷体" panose="02010609060101010101" pitchFamily="49" charset="-122"/>
                <a:cs typeface="Arial" panose="020B0604020202020204" pitchFamily="34" charset="0"/>
              </a:rPr>
              <a:t>上层的</a:t>
            </a:r>
          </a:p>
          <a:p>
            <a:pPr algn="ctr"/>
            <a:r>
              <a:rPr lang="zh-CN" altLang="en-US" sz="1600">
                <a:ea typeface="楷体" panose="02010609060101010101" pitchFamily="49" charset="-122"/>
                <a:cs typeface="Arial" panose="020B0604020202020204" pitchFamily="34" charset="0"/>
              </a:rPr>
              <a:t>调用</a:t>
            </a:r>
          </a:p>
        </p:txBody>
      </p:sp>
      <p:sp>
        <p:nvSpPr>
          <p:cNvPr id="38923" name="Text Box 9">
            <a:extLst>
              <a:ext uri="{FF2B5EF4-FFF2-40B4-BE49-F238E27FC236}">
                <a16:creationId xmlns:a16="http://schemas.microsoft.com/office/drawing/2014/main" id="{7B597C3F-1C7C-425D-9EF2-BF6D082224F1}"/>
              </a:ext>
            </a:extLst>
          </p:cNvPr>
          <p:cNvSpPr txBox="1">
            <a:spLocks noChangeArrowheads="1"/>
          </p:cNvSpPr>
          <p:nvPr/>
        </p:nvSpPr>
        <p:spPr bwMode="auto">
          <a:xfrm>
            <a:off x="2528888" y="2338388"/>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ea typeface="楷体" panose="02010609060101010101" pitchFamily="49" charset="-122"/>
                <a:cs typeface="Arial" panose="020B0604020202020204" pitchFamily="34" charset="0"/>
              </a:rPr>
              <a:t>sndpkt = make_pkt(data, </a:t>
            </a:r>
            <a:r>
              <a:rPr lang="en-US" altLang="zh-CN" sz="1600">
                <a:solidFill>
                  <a:srgbClr val="FF0000"/>
                </a:solidFill>
                <a:ea typeface="楷体" panose="02010609060101010101" pitchFamily="49" charset="-122"/>
                <a:cs typeface="Arial" panose="020B0604020202020204" pitchFamily="34" charset="0"/>
              </a:rPr>
              <a:t>checksum</a:t>
            </a:r>
            <a:r>
              <a:rPr lang="en-US" altLang="zh-CN" sz="1600">
                <a:ea typeface="楷体" panose="02010609060101010101" pitchFamily="49" charset="-122"/>
                <a:cs typeface="Arial" panose="020B0604020202020204" pitchFamily="34" charset="0"/>
              </a:rPr>
              <a:t>)</a:t>
            </a:r>
          </a:p>
          <a:p>
            <a:r>
              <a:rPr lang="en-US" altLang="zh-CN" sz="1600">
                <a:ea typeface="楷体" panose="02010609060101010101" pitchFamily="49" charset="-122"/>
                <a:cs typeface="Arial" panose="020B0604020202020204" pitchFamily="34" charset="0"/>
              </a:rPr>
              <a:t>udt_send(sndpkt)</a:t>
            </a:r>
          </a:p>
        </p:txBody>
      </p:sp>
      <p:sp>
        <p:nvSpPr>
          <p:cNvPr id="38924" name="Line 10">
            <a:extLst>
              <a:ext uri="{FF2B5EF4-FFF2-40B4-BE49-F238E27FC236}">
                <a16:creationId xmlns:a16="http://schemas.microsoft.com/office/drawing/2014/main" id="{6F1C0B62-7097-40C1-8376-58A9D444CDE3}"/>
              </a:ext>
            </a:extLst>
          </p:cNvPr>
          <p:cNvSpPr>
            <a:spLocks noChangeShapeType="1"/>
          </p:cNvSpPr>
          <p:nvPr/>
        </p:nvSpPr>
        <p:spPr bwMode="auto">
          <a:xfrm>
            <a:off x="2633663" y="238283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5" name="Text Box 11">
            <a:extLst>
              <a:ext uri="{FF2B5EF4-FFF2-40B4-BE49-F238E27FC236}">
                <a16:creationId xmlns:a16="http://schemas.microsoft.com/office/drawing/2014/main" id="{417942D8-668E-4A12-9169-33B3CD7D625C}"/>
              </a:ext>
            </a:extLst>
          </p:cNvPr>
          <p:cNvSpPr txBox="1">
            <a:spLocks noChangeArrowheads="1"/>
          </p:cNvSpPr>
          <p:nvPr/>
        </p:nvSpPr>
        <p:spPr bwMode="auto">
          <a:xfrm>
            <a:off x="7843839" y="5330826"/>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ea typeface="楷体" panose="02010609060101010101" pitchFamily="49" charset="-122"/>
                <a:cs typeface="Arial" panose="020B0604020202020204" pitchFamily="34" charset="0"/>
              </a:rPr>
              <a:t>extract(rcvpkt,data)</a:t>
            </a:r>
          </a:p>
          <a:p>
            <a:r>
              <a:rPr lang="en-US" altLang="zh-CN" sz="1600">
                <a:ea typeface="楷体" panose="02010609060101010101" pitchFamily="49" charset="-122"/>
                <a:cs typeface="Arial" panose="020B0604020202020204" pitchFamily="34" charset="0"/>
              </a:rPr>
              <a:t>deliver_data(data)</a:t>
            </a:r>
          </a:p>
          <a:p>
            <a:r>
              <a:rPr lang="en-US" altLang="zh-CN" sz="1600">
                <a:ea typeface="楷体" panose="02010609060101010101" pitchFamily="49" charset="-122"/>
                <a:cs typeface="Arial" panose="020B0604020202020204" pitchFamily="34" charset="0"/>
              </a:rPr>
              <a:t>udt_send(ACK)</a:t>
            </a:r>
          </a:p>
        </p:txBody>
      </p:sp>
      <p:sp>
        <p:nvSpPr>
          <p:cNvPr id="38926" name="Text Box 12">
            <a:extLst>
              <a:ext uri="{FF2B5EF4-FFF2-40B4-BE49-F238E27FC236}">
                <a16:creationId xmlns:a16="http://schemas.microsoft.com/office/drawing/2014/main" id="{D4BEE521-FDE4-4A21-A0DF-C341BD64F7A7}"/>
              </a:ext>
            </a:extLst>
          </p:cNvPr>
          <p:cNvSpPr txBox="1">
            <a:spLocks noChangeArrowheads="1"/>
          </p:cNvSpPr>
          <p:nvPr/>
        </p:nvSpPr>
        <p:spPr bwMode="auto">
          <a:xfrm>
            <a:off x="7821613" y="4797426"/>
            <a:ext cx="21574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ea typeface="楷体" panose="02010609060101010101" pitchFamily="49" charset="-122"/>
                <a:cs typeface="Arial" panose="020B0604020202020204" pitchFamily="34" charset="0"/>
              </a:rPr>
              <a:t>rdt_rcv(rcvpkt) &amp;&amp; </a:t>
            </a:r>
          </a:p>
          <a:p>
            <a:r>
              <a:rPr lang="en-US" altLang="zh-CN" sz="1600">
                <a:ea typeface="楷体" panose="02010609060101010101" pitchFamily="49" charset="-122"/>
                <a:cs typeface="Arial" panose="020B0604020202020204" pitchFamily="34" charset="0"/>
              </a:rPr>
              <a:t>   </a:t>
            </a:r>
            <a:r>
              <a:rPr lang="en-US" altLang="zh-CN" sz="1600">
                <a:solidFill>
                  <a:srgbClr val="FF0000"/>
                </a:solidFill>
                <a:ea typeface="楷体" panose="02010609060101010101" pitchFamily="49" charset="-122"/>
                <a:cs typeface="Arial" panose="020B0604020202020204" pitchFamily="34" charset="0"/>
              </a:rPr>
              <a:t>notcorrupt(rcvpkt)</a:t>
            </a:r>
          </a:p>
        </p:txBody>
      </p:sp>
      <p:sp>
        <p:nvSpPr>
          <p:cNvPr id="38927" name="Line 13">
            <a:extLst>
              <a:ext uri="{FF2B5EF4-FFF2-40B4-BE49-F238E27FC236}">
                <a16:creationId xmlns:a16="http://schemas.microsoft.com/office/drawing/2014/main" id="{A58520D9-94DA-4028-B998-87C0B155356E}"/>
              </a:ext>
            </a:extLst>
          </p:cNvPr>
          <p:cNvSpPr>
            <a:spLocks noChangeShapeType="1"/>
          </p:cNvSpPr>
          <p:nvPr/>
        </p:nvSpPr>
        <p:spPr bwMode="auto">
          <a:xfrm>
            <a:off x="7943851" y="5386388"/>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8" name="Freeform 14">
            <a:extLst>
              <a:ext uri="{FF2B5EF4-FFF2-40B4-BE49-F238E27FC236}">
                <a16:creationId xmlns:a16="http://schemas.microsoft.com/office/drawing/2014/main" id="{8FCF36F9-E803-4888-957D-99F43388C7D9}"/>
              </a:ext>
            </a:extLst>
          </p:cNvPr>
          <p:cNvSpPr>
            <a:spLocks/>
          </p:cNvSpPr>
          <p:nvPr/>
        </p:nvSpPr>
        <p:spPr bwMode="auto">
          <a:xfrm flipV="1">
            <a:off x="2581276" y="2827338"/>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929" name="Freeform 15">
            <a:extLst>
              <a:ext uri="{FF2B5EF4-FFF2-40B4-BE49-F238E27FC236}">
                <a16:creationId xmlns:a16="http://schemas.microsoft.com/office/drawing/2014/main" id="{6289894C-E1D7-4AFB-B697-53D0CFA2B934}"/>
              </a:ext>
            </a:extLst>
          </p:cNvPr>
          <p:cNvSpPr>
            <a:spLocks/>
          </p:cNvSpPr>
          <p:nvPr/>
        </p:nvSpPr>
        <p:spPr bwMode="auto">
          <a:xfrm>
            <a:off x="2628901" y="3987800"/>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930" name="Text Box 16">
            <a:extLst>
              <a:ext uri="{FF2B5EF4-FFF2-40B4-BE49-F238E27FC236}">
                <a16:creationId xmlns:a16="http://schemas.microsoft.com/office/drawing/2014/main" id="{D5DBB953-D71A-411C-81BB-B31D5039E801}"/>
              </a:ext>
            </a:extLst>
          </p:cNvPr>
          <p:cNvSpPr txBox="1">
            <a:spLocks noChangeArrowheads="1"/>
          </p:cNvSpPr>
          <p:nvPr/>
        </p:nvSpPr>
        <p:spPr bwMode="auto">
          <a:xfrm>
            <a:off x="2595563" y="4340225"/>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ea typeface="楷体" panose="02010609060101010101" pitchFamily="49" charset="-122"/>
                <a:cs typeface="Arial" panose="020B0604020202020204" pitchFamily="34" charset="0"/>
              </a:rPr>
              <a:t>rdt_rcv(rcvpkt) &amp;&amp; </a:t>
            </a:r>
            <a:r>
              <a:rPr lang="en-US" altLang="zh-CN" sz="1600">
                <a:solidFill>
                  <a:srgbClr val="FF0000"/>
                </a:solidFill>
                <a:ea typeface="楷体" panose="02010609060101010101" pitchFamily="49" charset="-122"/>
                <a:cs typeface="Arial" panose="020B0604020202020204" pitchFamily="34" charset="0"/>
              </a:rPr>
              <a:t>isACK(rcvpkt</a:t>
            </a:r>
            <a:r>
              <a:rPr lang="en-US" altLang="zh-CN" sz="1600">
                <a:ea typeface="楷体" panose="02010609060101010101" pitchFamily="49" charset="-122"/>
                <a:cs typeface="Arial" panose="020B0604020202020204" pitchFamily="34" charset="0"/>
              </a:rPr>
              <a:t>)</a:t>
            </a:r>
          </a:p>
        </p:txBody>
      </p:sp>
      <p:sp>
        <p:nvSpPr>
          <p:cNvPr id="38931" name="Line 17">
            <a:extLst>
              <a:ext uri="{FF2B5EF4-FFF2-40B4-BE49-F238E27FC236}">
                <a16:creationId xmlns:a16="http://schemas.microsoft.com/office/drawing/2014/main" id="{67224A3B-77CE-4D38-BFB5-79A087E35533}"/>
              </a:ext>
            </a:extLst>
          </p:cNvPr>
          <p:cNvSpPr>
            <a:spLocks noChangeShapeType="1"/>
          </p:cNvSpPr>
          <p:nvPr/>
        </p:nvSpPr>
        <p:spPr bwMode="auto">
          <a:xfrm flipV="1">
            <a:off x="2697164" y="4657725"/>
            <a:ext cx="2941637" cy="635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2" name="Freeform 18">
            <a:extLst>
              <a:ext uri="{FF2B5EF4-FFF2-40B4-BE49-F238E27FC236}">
                <a16:creationId xmlns:a16="http://schemas.microsoft.com/office/drawing/2014/main" id="{EE9FACFC-ED7D-4D87-A56A-6FEAD15E947B}"/>
              </a:ext>
            </a:extLst>
          </p:cNvPr>
          <p:cNvSpPr>
            <a:spLocks/>
          </p:cNvSpPr>
          <p:nvPr/>
        </p:nvSpPr>
        <p:spPr bwMode="auto">
          <a:xfrm>
            <a:off x="4776789" y="3133726"/>
            <a:ext cx="466725" cy="893763"/>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933" name="Text Box 19">
            <a:extLst>
              <a:ext uri="{FF2B5EF4-FFF2-40B4-BE49-F238E27FC236}">
                <a16:creationId xmlns:a16="http://schemas.microsoft.com/office/drawing/2014/main" id="{AEEEB0F7-C5F9-4FB1-99A9-55D8633575BB}"/>
              </a:ext>
            </a:extLst>
          </p:cNvPr>
          <p:cNvSpPr txBox="1">
            <a:spLocks noChangeArrowheads="1"/>
          </p:cNvSpPr>
          <p:nvPr/>
        </p:nvSpPr>
        <p:spPr bwMode="auto">
          <a:xfrm>
            <a:off x="5086351" y="3448050"/>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ea typeface="楷体" panose="02010609060101010101" pitchFamily="49" charset="-122"/>
                <a:cs typeface="Arial" panose="020B0604020202020204" pitchFamily="34" charset="0"/>
              </a:rPr>
              <a:t>udt_send(sndpkt)</a:t>
            </a:r>
          </a:p>
        </p:txBody>
      </p:sp>
      <p:sp>
        <p:nvSpPr>
          <p:cNvPr id="38934" name="Text Box 20">
            <a:extLst>
              <a:ext uri="{FF2B5EF4-FFF2-40B4-BE49-F238E27FC236}">
                <a16:creationId xmlns:a16="http://schemas.microsoft.com/office/drawing/2014/main" id="{D8993BB7-6931-45FF-95A2-CC54EAE04143}"/>
              </a:ext>
            </a:extLst>
          </p:cNvPr>
          <p:cNvSpPr txBox="1">
            <a:spLocks noChangeArrowheads="1"/>
          </p:cNvSpPr>
          <p:nvPr/>
        </p:nvSpPr>
        <p:spPr bwMode="auto">
          <a:xfrm>
            <a:off x="5060951" y="2868614"/>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ea typeface="楷体" panose="02010609060101010101" pitchFamily="49" charset="-122"/>
                <a:cs typeface="Arial" panose="020B0604020202020204" pitchFamily="34" charset="0"/>
              </a:rPr>
              <a:t>rdt_rcv(rcvpkt) &amp;&amp;</a:t>
            </a:r>
          </a:p>
          <a:p>
            <a:r>
              <a:rPr lang="en-US" altLang="zh-CN" sz="1600">
                <a:ea typeface="楷体" panose="02010609060101010101" pitchFamily="49" charset="-122"/>
                <a:cs typeface="Arial" panose="020B0604020202020204" pitchFamily="34" charset="0"/>
              </a:rPr>
              <a:t>   </a:t>
            </a:r>
            <a:r>
              <a:rPr lang="en-US" altLang="zh-CN" sz="1600">
                <a:solidFill>
                  <a:srgbClr val="FF0000"/>
                </a:solidFill>
                <a:ea typeface="楷体" panose="02010609060101010101" pitchFamily="49" charset="-122"/>
                <a:cs typeface="Arial" panose="020B0604020202020204" pitchFamily="34" charset="0"/>
              </a:rPr>
              <a:t>isNAK(rcvpkt)</a:t>
            </a:r>
          </a:p>
        </p:txBody>
      </p:sp>
      <p:sp>
        <p:nvSpPr>
          <p:cNvPr id="38935" name="Line 21">
            <a:extLst>
              <a:ext uri="{FF2B5EF4-FFF2-40B4-BE49-F238E27FC236}">
                <a16:creationId xmlns:a16="http://schemas.microsoft.com/office/drawing/2014/main" id="{2A519006-54B7-4935-91C5-3DB44367FB34}"/>
              </a:ext>
            </a:extLst>
          </p:cNvPr>
          <p:cNvSpPr>
            <a:spLocks noChangeShapeType="1"/>
          </p:cNvSpPr>
          <p:nvPr/>
        </p:nvSpPr>
        <p:spPr bwMode="auto">
          <a:xfrm>
            <a:off x="5180013" y="3448050"/>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8936" name="Group 22">
            <a:extLst>
              <a:ext uri="{FF2B5EF4-FFF2-40B4-BE49-F238E27FC236}">
                <a16:creationId xmlns:a16="http://schemas.microsoft.com/office/drawing/2014/main" id="{44D208C6-8CE8-4D1A-8036-5F90DCEDDB97}"/>
              </a:ext>
            </a:extLst>
          </p:cNvPr>
          <p:cNvGrpSpPr>
            <a:grpSpLocks/>
          </p:cNvGrpSpPr>
          <p:nvPr/>
        </p:nvGrpSpPr>
        <p:grpSpPr bwMode="auto">
          <a:xfrm>
            <a:off x="8097838" y="2368550"/>
            <a:ext cx="1924050" cy="858838"/>
            <a:chOff x="2222" y="2660"/>
            <a:chExt cx="1212" cy="541"/>
          </a:xfrm>
        </p:grpSpPr>
        <p:sp>
          <p:nvSpPr>
            <p:cNvPr id="38961" name="Text Box 23">
              <a:extLst>
                <a:ext uri="{FF2B5EF4-FFF2-40B4-BE49-F238E27FC236}">
                  <a16:creationId xmlns:a16="http://schemas.microsoft.com/office/drawing/2014/main" id="{45353AD9-3176-4A70-9613-FA6E9E2832E6}"/>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ea typeface="楷体" panose="02010609060101010101" pitchFamily="49" charset="-122"/>
                  <a:cs typeface="Arial" panose="020B0604020202020204" pitchFamily="34" charset="0"/>
                </a:rPr>
                <a:t>udt_send(NAK)</a:t>
              </a:r>
            </a:p>
          </p:txBody>
        </p:sp>
        <p:sp>
          <p:nvSpPr>
            <p:cNvPr id="38962" name="Text Box 24">
              <a:extLst>
                <a:ext uri="{FF2B5EF4-FFF2-40B4-BE49-F238E27FC236}">
                  <a16:creationId xmlns:a16="http://schemas.microsoft.com/office/drawing/2014/main" id="{7664F690-F6CF-4BDD-AD8A-F4E3C0979ABC}"/>
                </a:ext>
              </a:extLst>
            </p:cNvPr>
            <p:cNvSpPr txBox="1">
              <a:spLocks noChangeArrowheads="1"/>
            </p:cNvSpPr>
            <p:nvPr/>
          </p:nvSpPr>
          <p:spPr bwMode="auto">
            <a:xfrm>
              <a:off x="2225" y="2660"/>
              <a:ext cx="1209"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ea typeface="楷体" panose="02010609060101010101" pitchFamily="49" charset="-122"/>
                  <a:cs typeface="Arial" panose="020B0604020202020204" pitchFamily="34" charset="0"/>
                </a:rPr>
                <a:t>rdt_rcv(rcvpkt) &amp;&amp; </a:t>
              </a:r>
            </a:p>
            <a:p>
              <a:r>
                <a:rPr lang="en-US" altLang="zh-CN" sz="1600">
                  <a:ea typeface="楷体" panose="02010609060101010101" pitchFamily="49" charset="-122"/>
                  <a:cs typeface="Arial" panose="020B0604020202020204" pitchFamily="34" charset="0"/>
                </a:rPr>
                <a:t>  </a:t>
              </a:r>
              <a:r>
                <a:rPr lang="en-US" altLang="zh-CN" sz="1600">
                  <a:solidFill>
                    <a:srgbClr val="FF0000"/>
                  </a:solidFill>
                  <a:ea typeface="楷体" panose="02010609060101010101" pitchFamily="49" charset="-122"/>
                  <a:cs typeface="Arial" panose="020B0604020202020204" pitchFamily="34" charset="0"/>
                </a:rPr>
                <a:t>corrupt(rcvpkt)</a:t>
              </a:r>
            </a:p>
          </p:txBody>
        </p:sp>
        <p:sp>
          <p:nvSpPr>
            <p:cNvPr id="38963" name="Line 25">
              <a:extLst>
                <a:ext uri="{FF2B5EF4-FFF2-40B4-BE49-F238E27FC236}">
                  <a16:creationId xmlns:a16="http://schemas.microsoft.com/office/drawing/2014/main" id="{80D3A25A-8311-4C5C-A52F-8774F6A9653B}"/>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937" name="Group 26">
            <a:extLst>
              <a:ext uri="{FF2B5EF4-FFF2-40B4-BE49-F238E27FC236}">
                <a16:creationId xmlns:a16="http://schemas.microsoft.com/office/drawing/2014/main" id="{E632F22E-0BFD-4917-B213-5D46D004CD3F}"/>
              </a:ext>
            </a:extLst>
          </p:cNvPr>
          <p:cNvGrpSpPr>
            <a:grpSpLocks/>
          </p:cNvGrpSpPr>
          <p:nvPr/>
        </p:nvGrpSpPr>
        <p:grpSpPr bwMode="auto">
          <a:xfrm>
            <a:off x="3816350" y="3070226"/>
            <a:ext cx="1074738" cy="962025"/>
            <a:chOff x="1540" y="2116"/>
            <a:chExt cx="677" cy="606"/>
          </a:xfrm>
        </p:grpSpPr>
        <p:sp>
          <p:nvSpPr>
            <p:cNvPr id="38959" name="Oval 27">
              <a:extLst>
                <a:ext uri="{FF2B5EF4-FFF2-40B4-BE49-F238E27FC236}">
                  <a16:creationId xmlns:a16="http://schemas.microsoft.com/office/drawing/2014/main" id="{9C683C34-4DE4-4D4B-8A9B-6B432F98A0EE}"/>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8960" name="Text Box 28">
              <a:extLst>
                <a:ext uri="{FF2B5EF4-FFF2-40B4-BE49-F238E27FC236}">
                  <a16:creationId xmlns:a16="http://schemas.microsoft.com/office/drawing/2014/main" id="{7190EB3D-A70C-47E0-9BBA-EFD389063EBF}"/>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ea typeface="楷体" panose="02010609060101010101" pitchFamily="49" charset="-122"/>
                  <a:cs typeface="Arial" panose="020B0604020202020204" pitchFamily="34" charset="0"/>
                </a:rPr>
                <a:t>等待 </a:t>
              </a:r>
            </a:p>
            <a:p>
              <a:pPr algn="ctr"/>
              <a:r>
                <a:rPr lang="en-US" altLang="zh-CN" sz="1600">
                  <a:ea typeface="楷体" panose="02010609060101010101" pitchFamily="49" charset="-122"/>
                  <a:cs typeface="Arial" panose="020B0604020202020204" pitchFamily="34" charset="0"/>
                </a:rPr>
                <a:t>ACK </a:t>
              </a:r>
              <a:r>
                <a:rPr lang="zh-CN" altLang="en-US" sz="1600">
                  <a:ea typeface="楷体" panose="02010609060101010101" pitchFamily="49" charset="-122"/>
                  <a:cs typeface="Arial" panose="020B0604020202020204" pitchFamily="34" charset="0"/>
                </a:rPr>
                <a:t>或 </a:t>
              </a:r>
              <a:r>
                <a:rPr lang="en-US" altLang="zh-CN" sz="1600">
                  <a:ea typeface="楷体" panose="02010609060101010101" pitchFamily="49" charset="-122"/>
                  <a:cs typeface="Arial" panose="020B0604020202020204" pitchFamily="34" charset="0"/>
                </a:rPr>
                <a:t>NAK</a:t>
              </a:r>
            </a:p>
          </p:txBody>
        </p:sp>
      </p:grpSp>
      <p:sp>
        <p:nvSpPr>
          <p:cNvPr id="38938" name="Line 29">
            <a:extLst>
              <a:ext uri="{FF2B5EF4-FFF2-40B4-BE49-F238E27FC236}">
                <a16:creationId xmlns:a16="http://schemas.microsoft.com/office/drawing/2014/main" id="{61173498-510D-49AD-B798-9ACA5A6F4500}"/>
              </a:ext>
            </a:extLst>
          </p:cNvPr>
          <p:cNvSpPr>
            <a:spLocks noChangeShapeType="1"/>
          </p:cNvSpPr>
          <p:nvPr/>
        </p:nvSpPr>
        <p:spPr bwMode="auto">
          <a:xfrm>
            <a:off x="7858125" y="3513139"/>
            <a:ext cx="433388" cy="244475"/>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939" name="Freeform 30">
            <a:extLst>
              <a:ext uri="{FF2B5EF4-FFF2-40B4-BE49-F238E27FC236}">
                <a16:creationId xmlns:a16="http://schemas.microsoft.com/office/drawing/2014/main" id="{5BCCE16E-6BA8-4D47-8D04-9023C0AF6EB8}"/>
              </a:ext>
            </a:extLst>
          </p:cNvPr>
          <p:cNvSpPr>
            <a:spLocks/>
          </p:cNvSpPr>
          <p:nvPr/>
        </p:nvSpPr>
        <p:spPr bwMode="auto">
          <a:xfrm>
            <a:off x="8196263" y="3163888"/>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38940" name="Group 31">
            <a:extLst>
              <a:ext uri="{FF2B5EF4-FFF2-40B4-BE49-F238E27FC236}">
                <a16:creationId xmlns:a16="http://schemas.microsoft.com/office/drawing/2014/main" id="{52951000-FC18-4644-B88A-E7E1C2425328}"/>
              </a:ext>
            </a:extLst>
          </p:cNvPr>
          <p:cNvGrpSpPr>
            <a:grpSpLocks/>
          </p:cNvGrpSpPr>
          <p:nvPr/>
        </p:nvGrpSpPr>
        <p:grpSpPr bwMode="auto">
          <a:xfrm>
            <a:off x="8248650" y="3584576"/>
            <a:ext cx="1200150" cy="962025"/>
            <a:chOff x="1335" y="3347"/>
            <a:chExt cx="756" cy="606"/>
          </a:xfrm>
        </p:grpSpPr>
        <p:sp>
          <p:nvSpPr>
            <p:cNvPr id="38957" name="Oval 32">
              <a:extLst>
                <a:ext uri="{FF2B5EF4-FFF2-40B4-BE49-F238E27FC236}">
                  <a16:creationId xmlns:a16="http://schemas.microsoft.com/office/drawing/2014/main" id="{3F73D977-D07F-44C9-A11E-2B731EB66943}"/>
                </a:ext>
              </a:extLst>
            </p:cNvPr>
            <p:cNvSpPr>
              <a:spLocks noChangeArrowheads="1"/>
            </p:cNvSpPr>
            <p:nvPr/>
          </p:nvSpPr>
          <p:spPr bwMode="auto">
            <a:xfrm>
              <a:off x="1390" y="3347"/>
              <a:ext cx="621" cy="606"/>
            </a:xfrm>
            <a:prstGeom prst="ellipse">
              <a:avLst/>
            </a:prstGeom>
            <a:solidFill>
              <a:srgbClr val="FFFFFF"/>
            </a:solidFill>
            <a:ln w="19050">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8958" name="Text Box 33">
              <a:extLst>
                <a:ext uri="{FF2B5EF4-FFF2-40B4-BE49-F238E27FC236}">
                  <a16:creationId xmlns:a16="http://schemas.microsoft.com/office/drawing/2014/main" id="{C2494D19-45E9-4603-A4BA-E2C97429E491}"/>
                </a:ext>
              </a:extLst>
            </p:cNvPr>
            <p:cNvSpPr txBox="1">
              <a:spLocks noChangeArrowheads="1"/>
            </p:cNvSpPr>
            <p:nvPr/>
          </p:nvSpPr>
          <p:spPr bwMode="auto">
            <a:xfrm>
              <a:off x="1335" y="3400"/>
              <a:ext cx="7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ea typeface="楷体" panose="02010609060101010101" pitchFamily="49" charset="-122"/>
                  <a:cs typeface="Arial" panose="020B0604020202020204" pitchFamily="34" charset="0"/>
                </a:rPr>
                <a:t>等待来自</a:t>
              </a:r>
            </a:p>
            <a:p>
              <a:pPr algn="ctr"/>
              <a:r>
                <a:rPr lang="zh-CN" altLang="en-US" sz="1600">
                  <a:ea typeface="楷体" panose="02010609060101010101" pitchFamily="49" charset="-122"/>
                  <a:cs typeface="Arial" panose="020B0604020202020204" pitchFamily="34" charset="0"/>
                </a:rPr>
                <a:t>下层的</a:t>
              </a:r>
            </a:p>
            <a:p>
              <a:pPr algn="ctr"/>
              <a:r>
                <a:rPr lang="zh-CN" altLang="en-US" sz="1600">
                  <a:ea typeface="楷体" panose="02010609060101010101" pitchFamily="49" charset="-122"/>
                  <a:cs typeface="Arial" panose="020B0604020202020204" pitchFamily="34" charset="0"/>
                </a:rPr>
                <a:t>调用</a:t>
              </a:r>
            </a:p>
          </p:txBody>
        </p:sp>
      </p:grpSp>
      <p:sp>
        <p:nvSpPr>
          <p:cNvPr id="38941" name="Freeform 34">
            <a:extLst>
              <a:ext uri="{FF2B5EF4-FFF2-40B4-BE49-F238E27FC236}">
                <a16:creationId xmlns:a16="http://schemas.microsoft.com/office/drawing/2014/main" id="{62183A34-1745-4EA5-8F62-49CFCA2EC48C}"/>
              </a:ext>
            </a:extLst>
          </p:cNvPr>
          <p:cNvSpPr>
            <a:spLocks/>
          </p:cNvSpPr>
          <p:nvPr/>
        </p:nvSpPr>
        <p:spPr bwMode="auto">
          <a:xfrm flipV="1">
            <a:off x="8208963" y="4479925"/>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942" name="Text Box 35">
            <a:extLst>
              <a:ext uri="{FF2B5EF4-FFF2-40B4-BE49-F238E27FC236}">
                <a16:creationId xmlns:a16="http://schemas.microsoft.com/office/drawing/2014/main" id="{70E9BD53-EA4F-4321-A6BB-2BD6027C75BA}"/>
              </a:ext>
            </a:extLst>
          </p:cNvPr>
          <p:cNvSpPr txBox="1">
            <a:spLocks noChangeArrowheads="1"/>
          </p:cNvSpPr>
          <p:nvPr/>
        </p:nvSpPr>
        <p:spPr bwMode="auto">
          <a:xfrm>
            <a:off x="3275013" y="5114925"/>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a:solidFill>
                  <a:srgbClr val="0000FF"/>
                </a:solidFill>
                <a:ea typeface="楷体" panose="02010609060101010101" pitchFamily="49" charset="-122"/>
                <a:cs typeface="Arial" panose="020B0604020202020204" pitchFamily="34" charset="0"/>
              </a:rPr>
              <a:t>发送方</a:t>
            </a:r>
          </a:p>
        </p:txBody>
      </p:sp>
      <p:sp>
        <p:nvSpPr>
          <p:cNvPr id="38943" name="Text Box 36">
            <a:extLst>
              <a:ext uri="{FF2B5EF4-FFF2-40B4-BE49-F238E27FC236}">
                <a16:creationId xmlns:a16="http://schemas.microsoft.com/office/drawing/2014/main" id="{BDCFAF95-A3EB-4453-8663-C35DC28822BC}"/>
              </a:ext>
            </a:extLst>
          </p:cNvPr>
          <p:cNvSpPr txBox="1">
            <a:spLocks noChangeArrowheads="1"/>
          </p:cNvSpPr>
          <p:nvPr/>
        </p:nvSpPr>
        <p:spPr bwMode="auto">
          <a:xfrm>
            <a:off x="8472488" y="1700213"/>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a:solidFill>
                  <a:srgbClr val="339933"/>
                </a:solidFill>
                <a:ea typeface="楷体" panose="02010609060101010101" pitchFamily="49" charset="-122"/>
                <a:cs typeface="Arial" panose="020B0604020202020204" pitchFamily="34" charset="0"/>
              </a:rPr>
              <a:t>接收方</a:t>
            </a:r>
          </a:p>
        </p:txBody>
      </p:sp>
      <p:sp>
        <p:nvSpPr>
          <p:cNvPr id="38944" name="Line 37">
            <a:extLst>
              <a:ext uri="{FF2B5EF4-FFF2-40B4-BE49-F238E27FC236}">
                <a16:creationId xmlns:a16="http://schemas.microsoft.com/office/drawing/2014/main" id="{A6C84BDF-891E-4ACE-923B-9290B10C9CC7}"/>
              </a:ext>
            </a:extLst>
          </p:cNvPr>
          <p:cNvSpPr>
            <a:spLocks noChangeShapeType="1"/>
          </p:cNvSpPr>
          <p:nvPr/>
        </p:nvSpPr>
        <p:spPr bwMode="auto">
          <a:xfrm>
            <a:off x="1873250" y="3014664"/>
            <a:ext cx="433388" cy="244475"/>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945" name="Text Box 38">
            <a:extLst>
              <a:ext uri="{FF2B5EF4-FFF2-40B4-BE49-F238E27FC236}">
                <a16:creationId xmlns:a16="http://schemas.microsoft.com/office/drawing/2014/main" id="{7C237971-1240-4CD8-AE7E-BD7AC622B9EC}"/>
              </a:ext>
            </a:extLst>
          </p:cNvPr>
          <p:cNvSpPr txBox="1">
            <a:spLocks noChangeArrowheads="1"/>
          </p:cNvSpPr>
          <p:nvPr/>
        </p:nvSpPr>
        <p:spPr bwMode="auto">
          <a:xfrm>
            <a:off x="2555875" y="2060576"/>
            <a:ext cx="22558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ea typeface="楷体" panose="02010609060101010101" pitchFamily="49" charset="-122"/>
                <a:cs typeface="Arial" panose="020B0604020202020204" pitchFamily="34" charset="0"/>
              </a:rPr>
              <a:t>rdt_send(data)</a:t>
            </a:r>
          </a:p>
        </p:txBody>
      </p:sp>
      <p:sp>
        <p:nvSpPr>
          <p:cNvPr id="38946" name="Text Box 35">
            <a:extLst>
              <a:ext uri="{FF2B5EF4-FFF2-40B4-BE49-F238E27FC236}">
                <a16:creationId xmlns:a16="http://schemas.microsoft.com/office/drawing/2014/main" id="{69D23EC9-D874-4922-8086-335EF8ED8A57}"/>
              </a:ext>
            </a:extLst>
          </p:cNvPr>
          <p:cNvSpPr txBox="1">
            <a:spLocks noChangeArrowheads="1"/>
          </p:cNvSpPr>
          <p:nvPr/>
        </p:nvSpPr>
        <p:spPr bwMode="auto">
          <a:xfrm>
            <a:off x="3665538" y="4692650"/>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latin typeface="Symbol" panose="05050102010706020507" pitchFamily="18" charset="2"/>
                <a:ea typeface="MS PGothic" panose="020B0600070205080204" pitchFamily="34" charset="-128"/>
              </a:rPr>
              <a:t>L</a:t>
            </a:r>
          </a:p>
        </p:txBody>
      </p:sp>
      <p:sp>
        <p:nvSpPr>
          <p:cNvPr id="38947" name="Text Box 43">
            <a:extLst>
              <a:ext uri="{FF2B5EF4-FFF2-40B4-BE49-F238E27FC236}">
                <a16:creationId xmlns:a16="http://schemas.microsoft.com/office/drawing/2014/main" id="{DB3A785E-F690-40EC-9B8B-D44E32A86B99}"/>
              </a:ext>
            </a:extLst>
          </p:cNvPr>
          <p:cNvSpPr txBox="1">
            <a:spLocks noChangeArrowheads="1"/>
          </p:cNvSpPr>
          <p:nvPr/>
        </p:nvSpPr>
        <p:spPr bwMode="auto">
          <a:xfrm>
            <a:off x="5667375" y="1785938"/>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楷体" panose="02010609060101010101" pitchFamily="49" charset="-122"/>
                <a:ea typeface="楷体" panose="02010609060101010101" pitchFamily="49" charset="-122"/>
              </a:rPr>
              <a:t>加校验和</a:t>
            </a:r>
          </a:p>
        </p:txBody>
      </p:sp>
      <p:cxnSp>
        <p:nvCxnSpPr>
          <p:cNvPr id="44" name="直接箭头连接符 43">
            <a:extLst>
              <a:ext uri="{FF2B5EF4-FFF2-40B4-BE49-F238E27FC236}">
                <a16:creationId xmlns:a16="http://schemas.microsoft.com/office/drawing/2014/main" id="{611F02BA-524E-420D-BC8B-F41783D14482}"/>
              </a:ext>
            </a:extLst>
          </p:cNvPr>
          <p:cNvCxnSpPr>
            <a:stCxn id="38947" idx="2"/>
          </p:cNvCxnSpPr>
          <p:nvPr/>
        </p:nvCxnSpPr>
        <p:spPr>
          <a:xfrm rot="5400000">
            <a:off x="5661026" y="1873251"/>
            <a:ext cx="276225" cy="835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8949" name="Text Box 52">
            <a:extLst>
              <a:ext uri="{FF2B5EF4-FFF2-40B4-BE49-F238E27FC236}">
                <a16:creationId xmlns:a16="http://schemas.microsoft.com/office/drawing/2014/main" id="{C7760913-8115-4D77-BD71-6A4AD2D8A1D9}"/>
              </a:ext>
            </a:extLst>
          </p:cNvPr>
          <p:cNvSpPr txBox="1">
            <a:spLocks noChangeArrowheads="1"/>
          </p:cNvSpPr>
          <p:nvPr/>
        </p:nvSpPr>
        <p:spPr bwMode="auto">
          <a:xfrm>
            <a:off x="6024563" y="4646613"/>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楷体" panose="02010609060101010101" pitchFamily="49" charset="-122"/>
                <a:ea typeface="楷体" panose="02010609060101010101" pitchFamily="49" charset="-122"/>
              </a:rPr>
              <a:t>重发机制</a:t>
            </a:r>
          </a:p>
        </p:txBody>
      </p:sp>
      <p:cxnSp>
        <p:nvCxnSpPr>
          <p:cNvPr id="46" name="直接箭头连接符 45">
            <a:extLst>
              <a:ext uri="{FF2B5EF4-FFF2-40B4-BE49-F238E27FC236}">
                <a16:creationId xmlns:a16="http://schemas.microsoft.com/office/drawing/2014/main" id="{B9ED947B-8EFB-4DD0-8244-8FAFCF1302AB}"/>
              </a:ext>
            </a:extLst>
          </p:cNvPr>
          <p:cNvCxnSpPr>
            <a:stCxn id="38949" idx="0"/>
          </p:cNvCxnSpPr>
          <p:nvPr/>
        </p:nvCxnSpPr>
        <p:spPr>
          <a:xfrm rot="16200000" flipV="1">
            <a:off x="5761832" y="3834607"/>
            <a:ext cx="860425" cy="763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8951" name="Text Box 45">
            <a:extLst>
              <a:ext uri="{FF2B5EF4-FFF2-40B4-BE49-F238E27FC236}">
                <a16:creationId xmlns:a16="http://schemas.microsoft.com/office/drawing/2014/main" id="{762C7926-666E-4591-9C45-37D7F38EA137}"/>
              </a:ext>
            </a:extLst>
          </p:cNvPr>
          <p:cNvSpPr txBox="1">
            <a:spLocks noChangeArrowheads="1"/>
          </p:cNvSpPr>
          <p:nvPr/>
        </p:nvSpPr>
        <p:spPr bwMode="auto">
          <a:xfrm>
            <a:off x="6816725" y="3783013"/>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楷体" panose="02010609060101010101" pitchFamily="49" charset="-122"/>
                <a:ea typeface="楷体" panose="02010609060101010101" pitchFamily="49" charset="-122"/>
              </a:rPr>
              <a:t>差错检测</a:t>
            </a:r>
          </a:p>
        </p:txBody>
      </p:sp>
      <p:cxnSp>
        <p:nvCxnSpPr>
          <p:cNvPr id="51" name="直接箭头连接符 50">
            <a:extLst>
              <a:ext uri="{FF2B5EF4-FFF2-40B4-BE49-F238E27FC236}">
                <a16:creationId xmlns:a16="http://schemas.microsoft.com/office/drawing/2014/main" id="{842A35C8-7A98-4489-93B7-B16D6344365B}"/>
              </a:ext>
            </a:extLst>
          </p:cNvPr>
          <p:cNvCxnSpPr>
            <a:stCxn id="38951" idx="0"/>
          </p:cNvCxnSpPr>
          <p:nvPr/>
        </p:nvCxnSpPr>
        <p:spPr>
          <a:xfrm rot="5400000" flipH="1" flipV="1">
            <a:off x="7304088" y="2847976"/>
            <a:ext cx="996950" cy="873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7A2AE39A-0789-4852-9E6C-A0CDD5D9A7FF}"/>
              </a:ext>
            </a:extLst>
          </p:cNvPr>
          <p:cNvCxnSpPr>
            <a:stCxn id="38951" idx="2"/>
          </p:cNvCxnSpPr>
          <p:nvPr/>
        </p:nvCxnSpPr>
        <p:spPr>
          <a:xfrm rot="16200000" flipH="1">
            <a:off x="7234238" y="4281488"/>
            <a:ext cx="993775" cy="730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8954" name="Text Box 49">
            <a:extLst>
              <a:ext uri="{FF2B5EF4-FFF2-40B4-BE49-F238E27FC236}">
                <a16:creationId xmlns:a16="http://schemas.microsoft.com/office/drawing/2014/main" id="{0BD5331B-22D4-426D-B132-8749EE87F35F}"/>
              </a:ext>
            </a:extLst>
          </p:cNvPr>
          <p:cNvSpPr txBox="1">
            <a:spLocks noChangeArrowheads="1"/>
          </p:cNvSpPr>
          <p:nvPr/>
        </p:nvSpPr>
        <p:spPr bwMode="auto">
          <a:xfrm>
            <a:off x="9340850" y="3860801"/>
            <a:ext cx="1327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楷体" panose="02010609060101010101" pitchFamily="49" charset="-122"/>
                <a:ea typeface="楷体" panose="02010609060101010101" pitchFamily="49" charset="-122"/>
              </a:rPr>
              <a:t>接受方反馈</a:t>
            </a:r>
          </a:p>
        </p:txBody>
      </p:sp>
      <p:cxnSp>
        <p:nvCxnSpPr>
          <p:cNvPr id="59" name="直接箭头连接符 58">
            <a:extLst>
              <a:ext uri="{FF2B5EF4-FFF2-40B4-BE49-F238E27FC236}">
                <a16:creationId xmlns:a16="http://schemas.microsoft.com/office/drawing/2014/main" id="{AA0CE038-B77C-4834-8835-2DB25481FE63}"/>
              </a:ext>
            </a:extLst>
          </p:cNvPr>
          <p:cNvCxnSpPr>
            <a:stCxn id="38954" idx="0"/>
          </p:cNvCxnSpPr>
          <p:nvPr/>
        </p:nvCxnSpPr>
        <p:spPr>
          <a:xfrm rot="16200000" flipV="1">
            <a:off x="9441657" y="3298032"/>
            <a:ext cx="646112" cy="479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5822097E-0D3F-43E9-BAA9-5097CC1D86B6}"/>
              </a:ext>
            </a:extLst>
          </p:cNvPr>
          <p:cNvCxnSpPr>
            <a:stCxn id="38954" idx="2"/>
          </p:cNvCxnSpPr>
          <p:nvPr/>
        </p:nvCxnSpPr>
        <p:spPr>
          <a:xfrm rot="5400000">
            <a:off x="8770938" y="4695826"/>
            <a:ext cx="1701800" cy="765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1EBA0CA7-62D2-4801-8F52-99629D93166F}"/>
              </a:ext>
            </a:extLst>
          </p:cNvPr>
          <p:cNvGrpSpPr/>
          <p:nvPr/>
        </p:nvGrpSpPr>
        <p:grpSpPr>
          <a:xfrm>
            <a:off x="515938" y="1492631"/>
            <a:ext cx="4491997" cy="926841"/>
            <a:chOff x="722008" y="1303131"/>
            <a:chExt cx="3032092" cy="884976"/>
          </a:xfrm>
        </p:grpSpPr>
        <p:sp>
          <p:nvSpPr>
            <p:cNvPr id="18" name="流程图: 手动输入 6">
              <a:extLst>
                <a:ext uri="{FF2B5EF4-FFF2-40B4-BE49-F238E27FC236}">
                  <a16:creationId xmlns:a16="http://schemas.microsoft.com/office/drawing/2014/main" id="{05A2AE0D-920C-49BD-8E2F-887668A671E3}"/>
                </a:ext>
              </a:extLst>
            </p:cNvPr>
            <p:cNvSpPr/>
            <p:nvPr/>
          </p:nvSpPr>
          <p:spPr>
            <a:xfrm rot="5400000" flipV="1">
              <a:off x="2133418" y="161718"/>
              <a:ext cx="475861" cy="27655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7" name="组合 16">
              <a:extLst>
                <a:ext uri="{FF2B5EF4-FFF2-40B4-BE49-F238E27FC236}">
                  <a16:creationId xmlns:a16="http://schemas.microsoft.com/office/drawing/2014/main" id="{29F16C16-0770-4AC4-84F5-A39836977B50}"/>
                </a:ext>
              </a:extLst>
            </p:cNvPr>
            <p:cNvGrpSpPr/>
            <p:nvPr/>
          </p:nvGrpSpPr>
          <p:grpSpPr>
            <a:xfrm>
              <a:off x="722008" y="1303131"/>
              <a:ext cx="546594" cy="475865"/>
              <a:chOff x="708742" y="1296102"/>
              <a:chExt cx="454744" cy="283828"/>
            </a:xfrm>
          </p:grpSpPr>
          <p:sp>
            <p:nvSpPr>
              <p:cNvPr id="20" name="平行四边形 19">
                <a:extLst>
                  <a:ext uri="{FF2B5EF4-FFF2-40B4-BE49-F238E27FC236}">
                    <a16:creationId xmlns:a16="http://schemas.microsoft.com/office/drawing/2014/main" id="{79862782-A245-4D70-8BFB-E2BE1A47E4B4}"/>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 name="平行四边形 20">
                <a:extLst>
                  <a:ext uri="{FF2B5EF4-FFF2-40B4-BE49-F238E27FC236}">
                    <a16:creationId xmlns:a16="http://schemas.microsoft.com/office/drawing/2014/main" id="{0F3549A6-2ECA-4D4A-A292-297711803BF1}"/>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9" name="Text Box 79">
              <a:extLst>
                <a:ext uri="{FF2B5EF4-FFF2-40B4-BE49-F238E27FC236}">
                  <a16:creationId xmlns:a16="http://schemas.microsoft.com/office/drawing/2014/main" id="{EA1DFB3C-711B-445C-A579-71FC15AEE483}"/>
                </a:ext>
              </a:extLst>
            </p:cNvPr>
            <p:cNvSpPr txBox="1">
              <a:spLocks noChangeArrowheads="1"/>
            </p:cNvSpPr>
            <p:nvPr/>
          </p:nvSpPr>
          <p:spPr bwMode="auto">
            <a:xfrm>
              <a:off x="1407438" y="1335871"/>
              <a:ext cx="2175565" cy="852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发送方如何实现重传</a:t>
              </a:r>
            </a:p>
          </p:txBody>
        </p:sp>
      </p:grpSp>
      <p:grpSp>
        <p:nvGrpSpPr>
          <p:cNvPr id="22" name="组合 21">
            <a:extLst>
              <a:ext uri="{FF2B5EF4-FFF2-40B4-BE49-F238E27FC236}">
                <a16:creationId xmlns:a16="http://schemas.microsoft.com/office/drawing/2014/main" id="{0D81F8A9-59C0-40AC-83C6-31088082EEE4}"/>
              </a:ext>
            </a:extLst>
          </p:cNvPr>
          <p:cNvGrpSpPr/>
          <p:nvPr/>
        </p:nvGrpSpPr>
        <p:grpSpPr>
          <a:xfrm>
            <a:off x="629529" y="2416381"/>
            <a:ext cx="6922738" cy="476221"/>
            <a:chOff x="1403750" y="3593123"/>
            <a:chExt cx="6922738" cy="476221"/>
          </a:xfrm>
        </p:grpSpPr>
        <p:grpSp>
          <p:nvGrpSpPr>
            <p:cNvPr id="23" name="组合 22">
              <a:extLst>
                <a:ext uri="{FF2B5EF4-FFF2-40B4-BE49-F238E27FC236}">
                  <a16:creationId xmlns:a16="http://schemas.microsoft.com/office/drawing/2014/main" id="{DA112219-B810-4345-AFF0-F2D2DDC2EC22}"/>
                </a:ext>
              </a:extLst>
            </p:cNvPr>
            <p:cNvGrpSpPr/>
            <p:nvPr/>
          </p:nvGrpSpPr>
          <p:grpSpPr>
            <a:xfrm>
              <a:off x="1403750" y="3593123"/>
              <a:ext cx="490436" cy="476221"/>
              <a:chOff x="1403750" y="3593123"/>
              <a:chExt cx="808892" cy="785446"/>
            </a:xfrm>
          </p:grpSpPr>
          <p:sp>
            <p:nvSpPr>
              <p:cNvPr id="25" name="对话气泡: 椭圆形 24">
                <a:extLst>
                  <a:ext uri="{FF2B5EF4-FFF2-40B4-BE49-F238E27FC236}">
                    <a16:creationId xmlns:a16="http://schemas.microsoft.com/office/drawing/2014/main" id="{DF0F2E14-4D0D-4210-823A-D3BF0AAE3F5D}"/>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a:extLst>
                  <a:ext uri="{FF2B5EF4-FFF2-40B4-BE49-F238E27FC236}">
                    <a16:creationId xmlns:a16="http://schemas.microsoft.com/office/drawing/2014/main" id="{677EC64A-1FBB-42B8-975F-69503A3059F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4" name="Text Box 79">
              <a:extLst>
                <a:ext uri="{FF2B5EF4-FFF2-40B4-BE49-F238E27FC236}">
                  <a16:creationId xmlns:a16="http://schemas.microsoft.com/office/drawing/2014/main" id="{4DC3656B-6B70-4211-A18E-BAF022AA9352}"/>
                </a:ext>
              </a:extLst>
            </p:cNvPr>
            <p:cNvSpPr txBox="1">
              <a:spLocks noChangeArrowheads="1"/>
            </p:cNvSpPr>
            <p:nvPr/>
          </p:nvSpPr>
          <p:spPr bwMode="auto">
            <a:xfrm>
              <a:off x="1985932" y="3593123"/>
              <a:ext cx="634055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使用缓冲区缓存已发出但未收到反馈的报文段</a:t>
              </a:r>
            </a:p>
          </p:txBody>
        </p:sp>
      </p:grpSp>
      <p:grpSp>
        <p:nvGrpSpPr>
          <p:cNvPr id="53" name="组合 52">
            <a:extLst>
              <a:ext uri="{FF2B5EF4-FFF2-40B4-BE49-F238E27FC236}">
                <a16:creationId xmlns:a16="http://schemas.microsoft.com/office/drawing/2014/main" id="{58F6AF69-C18C-440D-ADE0-A84E101B1BDD}"/>
              </a:ext>
            </a:extLst>
          </p:cNvPr>
          <p:cNvGrpSpPr/>
          <p:nvPr/>
        </p:nvGrpSpPr>
        <p:grpSpPr>
          <a:xfrm>
            <a:off x="2313141" y="3706297"/>
            <a:ext cx="4081041" cy="1038726"/>
            <a:chOff x="1724819" y="2533650"/>
            <a:chExt cx="5704681" cy="1200150"/>
          </a:xfrm>
        </p:grpSpPr>
        <p:sp>
          <p:nvSpPr>
            <p:cNvPr id="54" name="矩形: 圆角 53">
              <a:extLst>
                <a:ext uri="{FF2B5EF4-FFF2-40B4-BE49-F238E27FC236}">
                  <a16:creationId xmlns:a16="http://schemas.microsoft.com/office/drawing/2014/main" id="{86C810FC-1A15-4BBC-AFE9-255FF44F33D0}"/>
                </a:ext>
              </a:extLst>
            </p:cNvPr>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C6912961-E3F5-44D5-84C2-2DF8A614981C}"/>
                </a:ext>
              </a:extLst>
            </p:cNvPr>
            <p:cNvSpPr txBox="1"/>
            <p:nvPr/>
          </p:nvSpPr>
          <p:spPr>
            <a:xfrm>
              <a:off x="2605499" y="2686523"/>
              <a:ext cx="4572880" cy="960139"/>
            </a:xfrm>
            <a:prstGeom prst="rect">
              <a:avLst/>
            </a:prstGeom>
            <a:noFill/>
          </p:spPr>
          <p:txBody>
            <a:bodyPr wrap="square" rtlCol="0">
              <a:spAutoFit/>
            </a:bodyPr>
            <a:lstStyle/>
            <a:p>
              <a:r>
                <a:rPr lang="zh-CN" altLang="en-US" sz="2400" dirty="0">
                  <a:latin typeface="思源黑体 CN Medium" panose="020B0600000000000000" pitchFamily="34" charset="-122"/>
                  <a:ea typeface="思源黑体 CN Medium" panose="020B0600000000000000" pitchFamily="34" charset="-122"/>
                </a:rPr>
                <a:t>新的问题</a:t>
              </a:r>
            </a:p>
            <a:p>
              <a:r>
                <a:rPr lang="zh-CN" altLang="en-US" sz="2400" dirty="0">
                  <a:latin typeface="思源黑体 CN Medium" panose="020B0600000000000000" pitchFamily="34" charset="-122"/>
                  <a:ea typeface="思源黑体 CN Medium" panose="020B0600000000000000" pitchFamily="34" charset="-122"/>
                </a:rPr>
                <a:t>需要多大的缓冲区呢？</a:t>
              </a:r>
            </a:p>
          </p:txBody>
        </p:sp>
        <p:sp>
          <p:nvSpPr>
            <p:cNvPr id="56" name="矩形: 圆角 55">
              <a:extLst>
                <a:ext uri="{FF2B5EF4-FFF2-40B4-BE49-F238E27FC236}">
                  <a16:creationId xmlns:a16="http://schemas.microsoft.com/office/drawing/2014/main" id="{189E53F1-EF42-48A5-9641-BF1C4E5A886B}"/>
                </a:ext>
              </a:extLst>
            </p:cNvPr>
            <p:cNvSpPr/>
            <p:nvPr/>
          </p:nvSpPr>
          <p:spPr>
            <a:xfrm>
              <a:off x="1724819" y="2603030"/>
              <a:ext cx="5638006"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7" name="图片 56">
            <a:extLst>
              <a:ext uri="{FF2B5EF4-FFF2-40B4-BE49-F238E27FC236}">
                <a16:creationId xmlns:a16="http://schemas.microsoft.com/office/drawing/2014/main" id="{A30C6175-CCE6-4125-95D9-9B1135DB4B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8261" y="3195579"/>
            <a:ext cx="1666322" cy="1666322"/>
          </a:xfrm>
          <a:prstGeom prst="rect">
            <a:avLst/>
          </a:prstGeom>
        </p:spPr>
      </p:pic>
      <p:grpSp>
        <p:nvGrpSpPr>
          <p:cNvPr id="58" name="组合 57">
            <a:extLst>
              <a:ext uri="{FF2B5EF4-FFF2-40B4-BE49-F238E27FC236}">
                <a16:creationId xmlns:a16="http://schemas.microsoft.com/office/drawing/2014/main" id="{E9CA9988-B388-40B4-B80F-F7D1B4FCD2DE}"/>
              </a:ext>
            </a:extLst>
          </p:cNvPr>
          <p:cNvGrpSpPr/>
          <p:nvPr/>
        </p:nvGrpSpPr>
        <p:grpSpPr>
          <a:xfrm>
            <a:off x="629529" y="5102004"/>
            <a:ext cx="7176738" cy="476221"/>
            <a:chOff x="1403750" y="3593123"/>
            <a:chExt cx="7176738" cy="476221"/>
          </a:xfrm>
        </p:grpSpPr>
        <p:grpSp>
          <p:nvGrpSpPr>
            <p:cNvPr id="59" name="组合 58">
              <a:extLst>
                <a:ext uri="{FF2B5EF4-FFF2-40B4-BE49-F238E27FC236}">
                  <a16:creationId xmlns:a16="http://schemas.microsoft.com/office/drawing/2014/main" id="{23B199B4-5444-4622-BCDB-32CB25E498C4}"/>
                </a:ext>
              </a:extLst>
            </p:cNvPr>
            <p:cNvGrpSpPr/>
            <p:nvPr/>
          </p:nvGrpSpPr>
          <p:grpSpPr>
            <a:xfrm>
              <a:off x="1403750" y="3593123"/>
              <a:ext cx="490436" cy="476221"/>
              <a:chOff x="1403750" y="3593123"/>
              <a:chExt cx="808892" cy="785446"/>
            </a:xfrm>
          </p:grpSpPr>
          <p:sp>
            <p:nvSpPr>
              <p:cNvPr id="61" name="对话气泡: 椭圆形 60">
                <a:extLst>
                  <a:ext uri="{FF2B5EF4-FFF2-40B4-BE49-F238E27FC236}">
                    <a16:creationId xmlns:a16="http://schemas.microsoft.com/office/drawing/2014/main" id="{70FD4757-712C-45F4-BF63-9EA50D5DFD7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round-web-cam_17861">
                <a:extLst>
                  <a:ext uri="{FF2B5EF4-FFF2-40B4-BE49-F238E27FC236}">
                    <a16:creationId xmlns:a16="http://schemas.microsoft.com/office/drawing/2014/main" id="{6AA2E610-2BAE-489C-8361-8348E1271E20}"/>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0" name="Text Box 79">
              <a:extLst>
                <a:ext uri="{FF2B5EF4-FFF2-40B4-BE49-F238E27FC236}">
                  <a16:creationId xmlns:a16="http://schemas.microsoft.com/office/drawing/2014/main" id="{E55F7363-6CA7-4F7E-BD33-B12EB306C374}"/>
                </a:ext>
              </a:extLst>
            </p:cNvPr>
            <p:cNvSpPr txBox="1">
              <a:spLocks noChangeArrowheads="1"/>
            </p:cNvSpPr>
            <p:nvPr/>
          </p:nvSpPr>
          <p:spPr bwMode="auto">
            <a:xfrm>
              <a:off x="1985932" y="3593123"/>
              <a:ext cx="659455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一个报文段大小的缓冲区即可</a:t>
              </a:r>
            </a:p>
          </p:txBody>
        </p:sp>
      </p:grpSp>
      <p:grpSp>
        <p:nvGrpSpPr>
          <p:cNvPr id="33" name="组合 32">
            <a:extLst>
              <a:ext uri="{FF2B5EF4-FFF2-40B4-BE49-F238E27FC236}">
                <a16:creationId xmlns:a16="http://schemas.microsoft.com/office/drawing/2014/main" id="{0A2E85B7-4528-48AB-B7F1-7462EB816D70}"/>
              </a:ext>
            </a:extLst>
          </p:cNvPr>
          <p:cNvGrpSpPr/>
          <p:nvPr/>
        </p:nvGrpSpPr>
        <p:grpSpPr>
          <a:xfrm>
            <a:off x="430213" y="0"/>
            <a:ext cx="6614890" cy="1428589"/>
            <a:chOff x="551030" y="-368704"/>
            <a:chExt cx="6614890" cy="1428589"/>
          </a:xfrm>
        </p:grpSpPr>
        <p:grpSp>
          <p:nvGrpSpPr>
            <p:cNvPr id="34" name="组合 33">
              <a:extLst>
                <a:ext uri="{FF2B5EF4-FFF2-40B4-BE49-F238E27FC236}">
                  <a16:creationId xmlns:a16="http://schemas.microsoft.com/office/drawing/2014/main" id="{913D4BE4-F3FA-4F5A-9650-A062C7E0009E}"/>
                </a:ext>
              </a:extLst>
            </p:cNvPr>
            <p:cNvGrpSpPr/>
            <p:nvPr/>
          </p:nvGrpSpPr>
          <p:grpSpPr>
            <a:xfrm>
              <a:off x="1201632" y="303925"/>
              <a:ext cx="5964288" cy="709466"/>
              <a:chOff x="1839059" y="967769"/>
              <a:chExt cx="5964288" cy="709466"/>
            </a:xfrm>
          </p:grpSpPr>
          <p:sp>
            <p:nvSpPr>
              <p:cNvPr id="36" name="矩形: 圆角 30">
                <a:extLst>
                  <a:ext uri="{FF2B5EF4-FFF2-40B4-BE49-F238E27FC236}">
                    <a16:creationId xmlns:a16="http://schemas.microsoft.com/office/drawing/2014/main" id="{2F20C1B8-9F50-4D48-9BC0-58823AC43CC0}"/>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7" name="文本框 36">
                <a:extLst>
                  <a:ext uri="{FF2B5EF4-FFF2-40B4-BE49-F238E27FC236}">
                    <a16:creationId xmlns:a16="http://schemas.microsoft.com/office/drawing/2014/main" id="{025BCDB1-BC6A-4E82-AD1D-9338C7C11344}"/>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35" name="图片 34">
              <a:extLst>
                <a:ext uri="{FF2B5EF4-FFF2-40B4-BE49-F238E27FC236}">
                  <a16:creationId xmlns:a16="http://schemas.microsoft.com/office/drawing/2014/main" id="{32C1E25C-D67B-44B7-A9D9-D7A55BE0460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30A05624-6294-44DA-8717-492C6712C36F}"/>
              </a:ext>
            </a:extLst>
          </p:cNvPr>
          <p:cNvSpPr>
            <a:spLocks noGrp="1"/>
          </p:cNvSpPr>
          <p:nvPr>
            <p:ph type="sldNum" sz="quarter" idx="12"/>
          </p:nvPr>
        </p:nvSpPr>
        <p:spPr/>
        <p:txBody>
          <a:bodyPr/>
          <a:lstStyle/>
          <a:p>
            <a:fld id="{91F2D4EF-46D4-4764-B373-FC59CD1D281E}" type="slidenum">
              <a:rPr lang="zh-CN" altLang="en-US" smtClean="0"/>
              <a:t>49</a:t>
            </a:fld>
            <a:endParaRPr lang="zh-CN" altLang="en-US"/>
          </a:p>
        </p:txBody>
      </p:sp>
      <p:sp>
        <p:nvSpPr>
          <p:cNvPr id="29" name="TextBox 5">
            <a:extLst>
              <a:ext uri="{FF2B5EF4-FFF2-40B4-BE49-F238E27FC236}">
                <a16:creationId xmlns:a16="http://schemas.microsoft.com/office/drawing/2014/main" id="{6DFA6ED6-5EA6-4CF6-B6C4-481457FB3DFE}"/>
              </a:ext>
            </a:extLst>
          </p:cNvPr>
          <p:cNvSpPr txBox="1">
            <a:spLocks noChangeArrowheads="1"/>
          </p:cNvSpPr>
          <p:nvPr/>
        </p:nvSpPr>
        <p:spPr bwMode="auto">
          <a:xfrm>
            <a:off x="2687533" y="5923433"/>
            <a:ext cx="4133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dirty="0" err="1">
                <a:solidFill>
                  <a:srgbClr val="FF0000"/>
                </a:solidFill>
                <a:latin typeface="楷体" panose="02010609060101010101" pitchFamily="49" charset="-122"/>
                <a:ea typeface="楷体" panose="02010609060101010101" pitchFamily="49" charset="-122"/>
              </a:rPr>
              <a:t>rdt</a:t>
            </a:r>
            <a:r>
              <a:rPr lang="en-US" altLang="zh-CN" sz="2800" dirty="0">
                <a:solidFill>
                  <a:srgbClr val="FF0000"/>
                </a:solidFill>
                <a:latin typeface="楷体" panose="02010609060101010101" pitchFamily="49" charset="-122"/>
                <a:ea typeface="楷体" panose="02010609060101010101" pitchFamily="49" charset="-122"/>
              </a:rPr>
              <a:t> 2.0 </a:t>
            </a:r>
            <a:r>
              <a:rPr lang="zh-CN" altLang="en-US" sz="2800" dirty="0">
                <a:solidFill>
                  <a:srgbClr val="FF0000"/>
                </a:solidFill>
                <a:latin typeface="楷体" panose="02010609060101010101" pitchFamily="49" charset="-122"/>
                <a:ea typeface="楷体" panose="02010609060101010101" pitchFamily="49" charset="-122"/>
              </a:rPr>
              <a:t>存在什么问题？</a:t>
            </a:r>
          </a:p>
        </p:txBody>
      </p:sp>
    </p:spTree>
    <p:extLst>
      <p:ext uri="{BB962C8B-B14F-4D97-AF65-F5344CB8AC3E}">
        <p14:creationId xmlns:p14="http://schemas.microsoft.com/office/powerpoint/2010/main" val="68792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57"/>
                                        </p:tgtEl>
                                        <p:attrNameLst>
                                          <p:attrName>style.visibility</p:attrName>
                                        </p:attrNameLst>
                                      </p:cBhvr>
                                      <p:to>
                                        <p:strVal val="visible"/>
                                      </p:to>
                                    </p:set>
                                    <p:anim calcmode="lin" valueType="num">
                                      <p:cBhvr>
                                        <p:cTn id="20" dur="500" fill="hold"/>
                                        <p:tgtEl>
                                          <p:spTgt spid="57"/>
                                        </p:tgtEl>
                                        <p:attrNameLst>
                                          <p:attrName>ppt_w</p:attrName>
                                        </p:attrNameLst>
                                      </p:cBhvr>
                                      <p:tavLst>
                                        <p:tav tm="0">
                                          <p:val>
                                            <p:fltVal val="0"/>
                                          </p:val>
                                        </p:tav>
                                        <p:tav tm="100000">
                                          <p:val>
                                            <p:strVal val="#ppt_w"/>
                                          </p:val>
                                        </p:tav>
                                      </p:tavLst>
                                    </p:anim>
                                    <p:anim calcmode="lin" valueType="num">
                                      <p:cBhvr>
                                        <p:cTn id="21" dur="500" fill="hold"/>
                                        <p:tgtEl>
                                          <p:spTgt spid="57"/>
                                        </p:tgtEl>
                                        <p:attrNameLst>
                                          <p:attrName>ppt_h</p:attrName>
                                        </p:attrNameLst>
                                      </p:cBhvr>
                                      <p:tavLst>
                                        <p:tav tm="0">
                                          <p:val>
                                            <p:fltVal val="0"/>
                                          </p:val>
                                        </p:tav>
                                        <p:tav tm="100000">
                                          <p:val>
                                            <p:strVal val="#ppt_h"/>
                                          </p:val>
                                        </p:tav>
                                      </p:tavLst>
                                    </p:anim>
                                    <p:animEffect transition="in" filter="fade">
                                      <p:cBhvr>
                                        <p:cTn id="22" dur="500"/>
                                        <p:tgtEl>
                                          <p:spTgt spid="57"/>
                                        </p:tgtEl>
                                      </p:cBhvr>
                                    </p:animEffect>
                                  </p:childTnLst>
                                </p:cTn>
                              </p:par>
                              <p:par>
                                <p:cTn id="23" presetID="12" presetClass="entr" presetSubtype="8"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anim calcmode="lin" valueType="num">
                                      <p:cBhvr additive="base">
                                        <p:cTn id="25" dur="500"/>
                                        <p:tgtEl>
                                          <p:spTgt spid="53"/>
                                        </p:tgtEl>
                                        <p:attrNameLst>
                                          <p:attrName>ppt_x</p:attrName>
                                        </p:attrNameLst>
                                      </p:cBhvr>
                                      <p:tavLst>
                                        <p:tav tm="0">
                                          <p:val>
                                            <p:strVal val="#ppt_x-#ppt_w*1.125000"/>
                                          </p:val>
                                        </p:tav>
                                        <p:tav tm="100000">
                                          <p:val>
                                            <p:strVal val="#ppt_x"/>
                                          </p:val>
                                        </p:tav>
                                      </p:tavLst>
                                    </p:anim>
                                    <p:animEffect transition="in" filter="wipe(right)">
                                      <p:cBhvr>
                                        <p:cTn id="26" dur="500"/>
                                        <p:tgtEl>
                                          <p:spTgt spid="53"/>
                                        </p:tgtEl>
                                      </p:cBhvr>
                                    </p:animEffect>
                                  </p:childTnLst>
                                </p:cTn>
                              </p:par>
                              <p:par>
                                <p:cTn id="27" presetID="22" presetClass="entr" presetSubtype="8" fill="hold" nodeType="withEffect">
                                  <p:stCondLst>
                                    <p:cond delay="4000"/>
                                  </p:stCondLst>
                                  <p:childTnLst>
                                    <p:set>
                                      <p:cBhvr>
                                        <p:cTn id="28" dur="1" fill="hold">
                                          <p:stCondLst>
                                            <p:cond delay="0"/>
                                          </p:stCondLst>
                                        </p:cTn>
                                        <p:tgtEl>
                                          <p:spTgt spid="58"/>
                                        </p:tgtEl>
                                        <p:attrNameLst>
                                          <p:attrName>style.visibility</p:attrName>
                                        </p:attrNameLst>
                                      </p:cBhvr>
                                      <p:to>
                                        <p:strVal val="visible"/>
                                      </p:to>
                                    </p:set>
                                    <p:animEffect transition="in" filter="wipe(left)">
                                      <p:cBhvr>
                                        <p:cTn id="29" dur="800"/>
                                        <p:tgtEl>
                                          <p:spTgt spid="58"/>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blinds(horizontal)">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9" name="组合 78"/>
          <p:cNvGrpSpPr/>
          <p:nvPr/>
        </p:nvGrpSpPr>
        <p:grpSpPr>
          <a:xfrm>
            <a:off x="1435356" y="2431943"/>
            <a:ext cx="10528043" cy="1030923"/>
            <a:chOff x="703264" y="1946585"/>
            <a:chExt cx="10972799" cy="4161037"/>
          </a:xfrm>
        </p:grpSpPr>
        <p:sp>
          <p:nvSpPr>
            <p:cNvPr id="80" name="任意多边形: 形状 79"/>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1" fmla="*/ 0 w 10804124"/>
                <a:gd name="connsiteY0-2" fmla="*/ 346229 h 4128116"/>
                <a:gd name="connsiteX1-3" fmla="*/ 372862 w 10804124"/>
                <a:gd name="connsiteY1-4" fmla="*/ 4128116 h 4128116"/>
                <a:gd name="connsiteX2-5" fmla="*/ 10804124 w 10804124"/>
                <a:gd name="connsiteY2-6" fmla="*/ 3506679 h 4128116"/>
                <a:gd name="connsiteX3-7" fmla="*/ 10182687 w 10804124"/>
                <a:gd name="connsiteY3-8" fmla="*/ 0 h 4128116"/>
                <a:gd name="connsiteX4-9" fmla="*/ 0 w 10804124"/>
                <a:gd name="connsiteY4-10" fmla="*/ 346229 h 4128116"/>
                <a:gd name="connsiteX0-11" fmla="*/ 0 w 10804124"/>
                <a:gd name="connsiteY0-12" fmla="*/ 363984 h 4145871"/>
                <a:gd name="connsiteX1-13" fmla="*/ 372862 w 10804124"/>
                <a:gd name="connsiteY1-14" fmla="*/ 4145871 h 4145871"/>
                <a:gd name="connsiteX2-15" fmla="*/ 10804124 w 10804124"/>
                <a:gd name="connsiteY2-16" fmla="*/ 3524434 h 4145871"/>
                <a:gd name="connsiteX3-17" fmla="*/ 10191565 w 10804124"/>
                <a:gd name="connsiteY3-18" fmla="*/ 0 h 4145871"/>
                <a:gd name="connsiteX4-19" fmla="*/ 0 w 10804124"/>
                <a:gd name="connsiteY4-20" fmla="*/ 363984 h 4145871"/>
                <a:gd name="connsiteX0-21" fmla="*/ 0 w 10928411"/>
                <a:gd name="connsiteY0-22" fmla="*/ 363984 h 4145871"/>
                <a:gd name="connsiteX1-23" fmla="*/ 372862 w 10928411"/>
                <a:gd name="connsiteY1-24" fmla="*/ 4145871 h 4145871"/>
                <a:gd name="connsiteX2-25" fmla="*/ 10928411 w 10928411"/>
                <a:gd name="connsiteY2-26" fmla="*/ 3701987 h 4145871"/>
                <a:gd name="connsiteX3-27" fmla="*/ 10191565 w 10928411"/>
                <a:gd name="connsiteY3-28" fmla="*/ 0 h 4145871"/>
                <a:gd name="connsiteX4-29" fmla="*/ 0 w 10928411"/>
                <a:gd name="connsiteY4-30" fmla="*/ 363984 h 4145871"/>
                <a:gd name="connsiteX0-31" fmla="*/ 0 w 10963921"/>
                <a:gd name="connsiteY0-32" fmla="*/ 363984 h 4145871"/>
                <a:gd name="connsiteX1-33" fmla="*/ 372862 w 10963921"/>
                <a:gd name="connsiteY1-34" fmla="*/ 4145871 h 4145871"/>
                <a:gd name="connsiteX2-35" fmla="*/ 10963921 w 10963921"/>
                <a:gd name="connsiteY2-36" fmla="*/ 3710864 h 4145871"/>
                <a:gd name="connsiteX3-37" fmla="*/ 10191565 w 10963921"/>
                <a:gd name="connsiteY3-38" fmla="*/ 0 h 4145871"/>
                <a:gd name="connsiteX4-39" fmla="*/ 0 w 10963921"/>
                <a:gd name="connsiteY4-40" fmla="*/ 363984 h 4145871"/>
                <a:gd name="connsiteX0-41" fmla="*/ 0 w 10963921"/>
                <a:gd name="connsiteY0-42" fmla="*/ 363984 h 4199137"/>
                <a:gd name="connsiteX1-43" fmla="*/ 408372 w 10963921"/>
                <a:gd name="connsiteY1-44" fmla="*/ 4199137 h 4199137"/>
                <a:gd name="connsiteX2-45" fmla="*/ 10963921 w 10963921"/>
                <a:gd name="connsiteY2-46" fmla="*/ 3710864 h 4199137"/>
                <a:gd name="connsiteX3-47" fmla="*/ 10191565 w 10963921"/>
                <a:gd name="connsiteY3-48" fmla="*/ 0 h 4199137"/>
                <a:gd name="connsiteX4-49" fmla="*/ 0 w 10963921"/>
                <a:gd name="connsiteY4-50" fmla="*/ 363984 h 4199137"/>
                <a:gd name="connsiteX0-51" fmla="*/ 0 w 11026065"/>
                <a:gd name="connsiteY0-52" fmla="*/ 488271 h 4199137"/>
                <a:gd name="connsiteX1-53" fmla="*/ 470516 w 11026065"/>
                <a:gd name="connsiteY1-54" fmla="*/ 4199137 h 4199137"/>
                <a:gd name="connsiteX2-55" fmla="*/ 11026065 w 11026065"/>
                <a:gd name="connsiteY2-56" fmla="*/ 3710864 h 4199137"/>
                <a:gd name="connsiteX3-57" fmla="*/ 10253709 w 11026065"/>
                <a:gd name="connsiteY3-58" fmla="*/ 0 h 4199137"/>
                <a:gd name="connsiteX4-59" fmla="*/ 0 w 11026065"/>
                <a:gd name="connsiteY4-60" fmla="*/ 488271 h 4199137"/>
                <a:gd name="connsiteX0-61" fmla="*/ 0 w 10972799"/>
                <a:gd name="connsiteY0-62" fmla="*/ 488271 h 4199137"/>
                <a:gd name="connsiteX1-63" fmla="*/ 417250 w 10972799"/>
                <a:gd name="connsiteY1-64" fmla="*/ 4199137 h 4199137"/>
                <a:gd name="connsiteX2-65" fmla="*/ 10972799 w 10972799"/>
                <a:gd name="connsiteY2-66" fmla="*/ 3710864 h 4199137"/>
                <a:gd name="connsiteX3-67" fmla="*/ 10200443 w 10972799"/>
                <a:gd name="connsiteY3-68" fmla="*/ 0 h 4199137"/>
                <a:gd name="connsiteX4-69" fmla="*/ 0 w 10972799"/>
                <a:gd name="connsiteY4-70" fmla="*/ 488271 h 4199137"/>
                <a:gd name="connsiteX0-71" fmla="*/ 0 w 10972799"/>
                <a:gd name="connsiteY0-72" fmla="*/ 440646 h 4151512"/>
                <a:gd name="connsiteX1-73" fmla="*/ 417250 w 10972799"/>
                <a:gd name="connsiteY1-74" fmla="*/ 4151512 h 4151512"/>
                <a:gd name="connsiteX2-75" fmla="*/ 10972799 w 10972799"/>
                <a:gd name="connsiteY2-76" fmla="*/ 3663239 h 4151512"/>
                <a:gd name="connsiteX3-77" fmla="*/ 10505243 w 10972799"/>
                <a:gd name="connsiteY3-78" fmla="*/ 0 h 4151512"/>
                <a:gd name="connsiteX4-79" fmla="*/ 0 w 10972799"/>
                <a:gd name="connsiteY4-80" fmla="*/ 440646 h 4151512"/>
                <a:gd name="connsiteX0-81" fmla="*/ 0 w 10972799"/>
                <a:gd name="connsiteY0-82" fmla="*/ 450171 h 4161037"/>
                <a:gd name="connsiteX1-83" fmla="*/ 417250 w 10972799"/>
                <a:gd name="connsiteY1-84" fmla="*/ 4161037 h 4161037"/>
                <a:gd name="connsiteX2-85" fmla="*/ 10972799 w 10972799"/>
                <a:gd name="connsiteY2-86" fmla="*/ 3672764 h 4161037"/>
                <a:gd name="connsiteX3-87" fmla="*/ 10524293 w 10972799"/>
                <a:gd name="connsiteY3-88" fmla="*/ 0 h 4161037"/>
                <a:gd name="connsiteX4-89" fmla="*/ 0 w 10972799"/>
                <a:gd name="connsiteY4-90" fmla="*/ 450171 h 4161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81" name="组合 80"/>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82" name="任意多边形: 形状 81"/>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3" name="任意多边形: 形状 82"/>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1" fmla="*/ 17755 w 852256"/>
                  <a:gd name="connsiteY0-2" fmla="*/ 0 h 417251"/>
                  <a:gd name="connsiteX1-3" fmla="*/ 852256 w 852256"/>
                  <a:gd name="connsiteY1-4" fmla="*/ 403715 h 417251"/>
                  <a:gd name="connsiteX2-5" fmla="*/ 0 w 852256"/>
                  <a:gd name="connsiteY2-6" fmla="*/ 417251 h 417251"/>
                  <a:gd name="connsiteX3-7" fmla="*/ 17755 w 852256"/>
                  <a:gd name="connsiteY3-8" fmla="*/ 0 h 417251"/>
                  <a:gd name="connsiteX0-9" fmla="*/ 17755 w 852256"/>
                  <a:gd name="connsiteY0-10" fmla="*/ 0 h 417251"/>
                  <a:gd name="connsiteX1-11" fmla="*/ 852256 w 852256"/>
                  <a:gd name="connsiteY1-12" fmla="*/ 393285 h 417251"/>
                  <a:gd name="connsiteX2-13" fmla="*/ 0 w 852256"/>
                  <a:gd name="connsiteY2-14" fmla="*/ 417251 h 417251"/>
                  <a:gd name="connsiteX3-15" fmla="*/ 17755 w 852256"/>
                  <a:gd name="connsiteY3-16" fmla="*/ 0 h 417251"/>
                </a:gdLst>
                <a:ahLst/>
                <a:cxnLst>
                  <a:cxn ang="0">
                    <a:pos x="connsiteX0-1" y="connsiteY0-2"/>
                  </a:cxn>
                  <a:cxn ang="0">
                    <a:pos x="connsiteX1-3" y="connsiteY1-4"/>
                  </a:cxn>
                  <a:cxn ang="0">
                    <a:pos x="connsiteX2-5" y="connsiteY2-6"/>
                  </a:cxn>
                  <a:cxn ang="0">
                    <a:pos x="connsiteX3-7" y="connsiteY3-8"/>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84" name="文本框 83"/>
          <p:cNvSpPr txBox="1"/>
          <p:nvPr/>
        </p:nvSpPr>
        <p:spPr>
          <a:xfrm>
            <a:off x="1667933" y="2665906"/>
            <a:ext cx="9660467" cy="461665"/>
          </a:xfrm>
          <a:prstGeom prst="rect">
            <a:avLst/>
          </a:prstGeom>
          <a:noFill/>
        </p:spPr>
        <p:txBody>
          <a:bodyPr wrap="square" rtlCol="0">
            <a:spAutoFit/>
          </a:bodyPr>
          <a:lstStyle/>
          <a:p>
            <a:pPr algn="ct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为不同主机上运行的应用进程提供</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逻辑通信信道</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i="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logical communication</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85" name="Rectangle 11"/>
          <p:cNvSpPr>
            <a:spLocks noChangeArrowheads="1"/>
          </p:cNvSpPr>
          <p:nvPr/>
        </p:nvSpPr>
        <p:spPr bwMode="auto">
          <a:xfrm>
            <a:off x="629529" y="4918673"/>
            <a:ext cx="1398320"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发送方</a:t>
            </a:r>
          </a:p>
        </p:txBody>
      </p:sp>
      <p:sp>
        <p:nvSpPr>
          <p:cNvPr id="86" name="Text Box 79"/>
          <p:cNvSpPr txBox="1">
            <a:spLocks noChangeArrowheads="1"/>
          </p:cNvSpPr>
          <p:nvPr/>
        </p:nvSpPr>
        <p:spPr bwMode="auto">
          <a:xfrm>
            <a:off x="2071498" y="4959687"/>
            <a:ext cx="7707502"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把应用层数据划分为 </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报文段</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(segments)</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，交给网络层</a:t>
            </a:r>
          </a:p>
        </p:txBody>
      </p:sp>
      <p:sp>
        <p:nvSpPr>
          <p:cNvPr id="87" name="Rectangle 11"/>
          <p:cNvSpPr>
            <a:spLocks noChangeArrowheads="1"/>
          </p:cNvSpPr>
          <p:nvPr/>
        </p:nvSpPr>
        <p:spPr bwMode="auto">
          <a:xfrm>
            <a:off x="629529" y="5736485"/>
            <a:ext cx="1398320"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接收方</a:t>
            </a:r>
          </a:p>
        </p:txBody>
      </p:sp>
      <p:sp>
        <p:nvSpPr>
          <p:cNvPr id="88" name="Text Box 79"/>
          <p:cNvSpPr txBox="1">
            <a:spLocks noChangeArrowheads="1"/>
          </p:cNvSpPr>
          <p:nvPr/>
        </p:nvSpPr>
        <p:spPr bwMode="auto">
          <a:xfrm>
            <a:off x="2071497" y="5777499"/>
            <a:ext cx="6539103" cy="470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把报文段重组成应用层数据，交付给应用层</a:t>
            </a:r>
          </a:p>
        </p:txBody>
      </p:sp>
      <p:grpSp>
        <p:nvGrpSpPr>
          <p:cNvPr id="89" name="组合 88"/>
          <p:cNvGrpSpPr/>
          <p:nvPr/>
        </p:nvGrpSpPr>
        <p:grpSpPr>
          <a:xfrm>
            <a:off x="515938" y="1575056"/>
            <a:ext cx="3344864" cy="526730"/>
            <a:chOff x="722008" y="1303131"/>
            <a:chExt cx="3193774" cy="502938"/>
          </a:xfrm>
        </p:grpSpPr>
        <p:grpSp>
          <p:nvGrpSpPr>
            <p:cNvPr id="90" name="组合 89"/>
            <p:cNvGrpSpPr/>
            <p:nvPr/>
          </p:nvGrpSpPr>
          <p:grpSpPr>
            <a:xfrm>
              <a:off x="722008" y="1303131"/>
              <a:ext cx="546594" cy="475865"/>
              <a:chOff x="708742" y="1296102"/>
              <a:chExt cx="454744" cy="283828"/>
            </a:xfrm>
          </p:grpSpPr>
          <p:sp>
            <p:nvSpPr>
              <p:cNvPr id="93" name="平行四边形 9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94" name="平行四边形 9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91" name="流程图: 手动输入 6"/>
            <p:cNvSpPr/>
            <p:nvPr/>
          </p:nvSpPr>
          <p:spPr>
            <a:xfrm rot="5400000" flipV="1">
              <a:off x="2214259" y="80876"/>
              <a:ext cx="475861" cy="292718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92" name="Text Box 79"/>
            <p:cNvSpPr txBox="1">
              <a:spLocks noChangeArrowheads="1"/>
            </p:cNvSpPr>
            <p:nvPr/>
          </p:nvSpPr>
          <p:spPr bwMode="auto">
            <a:xfrm>
              <a:off x="1351236" y="1335869"/>
              <a:ext cx="256454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运输层的功能</a:t>
              </a:r>
            </a:p>
          </p:txBody>
        </p:sp>
      </p:grpSp>
      <p:grpSp>
        <p:nvGrpSpPr>
          <p:cNvPr id="95" name="组合 94"/>
          <p:cNvGrpSpPr/>
          <p:nvPr/>
        </p:nvGrpSpPr>
        <p:grpSpPr>
          <a:xfrm>
            <a:off x="515937" y="4219893"/>
            <a:ext cx="4184273" cy="526729"/>
            <a:chOff x="722008" y="1303131"/>
            <a:chExt cx="3995266" cy="502937"/>
          </a:xfrm>
        </p:grpSpPr>
        <p:grpSp>
          <p:nvGrpSpPr>
            <p:cNvPr id="96" name="组合 95"/>
            <p:cNvGrpSpPr/>
            <p:nvPr/>
          </p:nvGrpSpPr>
          <p:grpSpPr>
            <a:xfrm>
              <a:off x="722008" y="1303131"/>
              <a:ext cx="546594" cy="475865"/>
              <a:chOff x="708742" y="1296102"/>
              <a:chExt cx="454744" cy="283828"/>
            </a:xfrm>
          </p:grpSpPr>
          <p:sp>
            <p:nvSpPr>
              <p:cNvPr id="99" name="平行四边形 98"/>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00" name="平行四边形 9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97" name="流程图: 手动输入 6"/>
            <p:cNvSpPr/>
            <p:nvPr/>
          </p:nvSpPr>
          <p:spPr>
            <a:xfrm rot="5400000" flipV="1">
              <a:off x="2615004" y="-319868"/>
              <a:ext cx="475861" cy="372867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98" name="Text Box 79"/>
            <p:cNvSpPr txBox="1">
              <a:spLocks noChangeArrowheads="1"/>
            </p:cNvSpPr>
            <p:nvPr/>
          </p:nvSpPr>
          <p:spPr bwMode="auto">
            <a:xfrm>
              <a:off x="1351237" y="1335868"/>
              <a:ext cx="3366037"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运输层协议的工作内容</a:t>
              </a:r>
            </a:p>
          </p:txBody>
        </p:sp>
      </p:gr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7061040" y="6261120"/>
              <a:ext cx="360" cy="360"/>
            </p14:xfrm>
          </p:contentPart>
        </mc:Choice>
        <mc:Fallback xmlns="">
          <p:pic>
            <p:nvPicPr>
              <p:cNvPr id="2" name="墨迹 1"/>
            </p:nvPicPr>
            <p:blipFill>
              <a:blip r:embed="rId4"/>
            </p:blipFill>
            <p:spPr>
              <a:xfrm>
                <a:off x="7061040" y="6261120"/>
                <a:ext cx="360" cy="360"/>
              </a:xfrm>
              <a:prstGeom prst="rect"/>
            </p:spPr>
          </p:pic>
        </mc:Fallback>
      </mc:AlternateContent>
      <p:grpSp>
        <p:nvGrpSpPr>
          <p:cNvPr id="36" name="组合 35"/>
          <p:cNvGrpSpPr/>
          <p:nvPr/>
        </p:nvGrpSpPr>
        <p:grpSpPr>
          <a:xfrm>
            <a:off x="430213" y="0"/>
            <a:ext cx="7234308" cy="1428589"/>
            <a:chOff x="551030" y="-368704"/>
            <a:chExt cx="7234308" cy="1428589"/>
          </a:xfrm>
        </p:grpSpPr>
        <p:grpSp>
          <p:nvGrpSpPr>
            <p:cNvPr id="37" name="组合 36"/>
            <p:cNvGrpSpPr/>
            <p:nvPr/>
          </p:nvGrpSpPr>
          <p:grpSpPr>
            <a:xfrm>
              <a:off x="1201632" y="303925"/>
              <a:ext cx="6583706" cy="686826"/>
              <a:chOff x="1839059" y="967769"/>
              <a:chExt cx="6583706" cy="686826"/>
            </a:xfrm>
          </p:grpSpPr>
          <p:sp>
            <p:nvSpPr>
              <p:cNvPr id="39" name="矩形: 圆角 38"/>
              <p:cNvSpPr/>
              <p:nvPr/>
            </p:nvSpPr>
            <p:spPr>
              <a:xfrm>
                <a:off x="1839059" y="967769"/>
                <a:ext cx="627548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40" name="文本框 39"/>
              <p:cNvSpPr txBox="1"/>
              <p:nvPr/>
            </p:nvSpPr>
            <p:spPr>
              <a:xfrm>
                <a:off x="2786093" y="1009435"/>
                <a:ext cx="5636672"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概述和运输层服务</a:t>
                </a:r>
              </a:p>
            </p:txBody>
          </p:sp>
        </p:grpSp>
        <p:pic>
          <p:nvPicPr>
            <p:cNvPr id="38" name="图片 37"/>
            <p:cNvPicPr>
              <a:picLocks noChangeAspect="1"/>
            </p:cNvPicPr>
            <p:nvPr/>
          </p:nvPicPr>
          <p:blipFill rotWithShape="1">
            <a:blip r:embed="rId5"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3" name="灯片编号占位符 2">
            <a:extLst>
              <a:ext uri="{FF2B5EF4-FFF2-40B4-BE49-F238E27FC236}">
                <a16:creationId xmlns:a16="http://schemas.microsoft.com/office/drawing/2014/main" id="{AE9A19A2-6984-4261-B6E2-86F29EFF49E6}"/>
              </a:ext>
            </a:extLst>
          </p:cNvPr>
          <p:cNvSpPr>
            <a:spLocks noGrp="1"/>
          </p:cNvSpPr>
          <p:nvPr>
            <p:ph type="sldNum" sz="quarter" idx="12"/>
          </p:nvPr>
        </p:nvSpPr>
        <p:spPr/>
        <p:txBody>
          <a:bodyPr/>
          <a:lstStyle/>
          <a:p>
            <a:fld id="{91F2D4EF-46D4-4764-B373-FC59CD1D281E}" type="slidenum">
              <a:rPr lang="zh-CN" altLang="en-US" smtClean="0"/>
              <a:t>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wipe(left)">
                                      <p:cBhvr>
                                        <p:cTn id="11" dur="500"/>
                                        <p:tgtEl>
                                          <p:spTgt spid="89"/>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79"/>
                                        </p:tgtEl>
                                        <p:attrNameLst>
                                          <p:attrName>style.visibility</p:attrName>
                                        </p:attrNameLst>
                                      </p:cBhvr>
                                      <p:to>
                                        <p:strVal val="visible"/>
                                      </p:to>
                                    </p:set>
                                    <p:anim calcmode="lin" valueType="num">
                                      <p:cBhvr>
                                        <p:cTn id="15" dur="500" fill="hold"/>
                                        <p:tgtEl>
                                          <p:spTgt spid="79"/>
                                        </p:tgtEl>
                                        <p:attrNameLst>
                                          <p:attrName>ppt_w</p:attrName>
                                        </p:attrNameLst>
                                      </p:cBhvr>
                                      <p:tavLst>
                                        <p:tav tm="0">
                                          <p:val>
                                            <p:fltVal val="0"/>
                                          </p:val>
                                        </p:tav>
                                        <p:tav tm="100000">
                                          <p:val>
                                            <p:strVal val="#ppt_w"/>
                                          </p:val>
                                        </p:tav>
                                      </p:tavLst>
                                    </p:anim>
                                    <p:anim calcmode="lin" valueType="num">
                                      <p:cBhvr>
                                        <p:cTn id="16" dur="500" fill="hold"/>
                                        <p:tgtEl>
                                          <p:spTgt spid="79"/>
                                        </p:tgtEl>
                                        <p:attrNameLst>
                                          <p:attrName>ppt_h</p:attrName>
                                        </p:attrNameLst>
                                      </p:cBhvr>
                                      <p:tavLst>
                                        <p:tav tm="0">
                                          <p:val>
                                            <p:fltVal val="0"/>
                                          </p:val>
                                        </p:tav>
                                        <p:tav tm="100000">
                                          <p:val>
                                            <p:strVal val="#ppt_h"/>
                                          </p:val>
                                        </p:tav>
                                      </p:tavLst>
                                    </p:anim>
                                    <p:animEffect transition="in" filter="fade">
                                      <p:cBhvr>
                                        <p:cTn id="17" dur="500"/>
                                        <p:tgtEl>
                                          <p:spTgt spid="79"/>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84"/>
                                        </p:tgtEl>
                                        <p:attrNameLst>
                                          <p:attrName>style.visibility</p:attrName>
                                        </p:attrNameLst>
                                      </p:cBhvr>
                                      <p:to>
                                        <p:strVal val="visible"/>
                                      </p:to>
                                    </p:set>
                                    <p:animEffect transition="in" filter="fade">
                                      <p:cBhvr>
                                        <p:cTn id="21" dur="500"/>
                                        <p:tgtEl>
                                          <p:spTgt spid="8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5"/>
                                        </p:tgtEl>
                                        <p:attrNameLst>
                                          <p:attrName>style.visibility</p:attrName>
                                        </p:attrNameLst>
                                      </p:cBhvr>
                                      <p:to>
                                        <p:strVal val="visible"/>
                                      </p:to>
                                    </p:set>
                                    <p:animEffect transition="in" filter="wipe(left)">
                                      <p:cBhvr>
                                        <p:cTn id="26" dur="500"/>
                                        <p:tgtEl>
                                          <p:spTgt spid="95"/>
                                        </p:tgtEl>
                                      </p:cBhvr>
                                    </p:animEffect>
                                  </p:childTnLst>
                                </p:cTn>
                              </p:par>
                            </p:childTnLst>
                          </p:cTn>
                        </p:par>
                        <p:par>
                          <p:cTn id="27" fill="hold">
                            <p:stCondLst>
                              <p:cond delay="500"/>
                            </p:stCondLst>
                            <p:childTnLst>
                              <p:par>
                                <p:cTn id="28" presetID="53" presetClass="entr" presetSubtype="16" fill="hold" grpId="0" nodeType="afterEffect">
                                  <p:stCondLst>
                                    <p:cond delay="0"/>
                                  </p:stCondLst>
                                  <p:childTnLst>
                                    <p:set>
                                      <p:cBhvr>
                                        <p:cTn id="29" dur="1" fill="hold">
                                          <p:stCondLst>
                                            <p:cond delay="0"/>
                                          </p:stCondLst>
                                        </p:cTn>
                                        <p:tgtEl>
                                          <p:spTgt spid="85"/>
                                        </p:tgtEl>
                                        <p:attrNameLst>
                                          <p:attrName>style.visibility</p:attrName>
                                        </p:attrNameLst>
                                      </p:cBhvr>
                                      <p:to>
                                        <p:strVal val="visible"/>
                                      </p:to>
                                    </p:set>
                                    <p:anim calcmode="lin" valueType="num">
                                      <p:cBhvr>
                                        <p:cTn id="30" dur="500" fill="hold"/>
                                        <p:tgtEl>
                                          <p:spTgt spid="85"/>
                                        </p:tgtEl>
                                        <p:attrNameLst>
                                          <p:attrName>ppt_w</p:attrName>
                                        </p:attrNameLst>
                                      </p:cBhvr>
                                      <p:tavLst>
                                        <p:tav tm="0">
                                          <p:val>
                                            <p:fltVal val="0"/>
                                          </p:val>
                                        </p:tav>
                                        <p:tav tm="100000">
                                          <p:val>
                                            <p:strVal val="#ppt_w"/>
                                          </p:val>
                                        </p:tav>
                                      </p:tavLst>
                                    </p:anim>
                                    <p:anim calcmode="lin" valueType="num">
                                      <p:cBhvr>
                                        <p:cTn id="31" dur="500" fill="hold"/>
                                        <p:tgtEl>
                                          <p:spTgt spid="85"/>
                                        </p:tgtEl>
                                        <p:attrNameLst>
                                          <p:attrName>ppt_h</p:attrName>
                                        </p:attrNameLst>
                                      </p:cBhvr>
                                      <p:tavLst>
                                        <p:tav tm="0">
                                          <p:val>
                                            <p:fltVal val="0"/>
                                          </p:val>
                                        </p:tav>
                                        <p:tav tm="100000">
                                          <p:val>
                                            <p:strVal val="#ppt_h"/>
                                          </p:val>
                                        </p:tav>
                                      </p:tavLst>
                                    </p:anim>
                                    <p:animEffect transition="in" filter="fade">
                                      <p:cBhvr>
                                        <p:cTn id="32" dur="500"/>
                                        <p:tgtEl>
                                          <p:spTgt spid="85"/>
                                        </p:tgtEl>
                                      </p:cBhvr>
                                    </p:animEffect>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wipe(left)">
                                      <p:cBhvr>
                                        <p:cTn id="36" dur="500"/>
                                        <p:tgtEl>
                                          <p:spTgt spid="86"/>
                                        </p:tgtEl>
                                      </p:cBhvr>
                                    </p:animEffect>
                                  </p:childTnLst>
                                </p:cTn>
                              </p:par>
                            </p:childTnLst>
                          </p:cTn>
                        </p:par>
                        <p:par>
                          <p:cTn id="37" fill="hold">
                            <p:stCondLst>
                              <p:cond delay="1500"/>
                            </p:stCondLst>
                            <p:childTnLst>
                              <p:par>
                                <p:cTn id="38" presetID="53" presetClass="entr" presetSubtype="16" fill="hold" grpId="0" nodeType="afterEffect">
                                  <p:stCondLst>
                                    <p:cond delay="0"/>
                                  </p:stCondLst>
                                  <p:childTnLst>
                                    <p:set>
                                      <p:cBhvr>
                                        <p:cTn id="39" dur="1" fill="hold">
                                          <p:stCondLst>
                                            <p:cond delay="0"/>
                                          </p:stCondLst>
                                        </p:cTn>
                                        <p:tgtEl>
                                          <p:spTgt spid="87"/>
                                        </p:tgtEl>
                                        <p:attrNameLst>
                                          <p:attrName>style.visibility</p:attrName>
                                        </p:attrNameLst>
                                      </p:cBhvr>
                                      <p:to>
                                        <p:strVal val="visible"/>
                                      </p:to>
                                    </p:set>
                                    <p:anim calcmode="lin" valueType="num">
                                      <p:cBhvr>
                                        <p:cTn id="40" dur="500" fill="hold"/>
                                        <p:tgtEl>
                                          <p:spTgt spid="87"/>
                                        </p:tgtEl>
                                        <p:attrNameLst>
                                          <p:attrName>ppt_w</p:attrName>
                                        </p:attrNameLst>
                                      </p:cBhvr>
                                      <p:tavLst>
                                        <p:tav tm="0">
                                          <p:val>
                                            <p:fltVal val="0"/>
                                          </p:val>
                                        </p:tav>
                                        <p:tav tm="100000">
                                          <p:val>
                                            <p:strVal val="#ppt_w"/>
                                          </p:val>
                                        </p:tav>
                                      </p:tavLst>
                                    </p:anim>
                                    <p:anim calcmode="lin" valueType="num">
                                      <p:cBhvr>
                                        <p:cTn id="41" dur="500" fill="hold"/>
                                        <p:tgtEl>
                                          <p:spTgt spid="87"/>
                                        </p:tgtEl>
                                        <p:attrNameLst>
                                          <p:attrName>ppt_h</p:attrName>
                                        </p:attrNameLst>
                                      </p:cBhvr>
                                      <p:tavLst>
                                        <p:tav tm="0">
                                          <p:val>
                                            <p:fltVal val="0"/>
                                          </p:val>
                                        </p:tav>
                                        <p:tav tm="100000">
                                          <p:val>
                                            <p:strVal val="#ppt_h"/>
                                          </p:val>
                                        </p:tav>
                                      </p:tavLst>
                                    </p:anim>
                                    <p:animEffect transition="in" filter="fade">
                                      <p:cBhvr>
                                        <p:cTn id="42" dur="500"/>
                                        <p:tgtEl>
                                          <p:spTgt spid="87"/>
                                        </p:tgtEl>
                                      </p:cBhvr>
                                    </p:animEffect>
                                  </p:childTnLst>
                                </p:cTn>
                              </p:par>
                            </p:childTnLst>
                          </p:cTn>
                        </p:par>
                        <p:par>
                          <p:cTn id="43" fill="hold">
                            <p:stCondLst>
                              <p:cond delay="2000"/>
                            </p:stCondLst>
                            <p:childTnLst>
                              <p:par>
                                <p:cTn id="44" presetID="22" presetClass="entr" presetSubtype="8" fill="hold" grpId="0" nodeType="afterEffect">
                                  <p:stCondLst>
                                    <p:cond delay="0"/>
                                  </p:stCondLst>
                                  <p:childTnLst>
                                    <p:set>
                                      <p:cBhvr>
                                        <p:cTn id="45" dur="1" fill="hold">
                                          <p:stCondLst>
                                            <p:cond delay="0"/>
                                          </p:stCondLst>
                                        </p:cTn>
                                        <p:tgtEl>
                                          <p:spTgt spid="88"/>
                                        </p:tgtEl>
                                        <p:attrNameLst>
                                          <p:attrName>style.visibility</p:attrName>
                                        </p:attrNameLst>
                                      </p:cBhvr>
                                      <p:to>
                                        <p:strVal val="visible"/>
                                      </p:to>
                                    </p:set>
                                    <p:animEffect transition="in" filter="wipe(left)">
                                      <p:cBhvr>
                                        <p:cTn id="4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bldLvl="0" animBg="1"/>
      <p:bldP spid="86" grpId="0"/>
      <p:bldP spid="87" grpId="0" bldLvl="0" animBg="1"/>
      <p:bldP spid="8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3" name="Rectangle 3">
            <a:extLst>
              <a:ext uri="{FF2B5EF4-FFF2-40B4-BE49-F238E27FC236}">
                <a16:creationId xmlns:a16="http://schemas.microsoft.com/office/drawing/2014/main" id="{A5D54C8E-39F0-4E84-A5EF-D539E97722ED}"/>
              </a:ext>
            </a:extLst>
          </p:cNvPr>
          <p:cNvSpPr>
            <a:spLocks noGrp="1" noChangeArrowheads="1"/>
          </p:cNvSpPr>
          <p:nvPr>
            <p:ph type="body" sz="half" idx="1"/>
          </p:nvPr>
        </p:nvSpPr>
        <p:spPr>
          <a:xfrm>
            <a:off x="1992313" y="2781301"/>
            <a:ext cx="7632700" cy="2663825"/>
          </a:xfrm>
        </p:spPr>
        <p:txBody>
          <a:bodyPr/>
          <a:lstStyle/>
          <a:p>
            <a:pPr>
              <a:lnSpc>
                <a:spcPct val="90000"/>
              </a:lnSpc>
              <a:buFont typeface="Wingdings" panose="05000000000000000000" pitchFamily="2" charset="2"/>
              <a:buNone/>
            </a:pPr>
            <a:r>
              <a:rPr lang="zh-CN" altLang="en-US" dirty="0">
                <a:solidFill>
                  <a:srgbClr val="FF0000"/>
                </a:solidFill>
                <a:latin typeface="楷体" panose="02010609060101010101" pitchFamily="49" charset="-122"/>
                <a:ea typeface="楷体" panose="02010609060101010101" pitchFamily="49" charset="-122"/>
              </a:rPr>
              <a:t>如果</a:t>
            </a:r>
            <a:r>
              <a:rPr lang="en-US" altLang="zh-CN" dirty="0">
                <a:solidFill>
                  <a:srgbClr val="FF0000"/>
                </a:solidFill>
                <a:latin typeface="楷体" panose="02010609060101010101" pitchFamily="49" charset="-122"/>
                <a:ea typeface="楷体" panose="02010609060101010101" pitchFamily="49" charset="-122"/>
              </a:rPr>
              <a:t>ACK/NAK</a:t>
            </a:r>
            <a:r>
              <a:rPr lang="zh-CN" altLang="en-US" dirty="0">
                <a:solidFill>
                  <a:srgbClr val="FF0000"/>
                </a:solidFill>
                <a:latin typeface="楷体" panose="02010609060101010101" pitchFamily="49" charset="-122"/>
                <a:ea typeface="楷体" panose="02010609060101010101" pitchFamily="49" charset="-122"/>
              </a:rPr>
              <a:t>受损会出现什么情况</a:t>
            </a:r>
            <a:r>
              <a:rPr lang="en-US" altLang="zh-CN" dirty="0">
                <a:solidFill>
                  <a:srgbClr val="FF0000"/>
                </a:solidFill>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pPr>
              <a:lnSpc>
                <a:spcPct val="90000"/>
              </a:lnSpc>
            </a:pPr>
            <a:r>
              <a:rPr lang="zh-CN" altLang="en-US" sz="2400" dirty="0">
                <a:latin typeface="楷体" panose="02010609060101010101" pitchFamily="49" charset="-122"/>
                <a:ea typeface="楷体" panose="02010609060101010101" pitchFamily="49" charset="-122"/>
              </a:rPr>
              <a:t>发送方不知道接收方发生了什么</a:t>
            </a:r>
            <a:r>
              <a:rPr lang="en-US" altLang="zh-CN" sz="2400" dirty="0">
                <a:latin typeface="楷体" panose="02010609060101010101" pitchFamily="49" charset="-122"/>
                <a:ea typeface="楷体" panose="02010609060101010101" pitchFamily="49" charset="-122"/>
              </a:rPr>
              <a:t>!</a:t>
            </a:r>
          </a:p>
          <a:p>
            <a:pPr>
              <a:lnSpc>
                <a:spcPct val="90000"/>
              </a:lnSpc>
            </a:pPr>
            <a:r>
              <a:rPr lang="zh-CN" altLang="en-US" sz="2400" b="1" dirty="0">
                <a:solidFill>
                  <a:srgbClr val="FF0000"/>
                </a:solidFill>
                <a:latin typeface="楷体" panose="02010609060101010101" pitchFamily="49" charset="-122"/>
                <a:ea typeface="楷体" panose="02010609060101010101" pitchFamily="49" charset="-122"/>
              </a:rPr>
              <a:t>因此必须对</a:t>
            </a:r>
            <a:r>
              <a:rPr lang="en-US" altLang="zh-CN" sz="2400" b="1" dirty="0">
                <a:solidFill>
                  <a:srgbClr val="FF0000"/>
                </a:solidFill>
                <a:latin typeface="楷体" panose="02010609060101010101" pitchFamily="49" charset="-122"/>
                <a:ea typeface="楷体" panose="02010609060101010101" pitchFamily="49" charset="-122"/>
              </a:rPr>
              <a:t>ACK</a:t>
            </a:r>
            <a:r>
              <a:rPr lang="zh-CN" altLang="en-US" sz="2400" b="1" dirty="0">
                <a:solidFill>
                  <a:srgbClr val="FF0000"/>
                </a:solidFill>
                <a:latin typeface="楷体" panose="02010609060101010101" pitchFamily="49" charset="-122"/>
                <a:ea typeface="楷体" panose="02010609060101010101" pitchFamily="49" charset="-122"/>
              </a:rPr>
              <a:t>和</a:t>
            </a:r>
            <a:r>
              <a:rPr lang="en-US" altLang="zh-CN" sz="2400" b="1" dirty="0">
                <a:solidFill>
                  <a:srgbClr val="FF0000"/>
                </a:solidFill>
                <a:latin typeface="楷体" panose="02010609060101010101" pitchFamily="49" charset="-122"/>
                <a:ea typeface="楷体" panose="02010609060101010101" pitchFamily="49" charset="-122"/>
              </a:rPr>
              <a:t>NAK</a:t>
            </a:r>
            <a:r>
              <a:rPr lang="zh-CN" altLang="en-US" sz="2400" b="1" dirty="0">
                <a:solidFill>
                  <a:srgbClr val="FF0000"/>
                </a:solidFill>
                <a:latin typeface="楷体" panose="02010609060101010101" pitchFamily="49" charset="-122"/>
                <a:ea typeface="楷体" panose="02010609060101010101" pitchFamily="49" charset="-122"/>
              </a:rPr>
              <a:t>加校验和</a:t>
            </a:r>
          </a:p>
          <a:p>
            <a:pPr>
              <a:lnSpc>
                <a:spcPct val="90000"/>
              </a:lnSpc>
            </a:pPr>
            <a:endParaRPr lang="en-US" altLang="zh-CN" sz="2000" dirty="0"/>
          </a:p>
        </p:txBody>
      </p:sp>
      <p:sp>
        <p:nvSpPr>
          <p:cNvPr id="174091" name="Text Box 11">
            <a:extLst>
              <a:ext uri="{FF2B5EF4-FFF2-40B4-BE49-F238E27FC236}">
                <a16:creationId xmlns:a16="http://schemas.microsoft.com/office/drawing/2014/main" id="{1870249E-70E5-4E76-BF77-70EE53C6EF48}"/>
              </a:ext>
            </a:extLst>
          </p:cNvPr>
          <p:cNvSpPr txBox="1">
            <a:spLocks noChangeArrowheads="1"/>
          </p:cNvSpPr>
          <p:nvPr/>
        </p:nvSpPr>
        <p:spPr bwMode="auto">
          <a:xfrm>
            <a:off x="1847850" y="1557339"/>
            <a:ext cx="84963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FF0000"/>
                </a:solidFill>
                <a:latin typeface="楷体" panose="02010609060101010101" pitchFamily="49" charset="-122"/>
                <a:ea typeface="楷体" panose="02010609060101010101" pitchFamily="49" charset="-122"/>
              </a:rPr>
              <a:t>首先</a:t>
            </a:r>
            <a:r>
              <a:rPr lang="en-US" altLang="zh-CN" sz="2800" b="1" dirty="0">
                <a:solidFill>
                  <a:srgbClr val="FF0000"/>
                </a:solidFill>
                <a:latin typeface="楷体" panose="02010609060101010101" pitchFamily="49" charset="-122"/>
                <a:ea typeface="楷体" panose="02010609060101010101" pitchFamily="49" charset="-122"/>
              </a:rPr>
              <a:t>rdt2.0 </a:t>
            </a:r>
            <a:r>
              <a:rPr lang="zh-CN" altLang="en-US" sz="2800" b="1" dirty="0">
                <a:solidFill>
                  <a:srgbClr val="FF0000"/>
                </a:solidFill>
                <a:latin typeface="楷体" panose="02010609060101010101" pitchFamily="49" charset="-122"/>
                <a:ea typeface="楷体" panose="02010609060101010101" pitchFamily="49" charset="-122"/>
              </a:rPr>
              <a:t>有一个致命的缺陷</a:t>
            </a:r>
            <a:r>
              <a:rPr lang="en-US" altLang="zh-CN" sz="2800" b="1" dirty="0">
                <a:solidFill>
                  <a:srgbClr val="FF0000"/>
                </a:solidFill>
                <a:latin typeface="楷体" panose="02010609060101010101" pitchFamily="49" charset="-122"/>
                <a:ea typeface="楷体" panose="02010609060101010101" pitchFamily="49" charset="-122"/>
              </a:rPr>
              <a:t>!</a:t>
            </a:r>
            <a:r>
              <a:rPr lang="zh-CN" altLang="en-US" sz="2800" b="1" dirty="0">
                <a:solidFill>
                  <a:srgbClr val="FF0000"/>
                </a:solidFill>
                <a:latin typeface="楷体" panose="02010609060101010101" pitchFamily="49" charset="-122"/>
                <a:ea typeface="楷体" panose="02010609060101010101" pitchFamily="49" charset="-122"/>
              </a:rPr>
              <a:t>没有考虑</a:t>
            </a:r>
            <a:r>
              <a:rPr lang="en-US" altLang="zh-CN" sz="2800" b="1" dirty="0">
                <a:solidFill>
                  <a:srgbClr val="FF0000"/>
                </a:solidFill>
                <a:latin typeface="楷体" panose="02010609060101010101" pitchFamily="49" charset="-122"/>
                <a:ea typeface="楷体" panose="02010609060101010101" pitchFamily="49" charset="-122"/>
              </a:rPr>
              <a:t>ACK/NAK</a:t>
            </a:r>
            <a:r>
              <a:rPr lang="zh-CN" altLang="en-US" sz="2800" b="1" dirty="0">
                <a:solidFill>
                  <a:srgbClr val="FF0000"/>
                </a:solidFill>
                <a:latin typeface="楷体" panose="02010609060101010101" pitchFamily="49" charset="-122"/>
                <a:ea typeface="楷体" panose="02010609060101010101" pitchFamily="49" charset="-122"/>
              </a:rPr>
              <a:t>受损的情况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091"/>
                                        </p:tgtEl>
                                        <p:attrNameLst>
                                          <p:attrName>style.visibility</p:attrName>
                                        </p:attrNameLst>
                                      </p:cBhvr>
                                      <p:to>
                                        <p:strVal val="visible"/>
                                      </p:to>
                                    </p:set>
                                    <p:animEffect transition="in" filter="blinds(horizontal)">
                                      <p:cBhvr>
                                        <p:cTn id="7" dur="500"/>
                                        <p:tgtEl>
                                          <p:spTgt spid="1740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74083">
                                            <p:txEl>
                                              <p:pRg st="0" end="0"/>
                                            </p:txEl>
                                          </p:spTgt>
                                        </p:tgtEl>
                                        <p:attrNameLst>
                                          <p:attrName>style.visibility</p:attrName>
                                        </p:attrNameLst>
                                      </p:cBhvr>
                                      <p:to>
                                        <p:strVal val="visible"/>
                                      </p:to>
                                    </p:set>
                                    <p:animEffect transition="in" filter="blinds(horizontal)">
                                      <p:cBhvr>
                                        <p:cTn id="12" dur="500"/>
                                        <p:tgtEl>
                                          <p:spTgt spid="17408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74083">
                                            <p:txEl>
                                              <p:pRg st="1" end="1"/>
                                            </p:txEl>
                                          </p:spTgt>
                                        </p:tgtEl>
                                        <p:attrNameLst>
                                          <p:attrName>style.visibility</p:attrName>
                                        </p:attrNameLst>
                                      </p:cBhvr>
                                      <p:to>
                                        <p:strVal val="visible"/>
                                      </p:to>
                                    </p:set>
                                    <p:animEffect transition="in" filter="blinds(horizontal)">
                                      <p:cBhvr>
                                        <p:cTn id="17" dur="500"/>
                                        <p:tgtEl>
                                          <p:spTgt spid="17408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74083">
                                            <p:txEl>
                                              <p:pRg st="2" end="2"/>
                                            </p:txEl>
                                          </p:spTgt>
                                        </p:tgtEl>
                                        <p:attrNameLst>
                                          <p:attrName>style.visibility</p:attrName>
                                        </p:attrNameLst>
                                      </p:cBhvr>
                                      <p:to>
                                        <p:strVal val="visible"/>
                                      </p:to>
                                    </p:set>
                                    <p:animEffect transition="in" filter="blinds(horizontal)">
                                      <p:cBhvr>
                                        <p:cTn id="22" dur="500"/>
                                        <p:tgtEl>
                                          <p:spTgt spid="1740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9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3" name="Rectangle 3">
            <a:extLst>
              <a:ext uri="{FF2B5EF4-FFF2-40B4-BE49-F238E27FC236}">
                <a16:creationId xmlns:a16="http://schemas.microsoft.com/office/drawing/2014/main" id="{EDC6729F-758D-4325-8B10-FE6D92E7E9D5}"/>
              </a:ext>
            </a:extLst>
          </p:cNvPr>
          <p:cNvSpPr>
            <a:spLocks noGrp="1" noChangeArrowheads="1"/>
          </p:cNvSpPr>
          <p:nvPr>
            <p:ph type="body" sz="half" idx="1"/>
          </p:nvPr>
        </p:nvSpPr>
        <p:spPr>
          <a:xfrm>
            <a:off x="1981200" y="1341438"/>
            <a:ext cx="4033838" cy="1727200"/>
          </a:xfrm>
        </p:spPr>
        <p:txBody>
          <a:bodyPr/>
          <a:lstStyle/>
          <a:p>
            <a:pPr>
              <a:lnSpc>
                <a:spcPct val="90000"/>
              </a:lnSpc>
              <a:buFont typeface="Wingdings" panose="05000000000000000000" pitchFamily="2" charset="2"/>
              <a:buNone/>
            </a:pPr>
            <a:r>
              <a:rPr lang="en-US" altLang="zh-CN" sz="2000" b="1">
                <a:solidFill>
                  <a:srgbClr val="FF0000"/>
                </a:solidFill>
                <a:latin typeface="楷体" panose="02010609060101010101" pitchFamily="49" charset="-122"/>
                <a:ea typeface="楷体" panose="02010609060101010101" pitchFamily="49" charset="-122"/>
              </a:rPr>
              <a:t>rdt2.0 </a:t>
            </a:r>
            <a:r>
              <a:rPr lang="zh-CN" altLang="en-US" sz="2000" b="1">
                <a:solidFill>
                  <a:srgbClr val="FF0000"/>
                </a:solidFill>
                <a:latin typeface="楷体" panose="02010609060101010101" pitchFamily="49" charset="-122"/>
                <a:ea typeface="楷体" panose="02010609060101010101" pitchFamily="49" charset="-122"/>
              </a:rPr>
              <a:t>另一个问题：只考虑重传可能会出现大量重复分组</a:t>
            </a:r>
          </a:p>
          <a:p>
            <a:pPr>
              <a:lnSpc>
                <a:spcPct val="90000"/>
              </a:lnSpc>
            </a:pPr>
            <a:r>
              <a:rPr lang="zh-CN" altLang="en-US" sz="2000">
                <a:solidFill>
                  <a:srgbClr val="FF0000"/>
                </a:solidFill>
                <a:latin typeface="楷体" panose="02010609060101010101" pitchFamily="49" charset="-122"/>
                <a:ea typeface="楷体" panose="02010609060101010101" pitchFamily="49" charset="-122"/>
              </a:rPr>
              <a:t>接受方无法判断接受到的一个分组是重发的还是新的分组</a:t>
            </a:r>
            <a:endParaRPr lang="zh-CN" altLang="en-US" sz="2400">
              <a:latin typeface="楷体" panose="02010609060101010101" pitchFamily="49" charset="-122"/>
              <a:ea typeface="楷体" panose="02010609060101010101" pitchFamily="49" charset="-122"/>
            </a:endParaRPr>
          </a:p>
        </p:txBody>
      </p:sp>
      <p:sp>
        <p:nvSpPr>
          <p:cNvPr id="174084" name="Rectangle 4">
            <a:extLst>
              <a:ext uri="{FF2B5EF4-FFF2-40B4-BE49-F238E27FC236}">
                <a16:creationId xmlns:a16="http://schemas.microsoft.com/office/drawing/2014/main" id="{6C24E40B-B78C-422E-BD86-5E000A6E5748}"/>
              </a:ext>
            </a:extLst>
          </p:cNvPr>
          <p:cNvSpPr>
            <a:spLocks noGrp="1" noChangeArrowheads="1"/>
          </p:cNvSpPr>
          <p:nvPr>
            <p:ph type="body" sz="half" idx="2"/>
          </p:nvPr>
        </p:nvSpPr>
        <p:spPr>
          <a:xfrm>
            <a:off x="6176963" y="1341439"/>
            <a:ext cx="4095750" cy="4319587"/>
          </a:xfrm>
        </p:spPr>
        <p:txBody>
          <a:bodyPr>
            <a:normAutofit fontScale="92500" lnSpcReduction="10000"/>
          </a:bodyPr>
          <a:lstStyle/>
          <a:p>
            <a:pPr>
              <a:lnSpc>
                <a:spcPct val="90000"/>
              </a:lnSpc>
              <a:buFont typeface="Wingdings" panose="05000000000000000000" pitchFamily="2" charset="2"/>
              <a:buNone/>
            </a:pPr>
            <a:r>
              <a:rPr lang="zh-CN" altLang="en-US" sz="2400" dirty="0">
                <a:solidFill>
                  <a:srgbClr val="FF0000"/>
                </a:solidFill>
                <a:latin typeface="楷体" panose="02010609060101010101" pitchFamily="49" charset="-122"/>
                <a:ea typeface="楷体" panose="02010609060101010101" pitchFamily="49" charset="-122"/>
              </a:rPr>
              <a:t>对重复分组的处理</a:t>
            </a:r>
            <a:r>
              <a:rPr lang="en-US" altLang="zh-CN" sz="2400" dirty="0">
                <a:solidFill>
                  <a:srgbClr val="FF0000"/>
                </a:solidFill>
                <a:latin typeface="楷体" panose="02010609060101010101" pitchFamily="49" charset="-122"/>
                <a:ea typeface="楷体" panose="02010609060101010101" pitchFamily="49" charset="-122"/>
              </a:rPr>
              <a:t>: </a:t>
            </a:r>
          </a:p>
          <a:p>
            <a:pPr>
              <a:lnSpc>
                <a:spcPct val="90000"/>
              </a:lnSpc>
            </a:pPr>
            <a:r>
              <a:rPr lang="zh-CN" altLang="en-US" sz="2000" dirty="0">
                <a:latin typeface="楷体" panose="02010609060101010101" pitchFamily="49" charset="-122"/>
                <a:ea typeface="楷体" panose="02010609060101010101" pitchFamily="49" charset="-122"/>
              </a:rPr>
              <a:t>发送方对每一个分组增加</a:t>
            </a:r>
            <a:r>
              <a:rPr lang="zh-CN" altLang="en-US" sz="2000" dirty="0">
                <a:solidFill>
                  <a:schemeClr val="accent2"/>
                </a:solidFill>
                <a:latin typeface="楷体" panose="02010609060101010101" pitchFamily="49" charset="-122"/>
                <a:ea typeface="楷体" panose="02010609060101010101" pitchFamily="49" charset="-122"/>
              </a:rPr>
              <a:t>序号</a:t>
            </a:r>
            <a:r>
              <a:rPr lang="en-US" altLang="zh-CN" sz="2000" i="1" dirty="0">
                <a:solidFill>
                  <a:schemeClr val="accent2"/>
                </a:solidFill>
                <a:latin typeface="楷体" panose="02010609060101010101" pitchFamily="49" charset="-122"/>
                <a:ea typeface="楷体" panose="02010609060101010101" pitchFamily="49" charset="-122"/>
              </a:rPr>
              <a:t>(sequence number</a:t>
            </a:r>
            <a:r>
              <a:rPr lang="en-US" altLang="zh-CN" sz="2000" dirty="0">
                <a:latin typeface="楷体" panose="02010609060101010101" pitchFamily="49" charset="-122"/>
                <a:ea typeface="楷体" panose="02010609060101010101" pitchFamily="49" charset="-122"/>
              </a:rPr>
              <a:t> </a:t>
            </a:r>
            <a:r>
              <a:rPr lang="en-US" altLang="zh-CN" sz="2000" i="1" dirty="0">
                <a:solidFill>
                  <a:schemeClr val="accent2"/>
                </a:solidFill>
                <a:latin typeface="楷体" panose="02010609060101010101" pitchFamily="49" charset="-122"/>
                <a:ea typeface="楷体" panose="02010609060101010101" pitchFamily="49" charset="-122"/>
              </a:rPr>
              <a:t>)</a:t>
            </a:r>
          </a:p>
          <a:p>
            <a:pPr>
              <a:lnSpc>
                <a:spcPct val="90000"/>
              </a:lnSpc>
            </a:pPr>
            <a:r>
              <a:rPr lang="zh-CN" altLang="en-US" sz="2000" dirty="0">
                <a:latin typeface="楷体" panose="02010609060101010101" pitchFamily="49" charset="-122"/>
                <a:ea typeface="楷体" panose="02010609060101010101" pitchFamily="49" charset="-122"/>
              </a:rPr>
              <a:t>发送方只重传收到</a:t>
            </a:r>
            <a:r>
              <a:rPr lang="en-US" altLang="zh-CN" sz="2000" dirty="0">
                <a:latin typeface="楷体" panose="02010609060101010101" pitchFamily="49" charset="-122"/>
                <a:ea typeface="楷体" panose="02010609060101010101" pitchFamily="49" charset="-122"/>
              </a:rPr>
              <a:t>NAK(</a:t>
            </a:r>
            <a:r>
              <a:rPr lang="zh-CN" altLang="en-US" sz="2000" dirty="0">
                <a:latin typeface="楷体" panose="02010609060101010101" pitchFamily="49" charset="-122"/>
                <a:ea typeface="楷体" panose="02010609060101010101" pitchFamily="49" charset="-122"/>
              </a:rPr>
              <a:t>校验正确</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或校验发生错误的</a:t>
            </a:r>
            <a:r>
              <a:rPr lang="en-US" altLang="zh-CN" sz="2000" dirty="0">
                <a:latin typeface="楷体" panose="02010609060101010101" pitchFamily="49" charset="-122"/>
                <a:ea typeface="楷体" panose="02010609060101010101" pitchFamily="49" charset="-122"/>
              </a:rPr>
              <a:t>ACK/NAK </a:t>
            </a:r>
            <a:r>
              <a:rPr lang="zh-CN" altLang="en-US" sz="2000" dirty="0">
                <a:latin typeface="楷体" panose="02010609060101010101" pitchFamily="49" charset="-122"/>
                <a:ea typeface="楷体" panose="02010609060101010101" pitchFamily="49" charset="-122"/>
              </a:rPr>
              <a:t>的分组</a:t>
            </a:r>
            <a:endParaRPr lang="en-US" altLang="zh-CN" sz="2000" dirty="0">
              <a:latin typeface="楷体" panose="02010609060101010101" pitchFamily="49" charset="-122"/>
              <a:ea typeface="楷体" panose="02010609060101010101" pitchFamily="49" charset="-122"/>
            </a:endParaRPr>
          </a:p>
          <a:p>
            <a:pPr>
              <a:lnSpc>
                <a:spcPct val="90000"/>
              </a:lnSpc>
            </a:pPr>
            <a:r>
              <a:rPr lang="zh-CN" altLang="en-US" sz="2000" dirty="0">
                <a:latin typeface="楷体" panose="02010609060101010101" pitchFamily="49" charset="-122"/>
                <a:ea typeface="楷体" panose="02010609060101010101" pitchFamily="49" charset="-122"/>
              </a:rPr>
              <a:t>接收方丢弃重复分组</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不向上递交</a:t>
            </a:r>
            <a:r>
              <a:rPr lang="en-US" altLang="zh-CN" sz="2000" dirty="0">
                <a:latin typeface="楷体" panose="02010609060101010101" pitchFamily="49" charset="-122"/>
                <a:ea typeface="楷体" panose="02010609060101010101" pitchFamily="49" charset="-122"/>
              </a:rPr>
              <a:t>)</a:t>
            </a:r>
          </a:p>
          <a:p>
            <a:pPr>
              <a:lnSpc>
                <a:spcPct val="90000"/>
              </a:lnSpc>
            </a:pPr>
            <a:r>
              <a:rPr lang="zh-CN" altLang="en-US" sz="2000" dirty="0">
                <a:latin typeface="楷体" panose="02010609060101010101" pitchFamily="49" charset="-122"/>
                <a:ea typeface="楷体" panose="02010609060101010101" pitchFamily="49" charset="-122"/>
              </a:rPr>
              <a:t>由于</a:t>
            </a:r>
            <a:r>
              <a:rPr lang="en-US" altLang="zh-CN" sz="2000" dirty="0">
                <a:latin typeface="楷体" panose="02010609060101010101" pitchFamily="49" charset="-122"/>
                <a:ea typeface="楷体" panose="02010609060101010101" pitchFamily="49" charset="-122"/>
              </a:rPr>
              <a:t>rdt2.0</a:t>
            </a:r>
            <a:r>
              <a:rPr lang="zh-CN" altLang="en-US" sz="2000" dirty="0">
                <a:latin typeface="楷体" panose="02010609060101010101" pitchFamily="49" charset="-122"/>
                <a:ea typeface="楷体" panose="02010609060101010101" pitchFamily="49" charset="-122"/>
              </a:rPr>
              <a:t>是一个</a:t>
            </a:r>
            <a:r>
              <a:rPr lang="zh-CN" altLang="en-US" sz="2000" dirty="0">
                <a:solidFill>
                  <a:srgbClr val="FF0000"/>
                </a:solidFill>
                <a:latin typeface="楷体" panose="02010609060101010101" pitchFamily="49" charset="-122"/>
                <a:ea typeface="楷体" panose="02010609060101010101" pitchFamily="49" charset="-122"/>
              </a:rPr>
              <a:t>停止等待</a:t>
            </a:r>
            <a:r>
              <a:rPr lang="zh-CN" altLang="en-US" sz="2000" dirty="0">
                <a:latin typeface="楷体" panose="02010609060101010101" pitchFamily="49" charset="-122"/>
                <a:ea typeface="楷体" panose="02010609060101010101" pitchFamily="49" charset="-122"/>
              </a:rPr>
              <a:t>协议，所以用</a:t>
            </a:r>
            <a:r>
              <a:rPr lang="en-US" altLang="zh-CN" sz="2000" dirty="0">
                <a:latin typeface="楷体" panose="02010609060101010101" pitchFamily="49" charset="-122"/>
                <a:ea typeface="楷体" panose="02010609060101010101" pitchFamily="49" charset="-122"/>
              </a:rPr>
              <a:t>1bit</a:t>
            </a:r>
            <a:r>
              <a:rPr lang="zh-CN" altLang="en-US" sz="2000" dirty="0">
                <a:latin typeface="楷体" panose="02010609060101010101" pitchFamily="49" charset="-122"/>
                <a:ea typeface="楷体" panose="02010609060101010101" pitchFamily="49" charset="-122"/>
              </a:rPr>
              <a:t>的序号足够了（区分是在重发前一分组和新的分组），序号变化按模</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运算计算。</a:t>
            </a:r>
          </a:p>
          <a:p>
            <a:pPr>
              <a:lnSpc>
                <a:spcPct val="90000"/>
              </a:lnSpc>
            </a:pPr>
            <a:r>
              <a:rPr lang="zh-CN" altLang="en-US" sz="2000" dirty="0">
                <a:latin typeface="楷体" panose="02010609060101010101" pitchFamily="49" charset="-122"/>
                <a:ea typeface="楷体" panose="02010609060101010101" pitchFamily="49" charset="-122"/>
              </a:rPr>
              <a:t>因此发送方和接受方的</a:t>
            </a:r>
            <a:r>
              <a:rPr lang="en-US" altLang="zh-CN" sz="2000" dirty="0">
                <a:latin typeface="楷体" panose="02010609060101010101" pitchFamily="49" charset="-122"/>
                <a:ea typeface="楷体" panose="02010609060101010101" pitchFamily="49" charset="-122"/>
              </a:rPr>
              <a:t>FSM</a:t>
            </a:r>
            <a:r>
              <a:rPr lang="zh-CN" altLang="en-US" sz="2000" dirty="0">
                <a:latin typeface="楷体" panose="02010609060101010101" pitchFamily="49" charset="-122"/>
                <a:ea typeface="楷体" panose="02010609060101010101" pitchFamily="49" charset="-122"/>
              </a:rPr>
              <a:t>的状态数是以前的</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倍，因为协议状态必须反映出目前正发送和接收的分组序号是</a:t>
            </a:r>
            <a:r>
              <a:rPr lang="en-US" altLang="zh-CN" sz="2000" dirty="0">
                <a:latin typeface="楷体" panose="02010609060101010101" pitchFamily="49" charset="-122"/>
                <a:ea typeface="楷体" panose="02010609060101010101" pitchFamily="49" charset="-122"/>
              </a:rPr>
              <a:t>0</a:t>
            </a:r>
            <a:r>
              <a:rPr lang="zh-CN" altLang="en-US" sz="2000" dirty="0">
                <a:latin typeface="楷体" panose="02010609060101010101" pitchFamily="49" charset="-122"/>
                <a:ea typeface="楷体" panose="02010609060101010101" pitchFamily="49" charset="-122"/>
              </a:rPr>
              <a:t>还是</a:t>
            </a:r>
            <a:r>
              <a:rPr lang="en-US" altLang="zh-CN" sz="2000" dirty="0">
                <a:latin typeface="楷体" panose="02010609060101010101" pitchFamily="49" charset="-122"/>
                <a:ea typeface="楷体" panose="02010609060101010101" pitchFamily="49" charset="-122"/>
              </a:rPr>
              <a:t>1</a:t>
            </a:r>
          </a:p>
        </p:txBody>
      </p:sp>
      <p:sp>
        <p:nvSpPr>
          <p:cNvPr id="174085" name="Text Box 5">
            <a:extLst>
              <a:ext uri="{FF2B5EF4-FFF2-40B4-BE49-F238E27FC236}">
                <a16:creationId xmlns:a16="http://schemas.microsoft.com/office/drawing/2014/main" id="{3B0ABBC2-0987-4181-8B57-AADCB85150AD}"/>
              </a:ext>
            </a:extLst>
          </p:cNvPr>
          <p:cNvSpPr txBox="1">
            <a:spLocks noChangeArrowheads="1"/>
          </p:cNvSpPr>
          <p:nvPr/>
        </p:nvSpPr>
        <p:spPr bwMode="auto">
          <a:xfrm>
            <a:off x="1981200" y="4246564"/>
            <a:ext cx="3251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latin typeface="楷体" panose="02010609060101010101" pitchFamily="49" charset="-122"/>
                <a:ea typeface="楷体" panose="02010609060101010101" pitchFamily="49" charset="-122"/>
              </a:rPr>
              <a:t>发送方发出一个分组，然后</a:t>
            </a:r>
          </a:p>
          <a:p>
            <a:r>
              <a:rPr lang="zh-CN" altLang="en-US" sz="2000" b="1" dirty="0">
                <a:latin typeface="楷体" panose="02010609060101010101" pitchFamily="49" charset="-122"/>
                <a:ea typeface="楷体" panose="02010609060101010101" pitchFamily="49" charset="-122"/>
              </a:rPr>
              <a:t>等待接收方的应答</a:t>
            </a:r>
            <a:endParaRPr lang="en-US" altLang="zh-CN" sz="2400" b="1" dirty="0">
              <a:latin typeface="楷体" panose="02010609060101010101" pitchFamily="49" charset="-122"/>
              <a:ea typeface="楷体" panose="02010609060101010101" pitchFamily="49" charset="-122"/>
            </a:endParaRPr>
          </a:p>
        </p:txBody>
      </p:sp>
      <p:sp>
        <p:nvSpPr>
          <p:cNvPr id="174086" name="Rectangle 6">
            <a:extLst>
              <a:ext uri="{FF2B5EF4-FFF2-40B4-BE49-F238E27FC236}">
                <a16:creationId xmlns:a16="http://schemas.microsoft.com/office/drawing/2014/main" id="{01CCE5D1-0600-4145-8CFF-2072885580EC}"/>
              </a:ext>
            </a:extLst>
          </p:cNvPr>
          <p:cNvSpPr>
            <a:spLocks noChangeArrowheads="1"/>
          </p:cNvSpPr>
          <p:nvPr/>
        </p:nvSpPr>
        <p:spPr bwMode="auto">
          <a:xfrm>
            <a:off x="1905000" y="4170363"/>
            <a:ext cx="3467100" cy="95250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 name="Group 7">
            <a:extLst>
              <a:ext uri="{FF2B5EF4-FFF2-40B4-BE49-F238E27FC236}">
                <a16:creationId xmlns:a16="http://schemas.microsoft.com/office/drawing/2014/main" id="{82B68479-F293-48C3-93A7-66EB8FE8E388}"/>
              </a:ext>
            </a:extLst>
          </p:cNvPr>
          <p:cNvGrpSpPr>
            <a:grpSpLocks/>
          </p:cNvGrpSpPr>
          <p:nvPr/>
        </p:nvGrpSpPr>
        <p:grpSpPr bwMode="auto">
          <a:xfrm>
            <a:off x="2133601" y="3789364"/>
            <a:ext cx="3025775" cy="396875"/>
            <a:chOff x="2547" y="2669"/>
            <a:chExt cx="1906" cy="250"/>
          </a:xfrm>
        </p:grpSpPr>
        <p:sp>
          <p:nvSpPr>
            <p:cNvPr id="44041" name="Rectangle 8">
              <a:extLst>
                <a:ext uri="{FF2B5EF4-FFF2-40B4-BE49-F238E27FC236}">
                  <a16:creationId xmlns:a16="http://schemas.microsoft.com/office/drawing/2014/main" id="{E03E795B-A277-4AA2-BE23-0C1B2B5DDEA5}"/>
                </a:ext>
              </a:extLst>
            </p:cNvPr>
            <p:cNvSpPr>
              <a:spLocks noChangeArrowheads="1"/>
            </p:cNvSpPr>
            <p:nvPr/>
          </p:nvSpPr>
          <p:spPr bwMode="auto">
            <a:xfrm>
              <a:off x="2976" y="2712"/>
              <a:ext cx="1038" cy="17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4042" name="Text Box 9">
              <a:extLst>
                <a:ext uri="{FF2B5EF4-FFF2-40B4-BE49-F238E27FC236}">
                  <a16:creationId xmlns:a16="http://schemas.microsoft.com/office/drawing/2014/main" id="{19E9FA63-6378-4415-B50B-013B3F98A62B}"/>
                </a:ext>
              </a:extLst>
            </p:cNvPr>
            <p:cNvSpPr txBox="1">
              <a:spLocks noChangeArrowheads="1"/>
            </p:cNvSpPr>
            <p:nvPr/>
          </p:nvSpPr>
          <p:spPr bwMode="auto">
            <a:xfrm>
              <a:off x="2547" y="2669"/>
              <a:ext cx="1906" cy="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rgbClr val="FF0000"/>
                  </a:solidFill>
                  <a:latin typeface="Comic Sans MS" panose="030F0702030302020204" pitchFamily="66" charset="0"/>
                </a:rPr>
                <a:t>停止等待</a:t>
              </a:r>
              <a:r>
                <a:rPr lang="en-US" altLang="zh-CN" sz="2000" dirty="0">
                  <a:solidFill>
                    <a:srgbClr val="FF0000"/>
                  </a:solidFill>
                  <a:latin typeface="Comic Sans MS" panose="030F0702030302020204" pitchFamily="66" charset="0"/>
                </a:rPr>
                <a:t>(stop-and-wait)</a:t>
              </a:r>
              <a:endParaRPr lang="en-US" altLang="zh-CN" sz="2400" dirty="0">
                <a:latin typeface="Times New Roman" panose="02020603050405020304" pitchFamily="18" charset="0"/>
              </a:endParaRPr>
            </a:p>
          </p:txBody>
        </p:sp>
      </p:grpSp>
      <p:sp>
        <p:nvSpPr>
          <p:cNvPr id="174092" name="Text Box 12">
            <a:extLst>
              <a:ext uri="{FF2B5EF4-FFF2-40B4-BE49-F238E27FC236}">
                <a16:creationId xmlns:a16="http://schemas.microsoft.com/office/drawing/2014/main" id="{BE087CA7-C75D-40DE-B8E4-7586B2BDC6CA}"/>
              </a:ext>
            </a:extLst>
          </p:cNvPr>
          <p:cNvSpPr txBox="1">
            <a:spLocks noChangeArrowheads="1"/>
          </p:cNvSpPr>
          <p:nvPr/>
        </p:nvSpPr>
        <p:spPr bwMode="auto">
          <a:xfrm>
            <a:off x="1847850" y="5516564"/>
            <a:ext cx="43386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FF0000"/>
                </a:solidFill>
                <a:latin typeface="楷体" panose="02010609060101010101" pitchFamily="49" charset="-122"/>
                <a:ea typeface="楷体" panose="02010609060101010101" pitchFamily="49" charset="-122"/>
              </a:rPr>
              <a:t>我们开发新的版本</a:t>
            </a:r>
            <a:r>
              <a:rPr lang="en-US" altLang="zh-CN" sz="2800" b="1">
                <a:solidFill>
                  <a:srgbClr val="FF0000"/>
                </a:solidFill>
                <a:latin typeface="楷体" panose="02010609060101010101" pitchFamily="49" charset="-122"/>
                <a:ea typeface="楷体" panose="02010609060101010101" pitchFamily="49" charset="-122"/>
              </a:rPr>
              <a:t>rdt 2.1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083">
                                            <p:txEl>
                                              <p:pRg st="0" end="0"/>
                                            </p:txEl>
                                          </p:spTgt>
                                        </p:tgtEl>
                                        <p:attrNameLst>
                                          <p:attrName>style.visibility</p:attrName>
                                        </p:attrNameLst>
                                      </p:cBhvr>
                                      <p:to>
                                        <p:strVal val="visible"/>
                                      </p:to>
                                    </p:set>
                                    <p:animEffect transition="in" filter="blinds(horizontal)">
                                      <p:cBhvr>
                                        <p:cTn id="7" dur="500"/>
                                        <p:tgtEl>
                                          <p:spTgt spid="1740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4083">
                                            <p:txEl>
                                              <p:pRg st="1" end="1"/>
                                            </p:txEl>
                                          </p:spTgt>
                                        </p:tgtEl>
                                        <p:attrNameLst>
                                          <p:attrName>style.visibility</p:attrName>
                                        </p:attrNameLst>
                                      </p:cBhvr>
                                      <p:to>
                                        <p:strVal val="visible"/>
                                      </p:to>
                                    </p:set>
                                    <p:animEffect transition="in" filter="blinds(horizontal)">
                                      <p:cBhvr>
                                        <p:cTn id="12" dur="500"/>
                                        <p:tgtEl>
                                          <p:spTgt spid="17408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4084">
                                            <p:txEl>
                                              <p:pRg st="0" end="0"/>
                                            </p:txEl>
                                          </p:spTgt>
                                        </p:tgtEl>
                                        <p:attrNameLst>
                                          <p:attrName>style.visibility</p:attrName>
                                        </p:attrNameLst>
                                      </p:cBhvr>
                                      <p:to>
                                        <p:strVal val="visible"/>
                                      </p:to>
                                    </p:set>
                                    <p:animEffect transition="in" filter="blinds(horizontal)">
                                      <p:cBhvr>
                                        <p:cTn id="17" dur="500"/>
                                        <p:tgtEl>
                                          <p:spTgt spid="174084">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4084">
                                            <p:txEl>
                                              <p:pRg st="1" end="1"/>
                                            </p:txEl>
                                          </p:spTgt>
                                        </p:tgtEl>
                                        <p:attrNameLst>
                                          <p:attrName>style.visibility</p:attrName>
                                        </p:attrNameLst>
                                      </p:cBhvr>
                                      <p:to>
                                        <p:strVal val="visible"/>
                                      </p:to>
                                    </p:set>
                                    <p:animEffect transition="in" filter="blinds(horizontal)">
                                      <p:cBhvr>
                                        <p:cTn id="22" dur="500"/>
                                        <p:tgtEl>
                                          <p:spTgt spid="174084">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4084">
                                            <p:txEl>
                                              <p:pRg st="2" end="2"/>
                                            </p:txEl>
                                          </p:spTgt>
                                        </p:tgtEl>
                                        <p:attrNameLst>
                                          <p:attrName>style.visibility</p:attrName>
                                        </p:attrNameLst>
                                      </p:cBhvr>
                                      <p:to>
                                        <p:strVal val="visible"/>
                                      </p:to>
                                    </p:set>
                                    <p:animEffect transition="in" filter="blinds(horizontal)">
                                      <p:cBhvr>
                                        <p:cTn id="27" dur="500"/>
                                        <p:tgtEl>
                                          <p:spTgt spid="174084">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74084">
                                            <p:txEl>
                                              <p:pRg st="3" end="3"/>
                                            </p:txEl>
                                          </p:spTgt>
                                        </p:tgtEl>
                                        <p:attrNameLst>
                                          <p:attrName>style.visibility</p:attrName>
                                        </p:attrNameLst>
                                      </p:cBhvr>
                                      <p:to>
                                        <p:strVal val="visible"/>
                                      </p:to>
                                    </p:set>
                                    <p:animEffect transition="in" filter="blinds(horizontal)">
                                      <p:cBhvr>
                                        <p:cTn id="32" dur="500"/>
                                        <p:tgtEl>
                                          <p:spTgt spid="174084">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74084">
                                            <p:txEl>
                                              <p:pRg st="4" end="4"/>
                                            </p:txEl>
                                          </p:spTgt>
                                        </p:tgtEl>
                                        <p:attrNameLst>
                                          <p:attrName>style.visibility</p:attrName>
                                        </p:attrNameLst>
                                      </p:cBhvr>
                                      <p:to>
                                        <p:strVal val="visible"/>
                                      </p:to>
                                    </p:set>
                                    <p:animEffect transition="in" filter="blinds(horizontal)">
                                      <p:cBhvr>
                                        <p:cTn id="37" dur="500"/>
                                        <p:tgtEl>
                                          <p:spTgt spid="174084">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74085"/>
                                        </p:tgtEl>
                                        <p:attrNameLst>
                                          <p:attrName>style.visibility</p:attrName>
                                        </p:attrNameLst>
                                      </p:cBhvr>
                                      <p:to>
                                        <p:strVal val="visible"/>
                                      </p:to>
                                    </p:set>
                                    <p:animEffect transition="in" filter="blinds(horizontal)">
                                      <p:cBhvr>
                                        <p:cTn id="42" dur="500"/>
                                        <p:tgtEl>
                                          <p:spTgt spid="174085"/>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74086"/>
                                        </p:tgtEl>
                                        <p:attrNameLst>
                                          <p:attrName>style.visibility</p:attrName>
                                        </p:attrNameLst>
                                      </p:cBhvr>
                                      <p:to>
                                        <p:strVal val="visible"/>
                                      </p:to>
                                    </p:set>
                                    <p:animEffect transition="in" filter="blinds(horizontal)">
                                      <p:cBhvr>
                                        <p:cTn id="45" dur="500"/>
                                        <p:tgtEl>
                                          <p:spTgt spid="174086"/>
                                        </p:tgtEl>
                                      </p:cBhvr>
                                    </p:animEffect>
                                  </p:childTnLst>
                                </p:cTn>
                              </p:par>
                              <p:par>
                                <p:cTn id="46" presetID="3" presetClass="entr" presetSubtype="10" fill="hold"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blinds(horizontal)">
                                      <p:cBhvr>
                                        <p:cTn id="48" dur="500"/>
                                        <p:tgtEl>
                                          <p:spTgt spid="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nodeType="clickEffect">
                                  <p:stCondLst>
                                    <p:cond delay="0"/>
                                  </p:stCondLst>
                                  <p:childTnLst>
                                    <p:set>
                                      <p:cBhvr>
                                        <p:cTn id="52" dur="1" fill="hold">
                                          <p:stCondLst>
                                            <p:cond delay="0"/>
                                          </p:stCondLst>
                                        </p:cTn>
                                        <p:tgtEl>
                                          <p:spTgt spid="174084">
                                            <p:txEl>
                                              <p:pRg st="5" end="5"/>
                                            </p:txEl>
                                          </p:spTgt>
                                        </p:tgtEl>
                                        <p:attrNameLst>
                                          <p:attrName>style.visibility</p:attrName>
                                        </p:attrNameLst>
                                      </p:cBhvr>
                                      <p:to>
                                        <p:strVal val="visible"/>
                                      </p:to>
                                    </p:set>
                                    <p:animEffect transition="in" filter="blinds(horizontal)">
                                      <p:cBhvr>
                                        <p:cTn id="53" dur="500"/>
                                        <p:tgtEl>
                                          <p:spTgt spid="174084">
                                            <p:txEl>
                                              <p:pRg st="5" end="5"/>
                                            </p:txEl>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174092"/>
                                        </p:tgtEl>
                                        <p:attrNameLst>
                                          <p:attrName>style.visibility</p:attrName>
                                        </p:attrNameLst>
                                      </p:cBhvr>
                                      <p:to>
                                        <p:strVal val="visible"/>
                                      </p:to>
                                    </p:set>
                                    <p:animEffect transition="in" filter="blinds(horizontal)">
                                      <p:cBhvr>
                                        <p:cTn id="58" dur="500"/>
                                        <p:tgtEl>
                                          <p:spTgt spid="174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3" grpId="0" build="p"/>
      <p:bldP spid="174084" grpId="0" build="p"/>
      <p:bldP spid="174085" grpId="0"/>
      <p:bldP spid="174086" grpId="0" animBg="1"/>
      <p:bldP spid="17409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1EBA0CA7-62D2-4801-8F52-99629D93166F}"/>
              </a:ext>
            </a:extLst>
          </p:cNvPr>
          <p:cNvGrpSpPr/>
          <p:nvPr/>
        </p:nvGrpSpPr>
        <p:grpSpPr>
          <a:xfrm>
            <a:off x="515938" y="1514317"/>
            <a:ext cx="3175533" cy="526732"/>
            <a:chOff x="722008" y="1303131"/>
            <a:chExt cx="3032092" cy="502940"/>
          </a:xfrm>
        </p:grpSpPr>
        <p:sp>
          <p:nvSpPr>
            <p:cNvPr id="18" name="流程图: 手动输入 6">
              <a:extLst>
                <a:ext uri="{FF2B5EF4-FFF2-40B4-BE49-F238E27FC236}">
                  <a16:creationId xmlns:a16="http://schemas.microsoft.com/office/drawing/2014/main" id="{05A2AE0D-920C-49BD-8E2F-887668A671E3}"/>
                </a:ext>
              </a:extLst>
            </p:cNvPr>
            <p:cNvSpPr/>
            <p:nvPr/>
          </p:nvSpPr>
          <p:spPr>
            <a:xfrm rot="5400000" flipV="1">
              <a:off x="2133418" y="161718"/>
              <a:ext cx="475861" cy="27655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7" name="组合 16">
              <a:extLst>
                <a:ext uri="{FF2B5EF4-FFF2-40B4-BE49-F238E27FC236}">
                  <a16:creationId xmlns:a16="http://schemas.microsoft.com/office/drawing/2014/main" id="{29F16C16-0770-4AC4-84F5-A39836977B50}"/>
                </a:ext>
              </a:extLst>
            </p:cNvPr>
            <p:cNvGrpSpPr/>
            <p:nvPr/>
          </p:nvGrpSpPr>
          <p:grpSpPr>
            <a:xfrm>
              <a:off x="722008" y="1303131"/>
              <a:ext cx="546594" cy="475865"/>
              <a:chOff x="708742" y="1296102"/>
              <a:chExt cx="454744" cy="283828"/>
            </a:xfrm>
          </p:grpSpPr>
          <p:sp>
            <p:nvSpPr>
              <p:cNvPr id="20" name="平行四边形 19">
                <a:extLst>
                  <a:ext uri="{FF2B5EF4-FFF2-40B4-BE49-F238E27FC236}">
                    <a16:creationId xmlns:a16="http://schemas.microsoft.com/office/drawing/2014/main" id="{79862782-A245-4D70-8BFB-E2BE1A47E4B4}"/>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 name="平行四边形 20">
                <a:extLst>
                  <a:ext uri="{FF2B5EF4-FFF2-40B4-BE49-F238E27FC236}">
                    <a16:creationId xmlns:a16="http://schemas.microsoft.com/office/drawing/2014/main" id="{0F3549A6-2ECA-4D4A-A292-297711803BF1}"/>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9" name="Text Box 79">
              <a:extLst>
                <a:ext uri="{FF2B5EF4-FFF2-40B4-BE49-F238E27FC236}">
                  <a16:creationId xmlns:a16="http://schemas.microsoft.com/office/drawing/2014/main" id="{EA1DFB3C-711B-445C-A579-71FC15AEE483}"/>
                </a:ext>
              </a:extLst>
            </p:cNvPr>
            <p:cNvSpPr txBox="1">
              <a:spLocks noChangeArrowheads="1"/>
            </p:cNvSpPr>
            <p:nvPr/>
          </p:nvSpPr>
          <p:spPr bwMode="auto">
            <a:xfrm>
              <a:off x="1407438" y="1335871"/>
              <a:ext cx="217556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新的问题</a:t>
              </a:r>
            </a:p>
          </p:txBody>
        </p:sp>
      </p:grpSp>
      <p:grpSp>
        <p:nvGrpSpPr>
          <p:cNvPr id="53" name="组合 52">
            <a:extLst>
              <a:ext uri="{FF2B5EF4-FFF2-40B4-BE49-F238E27FC236}">
                <a16:creationId xmlns:a16="http://schemas.microsoft.com/office/drawing/2014/main" id="{58F6AF69-C18C-440D-ADE0-A84E101B1BDD}"/>
              </a:ext>
            </a:extLst>
          </p:cNvPr>
          <p:cNvGrpSpPr/>
          <p:nvPr/>
        </p:nvGrpSpPr>
        <p:grpSpPr>
          <a:xfrm>
            <a:off x="2044415" y="2741520"/>
            <a:ext cx="4506970" cy="816490"/>
            <a:chOff x="1724819" y="2533650"/>
            <a:chExt cx="5704681" cy="1200150"/>
          </a:xfrm>
        </p:grpSpPr>
        <p:sp>
          <p:nvSpPr>
            <p:cNvPr id="54" name="矩形: 圆角 53">
              <a:extLst>
                <a:ext uri="{FF2B5EF4-FFF2-40B4-BE49-F238E27FC236}">
                  <a16:creationId xmlns:a16="http://schemas.microsoft.com/office/drawing/2014/main" id="{86C810FC-1A15-4BBC-AFE9-255FF44F33D0}"/>
                </a:ext>
              </a:extLst>
            </p:cNvPr>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C6912961-E3F5-44D5-84C2-2DF8A614981C}"/>
                </a:ext>
              </a:extLst>
            </p:cNvPr>
            <p:cNvSpPr txBox="1"/>
            <p:nvPr/>
          </p:nvSpPr>
          <p:spPr>
            <a:xfrm>
              <a:off x="2265988" y="2833875"/>
              <a:ext cx="5096838" cy="678596"/>
            </a:xfrm>
            <a:prstGeom prst="rect">
              <a:avLst/>
            </a:prstGeom>
            <a:noFill/>
          </p:spPr>
          <p:txBody>
            <a:bodyPr wrap="square" rtlCol="0">
              <a:spAutoFit/>
            </a:bodyPr>
            <a:lstStyle/>
            <a:p>
              <a:r>
                <a:rPr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ACK</a:t>
              </a: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和</a:t>
              </a:r>
              <a:r>
                <a:rPr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NAK</a:t>
              </a: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分组也可能受损</a:t>
              </a:r>
            </a:p>
          </p:txBody>
        </p:sp>
        <p:sp>
          <p:nvSpPr>
            <p:cNvPr id="56" name="矩形: 圆角 55">
              <a:extLst>
                <a:ext uri="{FF2B5EF4-FFF2-40B4-BE49-F238E27FC236}">
                  <a16:creationId xmlns:a16="http://schemas.microsoft.com/office/drawing/2014/main" id="{189E53F1-EF42-48A5-9641-BF1C4E5A886B}"/>
                </a:ext>
              </a:extLst>
            </p:cNvPr>
            <p:cNvSpPr/>
            <p:nvPr/>
          </p:nvSpPr>
          <p:spPr>
            <a:xfrm>
              <a:off x="1724819" y="2603030"/>
              <a:ext cx="5638006"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7" name="图片 56">
            <a:extLst>
              <a:ext uri="{FF2B5EF4-FFF2-40B4-BE49-F238E27FC236}">
                <a16:creationId xmlns:a16="http://schemas.microsoft.com/office/drawing/2014/main" id="{A30C6175-CCE6-4125-95D9-9B1135DB4B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535" y="1995293"/>
            <a:ext cx="1666322" cy="1666322"/>
          </a:xfrm>
          <a:prstGeom prst="rect">
            <a:avLst/>
          </a:prstGeom>
        </p:spPr>
      </p:pic>
      <p:grpSp>
        <p:nvGrpSpPr>
          <p:cNvPr id="58" name="组合 57">
            <a:extLst>
              <a:ext uri="{FF2B5EF4-FFF2-40B4-BE49-F238E27FC236}">
                <a16:creationId xmlns:a16="http://schemas.microsoft.com/office/drawing/2014/main" id="{E9CA9988-B388-40B4-B80F-F7D1B4FCD2DE}"/>
              </a:ext>
            </a:extLst>
          </p:cNvPr>
          <p:cNvGrpSpPr/>
          <p:nvPr/>
        </p:nvGrpSpPr>
        <p:grpSpPr>
          <a:xfrm>
            <a:off x="1006045" y="4240240"/>
            <a:ext cx="7176738" cy="476221"/>
            <a:chOff x="1403750" y="3593123"/>
            <a:chExt cx="7176738" cy="476221"/>
          </a:xfrm>
        </p:grpSpPr>
        <p:grpSp>
          <p:nvGrpSpPr>
            <p:cNvPr id="59" name="组合 58">
              <a:extLst>
                <a:ext uri="{FF2B5EF4-FFF2-40B4-BE49-F238E27FC236}">
                  <a16:creationId xmlns:a16="http://schemas.microsoft.com/office/drawing/2014/main" id="{23B199B4-5444-4622-BCDB-32CB25E498C4}"/>
                </a:ext>
              </a:extLst>
            </p:cNvPr>
            <p:cNvGrpSpPr/>
            <p:nvPr/>
          </p:nvGrpSpPr>
          <p:grpSpPr>
            <a:xfrm>
              <a:off x="1403750" y="3593123"/>
              <a:ext cx="490436" cy="476221"/>
              <a:chOff x="1403750" y="3593123"/>
              <a:chExt cx="808892" cy="785446"/>
            </a:xfrm>
          </p:grpSpPr>
          <p:sp>
            <p:nvSpPr>
              <p:cNvPr id="61" name="对话气泡: 椭圆形 60">
                <a:extLst>
                  <a:ext uri="{FF2B5EF4-FFF2-40B4-BE49-F238E27FC236}">
                    <a16:creationId xmlns:a16="http://schemas.microsoft.com/office/drawing/2014/main" id="{70FD4757-712C-45F4-BF63-9EA50D5DFD7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round-web-cam_17861">
                <a:extLst>
                  <a:ext uri="{FF2B5EF4-FFF2-40B4-BE49-F238E27FC236}">
                    <a16:creationId xmlns:a16="http://schemas.microsoft.com/office/drawing/2014/main" id="{6AA2E610-2BAE-489C-8361-8348E1271E20}"/>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0" name="Text Box 79">
              <a:extLst>
                <a:ext uri="{FF2B5EF4-FFF2-40B4-BE49-F238E27FC236}">
                  <a16:creationId xmlns:a16="http://schemas.microsoft.com/office/drawing/2014/main" id="{E55F7363-6CA7-4F7E-BD33-B12EB306C374}"/>
                </a:ext>
              </a:extLst>
            </p:cNvPr>
            <p:cNvSpPr txBox="1">
              <a:spLocks noChangeArrowheads="1"/>
            </p:cNvSpPr>
            <p:nvPr/>
          </p:nvSpPr>
          <p:spPr bwMode="auto">
            <a:xfrm>
              <a:off x="1985932" y="3593123"/>
              <a:ext cx="659455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受损无法分辨的分组视为</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是不合适的</a:t>
              </a:r>
            </a:p>
          </p:txBody>
        </p:sp>
      </p:grpSp>
      <p:grpSp>
        <p:nvGrpSpPr>
          <p:cNvPr id="33" name="组合 32">
            <a:extLst>
              <a:ext uri="{FF2B5EF4-FFF2-40B4-BE49-F238E27FC236}">
                <a16:creationId xmlns:a16="http://schemas.microsoft.com/office/drawing/2014/main" id="{B3A52F74-EFDA-4E7B-94FE-4997151804E0}"/>
              </a:ext>
            </a:extLst>
          </p:cNvPr>
          <p:cNvGrpSpPr/>
          <p:nvPr/>
        </p:nvGrpSpPr>
        <p:grpSpPr>
          <a:xfrm>
            <a:off x="515938" y="3661615"/>
            <a:ext cx="3614188" cy="526732"/>
            <a:chOff x="722008" y="1303131"/>
            <a:chExt cx="3450933" cy="502940"/>
          </a:xfrm>
        </p:grpSpPr>
        <p:sp>
          <p:nvSpPr>
            <p:cNvPr id="34" name="流程图: 手动输入 6">
              <a:extLst>
                <a:ext uri="{FF2B5EF4-FFF2-40B4-BE49-F238E27FC236}">
                  <a16:creationId xmlns:a16="http://schemas.microsoft.com/office/drawing/2014/main" id="{F60A7998-23B3-46D8-B279-48F508161678}"/>
                </a:ext>
              </a:extLst>
            </p:cNvPr>
            <p:cNvSpPr/>
            <p:nvPr/>
          </p:nvSpPr>
          <p:spPr>
            <a:xfrm rot="5400000" flipV="1">
              <a:off x="2278934" y="16203"/>
              <a:ext cx="475861" cy="305653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35" name="组合 34">
              <a:extLst>
                <a:ext uri="{FF2B5EF4-FFF2-40B4-BE49-F238E27FC236}">
                  <a16:creationId xmlns:a16="http://schemas.microsoft.com/office/drawing/2014/main" id="{B184F4D0-02B4-4949-AE81-A04B82C1B125}"/>
                </a:ext>
              </a:extLst>
            </p:cNvPr>
            <p:cNvGrpSpPr/>
            <p:nvPr/>
          </p:nvGrpSpPr>
          <p:grpSpPr>
            <a:xfrm>
              <a:off x="722008" y="1303131"/>
              <a:ext cx="546594" cy="475865"/>
              <a:chOff x="708742" y="1296102"/>
              <a:chExt cx="454744" cy="283828"/>
            </a:xfrm>
          </p:grpSpPr>
          <p:sp>
            <p:nvSpPr>
              <p:cNvPr id="37" name="平行四边形 36">
                <a:extLst>
                  <a:ext uri="{FF2B5EF4-FFF2-40B4-BE49-F238E27FC236}">
                    <a16:creationId xmlns:a16="http://schemas.microsoft.com/office/drawing/2014/main" id="{D16AB0B2-20F2-412D-AA49-2C9112651287}"/>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a:extLst>
                  <a:ext uri="{FF2B5EF4-FFF2-40B4-BE49-F238E27FC236}">
                    <a16:creationId xmlns:a16="http://schemas.microsoft.com/office/drawing/2014/main" id="{E04F851C-1C9E-4B6F-BF75-74EB2A33C5C4}"/>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a:extLst>
                <a:ext uri="{FF2B5EF4-FFF2-40B4-BE49-F238E27FC236}">
                  <a16:creationId xmlns:a16="http://schemas.microsoft.com/office/drawing/2014/main" id="{8A163DBE-78C7-4540-B261-02C22FAC4F0F}"/>
                </a:ext>
              </a:extLst>
            </p:cNvPr>
            <p:cNvSpPr txBox="1">
              <a:spLocks noChangeArrowheads="1"/>
            </p:cNvSpPr>
            <p:nvPr/>
          </p:nvSpPr>
          <p:spPr bwMode="auto">
            <a:xfrm>
              <a:off x="1407438" y="1335871"/>
              <a:ext cx="2765503"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解决问题的思路</a:t>
              </a:r>
            </a:p>
          </p:txBody>
        </p:sp>
      </p:grpSp>
      <p:grpSp>
        <p:nvGrpSpPr>
          <p:cNvPr id="39" name="组合 38">
            <a:extLst>
              <a:ext uri="{FF2B5EF4-FFF2-40B4-BE49-F238E27FC236}">
                <a16:creationId xmlns:a16="http://schemas.microsoft.com/office/drawing/2014/main" id="{18E224A2-5604-4AF0-8FAA-0B5820CD1754}"/>
              </a:ext>
            </a:extLst>
          </p:cNvPr>
          <p:cNvGrpSpPr/>
          <p:nvPr/>
        </p:nvGrpSpPr>
        <p:grpSpPr>
          <a:xfrm>
            <a:off x="1021954" y="4818953"/>
            <a:ext cx="9179046" cy="476221"/>
            <a:chOff x="1403750" y="3593123"/>
            <a:chExt cx="9179046" cy="476221"/>
          </a:xfrm>
        </p:grpSpPr>
        <p:grpSp>
          <p:nvGrpSpPr>
            <p:cNvPr id="40" name="组合 39">
              <a:extLst>
                <a:ext uri="{FF2B5EF4-FFF2-40B4-BE49-F238E27FC236}">
                  <a16:creationId xmlns:a16="http://schemas.microsoft.com/office/drawing/2014/main" id="{B1C150E1-5019-472D-B165-05691E8EAFB9}"/>
                </a:ext>
              </a:extLst>
            </p:cNvPr>
            <p:cNvGrpSpPr/>
            <p:nvPr/>
          </p:nvGrpSpPr>
          <p:grpSpPr>
            <a:xfrm>
              <a:off x="1403750" y="3593123"/>
              <a:ext cx="490436" cy="476221"/>
              <a:chOff x="1403750" y="3593123"/>
              <a:chExt cx="808892" cy="785446"/>
            </a:xfrm>
          </p:grpSpPr>
          <p:sp>
            <p:nvSpPr>
              <p:cNvPr id="42" name="对话气泡: 椭圆形 41">
                <a:extLst>
                  <a:ext uri="{FF2B5EF4-FFF2-40B4-BE49-F238E27FC236}">
                    <a16:creationId xmlns:a16="http://schemas.microsoft.com/office/drawing/2014/main" id="{08E7BAEF-8B6A-4BF1-BFC2-AEC96FC2E30A}"/>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ound-web-cam_17861">
                <a:extLst>
                  <a:ext uri="{FF2B5EF4-FFF2-40B4-BE49-F238E27FC236}">
                    <a16:creationId xmlns:a16="http://schemas.microsoft.com/office/drawing/2014/main" id="{1AD385A8-217F-4523-9562-64B693C1885A}"/>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1" name="Text Box 79">
              <a:extLst>
                <a:ext uri="{FF2B5EF4-FFF2-40B4-BE49-F238E27FC236}">
                  <a16:creationId xmlns:a16="http://schemas.microsoft.com/office/drawing/2014/main" id="{F4E769FE-80DF-4681-8DE8-B8D84CFB6D2C}"/>
                </a:ext>
              </a:extLst>
            </p:cNvPr>
            <p:cNvSpPr txBox="1">
              <a:spLocks noChangeArrowheads="1"/>
            </p:cNvSpPr>
            <p:nvPr/>
          </p:nvSpPr>
          <p:spPr bwMode="auto">
            <a:xfrm>
              <a:off x="1985932" y="3593123"/>
              <a:ext cx="859686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受损无法分辨的分组视为</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可能导致接收方重复收到分组</a:t>
              </a:r>
            </a:p>
          </p:txBody>
        </p:sp>
      </p:grpSp>
      <p:sp>
        <p:nvSpPr>
          <p:cNvPr id="44" name="Text Box 79">
            <a:extLst>
              <a:ext uri="{FF2B5EF4-FFF2-40B4-BE49-F238E27FC236}">
                <a16:creationId xmlns:a16="http://schemas.microsoft.com/office/drawing/2014/main" id="{731BCC6C-5A8C-4923-9BCE-6527729941DB}"/>
              </a:ext>
            </a:extLst>
          </p:cNvPr>
          <p:cNvSpPr txBox="1">
            <a:spLocks noChangeArrowheads="1"/>
          </p:cNvSpPr>
          <p:nvPr/>
        </p:nvSpPr>
        <p:spPr bwMode="auto">
          <a:xfrm>
            <a:off x="1227620" y="5689629"/>
            <a:ext cx="6409313"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对分组进行编号，便于接收方识别重复分组</a:t>
            </a:r>
          </a:p>
        </p:txBody>
      </p:sp>
      <p:grpSp>
        <p:nvGrpSpPr>
          <p:cNvPr id="45" name="组合 44">
            <a:extLst>
              <a:ext uri="{FF2B5EF4-FFF2-40B4-BE49-F238E27FC236}">
                <a16:creationId xmlns:a16="http://schemas.microsoft.com/office/drawing/2014/main" id="{75812D17-B31C-40D2-90D8-9E7CA9067F6A}"/>
              </a:ext>
            </a:extLst>
          </p:cNvPr>
          <p:cNvGrpSpPr/>
          <p:nvPr/>
        </p:nvGrpSpPr>
        <p:grpSpPr>
          <a:xfrm>
            <a:off x="430213" y="0"/>
            <a:ext cx="6614890" cy="1428589"/>
            <a:chOff x="551030" y="-368704"/>
            <a:chExt cx="6614890" cy="1428589"/>
          </a:xfrm>
        </p:grpSpPr>
        <p:grpSp>
          <p:nvGrpSpPr>
            <p:cNvPr id="46" name="组合 45">
              <a:extLst>
                <a:ext uri="{FF2B5EF4-FFF2-40B4-BE49-F238E27FC236}">
                  <a16:creationId xmlns:a16="http://schemas.microsoft.com/office/drawing/2014/main" id="{D4DE144E-320F-4328-8F75-B9B13EEBA66B}"/>
                </a:ext>
              </a:extLst>
            </p:cNvPr>
            <p:cNvGrpSpPr/>
            <p:nvPr/>
          </p:nvGrpSpPr>
          <p:grpSpPr>
            <a:xfrm>
              <a:off x="1201632" y="303925"/>
              <a:ext cx="5964288" cy="709466"/>
              <a:chOff x="1839059" y="967769"/>
              <a:chExt cx="5964288" cy="709466"/>
            </a:xfrm>
          </p:grpSpPr>
          <p:sp>
            <p:nvSpPr>
              <p:cNvPr id="48" name="矩形: 圆角 30">
                <a:extLst>
                  <a:ext uri="{FF2B5EF4-FFF2-40B4-BE49-F238E27FC236}">
                    <a16:creationId xmlns:a16="http://schemas.microsoft.com/office/drawing/2014/main" id="{5E075B5A-EAB1-4E01-B346-6D094C9B46AE}"/>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49" name="文本框 48">
                <a:extLst>
                  <a:ext uri="{FF2B5EF4-FFF2-40B4-BE49-F238E27FC236}">
                    <a16:creationId xmlns:a16="http://schemas.microsoft.com/office/drawing/2014/main" id="{7F515B8C-9B92-4CF6-8D24-4B55B5938EC7}"/>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47" name="图片 46">
              <a:extLst>
                <a:ext uri="{FF2B5EF4-FFF2-40B4-BE49-F238E27FC236}">
                  <a16:creationId xmlns:a16="http://schemas.microsoft.com/office/drawing/2014/main" id="{414CDAC4-C029-4932-83AE-CD69E3CF83E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44F555C2-F27E-4B77-925E-92656FC1E9A7}"/>
              </a:ext>
            </a:extLst>
          </p:cNvPr>
          <p:cNvSpPr>
            <a:spLocks noGrp="1"/>
          </p:cNvSpPr>
          <p:nvPr>
            <p:ph type="sldNum" sz="quarter" idx="12"/>
          </p:nvPr>
        </p:nvSpPr>
        <p:spPr/>
        <p:txBody>
          <a:bodyPr/>
          <a:lstStyle/>
          <a:p>
            <a:fld id="{91F2D4EF-46D4-4764-B373-FC59CD1D281E}" type="slidenum">
              <a:rPr lang="zh-CN" altLang="en-US" smtClean="0"/>
              <a:t>52</a:t>
            </a:fld>
            <a:endParaRPr lang="zh-CN" altLang="en-US"/>
          </a:p>
        </p:txBody>
      </p:sp>
    </p:spTree>
    <p:extLst>
      <p:ext uri="{BB962C8B-B14F-4D97-AF65-F5344CB8AC3E}">
        <p14:creationId xmlns:p14="http://schemas.microsoft.com/office/powerpoint/2010/main" val="365191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p:cTn id="15" dur="500" fill="hold"/>
                                        <p:tgtEl>
                                          <p:spTgt spid="57"/>
                                        </p:tgtEl>
                                        <p:attrNameLst>
                                          <p:attrName>ppt_w</p:attrName>
                                        </p:attrNameLst>
                                      </p:cBhvr>
                                      <p:tavLst>
                                        <p:tav tm="0">
                                          <p:val>
                                            <p:fltVal val="0"/>
                                          </p:val>
                                        </p:tav>
                                        <p:tav tm="100000">
                                          <p:val>
                                            <p:strVal val="#ppt_w"/>
                                          </p:val>
                                        </p:tav>
                                      </p:tavLst>
                                    </p:anim>
                                    <p:anim calcmode="lin" valueType="num">
                                      <p:cBhvr>
                                        <p:cTn id="16" dur="500" fill="hold"/>
                                        <p:tgtEl>
                                          <p:spTgt spid="57"/>
                                        </p:tgtEl>
                                        <p:attrNameLst>
                                          <p:attrName>ppt_h</p:attrName>
                                        </p:attrNameLst>
                                      </p:cBhvr>
                                      <p:tavLst>
                                        <p:tav tm="0">
                                          <p:val>
                                            <p:fltVal val="0"/>
                                          </p:val>
                                        </p:tav>
                                        <p:tav tm="100000">
                                          <p:val>
                                            <p:strVal val="#ppt_h"/>
                                          </p:val>
                                        </p:tav>
                                      </p:tavLst>
                                    </p:anim>
                                    <p:animEffect transition="in" filter="fade">
                                      <p:cBhvr>
                                        <p:cTn id="17" dur="500"/>
                                        <p:tgtEl>
                                          <p:spTgt spid="57"/>
                                        </p:tgtEl>
                                      </p:cBhvr>
                                    </p:animEffect>
                                  </p:childTnLst>
                                </p:cTn>
                              </p:par>
                              <p:par>
                                <p:cTn id="18" presetID="12" presetClass="entr" presetSubtype="8" fill="hold" nodeType="withEffect">
                                  <p:stCondLst>
                                    <p:cond delay="0"/>
                                  </p:stCondLst>
                                  <p:childTnLst>
                                    <p:set>
                                      <p:cBhvr>
                                        <p:cTn id="19" dur="1" fill="hold">
                                          <p:stCondLst>
                                            <p:cond delay="0"/>
                                          </p:stCondLst>
                                        </p:cTn>
                                        <p:tgtEl>
                                          <p:spTgt spid="53"/>
                                        </p:tgtEl>
                                        <p:attrNameLst>
                                          <p:attrName>style.visibility</p:attrName>
                                        </p:attrNameLst>
                                      </p:cBhvr>
                                      <p:to>
                                        <p:strVal val="visible"/>
                                      </p:to>
                                    </p:set>
                                    <p:anim calcmode="lin" valueType="num">
                                      <p:cBhvr additive="base">
                                        <p:cTn id="20" dur="500"/>
                                        <p:tgtEl>
                                          <p:spTgt spid="53"/>
                                        </p:tgtEl>
                                        <p:attrNameLst>
                                          <p:attrName>ppt_x</p:attrName>
                                        </p:attrNameLst>
                                      </p:cBhvr>
                                      <p:tavLst>
                                        <p:tav tm="0">
                                          <p:val>
                                            <p:strVal val="#ppt_x-#ppt_w*1.125000"/>
                                          </p:val>
                                        </p:tav>
                                        <p:tav tm="100000">
                                          <p:val>
                                            <p:strVal val="#ppt_x"/>
                                          </p:val>
                                        </p:tav>
                                      </p:tavLst>
                                    </p:anim>
                                    <p:animEffect transition="in" filter="wipe(right)">
                                      <p:cBhvr>
                                        <p:cTn id="21" dur="500"/>
                                        <p:tgtEl>
                                          <p:spTgt spid="5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500"/>
                                        <p:tgtEl>
                                          <p:spTgt spid="33"/>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wipe(left)">
                                      <p:cBhvr>
                                        <p:cTn id="30" dur="500"/>
                                        <p:tgtEl>
                                          <p:spTgt spid="5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left)">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44"/>
                                        </p:tgtEl>
                                        <p:attrNameLst>
                                          <p:attrName>style.visibility</p:attrName>
                                        </p:attrNameLst>
                                      </p:cBhvr>
                                      <p:to>
                                        <p:strVal val="visible"/>
                                      </p:to>
                                    </p:set>
                                    <p:anim calcmode="lin" valueType="num">
                                      <p:cBhvr>
                                        <p:cTn id="40" dur="500" fill="hold"/>
                                        <p:tgtEl>
                                          <p:spTgt spid="44"/>
                                        </p:tgtEl>
                                        <p:attrNameLst>
                                          <p:attrName>ppt_w</p:attrName>
                                        </p:attrNameLst>
                                      </p:cBhvr>
                                      <p:tavLst>
                                        <p:tav tm="0">
                                          <p:val>
                                            <p:fltVal val="0"/>
                                          </p:val>
                                        </p:tav>
                                        <p:tav tm="100000">
                                          <p:val>
                                            <p:strVal val="#ppt_w"/>
                                          </p:val>
                                        </p:tav>
                                      </p:tavLst>
                                    </p:anim>
                                    <p:anim calcmode="lin" valueType="num">
                                      <p:cBhvr>
                                        <p:cTn id="41" dur="500" fill="hold"/>
                                        <p:tgtEl>
                                          <p:spTgt spid="44"/>
                                        </p:tgtEl>
                                        <p:attrNameLst>
                                          <p:attrName>ppt_h</p:attrName>
                                        </p:attrNameLst>
                                      </p:cBhvr>
                                      <p:tavLst>
                                        <p:tav tm="0">
                                          <p:val>
                                            <p:fltVal val="0"/>
                                          </p:val>
                                        </p:tav>
                                        <p:tav tm="100000">
                                          <p:val>
                                            <p:strVal val="#ppt_h"/>
                                          </p:val>
                                        </p:tav>
                                      </p:tavLst>
                                    </p:anim>
                                    <p:animEffect transition="in" filter="fade">
                                      <p:cBhvr>
                                        <p:cTn id="4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C44E0474-4204-4094-ADCB-6FF5BA460090}"/>
              </a:ext>
            </a:extLst>
          </p:cNvPr>
          <p:cNvGrpSpPr/>
          <p:nvPr/>
        </p:nvGrpSpPr>
        <p:grpSpPr>
          <a:xfrm>
            <a:off x="430213" y="0"/>
            <a:ext cx="6614890" cy="1428589"/>
            <a:chOff x="551030" y="-368704"/>
            <a:chExt cx="6614890" cy="1428589"/>
          </a:xfrm>
        </p:grpSpPr>
        <p:grpSp>
          <p:nvGrpSpPr>
            <p:cNvPr id="50" name="组合 49">
              <a:extLst>
                <a:ext uri="{FF2B5EF4-FFF2-40B4-BE49-F238E27FC236}">
                  <a16:creationId xmlns:a16="http://schemas.microsoft.com/office/drawing/2014/main" id="{65728DFD-50C9-47AF-800C-F963835E31A6}"/>
                </a:ext>
              </a:extLst>
            </p:cNvPr>
            <p:cNvGrpSpPr/>
            <p:nvPr/>
          </p:nvGrpSpPr>
          <p:grpSpPr>
            <a:xfrm>
              <a:off x="1201632" y="303925"/>
              <a:ext cx="5964288" cy="709466"/>
              <a:chOff x="1839059" y="967769"/>
              <a:chExt cx="5964288" cy="709466"/>
            </a:xfrm>
          </p:grpSpPr>
          <p:sp>
            <p:nvSpPr>
              <p:cNvPr id="52" name="矩形: 圆角 30">
                <a:extLst>
                  <a:ext uri="{FF2B5EF4-FFF2-40B4-BE49-F238E27FC236}">
                    <a16:creationId xmlns:a16="http://schemas.microsoft.com/office/drawing/2014/main" id="{0AA31466-72AF-4E8F-8D45-FFAC9B6BD616}"/>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3" name="文本框 52">
                <a:extLst>
                  <a:ext uri="{FF2B5EF4-FFF2-40B4-BE49-F238E27FC236}">
                    <a16:creationId xmlns:a16="http://schemas.microsoft.com/office/drawing/2014/main" id="{B93E691B-9336-41ED-9787-BF1C9054A85E}"/>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51" name="图片 50">
              <a:extLst>
                <a:ext uri="{FF2B5EF4-FFF2-40B4-BE49-F238E27FC236}">
                  <a16:creationId xmlns:a16="http://schemas.microsoft.com/office/drawing/2014/main" id="{C393D3DE-72D8-4665-8D9C-B343448E8AF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54" name="Freeform 24">
            <a:extLst>
              <a:ext uri="{FF2B5EF4-FFF2-40B4-BE49-F238E27FC236}">
                <a16:creationId xmlns:a16="http://schemas.microsoft.com/office/drawing/2014/main" id="{88A84EDF-C1DE-47D1-9699-76447FD4D9EA}"/>
              </a:ext>
            </a:extLst>
          </p:cNvPr>
          <p:cNvSpPr>
            <a:spLocks/>
          </p:cNvSpPr>
          <p:nvPr/>
        </p:nvSpPr>
        <p:spPr bwMode="auto">
          <a:xfrm>
            <a:off x="3478213" y="5479572"/>
            <a:ext cx="1606550"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5" name="组合 54">
            <a:extLst>
              <a:ext uri="{FF2B5EF4-FFF2-40B4-BE49-F238E27FC236}">
                <a16:creationId xmlns:a16="http://schemas.microsoft.com/office/drawing/2014/main" id="{68CC859E-D14C-4613-9123-E1E2558BC825}"/>
              </a:ext>
            </a:extLst>
          </p:cNvPr>
          <p:cNvGrpSpPr/>
          <p:nvPr/>
        </p:nvGrpSpPr>
        <p:grpSpPr>
          <a:xfrm>
            <a:off x="4775201" y="4814409"/>
            <a:ext cx="1117600" cy="909638"/>
            <a:chOff x="4775201" y="4814409"/>
            <a:chExt cx="1117600" cy="909638"/>
          </a:xfrm>
        </p:grpSpPr>
        <p:sp>
          <p:nvSpPr>
            <p:cNvPr id="56" name="Oval 4">
              <a:extLst>
                <a:ext uri="{FF2B5EF4-FFF2-40B4-BE49-F238E27FC236}">
                  <a16:creationId xmlns:a16="http://schemas.microsoft.com/office/drawing/2014/main" id="{030716DF-6391-4262-8658-3A0D54A480C1}"/>
                </a:ext>
              </a:extLst>
            </p:cNvPr>
            <p:cNvSpPr>
              <a:spLocks noChangeArrowheads="1"/>
            </p:cNvSpPr>
            <p:nvPr/>
          </p:nvSpPr>
          <p:spPr bwMode="auto">
            <a:xfrm>
              <a:off x="4983163" y="4814409"/>
              <a:ext cx="879475" cy="838200"/>
            </a:xfrm>
            <a:prstGeom prst="ellipse">
              <a:avLst/>
            </a:prstGeom>
            <a:solidFill>
              <a:schemeClr val="accent2"/>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7" name="Group 36">
              <a:extLst>
                <a:ext uri="{FF2B5EF4-FFF2-40B4-BE49-F238E27FC236}">
                  <a16:creationId xmlns:a16="http://schemas.microsoft.com/office/drawing/2014/main" id="{49540234-4E5A-4B20-9135-D2563566714A}"/>
                </a:ext>
              </a:extLst>
            </p:cNvPr>
            <p:cNvGrpSpPr>
              <a:grpSpLocks/>
            </p:cNvGrpSpPr>
            <p:nvPr/>
          </p:nvGrpSpPr>
          <p:grpSpPr bwMode="auto">
            <a:xfrm>
              <a:off x="4775201" y="4900134"/>
              <a:ext cx="1117600" cy="823913"/>
              <a:chOff x="4184" y="2812"/>
              <a:chExt cx="704" cy="519"/>
            </a:xfrm>
          </p:grpSpPr>
          <p:sp>
            <p:nvSpPr>
              <p:cNvPr id="58" name="Oval 37">
                <a:extLst>
                  <a:ext uri="{FF2B5EF4-FFF2-40B4-BE49-F238E27FC236}">
                    <a16:creationId xmlns:a16="http://schemas.microsoft.com/office/drawing/2014/main" id="{EC0053A9-A59A-49A8-BBD6-C5FB653A0A4D}"/>
                  </a:ext>
                </a:extLst>
              </p:cNvPr>
              <p:cNvSpPr>
                <a:spLocks noChangeArrowheads="1"/>
              </p:cNvSpPr>
              <p:nvPr/>
            </p:nvSpPr>
            <p:spPr bwMode="auto">
              <a:xfrm>
                <a:off x="4242" y="2812"/>
                <a:ext cx="567" cy="519"/>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9" name="Text Box 38">
                <a:extLst>
                  <a:ext uri="{FF2B5EF4-FFF2-40B4-BE49-F238E27FC236}">
                    <a16:creationId xmlns:a16="http://schemas.microsoft.com/office/drawing/2014/main" id="{80ACDC07-0B10-42C2-A230-E97300408347}"/>
                  </a:ext>
                </a:extLst>
              </p:cNvPr>
              <p:cNvSpPr txBox="1">
                <a:spLocks noChangeArrowheads="1"/>
              </p:cNvSpPr>
              <p:nvPr/>
            </p:nvSpPr>
            <p:spPr bwMode="auto">
              <a:xfrm>
                <a:off x="4184" y="2870"/>
                <a:ext cx="7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a:t>
                </a: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上层的</a:t>
                </a: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调用</a:t>
                </a:r>
                <a:r>
                  <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grpSp>
        <p:nvGrpSpPr>
          <p:cNvPr id="60" name="组合 59">
            <a:extLst>
              <a:ext uri="{FF2B5EF4-FFF2-40B4-BE49-F238E27FC236}">
                <a16:creationId xmlns:a16="http://schemas.microsoft.com/office/drawing/2014/main" id="{750519EF-250E-452E-B760-2DF06F4F8F93}"/>
              </a:ext>
            </a:extLst>
          </p:cNvPr>
          <p:cNvGrpSpPr/>
          <p:nvPr/>
        </p:nvGrpSpPr>
        <p:grpSpPr>
          <a:xfrm>
            <a:off x="515938" y="1514317"/>
            <a:ext cx="4532312" cy="526730"/>
            <a:chOff x="722008" y="1303131"/>
            <a:chExt cx="4327584" cy="502938"/>
          </a:xfrm>
        </p:grpSpPr>
        <p:sp>
          <p:nvSpPr>
            <p:cNvPr id="61" name="流程图: 手动输入 6">
              <a:extLst>
                <a:ext uri="{FF2B5EF4-FFF2-40B4-BE49-F238E27FC236}">
                  <a16:creationId xmlns:a16="http://schemas.microsoft.com/office/drawing/2014/main" id="{AA2644EA-383B-45B5-99C6-687F672C2127}"/>
                </a:ext>
              </a:extLst>
            </p:cNvPr>
            <p:cNvSpPr/>
            <p:nvPr/>
          </p:nvSpPr>
          <p:spPr>
            <a:xfrm rot="5400000" flipV="1">
              <a:off x="2699311" y="-404176"/>
              <a:ext cx="475861" cy="38972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62" name="组合 61">
              <a:extLst>
                <a:ext uri="{FF2B5EF4-FFF2-40B4-BE49-F238E27FC236}">
                  <a16:creationId xmlns:a16="http://schemas.microsoft.com/office/drawing/2014/main" id="{C99A3E33-AE06-404A-BF94-9152CE5D5F73}"/>
                </a:ext>
              </a:extLst>
            </p:cNvPr>
            <p:cNvGrpSpPr/>
            <p:nvPr/>
          </p:nvGrpSpPr>
          <p:grpSpPr>
            <a:xfrm>
              <a:off x="722008" y="1303131"/>
              <a:ext cx="546594" cy="475865"/>
              <a:chOff x="708742" y="1296102"/>
              <a:chExt cx="454744" cy="283828"/>
            </a:xfrm>
          </p:grpSpPr>
          <p:sp>
            <p:nvSpPr>
              <p:cNvPr id="64" name="平行四边形 63">
                <a:extLst>
                  <a:ext uri="{FF2B5EF4-FFF2-40B4-BE49-F238E27FC236}">
                    <a16:creationId xmlns:a16="http://schemas.microsoft.com/office/drawing/2014/main" id="{087BCFC3-330C-4517-83DE-F64385BDBB7D}"/>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65" name="平行四边形 64">
                <a:extLst>
                  <a:ext uri="{FF2B5EF4-FFF2-40B4-BE49-F238E27FC236}">
                    <a16:creationId xmlns:a16="http://schemas.microsoft.com/office/drawing/2014/main" id="{34A927D6-E16C-494E-BE0C-9E9B022D7D7E}"/>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63" name="Text Box 79">
              <a:extLst>
                <a:ext uri="{FF2B5EF4-FFF2-40B4-BE49-F238E27FC236}">
                  <a16:creationId xmlns:a16="http://schemas.microsoft.com/office/drawing/2014/main" id="{95CC640B-CD2E-411A-A57D-80DB543B0990}"/>
                </a:ext>
              </a:extLst>
            </p:cNvPr>
            <p:cNvSpPr txBox="1">
              <a:spLocks noChangeArrowheads="1"/>
            </p:cNvSpPr>
            <p:nvPr/>
          </p:nvSpPr>
          <p:spPr bwMode="auto">
            <a:xfrm>
              <a:off x="1407438" y="1335869"/>
              <a:ext cx="3642154"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Rdt2.1</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的发送方</a:t>
              </a:r>
              <a:endPar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66" name="组合 65">
            <a:extLst>
              <a:ext uri="{FF2B5EF4-FFF2-40B4-BE49-F238E27FC236}">
                <a16:creationId xmlns:a16="http://schemas.microsoft.com/office/drawing/2014/main" id="{5C1E1D1A-A59B-4D67-9C31-28780BDEC48E}"/>
              </a:ext>
            </a:extLst>
          </p:cNvPr>
          <p:cNvGrpSpPr/>
          <p:nvPr/>
        </p:nvGrpSpPr>
        <p:grpSpPr>
          <a:xfrm>
            <a:off x="3001963" y="1964847"/>
            <a:ext cx="4005263" cy="712787"/>
            <a:chOff x="3001963" y="1964847"/>
            <a:chExt cx="4005263" cy="712787"/>
          </a:xfrm>
        </p:grpSpPr>
        <p:sp>
          <p:nvSpPr>
            <p:cNvPr id="67" name="Text Box 10">
              <a:extLst>
                <a:ext uri="{FF2B5EF4-FFF2-40B4-BE49-F238E27FC236}">
                  <a16:creationId xmlns:a16="http://schemas.microsoft.com/office/drawing/2014/main" id="{C6F5F0B6-B990-478D-ACB9-9DBCE4C797FD}"/>
                </a:ext>
              </a:extLst>
            </p:cNvPr>
            <p:cNvSpPr txBox="1">
              <a:spLocks noChangeArrowheads="1"/>
            </p:cNvSpPr>
            <p:nvPr/>
          </p:nvSpPr>
          <p:spPr bwMode="auto">
            <a:xfrm>
              <a:off x="3001963" y="2277584"/>
              <a:ext cx="4005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0</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data, checksum)</a:t>
              </a:r>
            </a:p>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68" name="Text Box 11">
              <a:extLst>
                <a:ext uri="{FF2B5EF4-FFF2-40B4-BE49-F238E27FC236}">
                  <a16:creationId xmlns:a16="http://schemas.microsoft.com/office/drawing/2014/main" id="{801A1B83-D2D5-4034-B708-BD89EE1E42F1}"/>
                </a:ext>
              </a:extLst>
            </p:cNvPr>
            <p:cNvSpPr txBox="1">
              <a:spLocks noChangeArrowheads="1"/>
            </p:cNvSpPr>
            <p:nvPr/>
          </p:nvSpPr>
          <p:spPr bwMode="auto">
            <a:xfrm>
              <a:off x="3016251" y="1964847"/>
              <a:ext cx="211137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rdt_send(data)</a:t>
              </a:r>
            </a:p>
          </p:txBody>
        </p:sp>
        <p:sp>
          <p:nvSpPr>
            <p:cNvPr id="69" name="Line 12">
              <a:extLst>
                <a:ext uri="{FF2B5EF4-FFF2-40B4-BE49-F238E27FC236}">
                  <a16:creationId xmlns:a16="http://schemas.microsoft.com/office/drawing/2014/main" id="{66E42A85-D761-4F35-BDDA-D61687527F65}"/>
                </a:ext>
              </a:extLst>
            </p:cNvPr>
            <p:cNvSpPr>
              <a:spLocks noChangeShapeType="1"/>
            </p:cNvSpPr>
            <p:nvPr/>
          </p:nvSpPr>
          <p:spPr bwMode="auto">
            <a:xfrm>
              <a:off x="3133726" y="2329972"/>
              <a:ext cx="27352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0" name="组合 69">
            <a:extLst>
              <a:ext uri="{FF2B5EF4-FFF2-40B4-BE49-F238E27FC236}">
                <a16:creationId xmlns:a16="http://schemas.microsoft.com/office/drawing/2014/main" id="{1B7BEBF7-7C7A-4225-847F-14D2C68944FF}"/>
              </a:ext>
            </a:extLst>
          </p:cNvPr>
          <p:cNvGrpSpPr/>
          <p:nvPr/>
        </p:nvGrpSpPr>
        <p:grpSpPr>
          <a:xfrm>
            <a:off x="2471738" y="2961797"/>
            <a:ext cx="1292225" cy="881062"/>
            <a:chOff x="2471738" y="2961797"/>
            <a:chExt cx="1292225" cy="881062"/>
          </a:xfrm>
        </p:grpSpPr>
        <p:sp>
          <p:nvSpPr>
            <p:cNvPr id="71" name="Oval 7">
              <a:extLst>
                <a:ext uri="{FF2B5EF4-FFF2-40B4-BE49-F238E27FC236}">
                  <a16:creationId xmlns:a16="http://schemas.microsoft.com/office/drawing/2014/main" id="{95634C4C-D9DB-4064-A75E-9293C1B44E57}"/>
                </a:ext>
              </a:extLst>
            </p:cNvPr>
            <p:cNvSpPr>
              <a:spLocks noChangeArrowheads="1"/>
            </p:cNvSpPr>
            <p:nvPr/>
          </p:nvSpPr>
          <p:spPr bwMode="auto">
            <a:xfrm>
              <a:off x="2884488" y="2985609"/>
              <a:ext cx="879475" cy="838200"/>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2" name="Oval 8">
              <a:extLst>
                <a:ext uri="{FF2B5EF4-FFF2-40B4-BE49-F238E27FC236}">
                  <a16:creationId xmlns:a16="http://schemas.microsoft.com/office/drawing/2014/main" id="{58C807B9-EF7C-4C8E-A042-1BFC02524A5B}"/>
                </a:ext>
              </a:extLst>
            </p:cNvPr>
            <p:cNvSpPr>
              <a:spLocks noChangeArrowheads="1"/>
            </p:cNvSpPr>
            <p:nvPr/>
          </p:nvSpPr>
          <p:spPr bwMode="auto">
            <a:xfrm>
              <a:off x="2746376" y="3006247"/>
              <a:ext cx="901700" cy="836612"/>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3" name="Text Box 9">
              <a:extLst>
                <a:ext uri="{FF2B5EF4-FFF2-40B4-BE49-F238E27FC236}">
                  <a16:creationId xmlns:a16="http://schemas.microsoft.com/office/drawing/2014/main" id="{EF1CBB2F-5432-413A-89D4-8FFFF4D6C6B0}"/>
                </a:ext>
              </a:extLst>
            </p:cNvPr>
            <p:cNvSpPr txBox="1">
              <a:spLocks noChangeArrowheads="1"/>
            </p:cNvSpPr>
            <p:nvPr/>
          </p:nvSpPr>
          <p:spPr bwMode="auto">
            <a:xfrm>
              <a:off x="2658544" y="3095147"/>
              <a:ext cx="10906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a:t>
              </a: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上层的</a:t>
              </a: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调用</a:t>
              </a:r>
              <a:r>
                <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0</a:t>
              </a:r>
            </a:p>
          </p:txBody>
        </p:sp>
        <p:sp>
          <p:nvSpPr>
            <p:cNvPr id="74" name="Line 13">
              <a:extLst>
                <a:ext uri="{FF2B5EF4-FFF2-40B4-BE49-F238E27FC236}">
                  <a16:creationId xmlns:a16="http://schemas.microsoft.com/office/drawing/2014/main" id="{B4AF89F3-4AF2-4667-A129-BEA339D7B0C1}"/>
                </a:ext>
              </a:extLst>
            </p:cNvPr>
            <p:cNvSpPr>
              <a:spLocks noChangeShapeType="1"/>
            </p:cNvSpPr>
            <p:nvPr/>
          </p:nvSpPr>
          <p:spPr bwMode="auto">
            <a:xfrm>
              <a:off x="2471738" y="2961797"/>
              <a:ext cx="377825" cy="190500"/>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75" name="Freeform 18">
            <a:extLst>
              <a:ext uri="{FF2B5EF4-FFF2-40B4-BE49-F238E27FC236}">
                <a16:creationId xmlns:a16="http://schemas.microsoft.com/office/drawing/2014/main" id="{A6DCB0DD-B335-4696-AA52-756020303709}"/>
              </a:ext>
            </a:extLst>
          </p:cNvPr>
          <p:cNvSpPr>
            <a:spLocks/>
          </p:cNvSpPr>
          <p:nvPr/>
        </p:nvSpPr>
        <p:spPr bwMode="auto">
          <a:xfrm flipV="1">
            <a:off x="3303588" y="2831622"/>
            <a:ext cx="1482725" cy="220662"/>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76" name="组合 75">
            <a:extLst>
              <a:ext uri="{FF2B5EF4-FFF2-40B4-BE49-F238E27FC236}">
                <a16:creationId xmlns:a16="http://schemas.microsoft.com/office/drawing/2014/main" id="{D28FECFA-C6B0-47F3-9460-B8F5AEEC5C1B}"/>
              </a:ext>
            </a:extLst>
          </p:cNvPr>
          <p:cNvGrpSpPr/>
          <p:nvPr/>
        </p:nvGrpSpPr>
        <p:grpSpPr>
          <a:xfrm>
            <a:off x="4579938" y="2815747"/>
            <a:ext cx="1354138" cy="1003300"/>
            <a:chOff x="4579938" y="2815747"/>
            <a:chExt cx="1354138" cy="1003300"/>
          </a:xfrm>
        </p:grpSpPr>
        <p:grpSp>
          <p:nvGrpSpPr>
            <p:cNvPr id="77" name="组合 76">
              <a:extLst>
                <a:ext uri="{FF2B5EF4-FFF2-40B4-BE49-F238E27FC236}">
                  <a16:creationId xmlns:a16="http://schemas.microsoft.com/office/drawing/2014/main" id="{5121C76C-6EDB-4A78-943E-84EE0BB8C628}"/>
                </a:ext>
              </a:extLst>
            </p:cNvPr>
            <p:cNvGrpSpPr/>
            <p:nvPr/>
          </p:nvGrpSpPr>
          <p:grpSpPr>
            <a:xfrm>
              <a:off x="4579938" y="2909409"/>
              <a:ext cx="1089025" cy="909638"/>
              <a:chOff x="4579938" y="2909409"/>
              <a:chExt cx="1089025" cy="909638"/>
            </a:xfrm>
          </p:grpSpPr>
          <p:sp>
            <p:nvSpPr>
              <p:cNvPr id="79" name="Oval 5">
                <a:extLst>
                  <a:ext uri="{FF2B5EF4-FFF2-40B4-BE49-F238E27FC236}">
                    <a16:creationId xmlns:a16="http://schemas.microsoft.com/office/drawing/2014/main" id="{07279FF7-D61D-4BEE-91B0-7874FCBC4E55}"/>
                  </a:ext>
                </a:extLst>
              </p:cNvPr>
              <p:cNvSpPr>
                <a:spLocks noChangeArrowheads="1"/>
              </p:cNvSpPr>
              <p:nvPr/>
            </p:nvSpPr>
            <p:spPr bwMode="auto">
              <a:xfrm>
                <a:off x="4789488" y="2909409"/>
                <a:ext cx="879475" cy="838200"/>
              </a:xfrm>
              <a:prstGeom prst="ellipse">
                <a:avLst/>
              </a:prstGeom>
              <a:solidFill>
                <a:srgbClr val="92D05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80" name="Group 15">
                <a:extLst>
                  <a:ext uri="{FF2B5EF4-FFF2-40B4-BE49-F238E27FC236}">
                    <a16:creationId xmlns:a16="http://schemas.microsoft.com/office/drawing/2014/main" id="{D7692749-DEF6-40C1-B5D0-48AA2406EB5C}"/>
                  </a:ext>
                </a:extLst>
              </p:cNvPr>
              <p:cNvGrpSpPr>
                <a:grpSpLocks/>
              </p:cNvGrpSpPr>
              <p:nvPr/>
            </p:nvGrpSpPr>
            <p:grpSpPr bwMode="auto">
              <a:xfrm>
                <a:off x="4579938" y="2953859"/>
                <a:ext cx="1089025" cy="865188"/>
                <a:chOff x="2848" y="1499"/>
                <a:chExt cx="660" cy="510"/>
              </a:xfrm>
            </p:grpSpPr>
            <p:sp>
              <p:nvSpPr>
                <p:cNvPr id="81" name="Oval 16">
                  <a:extLst>
                    <a:ext uri="{FF2B5EF4-FFF2-40B4-BE49-F238E27FC236}">
                      <a16:creationId xmlns:a16="http://schemas.microsoft.com/office/drawing/2014/main" id="{DC6453C1-640D-4B16-95C3-B917F97467C2}"/>
                    </a:ext>
                  </a:extLst>
                </p:cNvPr>
                <p:cNvSpPr>
                  <a:spLocks noChangeArrowheads="1"/>
                </p:cNvSpPr>
                <p:nvPr/>
              </p:nvSpPr>
              <p:spPr bwMode="auto">
                <a:xfrm>
                  <a:off x="2893" y="1499"/>
                  <a:ext cx="568" cy="510"/>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2" name="Text Box 17">
                  <a:extLst>
                    <a:ext uri="{FF2B5EF4-FFF2-40B4-BE49-F238E27FC236}">
                      <a16:creationId xmlns:a16="http://schemas.microsoft.com/office/drawing/2014/main" id="{B291EB99-6BE2-4772-A822-667836E8FDF9}"/>
                    </a:ext>
                  </a:extLst>
                </p:cNvPr>
                <p:cNvSpPr txBox="1">
                  <a:spLocks noChangeArrowheads="1"/>
                </p:cNvSpPr>
                <p:nvPr/>
              </p:nvSpPr>
              <p:spPr bwMode="auto">
                <a:xfrm>
                  <a:off x="2848" y="1535"/>
                  <a:ext cx="660" cy="38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 </a:t>
                  </a:r>
                </a:p>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NAK </a:t>
                  </a:r>
                  <a:r>
                    <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0</a:t>
                  </a:r>
                </a:p>
              </p:txBody>
            </p:sp>
          </p:grpSp>
        </p:grpSp>
        <p:sp>
          <p:nvSpPr>
            <p:cNvPr id="78" name="Freeform 19">
              <a:extLst>
                <a:ext uri="{FF2B5EF4-FFF2-40B4-BE49-F238E27FC236}">
                  <a16:creationId xmlns:a16="http://schemas.microsoft.com/office/drawing/2014/main" id="{FD74851F-01C1-473C-A44E-49DF59A2D8E1}"/>
                </a:ext>
              </a:extLst>
            </p:cNvPr>
            <p:cNvSpPr>
              <a:spLocks/>
            </p:cNvSpPr>
            <p:nvPr/>
          </p:nvSpPr>
          <p:spPr bwMode="auto">
            <a:xfrm rot="20242820">
              <a:off x="5467351" y="2815747"/>
              <a:ext cx="466725" cy="685800"/>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3" name="组合 82">
            <a:extLst>
              <a:ext uri="{FF2B5EF4-FFF2-40B4-BE49-F238E27FC236}">
                <a16:creationId xmlns:a16="http://schemas.microsoft.com/office/drawing/2014/main" id="{A8F88B5F-F0C9-4EE8-9323-328DF604288D}"/>
              </a:ext>
            </a:extLst>
          </p:cNvPr>
          <p:cNvGrpSpPr/>
          <p:nvPr/>
        </p:nvGrpSpPr>
        <p:grpSpPr>
          <a:xfrm>
            <a:off x="5753101" y="2620484"/>
            <a:ext cx="2563812" cy="1157288"/>
            <a:chOff x="5753101" y="2620484"/>
            <a:chExt cx="2563812" cy="1157288"/>
          </a:xfrm>
        </p:grpSpPr>
        <p:sp>
          <p:nvSpPr>
            <p:cNvPr id="84" name="Text Box 20">
              <a:extLst>
                <a:ext uri="{FF2B5EF4-FFF2-40B4-BE49-F238E27FC236}">
                  <a16:creationId xmlns:a16="http://schemas.microsoft.com/office/drawing/2014/main" id="{81BE8C7B-EB49-4F61-8166-1DBBB7E234A4}"/>
                </a:ext>
              </a:extLst>
            </p:cNvPr>
            <p:cNvSpPr txBox="1">
              <a:spLocks noChangeArrowheads="1"/>
            </p:cNvSpPr>
            <p:nvPr/>
          </p:nvSpPr>
          <p:spPr bwMode="auto">
            <a:xfrm>
              <a:off x="5791201" y="3377722"/>
              <a:ext cx="2262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udt_send(sndpkt)</a:t>
              </a:r>
            </a:p>
          </p:txBody>
        </p:sp>
        <p:sp>
          <p:nvSpPr>
            <p:cNvPr id="85" name="Text Box 21">
              <a:extLst>
                <a:ext uri="{FF2B5EF4-FFF2-40B4-BE49-F238E27FC236}">
                  <a16:creationId xmlns:a16="http://schemas.microsoft.com/office/drawing/2014/main" id="{0580CB21-108C-4974-AAF0-12A9ED5E8B63}"/>
                </a:ext>
              </a:extLst>
            </p:cNvPr>
            <p:cNvSpPr txBox="1">
              <a:spLocks noChangeArrowheads="1"/>
            </p:cNvSpPr>
            <p:nvPr/>
          </p:nvSpPr>
          <p:spPr bwMode="auto">
            <a:xfrm>
              <a:off x="5753101" y="2620484"/>
              <a:ext cx="256381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&amp;&amp;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corrupt(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isNAK</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t>
              </a:r>
            </a:p>
          </p:txBody>
        </p:sp>
        <p:sp>
          <p:nvSpPr>
            <p:cNvPr id="86" name="Line 22">
              <a:extLst>
                <a:ext uri="{FF2B5EF4-FFF2-40B4-BE49-F238E27FC236}">
                  <a16:creationId xmlns:a16="http://schemas.microsoft.com/office/drawing/2014/main" id="{C4528F67-8405-4734-AC43-7E5102784D1F}"/>
                </a:ext>
              </a:extLst>
            </p:cNvPr>
            <p:cNvSpPr>
              <a:spLocks noChangeShapeType="1"/>
            </p:cNvSpPr>
            <p:nvPr/>
          </p:nvSpPr>
          <p:spPr bwMode="auto">
            <a:xfrm>
              <a:off x="5922963" y="3417409"/>
              <a:ext cx="143351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87" name="Freeform 23">
            <a:extLst>
              <a:ext uri="{FF2B5EF4-FFF2-40B4-BE49-F238E27FC236}">
                <a16:creationId xmlns:a16="http://schemas.microsoft.com/office/drawing/2014/main" id="{B4E10C04-5BE2-4EF0-AD59-E4D8CA612C5C}"/>
              </a:ext>
            </a:extLst>
          </p:cNvPr>
          <p:cNvSpPr>
            <a:spLocks/>
          </p:cNvSpPr>
          <p:nvPr/>
        </p:nvSpPr>
        <p:spPr bwMode="auto">
          <a:xfrm rot="16200000" flipV="1">
            <a:off x="2079626" y="4192109"/>
            <a:ext cx="1266825" cy="123825"/>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8" name="Freeform 25">
            <a:extLst>
              <a:ext uri="{FF2B5EF4-FFF2-40B4-BE49-F238E27FC236}">
                <a16:creationId xmlns:a16="http://schemas.microsoft.com/office/drawing/2014/main" id="{132A88A6-6B7A-4776-894D-DB7B8D952186}"/>
              </a:ext>
            </a:extLst>
          </p:cNvPr>
          <p:cNvSpPr>
            <a:spLocks/>
          </p:cNvSpPr>
          <p:nvPr/>
        </p:nvSpPr>
        <p:spPr bwMode="auto">
          <a:xfrm rot="5400000" flipH="1" flipV="1">
            <a:off x="4848225" y="4139722"/>
            <a:ext cx="1363663" cy="204788"/>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89" name="组合 88">
            <a:extLst>
              <a:ext uri="{FF2B5EF4-FFF2-40B4-BE49-F238E27FC236}">
                <a16:creationId xmlns:a16="http://schemas.microsoft.com/office/drawing/2014/main" id="{1AA5C327-F9A0-48D0-8A83-19FF9E7141CA}"/>
              </a:ext>
            </a:extLst>
          </p:cNvPr>
          <p:cNvGrpSpPr/>
          <p:nvPr/>
        </p:nvGrpSpPr>
        <p:grpSpPr>
          <a:xfrm>
            <a:off x="3179763" y="5636734"/>
            <a:ext cx="3763963" cy="933949"/>
            <a:chOff x="3179763" y="5636734"/>
            <a:chExt cx="3763963" cy="933949"/>
          </a:xfrm>
        </p:grpSpPr>
        <p:sp>
          <p:nvSpPr>
            <p:cNvPr id="90" name="Text Box 26">
              <a:extLst>
                <a:ext uri="{FF2B5EF4-FFF2-40B4-BE49-F238E27FC236}">
                  <a16:creationId xmlns:a16="http://schemas.microsoft.com/office/drawing/2014/main" id="{A7FA29D8-04DD-4757-99E6-C3FF94048FD1}"/>
                </a:ext>
              </a:extLst>
            </p:cNvPr>
            <p:cNvSpPr txBox="1">
              <a:spLocks noChangeArrowheads="1"/>
            </p:cNvSpPr>
            <p:nvPr/>
          </p:nvSpPr>
          <p:spPr bwMode="auto">
            <a:xfrm>
              <a:off x="3179763" y="5935683"/>
              <a:ext cx="37639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1</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data, checksum)</a:t>
              </a:r>
            </a:p>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91" name="Text Box 27">
              <a:extLst>
                <a:ext uri="{FF2B5EF4-FFF2-40B4-BE49-F238E27FC236}">
                  <a16:creationId xmlns:a16="http://schemas.microsoft.com/office/drawing/2014/main" id="{8768BA89-1A1D-44F4-8D03-B5E3BD6665F2}"/>
                </a:ext>
              </a:extLst>
            </p:cNvPr>
            <p:cNvSpPr txBox="1">
              <a:spLocks noChangeArrowheads="1"/>
            </p:cNvSpPr>
            <p:nvPr/>
          </p:nvSpPr>
          <p:spPr bwMode="auto">
            <a:xfrm>
              <a:off x="3249613" y="5636734"/>
              <a:ext cx="23891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(data)</a:t>
              </a:r>
            </a:p>
          </p:txBody>
        </p:sp>
        <p:sp>
          <p:nvSpPr>
            <p:cNvPr id="92" name="Line 28">
              <a:extLst>
                <a:ext uri="{FF2B5EF4-FFF2-40B4-BE49-F238E27FC236}">
                  <a16:creationId xmlns:a16="http://schemas.microsoft.com/office/drawing/2014/main" id="{D6AA3830-BF81-404F-BFB0-4E7376A791A8}"/>
                </a:ext>
              </a:extLst>
            </p:cNvPr>
            <p:cNvSpPr>
              <a:spLocks noChangeShapeType="1"/>
            </p:cNvSpPr>
            <p:nvPr/>
          </p:nvSpPr>
          <p:spPr bwMode="auto">
            <a:xfrm>
              <a:off x="3297238" y="5989159"/>
              <a:ext cx="29035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3" name="组合 92">
            <a:extLst>
              <a:ext uri="{FF2B5EF4-FFF2-40B4-BE49-F238E27FC236}">
                <a16:creationId xmlns:a16="http://schemas.microsoft.com/office/drawing/2014/main" id="{11256D30-5624-4D22-96AF-E6F6DF9C1D0F}"/>
              </a:ext>
            </a:extLst>
          </p:cNvPr>
          <p:cNvGrpSpPr/>
          <p:nvPr/>
        </p:nvGrpSpPr>
        <p:grpSpPr>
          <a:xfrm>
            <a:off x="573088" y="5101747"/>
            <a:ext cx="2011363" cy="1093787"/>
            <a:chOff x="573088" y="5101747"/>
            <a:chExt cx="2011363" cy="1093787"/>
          </a:xfrm>
        </p:grpSpPr>
        <p:sp>
          <p:nvSpPr>
            <p:cNvPr id="94" name="Text Box 31">
              <a:extLst>
                <a:ext uri="{FF2B5EF4-FFF2-40B4-BE49-F238E27FC236}">
                  <a16:creationId xmlns:a16="http://schemas.microsoft.com/office/drawing/2014/main" id="{793C9E1D-6F15-44BC-847E-7629886323D5}"/>
                </a:ext>
              </a:extLst>
            </p:cNvPr>
            <p:cNvSpPr txBox="1">
              <a:spLocks noChangeArrowheads="1"/>
            </p:cNvSpPr>
            <p:nvPr/>
          </p:nvSpPr>
          <p:spPr bwMode="auto">
            <a:xfrm>
              <a:off x="598488" y="5919309"/>
              <a:ext cx="1819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udt_send(sndpkt)</a:t>
              </a:r>
            </a:p>
          </p:txBody>
        </p:sp>
        <p:sp>
          <p:nvSpPr>
            <p:cNvPr id="95" name="Text Box 32">
              <a:extLst>
                <a:ext uri="{FF2B5EF4-FFF2-40B4-BE49-F238E27FC236}">
                  <a16:creationId xmlns:a16="http://schemas.microsoft.com/office/drawing/2014/main" id="{5D0C8754-0889-469F-9ABC-EE51869FA26F}"/>
                </a:ext>
              </a:extLst>
            </p:cNvPr>
            <p:cNvSpPr txBox="1">
              <a:spLocks noChangeArrowheads="1"/>
            </p:cNvSpPr>
            <p:nvPr/>
          </p:nvSpPr>
          <p:spPr bwMode="auto">
            <a:xfrm>
              <a:off x="573088" y="5101747"/>
              <a:ext cx="201136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rdt_rcv(rcvpkt) &amp;&amp;  </a:t>
              </a:r>
            </a:p>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 corrupt(rcvpkt) ||</a:t>
              </a:r>
            </a:p>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isNAK(rcvpkt) )</a:t>
              </a:r>
            </a:p>
          </p:txBody>
        </p:sp>
        <p:sp>
          <p:nvSpPr>
            <p:cNvPr id="96" name="Line 33">
              <a:extLst>
                <a:ext uri="{FF2B5EF4-FFF2-40B4-BE49-F238E27FC236}">
                  <a16:creationId xmlns:a16="http://schemas.microsoft.com/office/drawing/2014/main" id="{7BA35555-78A5-4020-A4DB-E9D94C525044}"/>
                </a:ext>
              </a:extLst>
            </p:cNvPr>
            <p:cNvSpPr>
              <a:spLocks noChangeShapeType="1"/>
            </p:cNvSpPr>
            <p:nvPr/>
          </p:nvSpPr>
          <p:spPr bwMode="auto">
            <a:xfrm>
              <a:off x="688976" y="5927247"/>
              <a:ext cx="1557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7" name="组合 96">
            <a:extLst>
              <a:ext uri="{FF2B5EF4-FFF2-40B4-BE49-F238E27FC236}">
                <a16:creationId xmlns:a16="http://schemas.microsoft.com/office/drawing/2014/main" id="{A85B8472-A6EF-45CD-B5C3-C7A38906A93D}"/>
              </a:ext>
            </a:extLst>
          </p:cNvPr>
          <p:cNvGrpSpPr/>
          <p:nvPr/>
        </p:nvGrpSpPr>
        <p:grpSpPr>
          <a:xfrm>
            <a:off x="2298701" y="4814409"/>
            <a:ext cx="1289050" cy="1200150"/>
            <a:chOff x="2298701" y="4814409"/>
            <a:chExt cx="1289050" cy="1200150"/>
          </a:xfrm>
        </p:grpSpPr>
        <p:sp>
          <p:nvSpPr>
            <p:cNvPr id="98" name="Oval 6">
              <a:extLst>
                <a:ext uri="{FF2B5EF4-FFF2-40B4-BE49-F238E27FC236}">
                  <a16:creationId xmlns:a16="http://schemas.microsoft.com/office/drawing/2014/main" id="{F28FD651-3C4A-4313-933C-DF284C6344BA}"/>
                </a:ext>
              </a:extLst>
            </p:cNvPr>
            <p:cNvSpPr>
              <a:spLocks noChangeArrowheads="1"/>
            </p:cNvSpPr>
            <p:nvPr/>
          </p:nvSpPr>
          <p:spPr bwMode="auto">
            <a:xfrm>
              <a:off x="2697163" y="4814409"/>
              <a:ext cx="879475" cy="838200"/>
            </a:xfrm>
            <a:prstGeom prst="ellipse">
              <a:avLst/>
            </a:prstGeom>
            <a:solidFill>
              <a:srgbClr val="009FF6"/>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9" name="Group 39">
              <a:extLst>
                <a:ext uri="{FF2B5EF4-FFF2-40B4-BE49-F238E27FC236}">
                  <a16:creationId xmlns:a16="http://schemas.microsoft.com/office/drawing/2014/main" id="{7B686FE1-742B-400F-9273-A798E566BEED}"/>
                </a:ext>
              </a:extLst>
            </p:cNvPr>
            <p:cNvGrpSpPr>
              <a:grpSpLocks/>
            </p:cNvGrpSpPr>
            <p:nvPr/>
          </p:nvGrpSpPr>
          <p:grpSpPr bwMode="auto">
            <a:xfrm>
              <a:off x="2541588" y="4846159"/>
              <a:ext cx="1046163" cy="823913"/>
              <a:chOff x="4916" y="3266"/>
              <a:chExt cx="659" cy="519"/>
            </a:xfrm>
          </p:grpSpPr>
          <p:sp>
            <p:nvSpPr>
              <p:cNvPr id="101" name="Oval 40">
                <a:extLst>
                  <a:ext uri="{FF2B5EF4-FFF2-40B4-BE49-F238E27FC236}">
                    <a16:creationId xmlns:a16="http://schemas.microsoft.com/office/drawing/2014/main" id="{2389C6C3-DB78-4D4D-8644-2FF839C1D64E}"/>
                  </a:ext>
                </a:extLst>
              </p:cNvPr>
              <p:cNvSpPr>
                <a:spLocks noChangeArrowheads="1"/>
              </p:cNvSpPr>
              <p:nvPr/>
            </p:nvSpPr>
            <p:spPr bwMode="auto">
              <a:xfrm>
                <a:off x="4957" y="3266"/>
                <a:ext cx="567" cy="519"/>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2" name="Text Box 41">
                <a:extLst>
                  <a:ext uri="{FF2B5EF4-FFF2-40B4-BE49-F238E27FC236}">
                    <a16:creationId xmlns:a16="http://schemas.microsoft.com/office/drawing/2014/main" id="{91010E24-1395-45B7-A0BF-2E9C1CFA66EE}"/>
                  </a:ext>
                </a:extLst>
              </p:cNvPr>
              <p:cNvSpPr txBox="1">
                <a:spLocks noChangeArrowheads="1"/>
              </p:cNvSpPr>
              <p:nvPr/>
            </p:nvSpPr>
            <p:spPr bwMode="auto">
              <a:xfrm>
                <a:off x="4916" y="3304"/>
                <a:ext cx="65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a:t>
                </a:r>
              </a:p>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NAK </a:t>
                </a:r>
                <a:r>
                  <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sp>
          <p:nvSpPr>
            <p:cNvPr id="100" name="Freeform 14">
              <a:extLst>
                <a:ext uri="{FF2B5EF4-FFF2-40B4-BE49-F238E27FC236}">
                  <a16:creationId xmlns:a16="http://schemas.microsoft.com/office/drawing/2014/main" id="{2DEC533C-8BC2-42FC-A334-E162189C8C0A}"/>
                </a:ext>
              </a:extLst>
            </p:cNvPr>
            <p:cNvSpPr>
              <a:spLocks/>
            </p:cNvSpPr>
            <p:nvPr/>
          </p:nvSpPr>
          <p:spPr bwMode="auto">
            <a:xfrm rot="14610547">
              <a:off x="2057401" y="5303359"/>
              <a:ext cx="9525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3" name="组合 102">
            <a:extLst>
              <a:ext uri="{FF2B5EF4-FFF2-40B4-BE49-F238E27FC236}">
                <a16:creationId xmlns:a16="http://schemas.microsoft.com/office/drawing/2014/main" id="{2E54DC2B-C577-4BB7-9CE3-991C2B4A5E1A}"/>
              </a:ext>
            </a:extLst>
          </p:cNvPr>
          <p:cNvGrpSpPr/>
          <p:nvPr/>
        </p:nvGrpSpPr>
        <p:grpSpPr>
          <a:xfrm>
            <a:off x="5629276" y="3914297"/>
            <a:ext cx="2159000" cy="1118016"/>
            <a:chOff x="5629276" y="3914297"/>
            <a:chExt cx="2159000" cy="1118016"/>
          </a:xfrm>
        </p:grpSpPr>
        <p:sp>
          <p:nvSpPr>
            <p:cNvPr id="104" name="Text Box 29">
              <a:extLst>
                <a:ext uri="{FF2B5EF4-FFF2-40B4-BE49-F238E27FC236}">
                  <a16:creationId xmlns:a16="http://schemas.microsoft.com/office/drawing/2014/main" id="{EB14C2F6-994F-4627-AC24-96C040C9DB2C}"/>
                </a:ext>
              </a:extLst>
            </p:cNvPr>
            <p:cNvSpPr txBox="1">
              <a:spLocks noChangeArrowheads="1"/>
            </p:cNvSpPr>
            <p:nvPr/>
          </p:nvSpPr>
          <p:spPr bwMode="auto">
            <a:xfrm>
              <a:off x="5629276" y="3914297"/>
              <a:ext cx="2159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&amp;&amp; </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notcorrupt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&amp;&amp; </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isACK</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t>
              </a:r>
            </a:p>
          </p:txBody>
        </p:sp>
        <p:sp>
          <p:nvSpPr>
            <p:cNvPr id="105" name="Line 30">
              <a:extLst>
                <a:ext uri="{FF2B5EF4-FFF2-40B4-BE49-F238E27FC236}">
                  <a16:creationId xmlns:a16="http://schemas.microsoft.com/office/drawing/2014/main" id="{C7CDEA1E-57D3-4FBB-BC5B-2A2652F9FBE3}"/>
                </a:ext>
              </a:extLst>
            </p:cNvPr>
            <p:cNvSpPr>
              <a:spLocks noChangeShapeType="1"/>
            </p:cNvSpPr>
            <p:nvPr/>
          </p:nvSpPr>
          <p:spPr bwMode="auto">
            <a:xfrm>
              <a:off x="5699126" y="468423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6" name="Text Box 42">
              <a:extLst>
                <a:ext uri="{FF2B5EF4-FFF2-40B4-BE49-F238E27FC236}">
                  <a16:creationId xmlns:a16="http://schemas.microsoft.com/office/drawing/2014/main" id="{230D8ADB-0C70-4EBE-88D4-CA22BAE7FDA1}"/>
                </a:ext>
              </a:extLst>
            </p:cNvPr>
            <p:cNvSpPr txBox="1">
              <a:spLocks noChangeArrowheads="1"/>
            </p:cNvSpPr>
            <p:nvPr/>
          </p:nvSpPr>
          <p:spPr bwMode="auto">
            <a:xfrm>
              <a:off x="6080773" y="4693759"/>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MS PGothic" panose="020B0600070205080204" pitchFamily="34" charset="-128"/>
                </a:rPr>
                <a:t>L</a:t>
              </a:r>
            </a:p>
          </p:txBody>
        </p:sp>
      </p:grpSp>
      <p:grpSp>
        <p:nvGrpSpPr>
          <p:cNvPr id="107" name="组合 106">
            <a:extLst>
              <a:ext uri="{FF2B5EF4-FFF2-40B4-BE49-F238E27FC236}">
                <a16:creationId xmlns:a16="http://schemas.microsoft.com/office/drawing/2014/main" id="{9FA1B17D-FF2B-454E-9F2A-5985AC4EFC27}"/>
              </a:ext>
            </a:extLst>
          </p:cNvPr>
          <p:cNvGrpSpPr/>
          <p:nvPr/>
        </p:nvGrpSpPr>
        <p:grpSpPr>
          <a:xfrm>
            <a:off x="515938" y="3715859"/>
            <a:ext cx="2109788" cy="1191042"/>
            <a:chOff x="515938" y="3715859"/>
            <a:chExt cx="2109788" cy="1191042"/>
          </a:xfrm>
        </p:grpSpPr>
        <p:sp>
          <p:nvSpPr>
            <p:cNvPr id="108" name="Text Box 34">
              <a:extLst>
                <a:ext uri="{FF2B5EF4-FFF2-40B4-BE49-F238E27FC236}">
                  <a16:creationId xmlns:a16="http://schemas.microsoft.com/office/drawing/2014/main" id="{BDEB5D5F-21B7-4CEA-A0EF-7586759F910A}"/>
                </a:ext>
              </a:extLst>
            </p:cNvPr>
            <p:cNvSpPr txBox="1">
              <a:spLocks noChangeArrowheads="1"/>
            </p:cNvSpPr>
            <p:nvPr/>
          </p:nvSpPr>
          <p:spPr bwMode="auto">
            <a:xfrm>
              <a:off x="515938" y="3715859"/>
              <a:ext cx="21097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rdt_rcv(rcvpkt)   </a:t>
              </a:r>
            </a:p>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&amp;&amp; notcorrupt(rcvpkt) </a:t>
              </a:r>
            </a:p>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&amp;&amp; isACK(rcvpkt)</a:t>
              </a:r>
              <a:r>
                <a:rPr lang="en-US" altLang="zh-CN" sz="1000">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9" name="Line 35">
              <a:extLst>
                <a:ext uri="{FF2B5EF4-FFF2-40B4-BE49-F238E27FC236}">
                  <a16:creationId xmlns:a16="http://schemas.microsoft.com/office/drawing/2014/main" id="{CFEBFF2B-869D-4243-9E72-EB3122875D81}"/>
                </a:ext>
              </a:extLst>
            </p:cNvPr>
            <p:cNvSpPr>
              <a:spLocks noChangeShapeType="1"/>
            </p:cNvSpPr>
            <p:nvPr/>
          </p:nvSpPr>
          <p:spPr bwMode="auto">
            <a:xfrm>
              <a:off x="660401" y="4554059"/>
              <a:ext cx="173831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0" name="Text Box 43">
              <a:extLst>
                <a:ext uri="{FF2B5EF4-FFF2-40B4-BE49-F238E27FC236}">
                  <a16:creationId xmlns:a16="http://schemas.microsoft.com/office/drawing/2014/main" id="{CBF406CE-0761-43F9-82F7-9AA608713305}"/>
                </a:ext>
              </a:extLst>
            </p:cNvPr>
            <p:cNvSpPr txBox="1">
              <a:spLocks noChangeArrowheads="1"/>
            </p:cNvSpPr>
            <p:nvPr/>
          </p:nvSpPr>
          <p:spPr bwMode="auto">
            <a:xfrm>
              <a:off x="1230960" y="4568347"/>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MS PGothic" panose="020B0600070205080204" pitchFamily="34" charset="-128"/>
                </a:rPr>
                <a:t>L</a:t>
              </a:r>
            </a:p>
          </p:txBody>
        </p:sp>
      </p:grpSp>
      <p:sp>
        <p:nvSpPr>
          <p:cNvPr id="2" name="灯片编号占位符 1">
            <a:extLst>
              <a:ext uri="{FF2B5EF4-FFF2-40B4-BE49-F238E27FC236}">
                <a16:creationId xmlns:a16="http://schemas.microsoft.com/office/drawing/2014/main" id="{AEE9F649-E21A-4FDA-8C91-971E92E02A12}"/>
              </a:ext>
            </a:extLst>
          </p:cNvPr>
          <p:cNvSpPr>
            <a:spLocks noGrp="1"/>
          </p:cNvSpPr>
          <p:nvPr>
            <p:ph type="sldNum" sz="quarter" idx="12"/>
          </p:nvPr>
        </p:nvSpPr>
        <p:spPr/>
        <p:txBody>
          <a:bodyPr/>
          <a:lstStyle/>
          <a:p>
            <a:fld id="{91F2D4EF-46D4-4764-B373-FC59CD1D281E}" type="slidenum">
              <a:rPr lang="zh-CN" altLang="en-US" smtClean="0"/>
              <a:t>53</a:t>
            </a:fld>
            <a:endParaRPr lang="zh-CN" altLang="en-US"/>
          </a:p>
        </p:txBody>
      </p:sp>
      <p:sp>
        <p:nvSpPr>
          <p:cNvPr id="111" name="Text Box 47">
            <a:extLst>
              <a:ext uri="{FF2B5EF4-FFF2-40B4-BE49-F238E27FC236}">
                <a16:creationId xmlns:a16="http://schemas.microsoft.com/office/drawing/2014/main" id="{D2081FF2-AD7C-49A0-AF91-42E2AF918CE8}"/>
              </a:ext>
            </a:extLst>
          </p:cNvPr>
          <p:cNvSpPr txBox="1">
            <a:spLocks noChangeArrowheads="1"/>
          </p:cNvSpPr>
          <p:nvPr/>
        </p:nvSpPr>
        <p:spPr bwMode="auto">
          <a:xfrm>
            <a:off x="5127626" y="1467820"/>
            <a:ext cx="145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楷体" panose="02010609060101010101" pitchFamily="49" charset="-122"/>
                <a:ea typeface="楷体" panose="02010609060101010101" pitchFamily="49" charset="-122"/>
              </a:rPr>
              <a:t>分组加序号</a:t>
            </a:r>
            <a:r>
              <a:rPr lang="en-US" altLang="zh-CN" dirty="0">
                <a:latin typeface="楷体" panose="02010609060101010101" pitchFamily="49" charset="-122"/>
                <a:ea typeface="楷体" panose="02010609060101010101" pitchFamily="49" charset="-122"/>
              </a:rPr>
              <a:t>0</a:t>
            </a:r>
          </a:p>
        </p:txBody>
      </p:sp>
      <p:sp>
        <p:nvSpPr>
          <p:cNvPr id="112" name="Line 48">
            <a:extLst>
              <a:ext uri="{FF2B5EF4-FFF2-40B4-BE49-F238E27FC236}">
                <a16:creationId xmlns:a16="http://schemas.microsoft.com/office/drawing/2014/main" id="{6EB771BF-0F46-4319-BFE4-DD2E0CD60620}"/>
              </a:ext>
            </a:extLst>
          </p:cNvPr>
          <p:cNvSpPr>
            <a:spLocks noChangeShapeType="1"/>
          </p:cNvSpPr>
          <p:nvPr/>
        </p:nvSpPr>
        <p:spPr bwMode="auto">
          <a:xfrm flipH="1">
            <a:off x="4786313" y="1736108"/>
            <a:ext cx="720725"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3" name="Text Box 49">
            <a:extLst>
              <a:ext uri="{FF2B5EF4-FFF2-40B4-BE49-F238E27FC236}">
                <a16:creationId xmlns:a16="http://schemas.microsoft.com/office/drawing/2014/main" id="{FE981105-E79C-4989-A489-38C192ED0915}"/>
              </a:ext>
            </a:extLst>
          </p:cNvPr>
          <p:cNvSpPr txBox="1">
            <a:spLocks noChangeArrowheads="1"/>
          </p:cNvSpPr>
          <p:nvPr/>
        </p:nvSpPr>
        <p:spPr bwMode="auto">
          <a:xfrm>
            <a:off x="7401953" y="2076821"/>
            <a:ext cx="16843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楷体" panose="02010609060101010101" pitchFamily="49" charset="-122"/>
                <a:ea typeface="楷体" panose="02010609060101010101" pitchFamily="49" charset="-122"/>
              </a:rPr>
              <a:t>收到</a:t>
            </a:r>
            <a:r>
              <a:rPr lang="en-US" altLang="zh-CN" dirty="0">
                <a:latin typeface="楷体" panose="02010609060101010101" pitchFamily="49" charset="-122"/>
                <a:ea typeface="楷体" panose="02010609060101010101" pitchFamily="49" charset="-122"/>
              </a:rPr>
              <a:t>NAK</a:t>
            </a:r>
            <a:r>
              <a:rPr lang="zh-CN" altLang="en-US" dirty="0">
                <a:latin typeface="楷体" panose="02010609060101010101" pitchFamily="49" charset="-122"/>
                <a:ea typeface="楷体" panose="02010609060101010101" pitchFamily="49" charset="-122"/>
              </a:rPr>
              <a:t>或确认</a:t>
            </a:r>
          </a:p>
          <a:p>
            <a:r>
              <a:rPr lang="zh-CN" altLang="en-US" dirty="0">
                <a:latin typeface="楷体" panose="02010609060101010101" pitchFamily="49" charset="-122"/>
                <a:ea typeface="楷体" panose="02010609060101010101" pitchFamily="49" charset="-122"/>
              </a:rPr>
              <a:t>校验错，重发</a:t>
            </a:r>
            <a:r>
              <a:rPr lang="en-US" altLang="zh-CN" dirty="0">
                <a:latin typeface="楷体" panose="02010609060101010101" pitchFamily="49" charset="-122"/>
                <a:ea typeface="楷体" panose="02010609060101010101" pitchFamily="49" charset="-122"/>
              </a:rPr>
              <a:t>0</a:t>
            </a:r>
          </a:p>
        </p:txBody>
      </p:sp>
      <p:sp>
        <p:nvSpPr>
          <p:cNvPr id="114" name="Line 50">
            <a:extLst>
              <a:ext uri="{FF2B5EF4-FFF2-40B4-BE49-F238E27FC236}">
                <a16:creationId xmlns:a16="http://schemas.microsoft.com/office/drawing/2014/main" id="{9B1B40D4-4890-415A-A594-01999E39EFE9}"/>
              </a:ext>
            </a:extLst>
          </p:cNvPr>
          <p:cNvSpPr>
            <a:spLocks noChangeShapeType="1"/>
          </p:cNvSpPr>
          <p:nvPr/>
        </p:nvSpPr>
        <p:spPr bwMode="auto">
          <a:xfrm flipH="1">
            <a:off x="7412037" y="2718172"/>
            <a:ext cx="1174191" cy="8421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 name="Text Box 51">
            <a:extLst>
              <a:ext uri="{FF2B5EF4-FFF2-40B4-BE49-F238E27FC236}">
                <a16:creationId xmlns:a16="http://schemas.microsoft.com/office/drawing/2014/main" id="{B175709D-0E08-4126-8B55-8ED7A37B81DA}"/>
              </a:ext>
            </a:extLst>
          </p:cNvPr>
          <p:cNvSpPr txBox="1">
            <a:spLocks noChangeArrowheads="1"/>
          </p:cNvSpPr>
          <p:nvPr/>
        </p:nvSpPr>
        <p:spPr bwMode="auto">
          <a:xfrm>
            <a:off x="6612674" y="5098027"/>
            <a:ext cx="23780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楷体" panose="02010609060101010101" pitchFamily="49" charset="-122"/>
                <a:ea typeface="楷体" panose="02010609060101010101" pitchFamily="49" charset="-122"/>
              </a:rPr>
              <a:t>收到已发数据的</a:t>
            </a:r>
          </a:p>
          <a:p>
            <a:r>
              <a:rPr lang="en-US" altLang="zh-CN" dirty="0">
                <a:latin typeface="楷体" panose="02010609060101010101" pitchFamily="49" charset="-122"/>
                <a:ea typeface="楷体" panose="02010609060101010101" pitchFamily="49" charset="-122"/>
              </a:rPr>
              <a:t>ACK</a:t>
            </a:r>
            <a:r>
              <a:rPr lang="zh-CN" altLang="en-US" dirty="0">
                <a:latin typeface="楷体" panose="02010609060101010101" pitchFamily="49" charset="-122"/>
                <a:ea typeface="楷体" panose="02010609060101010101" pitchFamily="49" charset="-122"/>
              </a:rPr>
              <a:t>，转到新的状态。</a:t>
            </a:r>
          </a:p>
          <a:p>
            <a:r>
              <a:rPr lang="zh-CN" altLang="en-US" dirty="0">
                <a:latin typeface="楷体" panose="02010609060101010101" pitchFamily="49" charset="-122"/>
                <a:ea typeface="楷体" panose="02010609060101010101" pitchFamily="49" charset="-122"/>
              </a:rPr>
              <a:t>等待上层新数据</a:t>
            </a:r>
            <a:r>
              <a:rPr lang="en-US" altLang="zh-CN" dirty="0">
                <a:latin typeface="楷体" panose="02010609060101010101" pitchFamily="49" charset="-122"/>
                <a:ea typeface="楷体" panose="02010609060101010101" pitchFamily="49" charset="-122"/>
              </a:rPr>
              <a:t>1</a:t>
            </a:r>
          </a:p>
        </p:txBody>
      </p:sp>
      <p:sp>
        <p:nvSpPr>
          <p:cNvPr id="116" name="Line 52">
            <a:extLst>
              <a:ext uri="{FF2B5EF4-FFF2-40B4-BE49-F238E27FC236}">
                <a16:creationId xmlns:a16="http://schemas.microsoft.com/office/drawing/2014/main" id="{C02DD41A-98C4-49DF-ABAD-6B191C27D79F}"/>
              </a:ext>
            </a:extLst>
          </p:cNvPr>
          <p:cNvSpPr>
            <a:spLocks noChangeShapeType="1"/>
          </p:cNvSpPr>
          <p:nvPr/>
        </p:nvSpPr>
        <p:spPr bwMode="auto">
          <a:xfrm flipH="1" flipV="1">
            <a:off x="7261961" y="4680515"/>
            <a:ext cx="358775" cy="5032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7" name="Text Box 53">
            <a:extLst>
              <a:ext uri="{FF2B5EF4-FFF2-40B4-BE49-F238E27FC236}">
                <a16:creationId xmlns:a16="http://schemas.microsoft.com/office/drawing/2014/main" id="{BFAA4317-C7E2-40FA-BF53-C9B39DAE0AE9}"/>
              </a:ext>
            </a:extLst>
          </p:cNvPr>
          <p:cNvSpPr txBox="1">
            <a:spLocks noChangeArrowheads="1"/>
          </p:cNvSpPr>
          <p:nvPr/>
        </p:nvSpPr>
        <p:spPr bwMode="auto">
          <a:xfrm>
            <a:off x="6019209" y="6283761"/>
            <a:ext cx="145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楷体" panose="02010609060101010101" pitchFamily="49" charset="-122"/>
                <a:ea typeface="楷体" panose="02010609060101010101" pitchFamily="49" charset="-122"/>
              </a:rPr>
              <a:t>分组加序号</a:t>
            </a:r>
            <a:r>
              <a:rPr lang="en-US" altLang="zh-CN">
                <a:latin typeface="楷体" panose="02010609060101010101" pitchFamily="49" charset="-122"/>
                <a:ea typeface="楷体" panose="02010609060101010101" pitchFamily="49" charset="-122"/>
              </a:rPr>
              <a:t>1</a:t>
            </a:r>
          </a:p>
        </p:txBody>
      </p:sp>
      <p:sp>
        <p:nvSpPr>
          <p:cNvPr id="118" name="Line 54">
            <a:extLst>
              <a:ext uri="{FF2B5EF4-FFF2-40B4-BE49-F238E27FC236}">
                <a16:creationId xmlns:a16="http://schemas.microsoft.com/office/drawing/2014/main" id="{1F032F79-20D3-4AE3-9686-B54B4A6F159B}"/>
              </a:ext>
            </a:extLst>
          </p:cNvPr>
          <p:cNvSpPr>
            <a:spLocks noChangeShapeType="1"/>
          </p:cNvSpPr>
          <p:nvPr/>
        </p:nvSpPr>
        <p:spPr bwMode="auto">
          <a:xfrm flipH="1" flipV="1">
            <a:off x="4952409" y="6218673"/>
            <a:ext cx="1081088"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 name="Text Box 55">
            <a:extLst>
              <a:ext uri="{FF2B5EF4-FFF2-40B4-BE49-F238E27FC236}">
                <a16:creationId xmlns:a16="http://schemas.microsoft.com/office/drawing/2014/main" id="{8470A61D-656A-4207-96BB-9553332FAAC7}"/>
              </a:ext>
            </a:extLst>
          </p:cNvPr>
          <p:cNvSpPr txBox="1">
            <a:spLocks noChangeArrowheads="1"/>
          </p:cNvSpPr>
          <p:nvPr/>
        </p:nvSpPr>
        <p:spPr bwMode="auto">
          <a:xfrm>
            <a:off x="68855" y="6185371"/>
            <a:ext cx="16843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楷体" panose="02010609060101010101" pitchFamily="49" charset="-122"/>
                <a:ea typeface="楷体" panose="02010609060101010101" pitchFamily="49" charset="-122"/>
              </a:rPr>
              <a:t>收到</a:t>
            </a:r>
            <a:r>
              <a:rPr lang="en-US" altLang="zh-CN" dirty="0">
                <a:latin typeface="楷体" panose="02010609060101010101" pitchFamily="49" charset="-122"/>
                <a:ea typeface="楷体" panose="02010609060101010101" pitchFamily="49" charset="-122"/>
              </a:rPr>
              <a:t>NAK</a:t>
            </a:r>
            <a:r>
              <a:rPr lang="zh-CN" altLang="en-US" dirty="0">
                <a:latin typeface="楷体" panose="02010609060101010101" pitchFamily="49" charset="-122"/>
                <a:ea typeface="楷体" panose="02010609060101010101" pitchFamily="49" charset="-122"/>
              </a:rPr>
              <a:t>或确认</a:t>
            </a:r>
          </a:p>
          <a:p>
            <a:r>
              <a:rPr lang="zh-CN" altLang="en-US" dirty="0">
                <a:latin typeface="楷体" panose="02010609060101010101" pitchFamily="49" charset="-122"/>
                <a:ea typeface="楷体" panose="02010609060101010101" pitchFamily="49" charset="-122"/>
              </a:rPr>
              <a:t>校验错，重发</a:t>
            </a:r>
            <a:r>
              <a:rPr lang="en-US" altLang="zh-CN" dirty="0">
                <a:latin typeface="楷体" panose="02010609060101010101" pitchFamily="49" charset="-122"/>
                <a:ea typeface="楷体" panose="02010609060101010101" pitchFamily="49" charset="-122"/>
              </a:rPr>
              <a:t>1</a:t>
            </a:r>
          </a:p>
        </p:txBody>
      </p:sp>
      <p:sp>
        <p:nvSpPr>
          <p:cNvPr id="120" name="Line 56">
            <a:extLst>
              <a:ext uri="{FF2B5EF4-FFF2-40B4-BE49-F238E27FC236}">
                <a16:creationId xmlns:a16="http://schemas.microsoft.com/office/drawing/2014/main" id="{931565F1-C47A-4DB0-A7E2-0CA51754E733}"/>
              </a:ext>
            </a:extLst>
          </p:cNvPr>
          <p:cNvSpPr>
            <a:spLocks noChangeShapeType="1"/>
          </p:cNvSpPr>
          <p:nvPr/>
        </p:nvSpPr>
        <p:spPr bwMode="auto">
          <a:xfrm flipV="1">
            <a:off x="795137" y="6185367"/>
            <a:ext cx="640257" cy="9838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1" name="Text Box 57">
            <a:extLst>
              <a:ext uri="{FF2B5EF4-FFF2-40B4-BE49-F238E27FC236}">
                <a16:creationId xmlns:a16="http://schemas.microsoft.com/office/drawing/2014/main" id="{C7B4CCAF-C093-48E0-9D68-B6D0F52118E5}"/>
              </a:ext>
            </a:extLst>
          </p:cNvPr>
          <p:cNvSpPr txBox="1">
            <a:spLocks noChangeArrowheads="1"/>
          </p:cNvSpPr>
          <p:nvPr/>
        </p:nvSpPr>
        <p:spPr bwMode="auto">
          <a:xfrm>
            <a:off x="125" y="2533994"/>
            <a:ext cx="23780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楷体" panose="02010609060101010101" pitchFamily="49" charset="-122"/>
                <a:ea typeface="楷体" panose="02010609060101010101" pitchFamily="49" charset="-122"/>
              </a:rPr>
              <a:t>收到已发数据的</a:t>
            </a:r>
          </a:p>
          <a:p>
            <a:r>
              <a:rPr lang="en-US" altLang="zh-CN" dirty="0">
                <a:latin typeface="楷体" panose="02010609060101010101" pitchFamily="49" charset="-122"/>
                <a:ea typeface="楷体" panose="02010609060101010101" pitchFamily="49" charset="-122"/>
              </a:rPr>
              <a:t>ACK</a:t>
            </a:r>
            <a:r>
              <a:rPr lang="zh-CN" altLang="en-US" dirty="0">
                <a:latin typeface="楷体" panose="02010609060101010101" pitchFamily="49" charset="-122"/>
                <a:ea typeface="楷体" panose="02010609060101010101" pitchFamily="49" charset="-122"/>
              </a:rPr>
              <a:t>，转到新的状态。</a:t>
            </a:r>
          </a:p>
          <a:p>
            <a:r>
              <a:rPr lang="zh-CN" altLang="en-US" dirty="0">
                <a:latin typeface="楷体" panose="02010609060101010101" pitchFamily="49" charset="-122"/>
                <a:ea typeface="楷体" panose="02010609060101010101" pitchFamily="49" charset="-122"/>
              </a:rPr>
              <a:t>等待上层新数据</a:t>
            </a:r>
            <a:r>
              <a:rPr lang="en-US" altLang="zh-CN" dirty="0">
                <a:latin typeface="楷体" panose="02010609060101010101" pitchFamily="49" charset="-122"/>
                <a:ea typeface="楷体" panose="02010609060101010101" pitchFamily="49" charset="-122"/>
              </a:rPr>
              <a:t>0</a:t>
            </a:r>
          </a:p>
        </p:txBody>
      </p:sp>
      <p:sp>
        <p:nvSpPr>
          <p:cNvPr id="122" name="Line 58">
            <a:extLst>
              <a:ext uri="{FF2B5EF4-FFF2-40B4-BE49-F238E27FC236}">
                <a16:creationId xmlns:a16="http://schemas.microsoft.com/office/drawing/2014/main" id="{663529FF-FF52-45ED-B8D7-800D482A2D2F}"/>
              </a:ext>
            </a:extLst>
          </p:cNvPr>
          <p:cNvSpPr>
            <a:spLocks noChangeShapeType="1"/>
          </p:cNvSpPr>
          <p:nvPr/>
        </p:nvSpPr>
        <p:spPr bwMode="auto">
          <a:xfrm>
            <a:off x="315913" y="3326157"/>
            <a:ext cx="1008062"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49587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wipe(left)">
                                      <p:cBhvr>
                                        <p:cTn id="11" dur="500"/>
                                        <p:tgtEl>
                                          <p:spTgt spid="6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wipe(left)">
                                      <p:cBhvr>
                                        <p:cTn id="15" dur="500"/>
                                        <p:tgtEl>
                                          <p:spTgt spid="7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wipe(left)">
                                      <p:cBhvr>
                                        <p:cTn id="19" dur="500"/>
                                        <p:tgtEl>
                                          <p:spTgt spid="75"/>
                                        </p:tgtEl>
                                      </p:cBhvr>
                                    </p:animEffect>
                                  </p:childTnLst>
                                </p:cTn>
                              </p:par>
                              <p:par>
                                <p:cTn id="20" presetID="10" presetClass="entr" presetSubtype="0" fill="hold"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wipe(up)">
                                      <p:cBhvr>
                                        <p:cTn id="26" dur="500"/>
                                        <p:tgtEl>
                                          <p:spTgt spid="76"/>
                                        </p:tgtEl>
                                      </p:cBhvr>
                                    </p:animEffect>
                                  </p:childTnLst>
                                </p:cTn>
                              </p:par>
                              <p:par>
                                <p:cTn id="27" presetID="10"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fade">
                                      <p:cBhvr>
                                        <p:cTn id="29" dur="500"/>
                                        <p:tgtEl>
                                          <p:spTgt spid="83"/>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88"/>
                                        </p:tgtEl>
                                        <p:attrNameLst>
                                          <p:attrName>style.visibility</p:attrName>
                                        </p:attrNameLst>
                                      </p:cBhvr>
                                      <p:to>
                                        <p:strVal val="visible"/>
                                      </p:to>
                                    </p:set>
                                    <p:animEffect transition="in" filter="wipe(up)">
                                      <p:cBhvr>
                                        <p:cTn id="33" dur="500"/>
                                        <p:tgtEl>
                                          <p:spTgt spid="88"/>
                                        </p:tgtEl>
                                      </p:cBhvr>
                                    </p:animEffect>
                                  </p:childTnLst>
                                </p:cTn>
                              </p:par>
                              <p:par>
                                <p:cTn id="34" presetID="10" presetClass="entr" presetSubtype="0" fill="hold" nodeType="withEffect">
                                  <p:stCondLst>
                                    <p:cond delay="0"/>
                                  </p:stCondLst>
                                  <p:childTnLst>
                                    <p:set>
                                      <p:cBhvr>
                                        <p:cTn id="35" dur="1" fill="hold">
                                          <p:stCondLst>
                                            <p:cond delay="0"/>
                                          </p:stCondLst>
                                        </p:cTn>
                                        <p:tgtEl>
                                          <p:spTgt spid="103"/>
                                        </p:tgtEl>
                                        <p:attrNameLst>
                                          <p:attrName>style.visibility</p:attrName>
                                        </p:attrNameLst>
                                      </p:cBhvr>
                                      <p:to>
                                        <p:strVal val="visible"/>
                                      </p:to>
                                    </p:set>
                                    <p:animEffect transition="in" filter="fade">
                                      <p:cBhvr>
                                        <p:cTn id="36" dur="500"/>
                                        <p:tgtEl>
                                          <p:spTgt spid="103"/>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up)">
                                      <p:cBhvr>
                                        <p:cTn id="40" dur="500"/>
                                        <p:tgtEl>
                                          <p:spTgt spid="55"/>
                                        </p:tgtEl>
                                      </p:cBhvr>
                                    </p:animEffect>
                                  </p:childTnLst>
                                </p:cTn>
                              </p:par>
                            </p:childTnLst>
                          </p:cTn>
                        </p:par>
                        <p:par>
                          <p:cTn id="41" fill="hold">
                            <p:stCondLst>
                              <p:cond delay="3500"/>
                            </p:stCondLst>
                            <p:childTnLst>
                              <p:par>
                                <p:cTn id="42" presetID="22" presetClass="entr" presetSubtype="2" fill="hold" grpId="0" nodeType="after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wipe(right)">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fade">
                                      <p:cBhvr>
                                        <p:cTn id="47" dur="500"/>
                                        <p:tgtEl>
                                          <p:spTgt spid="89"/>
                                        </p:tgtEl>
                                      </p:cBhvr>
                                    </p:animEffect>
                                  </p:childTnLst>
                                </p:cTn>
                              </p:par>
                            </p:childTnLst>
                          </p:cTn>
                        </p:par>
                        <p:par>
                          <p:cTn id="48" fill="hold">
                            <p:stCondLst>
                              <p:cond delay="4000"/>
                            </p:stCondLst>
                            <p:childTnLst>
                              <p:par>
                                <p:cTn id="49" presetID="22" presetClass="entr" presetSubtype="4" fill="hold" nodeType="afterEffect">
                                  <p:stCondLst>
                                    <p:cond delay="0"/>
                                  </p:stCondLst>
                                  <p:childTnLst>
                                    <p:set>
                                      <p:cBhvr>
                                        <p:cTn id="50" dur="1" fill="hold">
                                          <p:stCondLst>
                                            <p:cond delay="0"/>
                                          </p:stCondLst>
                                        </p:cTn>
                                        <p:tgtEl>
                                          <p:spTgt spid="97"/>
                                        </p:tgtEl>
                                        <p:attrNameLst>
                                          <p:attrName>style.visibility</p:attrName>
                                        </p:attrNameLst>
                                      </p:cBhvr>
                                      <p:to>
                                        <p:strVal val="visible"/>
                                      </p:to>
                                    </p:set>
                                    <p:animEffect transition="in" filter="wipe(down)">
                                      <p:cBhvr>
                                        <p:cTn id="51" dur="500"/>
                                        <p:tgtEl>
                                          <p:spTgt spid="97"/>
                                        </p:tgtEl>
                                      </p:cBhvr>
                                    </p:animEffect>
                                  </p:childTnLst>
                                </p:cTn>
                              </p:par>
                              <p:par>
                                <p:cTn id="52" presetID="10" presetClass="entr" presetSubtype="0" fill="hold" nodeType="with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fade">
                                      <p:cBhvr>
                                        <p:cTn id="54" dur="500"/>
                                        <p:tgtEl>
                                          <p:spTgt spid="93"/>
                                        </p:tgtEl>
                                      </p:cBhvr>
                                    </p:animEffect>
                                  </p:childTnLst>
                                </p:cTn>
                              </p:par>
                            </p:childTnLst>
                          </p:cTn>
                        </p:par>
                        <p:par>
                          <p:cTn id="55" fill="hold">
                            <p:stCondLst>
                              <p:cond delay="4500"/>
                            </p:stCondLst>
                            <p:childTnLst>
                              <p:par>
                                <p:cTn id="56" presetID="22" presetClass="entr" presetSubtype="4" fill="hold" grpId="0" nodeType="after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wipe(down)">
                                      <p:cBhvr>
                                        <p:cTn id="58" dur="500"/>
                                        <p:tgtEl>
                                          <p:spTgt spid="87"/>
                                        </p:tgtEl>
                                      </p:cBhvr>
                                    </p:animEffect>
                                  </p:childTnLst>
                                </p:cTn>
                              </p:par>
                              <p:par>
                                <p:cTn id="59" presetID="10" presetClass="entr" presetSubtype="0" fill="hold" nodeType="withEffect">
                                  <p:stCondLst>
                                    <p:cond delay="0"/>
                                  </p:stCondLst>
                                  <p:childTnLst>
                                    <p:set>
                                      <p:cBhvr>
                                        <p:cTn id="60" dur="1" fill="hold">
                                          <p:stCondLst>
                                            <p:cond delay="0"/>
                                          </p:stCondLst>
                                        </p:cTn>
                                        <p:tgtEl>
                                          <p:spTgt spid="107"/>
                                        </p:tgtEl>
                                        <p:attrNameLst>
                                          <p:attrName>style.visibility</p:attrName>
                                        </p:attrNameLst>
                                      </p:cBhvr>
                                      <p:to>
                                        <p:strVal val="visible"/>
                                      </p:to>
                                    </p:set>
                                    <p:animEffect transition="in" filter="fade">
                                      <p:cBhvr>
                                        <p:cTn id="61"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75" grpId="0" animBg="1"/>
      <p:bldP spid="87" grpId="0" animBg="1"/>
      <p:bldP spid="8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 Box 21">
            <a:extLst>
              <a:ext uri="{FF2B5EF4-FFF2-40B4-BE49-F238E27FC236}">
                <a16:creationId xmlns:a16="http://schemas.microsoft.com/office/drawing/2014/main" id="{B8F3B399-38BF-418C-ABDE-EFEEBCE05926}"/>
              </a:ext>
            </a:extLst>
          </p:cNvPr>
          <p:cNvSpPr txBox="1">
            <a:spLocks noChangeArrowheads="1"/>
          </p:cNvSpPr>
          <p:nvPr/>
        </p:nvSpPr>
        <p:spPr bwMode="auto">
          <a:xfrm>
            <a:off x="4264923" y="1984769"/>
            <a:ext cx="52260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&amp;&amp;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notcorrupt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&amp;&amp; </a:t>
            </a:r>
            <a:r>
              <a:rPr lang="en-US" altLang="zh-CN" sz="1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has_seq0(</a:t>
            </a:r>
            <a:r>
              <a:rPr lang="en-US" altLang="zh-CN" sz="1400" dirty="0" err="1">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p>
        </p:txBody>
      </p:sp>
      <p:sp>
        <p:nvSpPr>
          <p:cNvPr id="105" name="Text Box 23">
            <a:extLst>
              <a:ext uri="{FF2B5EF4-FFF2-40B4-BE49-F238E27FC236}">
                <a16:creationId xmlns:a16="http://schemas.microsoft.com/office/drawing/2014/main" id="{8D2FED69-5420-41B1-948E-35EA7BCE62F9}"/>
              </a:ext>
            </a:extLst>
          </p:cNvPr>
          <p:cNvSpPr txBox="1">
            <a:spLocks noChangeArrowheads="1"/>
          </p:cNvSpPr>
          <p:nvPr/>
        </p:nvSpPr>
        <p:spPr bwMode="auto">
          <a:xfrm>
            <a:off x="4277623" y="2295919"/>
            <a:ext cx="34750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extract(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rcvpkt,data</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deliver_data</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(data)</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en-US" altLang="zh-CN" sz="1400" b="1" dirty="0" err="1">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chksum</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nvGrpSpPr>
          <p:cNvPr id="2" name="组合 1">
            <a:extLst>
              <a:ext uri="{FF2B5EF4-FFF2-40B4-BE49-F238E27FC236}">
                <a16:creationId xmlns:a16="http://schemas.microsoft.com/office/drawing/2014/main" id="{FDA48E08-9DA3-4872-977B-70633D38F404}"/>
              </a:ext>
            </a:extLst>
          </p:cNvPr>
          <p:cNvGrpSpPr/>
          <p:nvPr/>
        </p:nvGrpSpPr>
        <p:grpSpPr>
          <a:xfrm>
            <a:off x="3363223" y="2691206"/>
            <a:ext cx="4078288" cy="2574925"/>
            <a:chOff x="2076687" y="2691206"/>
            <a:chExt cx="4078288" cy="2574925"/>
          </a:xfrm>
        </p:grpSpPr>
        <p:sp>
          <p:nvSpPr>
            <p:cNvPr id="54" name="Oval 4">
              <a:extLst>
                <a:ext uri="{FF2B5EF4-FFF2-40B4-BE49-F238E27FC236}">
                  <a16:creationId xmlns:a16="http://schemas.microsoft.com/office/drawing/2014/main" id="{7DDFB03A-6DA0-4540-819F-B1BEEE3F9093}"/>
                </a:ext>
              </a:extLst>
            </p:cNvPr>
            <p:cNvSpPr>
              <a:spLocks noChangeArrowheads="1"/>
            </p:cNvSpPr>
            <p:nvPr/>
          </p:nvSpPr>
          <p:spPr bwMode="auto">
            <a:xfrm>
              <a:off x="4730987" y="3761181"/>
              <a:ext cx="762000" cy="762000"/>
            </a:xfrm>
            <a:prstGeom prst="ellipse">
              <a:avLst/>
            </a:prstGeom>
            <a:solidFill>
              <a:srgbClr val="339933"/>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Oval 5">
              <a:extLst>
                <a:ext uri="{FF2B5EF4-FFF2-40B4-BE49-F238E27FC236}">
                  <a16:creationId xmlns:a16="http://schemas.microsoft.com/office/drawing/2014/main" id="{9A205E00-172E-4FCA-AA92-6FE01E68998A}"/>
                </a:ext>
              </a:extLst>
            </p:cNvPr>
            <p:cNvSpPr>
              <a:spLocks noChangeArrowheads="1"/>
            </p:cNvSpPr>
            <p:nvPr/>
          </p:nvSpPr>
          <p:spPr bwMode="auto">
            <a:xfrm>
              <a:off x="2978387" y="3684981"/>
              <a:ext cx="762000" cy="838200"/>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6" name="Group 6">
              <a:extLst>
                <a:ext uri="{FF2B5EF4-FFF2-40B4-BE49-F238E27FC236}">
                  <a16:creationId xmlns:a16="http://schemas.microsoft.com/office/drawing/2014/main" id="{515459A5-25A9-4D67-A7F9-B0753AECBA92}"/>
                </a:ext>
              </a:extLst>
            </p:cNvPr>
            <p:cNvGrpSpPr>
              <a:grpSpLocks/>
            </p:cNvGrpSpPr>
            <p:nvPr/>
          </p:nvGrpSpPr>
          <p:grpSpPr bwMode="auto">
            <a:xfrm>
              <a:off x="2846624" y="3761181"/>
              <a:ext cx="846138" cy="795338"/>
              <a:chOff x="934" y="1131"/>
              <a:chExt cx="533" cy="501"/>
            </a:xfrm>
          </p:grpSpPr>
          <p:sp>
            <p:nvSpPr>
              <p:cNvPr id="57" name="Oval 7">
                <a:extLst>
                  <a:ext uri="{FF2B5EF4-FFF2-40B4-BE49-F238E27FC236}">
                    <a16:creationId xmlns:a16="http://schemas.microsoft.com/office/drawing/2014/main" id="{488B40D3-7154-4BBB-897B-B22678950FCA}"/>
                  </a:ext>
                </a:extLst>
              </p:cNvPr>
              <p:cNvSpPr>
                <a:spLocks noChangeArrowheads="1"/>
              </p:cNvSpPr>
              <p:nvPr/>
            </p:nvSpPr>
            <p:spPr bwMode="auto">
              <a:xfrm>
                <a:off x="963" y="1131"/>
                <a:ext cx="490" cy="501"/>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Text Box 8">
                <a:extLst>
                  <a:ext uri="{FF2B5EF4-FFF2-40B4-BE49-F238E27FC236}">
                    <a16:creationId xmlns:a16="http://schemas.microsoft.com/office/drawing/2014/main" id="{A8D0CA12-9428-4850-89AE-A44C538C0C55}"/>
                  </a:ext>
                </a:extLst>
              </p:cNvPr>
              <p:cNvSpPr txBox="1">
                <a:spLocks noChangeArrowheads="1"/>
              </p:cNvSpPr>
              <p:nvPr/>
            </p:nvSpPr>
            <p:spPr bwMode="auto">
              <a:xfrm>
                <a:off x="934" y="1171"/>
                <a:ext cx="533" cy="3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0</a:t>
                </a:r>
              </a:p>
            </p:txBody>
          </p:sp>
        </p:grpSp>
        <p:sp>
          <p:nvSpPr>
            <p:cNvPr id="59" name="Line 9">
              <a:extLst>
                <a:ext uri="{FF2B5EF4-FFF2-40B4-BE49-F238E27FC236}">
                  <a16:creationId xmlns:a16="http://schemas.microsoft.com/office/drawing/2014/main" id="{B2D360B3-AD0E-40D2-8B07-6822494AD668}"/>
                </a:ext>
              </a:extLst>
            </p:cNvPr>
            <p:cNvSpPr>
              <a:spLocks noChangeShapeType="1"/>
            </p:cNvSpPr>
            <p:nvPr/>
          </p:nvSpPr>
          <p:spPr bwMode="auto">
            <a:xfrm>
              <a:off x="2729150" y="2691206"/>
              <a:ext cx="419100" cy="1079500"/>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0" name="Freeform 10">
              <a:extLst>
                <a:ext uri="{FF2B5EF4-FFF2-40B4-BE49-F238E27FC236}">
                  <a16:creationId xmlns:a16="http://schemas.microsoft.com/office/drawing/2014/main" id="{5B970F2A-0572-44F4-B814-CFBD54075E7F}"/>
                </a:ext>
              </a:extLst>
            </p:cNvPr>
            <p:cNvSpPr>
              <a:spLocks/>
            </p:cNvSpPr>
            <p:nvPr/>
          </p:nvSpPr>
          <p:spPr bwMode="auto">
            <a:xfrm flipV="1">
              <a:off x="3410187" y="3008706"/>
              <a:ext cx="1590675" cy="785813"/>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5" name="Freeform 13">
              <a:extLst>
                <a:ext uri="{FF2B5EF4-FFF2-40B4-BE49-F238E27FC236}">
                  <a16:creationId xmlns:a16="http://schemas.microsoft.com/office/drawing/2014/main" id="{A59FD393-864E-4F18-A180-0DB374527509}"/>
                </a:ext>
              </a:extLst>
            </p:cNvPr>
            <p:cNvSpPr>
              <a:spLocks/>
            </p:cNvSpPr>
            <p:nvPr/>
          </p:nvSpPr>
          <p:spPr bwMode="auto">
            <a:xfrm>
              <a:off x="3427650" y="4577156"/>
              <a:ext cx="1590675" cy="688975"/>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9" name="Group 17">
              <a:extLst>
                <a:ext uri="{FF2B5EF4-FFF2-40B4-BE49-F238E27FC236}">
                  <a16:creationId xmlns:a16="http://schemas.microsoft.com/office/drawing/2014/main" id="{09681702-3976-4E49-9C8D-114FEE08F813}"/>
                </a:ext>
              </a:extLst>
            </p:cNvPr>
            <p:cNvGrpSpPr>
              <a:grpSpLocks/>
            </p:cNvGrpSpPr>
            <p:nvPr/>
          </p:nvGrpSpPr>
          <p:grpSpPr bwMode="auto">
            <a:xfrm>
              <a:off x="4591287" y="3796106"/>
              <a:ext cx="825500" cy="796925"/>
              <a:chOff x="4398" y="3133"/>
              <a:chExt cx="520" cy="502"/>
            </a:xfrm>
          </p:grpSpPr>
          <p:sp>
            <p:nvSpPr>
              <p:cNvPr id="100" name="Oval 18">
                <a:extLst>
                  <a:ext uri="{FF2B5EF4-FFF2-40B4-BE49-F238E27FC236}">
                    <a16:creationId xmlns:a16="http://schemas.microsoft.com/office/drawing/2014/main" id="{97F8315D-2F71-45F0-9725-3437AA305FD5}"/>
                  </a:ext>
                </a:extLst>
              </p:cNvPr>
              <p:cNvSpPr>
                <a:spLocks noChangeArrowheads="1"/>
              </p:cNvSpPr>
              <p:nvPr/>
            </p:nvSpPr>
            <p:spPr bwMode="auto">
              <a:xfrm>
                <a:off x="4398" y="3133"/>
                <a:ext cx="507" cy="502"/>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1" name="Text Box 19">
                <a:extLst>
                  <a:ext uri="{FF2B5EF4-FFF2-40B4-BE49-F238E27FC236}">
                    <a16:creationId xmlns:a16="http://schemas.microsoft.com/office/drawing/2014/main" id="{0AB1DAC6-B506-4CBB-9300-AD9D38E903B2}"/>
                  </a:ext>
                </a:extLst>
              </p:cNvPr>
              <p:cNvSpPr txBox="1">
                <a:spLocks noChangeArrowheads="1"/>
              </p:cNvSpPr>
              <p:nvPr/>
            </p:nvSpPr>
            <p:spPr bwMode="auto">
              <a:xfrm>
                <a:off x="4414" y="3187"/>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sp>
          <p:nvSpPr>
            <p:cNvPr id="102" name="Freeform 20">
              <a:extLst>
                <a:ext uri="{FF2B5EF4-FFF2-40B4-BE49-F238E27FC236}">
                  <a16:creationId xmlns:a16="http://schemas.microsoft.com/office/drawing/2014/main" id="{AB4EC08C-2D02-4B42-9B4D-2C3347CD77C7}"/>
                </a:ext>
              </a:extLst>
            </p:cNvPr>
            <p:cNvSpPr>
              <a:spLocks/>
            </p:cNvSpPr>
            <p:nvPr/>
          </p:nvSpPr>
          <p:spPr bwMode="auto">
            <a:xfrm rot="20238987">
              <a:off x="5291375" y="3388119"/>
              <a:ext cx="839787" cy="863600"/>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6" name="Freeform 24">
              <a:extLst>
                <a:ext uri="{FF2B5EF4-FFF2-40B4-BE49-F238E27FC236}">
                  <a16:creationId xmlns:a16="http://schemas.microsoft.com/office/drawing/2014/main" id="{1A6DF573-8837-4848-97DC-C7410CFAB2BA}"/>
                </a:ext>
              </a:extLst>
            </p:cNvPr>
            <p:cNvSpPr>
              <a:spLocks/>
            </p:cNvSpPr>
            <p:nvPr/>
          </p:nvSpPr>
          <p:spPr bwMode="auto">
            <a:xfrm rot="1020547">
              <a:off x="5315187" y="4112019"/>
              <a:ext cx="839788" cy="863600"/>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6" name="Freeform 34">
              <a:extLst>
                <a:ext uri="{FF2B5EF4-FFF2-40B4-BE49-F238E27FC236}">
                  <a16:creationId xmlns:a16="http://schemas.microsoft.com/office/drawing/2014/main" id="{7F88AB06-9DCE-4D61-96C7-F3FF43D64A27}"/>
                </a:ext>
              </a:extLst>
            </p:cNvPr>
            <p:cNvSpPr>
              <a:spLocks/>
            </p:cNvSpPr>
            <p:nvPr/>
          </p:nvSpPr>
          <p:spPr bwMode="auto">
            <a:xfrm rot="20579453" flipH="1">
              <a:off x="2089387" y="4048519"/>
              <a:ext cx="839788" cy="863600"/>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7" name="Freeform 35">
              <a:extLst>
                <a:ext uri="{FF2B5EF4-FFF2-40B4-BE49-F238E27FC236}">
                  <a16:creationId xmlns:a16="http://schemas.microsoft.com/office/drawing/2014/main" id="{C70B7CC3-79ED-4CF7-AF27-8F444591A2B5}"/>
                </a:ext>
              </a:extLst>
            </p:cNvPr>
            <p:cNvSpPr>
              <a:spLocks/>
            </p:cNvSpPr>
            <p:nvPr/>
          </p:nvSpPr>
          <p:spPr bwMode="auto">
            <a:xfrm rot="1361013" flipH="1">
              <a:off x="2076687" y="3400819"/>
              <a:ext cx="839788" cy="863600"/>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 name="组合 15">
            <a:extLst>
              <a:ext uri="{FF2B5EF4-FFF2-40B4-BE49-F238E27FC236}">
                <a16:creationId xmlns:a16="http://schemas.microsoft.com/office/drawing/2014/main" id="{1EBA0CA7-62D2-4801-8F52-99629D93166F}"/>
              </a:ext>
            </a:extLst>
          </p:cNvPr>
          <p:cNvGrpSpPr/>
          <p:nvPr/>
        </p:nvGrpSpPr>
        <p:grpSpPr>
          <a:xfrm>
            <a:off x="515938" y="1514316"/>
            <a:ext cx="4532312" cy="526732"/>
            <a:chOff x="722008" y="1303131"/>
            <a:chExt cx="4327584" cy="502940"/>
          </a:xfrm>
        </p:grpSpPr>
        <p:sp>
          <p:nvSpPr>
            <p:cNvPr id="18" name="流程图: 手动输入 6">
              <a:extLst>
                <a:ext uri="{FF2B5EF4-FFF2-40B4-BE49-F238E27FC236}">
                  <a16:creationId xmlns:a16="http://schemas.microsoft.com/office/drawing/2014/main" id="{05A2AE0D-920C-49BD-8E2F-887668A671E3}"/>
                </a:ext>
              </a:extLst>
            </p:cNvPr>
            <p:cNvSpPr/>
            <p:nvPr/>
          </p:nvSpPr>
          <p:spPr>
            <a:xfrm rot="5400000" flipV="1">
              <a:off x="2699311" y="-404176"/>
              <a:ext cx="475861" cy="38972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7" name="组合 16">
              <a:extLst>
                <a:ext uri="{FF2B5EF4-FFF2-40B4-BE49-F238E27FC236}">
                  <a16:creationId xmlns:a16="http://schemas.microsoft.com/office/drawing/2014/main" id="{29F16C16-0770-4AC4-84F5-A39836977B50}"/>
                </a:ext>
              </a:extLst>
            </p:cNvPr>
            <p:cNvGrpSpPr/>
            <p:nvPr/>
          </p:nvGrpSpPr>
          <p:grpSpPr>
            <a:xfrm>
              <a:off x="722008" y="1303131"/>
              <a:ext cx="546594" cy="475865"/>
              <a:chOff x="708742" y="1296102"/>
              <a:chExt cx="454744" cy="283828"/>
            </a:xfrm>
          </p:grpSpPr>
          <p:sp>
            <p:nvSpPr>
              <p:cNvPr id="20" name="平行四边形 19">
                <a:extLst>
                  <a:ext uri="{FF2B5EF4-FFF2-40B4-BE49-F238E27FC236}">
                    <a16:creationId xmlns:a16="http://schemas.microsoft.com/office/drawing/2014/main" id="{79862782-A245-4D70-8BFB-E2BE1A47E4B4}"/>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 name="平行四边形 20">
                <a:extLst>
                  <a:ext uri="{FF2B5EF4-FFF2-40B4-BE49-F238E27FC236}">
                    <a16:creationId xmlns:a16="http://schemas.microsoft.com/office/drawing/2014/main" id="{0F3549A6-2ECA-4D4A-A292-297711803BF1}"/>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9" name="Text Box 79">
              <a:extLst>
                <a:ext uri="{FF2B5EF4-FFF2-40B4-BE49-F238E27FC236}">
                  <a16:creationId xmlns:a16="http://schemas.microsoft.com/office/drawing/2014/main" id="{EA1DFB3C-711B-445C-A579-71FC15AEE483}"/>
                </a:ext>
              </a:extLst>
            </p:cNvPr>
            <p:cNvSpPr txBox="1">
              <a:spLocks noChangeArrowheads="1"/>
            </p:cNvSpPr>
            <p:nvPr/>
          </p:nvSpPr>
          <p:spPr bwMode="auto">
            <a:xfrm>
              <a:off x="1407438" y="1335871"/>
              <a:ext cx="3642154"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Rdt2.1</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的接收方</a:t>
              </a:r>
              <a:endPar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61" name="Text Box 11">
            <a:extLst>
              <a:ext uri="{FF2B5EF4-FFF2-40B4-BE49-F238E27FC236}">
                <a16:creationId xmlns:a16="http://schemas.microsoft.com/office/drawing/2014/main" id="{9F399C59-9DD1-4911-AE63-B02182F69A2D}"/>
              </a:ext>
            </a:extLst>
          </p:cNvPr>
          <p:cNvSpPr txBox="1">
            <a:spLocks noChangeArrowheads="1"/>
          </p:cNvSpPr>
          <p:nvPr/>
        </p:nvSpPr>
        <p:spPr bwMode="auto">
          <a:xfrm>
            <a:off x="7048610" y="4075133"/>
            <a:ext cx="26241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&amp;&amp; </a:t>
            </a: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not corrupt(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&amp;&amp;</a:t>
            </a: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has_seq0(</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pPr algn="ct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2" name="Line 12">
            <a:extLst>
              <a:ext uri="{FF2B5EF4-FFF2-40B4-BE49-F238E27FC236}">
                <a16:creationId xmlns:a16="http://schemas.microsoft.com/office/drawing/2014/main" id="{FD38B104-AE08-44A8-9B84-8A5C2F2FE754}"/>
              </a:ext>
            </a:extLst>
          </p:cNvPr>
          <p:cNvSpPr>
            <a:spLocks noChangeShapeType="1"/>
          </p:cNvSpPr>
          <p:nvPr/>
        </p:nvSpPr>
        <p:spPr bwMode="auto">
          <a:xfrm>
            <a:off x="6937484" y="4778769"/>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6" name="Text Box 14">
            <a:extLst>
              <a:ext uri="{FF2B5EF4-FFF2-40B4-BE49-F238E27FC236}">
                <a16:creationId xmlns:a16="http://schemas.microsoft.com/office/drawing/2014/main" id="{6F65075B-AC4F-478F-8365-2328EDD43162}"/>
              </a:ext>
            </a:extLst>
          </p:cNvPr>
          <p:cNvSpPr txBox="1">
            <a:spLocks noChangeArrowheads="1"/>
          </p:cNvSpPr>
          <p:nvPr/>
        </p:nvSpPr>
        <p:spPr bwMode="auto">
          <a:xfrm>
            <a:off x="3820819" y="5056522"/>
            <a:ext cx="3581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rdt_rcv(rcvpkt) &amp;&amp; notcorrupt(rcvpkt) </a:t>
            </a:r>
          </a:p>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  &amp;&amp; has_seq1(rcvpkt)</a:t>
            </a:r>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 </a:t>
            </a:r>
          </a:p>
        </p:txBody>
      </p:sp>
      <p:sp>
        <p:nvSpPr>
          <p:cNvPr id="97" name="Line 15">
            <a:extLst>
              <a:ext uri="{FF2B5EF4-FFF2-40B4-BE49-F238E27FC236}">
                <a16:creationId xmlns:a16="http://schemas.microsoft.com/office/drawing/2014/main" id="{27DA850F-7557-439F-9CE2-B9872F6BE274}"/>
              </a:ext>
            </a:extLst>
          </p:cNvPr>
          <p:cNvSpPr>
            <a:spLocks noChangeShapeType="1"/>
          </p:cNvSpPr>
          <p:nvPr/>
        </p:nvSpPr>
        <p:spPr bwMode="auto">
          <a:xfrm>
            <a:off x="3887494" y="5613735"/>
            <a:ext cx="28987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8" name="Text Box 16">
            <a:extLst>
              <a:ext uri="{FF2B5EF4-FFF2-40B4-BE49-F238E27FC236}">
                <a16:creationId xmlns:a16="http://schemas.microsoft.com/office/drawing/2014/main" id="{2A279174-06C5-4B82-AE6E-3428DAF9551A}"/>
              </a:ext>
            </a:extLst>
          </p:cNvPr>
          <p:cNvSpPr txBox="1">
            <a:spLocks noChangeArrowheads="1"/>
          </p:cNvSpPr>
          <p:nvPr/>
        </p:nvSpPr>
        <p:spPr bwMode="auto">
          <a:xfrm>
            <a:off x="3892946" y="5570617"/>
            <a:ext cx="3852863"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extract(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rcvpkt,data</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deliver_data</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(data)</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en-US" altLang="zh-CN" sz="1400" b="1" dirty="0" err="1">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chksum</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107" name="Text Box 25">
            <a:extLst>
              <a:ext uri="{FF2B5EF4-FFF2-40B4-BE49-F238E27FC236}">
                <a16:creationId xmlns:a16="http://schemas.microsoft.com/office/drawing/2014/main" id="{8618D517-A88E-4006-BBF8-11BBA8B0E45A}"/>
              </a:ext>
            </a:extLst>
          </p:cNvPr>
          <p:cNvSpPr txBox="1">
            <a:spLocks noChangeArrowheads="1"/>
          </p:cNvSpPr>
          <p:nvPr/>
        </p:nvSpPr>
        <p:spPr bwMode="auto">
          <a:xfrm>
            <a:off x="6800959" y="2921034"/>
            <a:ext cx="2871788"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rdt_rcv(rcvpkt) &amp;&amp; (corrupt(rcvpkt)</a:t>
            </a:r>
          </a:p>
        </p:txBody>
      </p:sp>
      <p:sp>
        <p:nvSpPr>
          <p:cNvPr id="108" name="Line 26">
            <a:extLst>
              <a:ext uri="{FF2B5EF4-FFF2-40B4-BE49-F238E27FC236}">
                <a16:creationId xmlns:a16="http://schemas.microsoft.com/office/drawing/2014/main" id="{0EF499B7-0C9E-4C6F-A8E4-186D2B51D649}"/>
              </a:ext>
            </a:extLst>
          </p:cNvPr>
          <p:cNvSpPr>
            <a:spLocks noChangeShapeType="1"/>
          </p:cNvSpPr>
          <p:nvPr/>
        </p:nvSpPr>
        <p:spPr bwMode="auto">
          <a:xfrm>
            <a:off x="6939072" y="3232184"/>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9" name="Text Box 27">
            <a:extLst>
              <a:ext uri="{FF2B5EF4-FFF2-40B4-BE49-F238E27FC236}">
                <a16:creationId xmlns:a16="http://schemas.microsoft.com/office/drawing/2014/main" id="{E26891F5-78C7-4070-B247-C3A03FE723C9}"/>
              </a:ext>
            </a:extLst>
          </p:cNvPr>
          <p:cNvSpPr txBox="1">
            <a:spLocks noChangeArrowheads="1"/>
          </p:cNvSpPr>
          <p:nvPr/>
        </p:nvSpPr>
        <p:spPr bwMode="auto">
          <a:xfrm>
            <a:off x="6808897" y="4832744"/>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en-US" altLang="zh-CN" sz="1400" b="1" dirty="0" err="1">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chksum</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110" name="Text Box 28">
            <a:extLst>
              <a:ext uri="{FF2B5EF4-FFF2-40B4-BE49-F238E27FC236}">
                <a16:creationId xmlns:a16="http://schemas.microsoft.com/office/drawing/2014/main" id="{F62164EE-CD44-4D7E-B2CB-3FDE03FD742A}"/>
              </a:ext>
            </a:extLst>
          </p:cNvPr>
          <p:cNvSpPr txBox="1">
            <a:spLocks noChangeArrowheads="1"/>
          </p:cNvSpPr>
          <p:nvPr/>
        </p:nvSpPr>
        <p:spPr bwMode="auto">
          <a:xfrm>
            <a:off x="1578213" y="4059631"/>
            <a:ext cx="26241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rdt_rcv(rcvpkt) &amp;&amp; </a:t>
            </a:r>
          </a:p>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   not corrupt(rcvpkt) &amp;&amp;</a:t>
            </a:r>
          </a:p>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   has_seq1(rcvpkt)</a:t>
            </a:r>
          </a:p>
          <a:p>
            <a:pPr algn="ctr"/>
            <a:endPar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1" name="Line 29">
            <a:extLst>
              <a:ext uri="{FF2B5EF4-FFF2-40B4-BE49-F238E27FC236}">
                <a16:creationId xmlns:a16="http://schemas.microsoft.com/office/drawing/2014/main" id="{1C52A65F-A7B4-447C-9E3C-C94CD15D5A73}"/>
              </a:ext>
            </a:extLst>
          </p:cNvPr>
          <p:cNvSpPr>
            <a:spLocks noChangeShapeType="1"/>
          </p:cNvSpPr>
          <p:nvPr/>
        </p:nvSpPr>
        <p:spPr bwMode="auto">
          <a:xfrm>
            <a:off x="1662351" y="4767656"/>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2" name="Text Box 30">
            <a:extLst>
              <a:ext uri="{FF2B5EF4-FFF2-40B4-BE49-F238E27FC236}">
                <a16:creationId xmlns:a16="http://schemas.microsoft.com/office/drawing/2014/main" id="{C21CBEBE-7FCE-4C65-9AEE-675C450C1349}"/>
              </a:ext>
            </a:extLst>
          </p:cNvPr>
          <p:cNvSpPr txBox="1">
            <a:spLocks noChangeArrowheads="1"/>
          </p:cNvSpPr>
          <p:nvPr/>
        </p:nvSpPr>
        <p:spPr bwMode="auto">
          <a:xfrm>
            <a:off x="1525826" y="3007119"/>
            <a:ext cx="28717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rdt_rcv(rcvpkt) &amp;&amp; (corrupt(rcvpkt)</a:t>
            </a:r>
          </a:p>
        </p:txBody>
      </p:sp>
      <p:sp>
        <p:nvSpPr>
          <p:cNvPr id="113" name="Line 31">
            <a:extLst>
              <a:ext uri="{FF2B5EF4-FFF2-40B4-BE49-F238E27FC236}">
                <a16:creationId xmlns:a16="http://schemas.microsoft.com/office/drawing/2014/main" id="{2053094A-25D8-4306-BF31-0D35A0F8029B}"/>
              </a:ext>
            </a:extLst>
          </p:cNvPr>
          <p:cNvSpPr>
            <a:spLocks noChangeShapeType="1"/>
          </p:cNvSpPr>
          <p:nvPr/>
        </p:nvSpPr>
        <p:spPr bwMode="auto">
          <a:xfrm>
            <a:off x="1663938" y="3381769"/>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4" name="Text Box 32">
            <a:extLst>
              <a:ext uri="{FF2B5EF4-FFF2-40B4-BE49-F238E27FC236}">
                <a16:creationId xmlns:a16="http://schemas.microsoft.com/office/drawing/2014/main" id="{F25EC009-728E-4394-9A98-A45D37827B4C}"/>
              </a:ext>
            </a:extLst>
          </p:cNvPr>
          <p:cNvSpPr txBox="1">
            <a:spLocks noChangeArrowheads="1"/>
          </p:cNvSpPr>
          <p:nvPr/>
        </p:nvSpPr>
        <p:spPr bwMode="auto">
          <a:xfrm>
            <a:off x="1609963" y="4789881"/>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en-US" altLang="zh-CN" sz="1400" b="1" dirty="0" err="1">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chksum</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115" name="Text Box 33">
            <a:extLst>
              <a:ext uri="{FF2B5EF4-FFF2-40B4-BE49-F238E27FC236}">
                <a16:creationId xmlns:a16="http://schemas.microsoft.com/office/drawing/2014/main" id="{47532E7E-7212-4734-B301-30E9D29F1E42}"/>
              </a:ext>
            </a:extLst>
          </p:cNvPr>
          <p:cNvSpPr txBox="1">
            <a:spLocks noChangeArrowheads="1"/>
          </p:cNvSpPr>
          <p:nvPr/>
        </p:nvSpPr>
        <p:spPr bwMode="auto">
          <a:xfrm>
            <a:off x="1586151" y="3348431"/>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(NAK, </a:t>
            </a:r>
            <a:r>
              <a:rPr lang="en-US" altLang="zh-CN" sz="1400" b="1" dirty="0" err="1">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chksum</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118" name="Text Box 36">
            <a:extLst>
              <a:ext uri="{FF2B5EF4-FFF2-40B4-BE49-F238E27FC236}">
                <a16:creationId xmlns:a16="http://schemas.microsoft.com/office/drawing/2014/main" id="{CCAEAC66-67EC-43C7-B582-0C495C03732C}"/>
              </a:ext>
            </a:extLst>
          </p:cNvPr>
          <p:cNvSpPr txBox="1">
            <a:spLocks noChangeArrowheads="1"/>
          </p:cNvSpPr>
          <p:nvPr/>
        </p:nvSpPr>
        <p:spPr bwMode="auto">
          <a:xfrm>
            <a:off x="6812072" y="3200434"/>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(NAK, </a:t>
            </a:r>
            <a:r>
              <a:rPr lang="en-US" altLang="zh-CN" sz="1400" b="1" dirty="0" err="1">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chksum</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47" name="Line 22">
            <a:extLst>
              <a:ext uri="{FF2B5EF4-FFF2-40B4-BE49-F238E27FC236}">
                <a16:creationId xmlns:a16="http://schemas.microsoft.com/office/drawing/2014/main" id="{E4B7D61F-BF13-42D7-90AB-3AEFFB1D5D0A}"/>
              </a:ext>
            </a:extLst>
          </p:cNvPr>
          <p:cNvSpPr>
            <a:spLocks noChangeShapeType="1"/>
          </p:cNvSpPr>
          <p:nvPr/>
        </p:nvSpPr>
        <p:spPr bwMode="auto">
          <a:xfrm>
            <a:off x="4374461" y="2338781"/>
            <a:ext cx="211931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8" name="组合 47">
            <a:extLst>
              <a:ext uri="{FF2B5EF4-FFF2-40B4-BE49-F238E27FC236}">
                <a16:creationId xmlns:a16="http://schemas.microsoft.com/office/drawing/2014/main" id="{24CF576B-D4F2-46C8-830C-7F6EAAF1C61C}"/>
              </a:ext>
            </a:extLst>
          </p:cNvPr>
          <p:cNvGrpSpPr/>
          <p:nvPr/>
        </p:nvGrpSpPr>
        <p:grpSpPr>
          <a:xfrm>
            <a:off x="430213" y="0"/>
            <a:ext cx="6614890" cy="1428589"/>
            <a:chOff x="551030" y="-368704"/>
            <a:chExt cx="6614890" cy="1428589"/>
          </a:xfrm>
        </p:grpSpPr>
        <p:grpSp>
          <p:nvGrpSpPr>
            <p:cNvPr id="49" name="组合 48">
              <a:extLst>
                <a:ext uri="{FF2B5EF4-FFF2-40B4-BE49-F238E27FC236}">
                  <a16:creationId xmlns:a16="http://schemas.microsoft.com/office/drawing/2014/main" id="{C0B691C5-F98B-4429-B5D8-3EAEB0CB6E8B}"/>
                </a:ext>
              </a:extLst>
            </p:cNvPr>
            <p:cNvGrpSpPr/>
            <p:nvPr/>
          </p:nvGrpSpPr>
          <p:grpSpPr>
            <a:xfrm>
              <a:off x="1201632" y="303925"/>
              <a:ext cx="5964288" cy="709466"/>
              <a:chOff x="1839059" y="967769"/>
              <a:chExt cx="5964288" cy="709466"/>
            </a:xfrm>
          </p:grpSpPr>
          <p:sp>
            <p:nvSpPr>
              <p:cNvPr id="51" name="矩形: 圆角 30">
                <a:extLst>
                  <a:ext uri="{FF2B5EF4-FFF2-40B4-BE49-F238E27FC236}">
                    <a16:creationId xmlns:a16="http://schemas.microsoft.com/office/drawing/2014/main" id="{82AEE433-BBF8-44B8-B477-9AB2EDC73D01}"/>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2" name="文本框 51">
                <a:extLst>
                  <a:ext uri="{FF2B5EF4-FFF2-40B4-BE49-F238E27FC236}">
                    <a16:creationId xmlns:a16="http://schemas.microsoft.com/office/drawing/2014/main" id="{DCE75110-4609-4664-8F34-CCD0C919DF40}"/>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50" name="图片 49">
              <a:extLst>
                <a:ext uri="{FF2B5EF4-FFF2-40B4-BE49-F238E27FC236}">
                  <a16:creationId xmlns:a16="http://schemas.microsoft.com/office/drawing/2014/main" id="{22E26528-169D-4C3C-8C60-82B6DE1CB2D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3" name="灯片编号占位符 2">
            <a:extLst>
              <a:ext uri="{FF2B5EF4-FFF2-40B4-BE49-F238E27FC236}">
                <a16:creationId xmlns:a16="http://schemas.microsoft.com/office/drawing/2014/main" id="{4DFC0394-D9CA-45FD-96CB-C200F8C25BAA}"/>
              </a:ext>
            </a:extLst>
          </p:cNvPr>
          <p:cNvSpPr>
            <a:spLocks noGrp="1"/>
          </p:cNvSpPr>
          <p:nvPr>
            <p:ph type="sldNum" sz="quarter" idx="12"/>
          </p:nvPr>
        </p:nvSpPr>
        <p:spPr/>
        <p:txBody>
          <a:bodyPr/>
          <a:lstStyle/>
          <a:p>
            <a:fld id="{91F2D4EF-46D4-4764-B373-FC59CD1D281E}" type="slidenum">
              <a:rPr lang="zh-CN" altLang="en-US" smtClean="0"/>
              <a:t>54</a:t>
            </a:fld>
            <a:endParaRPr lang="zh-CN" altLang="en-US"/>
          </a:p>
        </p:txBody>
      </p:sp>
      <p:sp>
        <p:nvSpPr>
          <p:cNvPr id="53" name="Text Box 40">
            <a:extLst>
              <a:ext uri="{FF2B5EF4-FFF2-40B4-BE49-F238E27FC236}">
                <a16:creationId xmlns:a16="http://schemas.microsoft.com/office/drawing/2014/main" id="{E6AF4397-B459-440E-995B-443F5C4150FF}"/>
              </a:ext>
            </a:extLst>
          </p:cNvPr>
          <p:cNvSpPr txBox="1">
            <a:spLocks noChangeArrowheads="1"/>
          </p:cNvSpPr>
          <p:nvPr/>
        </p:nvSpPr>
        <p:spPr bwMode="auto">
          <a:xfrm>
            <a:off x="6381601" y="1402891"/>
            <a:ext cx="2927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solidFill>
                  <a:srgbClr val="FF0000"/>
                </a:solidFill>
                <a:latin typeface="楷体" panose="02010609060101010101" pitchFamily="49" charset="-122"/>
                <a:ea typeface="楷体" panose="02010609060101010101" pitchFamily="49" charset="-122"/>
              </a:rPr>
              <a:t>检查接受收到的数据的序号</a:t>
            </a:r>
          </a:p>
        </p:txBody>
      </p:sp>
      <p:sp>
        <p:nvSpPr>
          <p:cNvPr id="63" name="Line 41">
            <a:extLst>
              <a:ext uri="{FF2B5EF4-FFF2-40B4-BE49-F238E27FC236}">
                <a16:creationId xmlns:a16="http://schemas.microsoft.com/office/drawing/2014/main" id="{86C4943F-BDEC-443A-AC42-99A5D5765077}"/>
              </a:ext>
            </a:extLst>
          </p:cNvPr>
          <p:cNvSpPr>
            <a:spLocks noChangeShapeType="1"/>
          </p:cNvSpPr>
          <p:nvPr/>
        </p:nvSpPr>
        <p:spPr bwMode="auto">
          <a:xfrm>
            <a:off x="8326289" y="1690228"/>
            <a:ext cx="0"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 name="Text Box 42">
            <a:extLst>
              <a:ext uri="{FF2B5EF4-FFF2-40B4-BE49-F238E27FC236}">
                <a16:creationId xmlns:a16="http://schemas.microsoft.com/office/drawing/2014/main" id="{044B2F56-B77A-4459-8E55-AF7B08EC9113}"/>
              </a:ext>
            </a:extLst>
          </p:cNvPr>
          <p:cNvSpPr txBox="1">
            <a:spLocks noChangeArrowheads="1"/>
          </p:cNvSpPr>
          <p:nvPr/>
        </p:nvSpPr>
        <p:spPr bwMode="auto">
          <a:xfrm>
            <a:off x="6821215" y="2389865"/>
            <a:ext cx="155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solidFill>
                  <a:srgbClr val="FF0000"/>
                </a:solidFill>
                <a:latin typeface="楷体" panose="02010609060101010101" pitchFamily="49" charset="-122"/>
                <a:ea typeface="楷体" panose="02010609060101010101" pitchFamily="49" charset="-122"/>
              </a:rPr>
              <a:t>确认加校验和</a:t>
            </a:r>
          </a:p>
        </p:txBody>
      </p:sp>
      <p:sp>
        <p:nvSpPr>
          <p:cNvPr id="65" name="Line 43">
            <a:extLst>
              <a:ext uri="{FF2B5EF4-FFF2-40B4-BE49-F238E27FC236}">
                <a16:creationId xmlns:a16="http://schemas.microsoft.com/office/drawing/2014/main" id="{C6362847-BD7F-4D4B-8A9A-056F2B25DF63}"/>
              </a:ext>
            </a:extLst>
          </p:cNvPr>
          <p:cNvSpPr>
            <a:spLocks noChangeShapeType="1"/>
          </p:cNvSpPr>
          <p:nvPr/>
        </p:nvSpPr>
        <p:spPr bwMode="auto">
          <a:xfrm flipH="1">
            <a:off x="6460852" y="2534328"/>
            <a:ext cx="433388" cy="2873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6" name="Text Box 44">
            <a:extLst>
              <a:ext uri="{FF2B5EF4-FFF2-40B4-BE49-F238E27FC236}">
                <a16:creationId xmlns:a16="http://schemas.microsoft.com/office/drawing/2014/main" id="{0C51D9C3-8C59-4FC8-B531-6C456E5E5715}"/>
              </a:ext>
            </a:extLst>
          </p:cNvPr>
          <p:cNvSpPr txBox="1">
            <a:spLocks noChangeArrowheads="1"/>
          </p:cNvSpPr>
          <p:nvPr/>
        </p:nvSpPr>
        <p:spPr bwMode="auto">
          <a:xfrm>
            <a:off x="8790890" y="2484536"/>
            <a:ext cx="191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楷体" panose="02010609060101010101" pitchFamily="49" charset="-122"/>
                <a:ea typeface="楷体" panose="02010609060101010101" pitchFamily="49" charset="-122"/>
              </a:rPr>
              <a:t>收到坏包，发</a:t>
            </a:r>
            <a:r>
              <a:rPr lang="en-US" altLang="zh-CN" dirty="0">
                <a:latin typeface="楷体" panose="02010609060101010101" pitchFamily="49" charset="-122"/>
                <a:ea typeface="楷体" panose="02010609060101010101" pitchFamily="49" charset="-122"/>
              </a:rPr>
              <a:t>NAK</a:t>
            </a:r>
          </a:p>
        </p:txBody>
      </p:sp>
      <p:sp>
        <p:nvSpPr>
          <p:cNvPr id="67" name="Line 45">
            <a:extLst>
              <a:ext uri="{FF2B5EF4-FFF2-40B4-BE49-F238E27FC236}">
                <a16:creationId xmlns:a16="http://schemas.microsoft.com/office/drawing/2014/main" id="{ABF73D06-1AD6-4AD6-B95F-9EF83C1693B9}"/>
              </a:ext>
            </a:extLst>
          </p:cNvPr>
          <p:cNvSpPr>
            <a:spLocks noChangeShapeType="1"/>
          </p:cNvSpPr>
          <p:nvPr/>
        </p:nvSpPr>
        <p:spPr bwMode="auto">
          <a:xfrm flipH="1">
            <a:off x="9402083" y="2791218"/>
            <a:ext cx="270664" cy="52832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 name="Text Box 46">
            <a:extLst>
              <a:ext uri="{FF2B5EF4-FFF2-40B4-BE49-F238E27FC236}">
                <a16:creationId xmlns:a16="http://schemas.microsoft.com/office/drawing/2014/main" id="{84CD5BA4-EB52-4978-8371-51EA6BF569D3}"/>
              </a:ext>
            </a:extLst>
          </p:cNvPr>
          <p:cNvSpPr txBox="1">
            <a:spLocks noChangeArrowheads="1"/>
          </p:cNvSpPr>
          <p:nvPr/>
        </p:nvSpPr>
        <p:spPr bwMode="auto">
          <a:xfrm>
            <a:off x="7402219" y="5675335"/>
            <a:ext cx="30035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楷体" panose="02010609060101010101" pitchFamily="49" charset="-122"/>
                <a:ea typeface="楷体" panose="02010609060101010101" pitchFamily="49" charset="-122"/>
              </a:rPr>
              <a:t>收到重复包（序号不对），</a:t>
            </a:r>
          </a:p>
          <a:p>
            <a:r>
              <a:rPr lang="zh-CN" altLang="en-US" dirty="0">
                <a:latin typeface="楷体" panose="02010609060101010101" pitchFamily="49" charset="-122"/>
                <a:ea typeface="楷体" panose="02010609060101010101" pitchFamily="49" charset="-122"/>
              </a:rPr>
              <a:t>发</a:t>
            </a:r>
            <a:r>
              <a:rPr lang="en-US" altLang="zh-CN" dirty="0">
                <a:latin typeface="楷体" panose="02010609060101010101" pitchFamily="49" charset="-122"/>
                <a:ea typeface="楷体" panose="02010609060101010101" pitchFamily="49" charset="-122"/>
              </a:rPr>
              <a:t>ACK,</a:t>
            </a:r>
            <a:r>
              <a:rPr lang="zh-CN" altLang="en-US" dirty="0">
                <a:latin typeface="楷体" panose="02010609060101010101" pitchFamily="49" charset="-122"/>
                <a:ea typeface="楷体" panose="02010609060101010101" pitchFamily="49" charset="-122"/>
              </a:rPr>
              <a:t>并丢弃，不交上层。</a:t>
            </a:r>
          </a:p>
          <a:p>
            <a:r>
              <a:rPr lang="zh-CN" altLang="en-US" dirty="0">
                <a:latin typeface="楷体" panose="02010609060101010101" pitchFamily="49" charset="-122"/>
                <a:ea typeface="楷体" panose="02010609060101010101" pitchFamily="49" charset="-122"/>
              </a:rPr>
              <a:t>为什么还发</a:t>
            </a:r>
            <a:r>
              <a:rPr lang="en-US" altLang="zh-CN" dirty="0">
                <a:latin typeface="楷体" panose="02010609060101010101" pitchFamily="49" charset="-122"/>
                <a:ea typeface="楷体" panose="02010609060101010101" pitchFamily="49" charset="-122"/>
              </a:rPr>
              <a:t>ACK</a:t>
            </a:r>
            <a:r>
              <a:rPr lang="zh-CN" altLang="en-US" dirty="0">
                <a:latin typeface="楷体" panose="02010609060101010101" pitchFamily="49" charset="-122"/>
                <a:ea typeface="楷体" panose="02010609060101010101" pitchFamily="49" charset="-122"/>
              </a:rPr>
              <a:t>？</a:t>
            </a:r>
          </a:p>
        </p:txBody>
      </p:sp>
      <p:sp>
        <p:nvSpPr>
          <p:cNvPr id="69" name="Line 47">
            <a:extLst>
              <a:ext uri="{FF2B5EF4-FFF2-40B4-BE49-F238E27FC236}">
                <a16:creationId xmlns:a16="http://schemas.microsoft.com/office/drawing/2014/main" id="{AE361862-EE66-4E92-A7A6-720F9E566998}"/>
              </a:ext>
            </a:extLst>
          </p:cNvPr>
          <p:cNvSpPr>
            <a:spLocks noChangeShapeType="1"/>
          </p:cNvSpPr>
          <p:nvPr/>
        </p:nvSpPr>
        <p:spPr bwMode="auto">
          <a:xfrm flipV="1">
            <a:off x="8265819" y="5308623"/>
            <a:ext cx="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0" name="Text Box 48">
            <a:extLst>
              <a:ext uri="{FF2B5EF4-FFF2-40B4-BE49-F238E27FC236}">
                <a16:creationId xmlns:a16="http://schemas.microsoft.com/office/drawing/2014/main" id="{BC9EB30D-3BCD-415F-9C61-83F5478EB738}"/>
              </a:ext>
            </a:extLst>
          </p:cNvPr>
          <p:cNvSpPr txBox="1">
            <a:spLocks noChangeArrowheads="1"/>
          </p:cNvSpPr>
          <p:nvPr/>
        </p:nvSpPr>
        <p:spPr bwMode="auto">
          <a:xfrm>
            <a:off x="1080815" y="5502239"/>
            <a:ext cx="26987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楷体" panose="02010609060101010101" pitchFamily="49" charset="-122"/>
                <a:ea typeface="楷体" panose="02010609060101010101" pitchFamily="49" charset="-122"/>
              </a:rPr>
              <a:t>正确收到序号正确的包，</a:t>
            </a:r>
          </a:p>
          <a:p>
            <a:r>
              <a:rPr lang="zh-CN" altLang="en-US" dirty="0">
                <a:latin typeface="楷体" panose="02010609060101010101" pitchFamily="49" charset="-122"/>
                <a:ea typeface="楷体" panose="02010609060101010101" pitchFamily="49" charset="-122"/>
              </a:rPr>
              <a:t>发</a:t>
            </a:r>
            <a:r>
              <a:rPr lang="en-US" altLang="zh-CN" dirty="0">
                <a:latin typeface="楷体" panose="02010609060101010101" pitchFamily="49" charset="-122"/>
                <a:ea typeface="楷体" panose="02010609060101010101" pitchFamily="49" charset="-122"/>
              </a:rPr>
              <a:t>ACK</a:t>
            </a:r>
            <a:r>
              <a:rPr lang="zh-CN" altLang="en-US" dirty="0">
                <a:latin typeface="楷体" panose="02010609060101010101" pitchFamily="49" charset="-122"/>
                <a:ea typeface="楷体" panose="02010609060101010101" pitchFamily="49" charset="-122"/>
              </a:rPr>
              <a:t>，交上层。</a:t>
            </a:r>
          </a:p>
          <a:p>
            <a:r>
              <a:rPr lang="zh-CN" altLang="en-US" dirty="0">
                <a:latin typeface="楷体" panose="02010609060101010101" pitchFamily="49" charset="-122"/>
                <a:ea typeface="楷体" panose="02010609060101010101" pitchFamily="49" charset="-122"/>
              </a:rPr>
              <a:t>转下一状态</a:t>
            </a:r>
          </a:p>
        </p:txBody>
      </p:sp>
      <p:sp>
        <p:nvSpPr>
          <p:cNvPr id="71" name="Line 49">
            <a:extLst>
              <a:ext uri="{FF2B5EF4-FFF2-40B4-BE49-F238E27FC236}">
                <a16:creationId xmlns:a16="http://schemas.microsoft.com/office/drawing/2014/main" id="{60AC7FB4-4EA0-4D88-800F-F38008D01893}"/>
              </a:ext>
            </a:extLst>
          </p:cNvPr>
          <p:cNvSpPr>
            <a:spLocks noChangeShapeType="1"/>
          </p:cNvSpPr>
          <p:nvPr/>
        </p:nvSpPr>
        <p:spPr bwMode="auto">
          <a:xfrm>
            <a:off x="3025502" y="5862601"/>
            <a:ext cx="9350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72589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6"/>
                                        </p:tgtEl>
                                        <p:attrNameLst>
                                          <p:attrName>style.visibility</p:attrName>
                                        </p:attrNameLst>
                                      </p:cBhvr>
                                      <p:to>
                                        <p:strVal val="visible"/>
                                      </p:to>
                                    </p:set>
                                    <p:animEffect transition="in" filter="fade">
                                      <p:cBhvr>
                                        <p:cTn id="25" dur="500"/>
                                        <p:tgtEl>
                                          <p:spTgt spid="9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3"/>
                                        </p:tgtEl>
                                        <p:attrNameLst>
                                          <p:attrName>style.visibility</p:attrName>
                                        </p:attrNameLst>
                                      </p:cBhvr>
                                      <p:to>
                                        <p:strVal val="visible"/>
                                      </p:to>
                                    </p:set>
                                    <p:animEffect transition="in" filter="fade">
                                      <p:cBhvr>
                                        <p:cTn id="34" dur="500"/>
                                        <p:tgtEl>
                                          <p:spTgt spid="10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7"/>
                                        </p:tgtEl>
                                        <p:attrNameLst>
                                          <p:attrName>style.visibility</p:attrName>
                                        </p:attrNameLst>
                                      </p:cBhvr>
                                      <p:to>
                                        <p:strVal val="visible"/>
                                      </p:to>
                                    </p:set>
                                    <p:animEffect transition="in" filter="fade">
                                      <p:cBhvr>
                                        <p:cTn id="40" dur="500"/>
                                        <p:tgtEl>
                                          <p:spTgt spid="10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fade">
                                      <p:cBhvr>
                                        <p:cTn id="43" dur="500"/>
                                        <p:tgtEl>
                                          <p:spTgt spid="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9"/>
                                        </p:tgtEl>
                                        <p:attrNameLst>
                                          <p:attrName>style.visibility</p:attrName>
                                        </p:attrNameLst>
                                      </p:cBhvr>
                                      <p:to>
                                        <p:strVal val="visible"/>
                                      </p:to>
                                    </p:set>
                                    <p:animEffect transition="in" filter="fade">
                                      <p:cBhvr>
                                        <p:cTn id="46" dur="500"/>
                                        <p:tgtEl>
                                          <p:spTgt spid="10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0"/>
                                        </p:tgtEl>
                                        <p:attrNameLst>
                                          <p:attrName>style.visibility</p:attrName>
                                        </p:attrNameLst>
                                      </p:cBhvr>
                                      <p:to>
                                        <p:strVal val="visible"/>
                                      </p:to>
                                    </p:set>
                                    <p:animEffect transition="in" filter="fade">
                                      <p:cBhvr>
                                        <p:cTn id="49" dur="500"/>
                                        <p:tgtEl>
                                          <p:spTgt spid="11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1"/>
                                        </p:tgtEl>
                                        <p:attrNameLst>
                                          <p:attrName>style.visibility</p:attrName>
                                        </p:attrNameLst>
                                      </p:cBhvr>
                                      <p:to>
                                        <p:strVal val="visible"/>
                                      </p:to>
                                    </p:set>
                                    <p:animEffect transition="in" filter="fade">
                                      <p:cBhvr>
                                        <p:cTn id="52" dur="500"/>
                                        <p:tgtEl>
                                          <p:spTgt spid="11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2"/>
                                        </p:tgtEl>
                                        <p:attrNameLst>
                                          <p:attrName>style.visibility</p:attrName>
                                        </p:attrNameLst>
                                      </p:cBhvr>
                                      <p:to>
                                        <p:strVal val="visible"/>
                                      </p:to>
                                    </p:set>
                                    <p:animEffect transition="in" filter="fade">
                                      <p:cBhvr>
                                        <p:cTn id="55" dur="500"/>
                                        <p:tgtEl>
                                          <p:spTgt spid="1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3"/>
                                        </p:tgtEl>
                                        <p:attrNameLst>
                                          <p:attrName>style.visibility</p:attrName>
                                        </p:attrNameLst>
                                      </p:cBhvr>
                                      <p:to>
                                        <p:strVal val="visible"/>
                                      </p:to>
                                    </p:set>
                                    <p:animEffect transition="in" filter="fade">
                                      <p:cBhvr>
                                        <p:cTn id="58" dur="500"/>
                                        <p:tgtEl>
                                          <p:spTgt spid="1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animEffect transition="in" filter="fade">
                                      <p:cBhvr>
                                        <p:cTn id="61" dur="500"/>
                                        <p:tgtEl>
                                          <p:spTgt spid="11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15"/>
                                        </p:tgtEl>
                                        <p:attrNameLst>
                                          <p:attrName>style.visibility</p:attrName>
                                        </p:attrNameLst>
                                      </p:cBhvr>
                                      <p:to>
                                        <p:strVal val="visible"/>
                                      </p:to>
                                    </p:set>
                                    <p:animEffect transition="in" filter="fade">
                                      <p:cBhvr>
                                        <p:cTn id="64" dur="500"/>
                                        <p:tgtEl>
                                          <p:spTgt spid="11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18"/>
                                        </p:tgtEl>
                                        <p:attrNameLst>
                                          <p:attrName>style.visibility</p:attrName>
                                        </p:attrNameLst>
                                      </p:cBhvr>
                                      <p:to>
                                        <p:strVal val="visible"/>
                                      </p:to>
                                    </p:set>
                                    <p:animEffect transition="in" filter="fade">
                                      <p:cBhvr>
                                        <p:cTn id="67" dur="500"/>
                                        <p:tgtEl>
                                          <p:spTgt spid="11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5" grpId="0"/>
      <p:bldP spid="61" grpId="0"/>
      <p:bldP spid="62" grpId="0" animBg="1"/>
      <p:bldP spid="96" grpId="0"/>
      <p:bldP spid="97" grpId="0" animBg="1"/>
      <p:bldP spid="98" grpId="0"/>
      <p:bldP spid="107" grpId="0"/>
      <p:bldP spid="108" grpId="0" animBg="1"/>
      <p:bldP spid="109" grpId="0"/>
      <p:bldP spid="110" grpId="0"/>
      <p:bldP spid="111" grpId="0" animBg="1"/>
      <p:bldP spid="112" grpId="0"/>
      <p:bldP spid="113" grpId="0" animBg="1"/>
      <p:bldP spid="114" grpId="0"/>
      <p:bldP spid="115" grpId="0"/>
      <p:bldP spid="118" grpId="0"/>
      <p:bldP spid="4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2E82416-8980-471F-9BA1-D09932CA712B}"/>
              </a:ext>
            </a:extLst>
          </p:cNvPr>
          <p:cNvSpPr>
            <a:spLocks noGrp="1" noChangeArrowheads="1"/>
          </p:cNvSpPr>
          <p:nvPr>
            <p:ph type="title"/>
          </p:nvPr>
        </p:nvSpPr>
        <p:spPr/>
        <p:txBody>
          <a:bodyPr/>
          <a:lstStyle/>
          <a:p>
            <a:r>
              <a:rPr lang="en-US" altLang="zh-CN"/>
              <a:t>rdt2.1: </a:t>
            </a:r>
            <a:r>
              <a:rPr lang="zh-CN" altLang="en-US"/>
              <a:t>讨论</a:t>
            </a:r>
          </a:p>
        </p:txBody>
      </p:sp>
      <p:sp>
        <p:nvSpPr>
          <p:cNvPr id="47107" name="Rectangle 3">
            <a:extLst>
              <a:ext uri="{FF2B5EF4-FFF2-40B4-BE49-F238E27FC236}">
                <a16:creationId xmlns:a16="http://schemas.microsoft.com/office/drawing/2014/main" id="{2A520E9F-D4E8-48FC-8350-F808C37204DC}"/>
              </a:ext>
            </a:extLst>
          </p:cNvPr>
          <p:cNvSpPr>
            <a:spLocks noGrp="1" noChangeArrowheads="1"/>
          </p:cNvSpPr>
          <p:nvPr>
            <p:ph type="body" sz="half" idx="1"/>
          </p:nvPr>
        </p:nvSpPr>
        <p:spPr>
          <a:xfrm>
            <a:off x="1981200" y="1341439"/>
            <a:ext cx="4033838" cy="4751387"/>
          </a:xfrm>
        </p:spPr>
        <p:txBody>
          <a:bodyPr/>
          <a:lstStyle/>
          <a:p>
            <a:pPr>
              <a:buFont typeface="Wingdings" panose="05000000000000000000" pitchFamily="2" charset="2"/>
              <a:buNone/>
            </a:pPr>
            <a:r>
              <a:rPr lang="zh-CN" altLang="en-US" sz="3200" u="sng" dirty="0">
                <a:solidFill>
                  <a:srgbClr val="FF0000"/>
                </a:solidFill>
                <a:latin typeface="楷体" panose="02010609060101010101" pitchFamily="49" charset="-122"/>
                <a:ea typeface="楷体" panose="02010609060101010101" pitchFamily="49" charset="-122"/>
              </a:rPr>
              <a:t>发送方</a:t>
            </a:r>
            <a:r>
              <a:rPr lang="en-US" altLang="zh-CN" sz="3200" u="sng" dirty="0">
                <a:solidFill>
                  <a:srgbClr val="FF0000"/>
                </a:solidFill>
                <a:latin typeface="楷体" panose="02010609060101010101" pitchFamily="49" charset="-122"/>
                <a:ea typeface="楷体" panose="02010609060101010101" pitchFamily="49" charset="-122"/>
              </a:rPr>
              <a:t>:</a:t>
            </a:r>
            <a:endParaRPr lang="en-US" altLang="zh-CN" sz="32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分组中增加序号</a:t>
            </a:r>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两个序号</a:t>
            </a:r>
            <a:r>
              <a:rPr lang="en-US" altLang="zh-CN" sz="2400" dirty="0">
                <a:latin typeface="楷体" panose="02010609060101010101" pitchFamily="49" charset="-122"/>
                <a:ea typeface="楷体" panose="02010609060101010101" pitchFamily="49" charset="-122"/>
              </a:rPr>
              <a:t> (0,1)</a:t>
            </a:r>
            <a:r>
              <a:rPr lang="zh-CN" altLang="en-US" sz="2400" dirty="0">
                <a:latin typeface="楷体" panose="02010609060101010101" pitchFamily="49" charset="-122"/>
                <a:ea typeface="楷体" panose="02010609060101010101" pitchFamily="49" charset="-122"/>
              </a:rPr>
              <a:t>是否足够，为什么</a:t>
            </a:r>
            <a:r>
              <a:rPr lang="en-US" altLang="zh-CN" sz="2400" dirty="0">
                <a:latin typeface="楷体" panose="02010609060101010101" pitchFamily="49" charset="-122"/>
                <a:ea typeface="楷体" panose="02010609060101010101" pitchFamily="49" charset="-122"/>
              </a:rPr>
              <a:t>?</a:t>
            </a:r>
          </a:p>
          <a:p>
            <a:r>
              <a:rPr lang="zh-CN" altLang="en-US" sz="2400" dirty="0">
                <a:latin typeface="楷体" panose="02010609060101010101" pitchFamily="49" charset="-122"/>
                <a:ea typeface="楷体" panose="02010609060101010101" pitchFamily="49" charset="-122"/>
              </a:rPr>
              <a:t>必须检查是否收到的</a:t>
            </a:r>
            <a:r>
              <a:rPr lang="en-US" altLang="zh-CN" sz="2400" dirty="0">
                <a:latin typeface="楷体" panose="02010609060101010101" pitchFamily="49" charset="-122"/>
                <a:ea typeface="楷体" panose="02010609060101010101" pitchFamily="49" charset="-122"/>
              </a:rPr>
              <a:t>ACK/NAK</a:t>
            </a:r>
            <a:r>
              <a:rPr lang="zh-CN" altLang="en-US" sz="2400" dirty="0">
                <a:latin typeface="楷体" panose="02010609060101010101" pitchFamily="49" charset="-122"/>
                <a:ea typeface="楷体" panose="02010609060101010101" pitchFamily="49" charset="-122"/>
              </a:rPr>
              <a:t>是否损坏，以防止确认错误</a:t>
            </a:r>
          </a:p>
          <a:p>
            <a:r>
              <a:rPr lang="zh-CN" altLang="en-US" sz="2400" dirty="0">
                <a:latin typeface="楷体" panose="02010609060101010101" pitchFamily="49" charset="-122"/>
                <a:ea typeface="楷体" panose="02010609060101010101" pitchFamily="49" charset="-122"/>
              </a:rPr>
              <a:t>状态数是以前的两倍</a:t>
            </a:r>
            <a:endParaRPr lang="en-US" altLang="zh-CN" sz="2400" dirty="0">
              <a:latin typeface="楷体" panose="02010609060101010101" pitchFamily="49" charset="-122"/>
              <a:ea typeface="楷体" panose="02010609060101010101" pitchFamily="49" charset="-122"/>
            </a:endParaRPr>
          </a:p>
          <a:p>
            <a:pPr lvl="1"/>
            <a:r>
              <a:rPr lang="zh-CN" altLang="en-US" dirty="0">
                <a:latin typeface="楷体" panose="02010609060101010101" pitchFamily="49" charset="-122"/>
                <a:ea typeface="楷体" panose="02010609060101010101" pitchFamily="49" charset="-122"/>
              </a:rPr>
              <a:t>状态必须反映出当前正在发送的分组的序号是</a:t>
            </a:r>
            <a:r>
              <a:rPr lang="en-US" altLang="zh-CN" dirty="0">
                <a:latin typeface="楷体" panose="02010609060101010101" pitchFamily="49" charset="-122"/>
                <a:ea typeface="楷体" panose="02010609060101010101" pitchFamily="49" charset="-122"/>
              </a:rPr>
              <a:t>0</a:t>
            </a:r>
            <a:r>
              <a:rPr lang="zh-CN" altLang="en-US" dirty="0">
                <a:latin typeface="楷体" panose="02010609060101010101" pitchFamily="49" charset="-122"/>
                <a:ea typeface="楷体" panose="02010609060101010101" pitchFamily="49" charset="-122"/>
              </a:rPr>
              <a:t>还是</a:t>
            </a:r>
            <a:r>
              <a:rPr lang="en-US" altLang="zh-CN" dirty="0">
                <a:latin typeface="楷体" panose="02010609060101010101" pitchFamily="49" charset="-122"/>
                <a:ea typeface="楷体" panose="02010609060101010101" pitchFamily="49" charset="-122"/>
              </a:rPr>
              <a:t>1</a:t>
            </a:r>
            <a:endParaRPr lang="zh-CN" altLang="en-US" dirty="0">
              <a:latin typeface="楷体" panose="02010609060101010101" pitchFamily="49" charset="-122"/>
              <a:ea typeface="楷体" panose="02010609060101010101" pitchFamily="49" charset="-122"/>
            </a:endParaRPr>
          </a:p>
        </p:txBody>
      </p:sp>
      <p:sp>
        <p:nvSpPr>
          <p:cNvPr id="47108" name="Rectangle 4">
            <a:extLst>
              <a:ext uri="{FF2B5EF4-FFF2-40B4-BE49-F238E27FC236}">
                <a16:creationId xmlns:a16="http://schemas.microsoft.com/office/drawing/2014/main" id="{3113D174-2B3D-4129-A774-86FF56CE9087}"/>
              </a:ext>
            </a:extLst>
          </p:cNvPr>
          <p:cNvSpPr>
            <a:spLocks noGrp="1" noChangeArrowheads="1"/>
          </p:cNvSpPr>
          <p:nvPr>
            <p:ph type="body" sz="half" idx="2"/>
          </p:nvPr>
        </p:nvSpPr>
        <p:spPr>
          <a:xfrm>
            <a:off x="6176964" y="1341439"/>
            <a:ext cx="4033837" cy="4751387"/>
          </a:xfrm>
        </p:spPr>
        <p:txBody>
          <a:bodyPr/>
          <a:lstStyle/>
          <a:p>
            <a:pPr>
              <a:buFont typeface="Wingdings" panose="05000000000000000000" pitchFamily="2" charset="2"/>
              <a:buNone/>
            </a:pPr>
            <a:r>
              <a:rPr lang="zh-CN" altLang="en-US" u="sng" dirty="0">
                <a:solidFill>
                  <a:srgbClr val="FF0000"/>
                </a:solidFill>
                <a:latin typeface="楷体" panose="02010609060101010101" pitchFamily="49" charset="-122"/>
                <a:ea typeface="楷体" panose="02010609060101010101" pitchFamily="49" charset="-122"/>
              </a:rPr>
              <a:t>接收方</a:t>
            </a:r>
            <a:r>
              <a:rPr lang="en-US" altLang="zh-CN" u="sng" dirty="0">
                <a:solidFill>
                  <a:srgbClr val="FF0000"/>
                </a:solidFill>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必须检查是否收到的是重复的分组</a:t>
            </a:r>
          </a:p>
          <a:p>
            <a:r>
              <a:rPr lang="zh-CN" altLang="en-US" dirty="0">
                <a:latin typeface="楷体" panose="02010609060101010101" pitchFamily="49" charset="-122"/>
                <a:ea typeface="楷体" panose="02010609060101010101" pitchFamily="49" charset="-122"/>
              </a:rPr>
              <a:t>状态必须反映出当前希望接收的分组的序号是</a:t>
            </a:r>
            <a:r>
              <a:rPr lang="en-US" altLang="zh-CN" dirty="0">
                <a:latin typeface="楷体" panose="02010609060101010101" pitchFamily="49" charset="-122"/>
                <a:ea typeface="楷体" panose="02010609060101010101" pitchFamily="49" charset="-122"/>
              </a:rPr>
              <a:t>0</a:t>
            </a:r>
            <a:r>
              <a:rPr lang="zh-CN" altLang="en-US" dirty="0">
                <a:latin typeface="楷体" panose="02010609060101010101" pitchFamily="49" charset="-122"/>
                <a:ea typeface="楷体" panose="02010609060101010101" pitchFamily="49" charset="-122"/>
              </a:rPr>
              <a:t>还是</a:t>
            </a:r>
            <a:r>
              <a:rPr lang="en-US" altLang="zh-CN" dirty="0">
                <a:latin typeface="楷体" panose="02010609060101010101" pitchFamily="49" charset="-122"/>
                <a:ea typeface="楷体" panose="02010609060101010101" pitchFamily="49" charset="-122"/>
              </a:rPr>
              <a:t>1</a:t>
            </a:r>
          </a:p>
          <a:p>
            <a:r>
              <a:rPr lang="zh-CN" altLang="en-US" sz="2400" dirty="0">
                <a:latin typeface="楷体" panose="02010609060101010101" pitchFamily="49" charset="-122"/>
                <a:ea typeface="楷体" panose="02010609060101010101" pitchFamily="49" charset="-122"/>
              </a:rPr>
              <a:t>注意</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接收方不知道它最后发出的</a:t>
            </a:r>
            <a:r>
              <a:rPr lang="en-US" altLang="zh-CN" sz="2400" dirty="0">
                <a:latin typeface="楷体" panose="02010609060101010101" pitchFamily="49" charset="-122"/>
                <a:ea typeface="楷体" panose="02010609060101010101" pitchFamily="49" charset="-122"/>
              </a:rPr>
              <a:t>ACK/NAK</a:t>
            </a:r>
            <a:r>
              <a:rPr lang="zh-CN" altLang="en-US" sz="2400" dirty="0">
                <a:latin typeface="楷体" panose="02010609060101010101" pitchFamily="49" charset="-122"/>
                <a:ea typeface="楷体" panose="02010609060101010101" pitchFamily="49" charset="-122"/>
              </a:rPr>
              <a:t>是否被发送方正确接收</a:t>
            </a:r>
            <a:endParaRPr lang="en-US" altLang="zh-CN" sz="2400" dirty="0">
              <a:latin typeface="楷体" panose="02010609060101010101" pitchFamily="49" charset="-122"/>
              <a:ea typeface="楷体" panose="02010609060101010101" pitchFamily="49"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1EBA0CA7-62D2-4801-8F52-99629D93166F}"/>
              </a:ext>
            </a:extLst>
          </p:cNvPr>
          <p:cNvGrpSpPr/>
          <p:nvPr/>
        </p:nvGrpSpPr>
        <p:grpSpPr>
          <a:xfrm>
            <a:off x="515938" y="1514316"/>
            <a:ext cx="5187438" cy="566422"/>
            <a:chOff x="722008" y="1303131"/>
            <a:chExt cx="3722169" cy="502940"/>
          </a:xfrm>
        </p:grpSpPr>
        <p:sp>
          <p:nvSpPr>
            <p:cNvPr id="18" name="流程图: 手动输入 6">
              <a:extLst>
                <a:ext uri="{FF2B5EF4-FFF2-40B4-BE49-F238E27FC236}">
                  <a16:creationId xmlns:a16="http://schemas.microsoft.com/office/drawing/2014/main" id="{05A2AE0D-920C-49BD-8E2F-887668A671E3}"/>
                </a:ext>
              </a:extLst>
            </p:cNvPr>
            <p:cNvSpPr/>
            <p:nvPr/>
          </p:nvSpPr>
          <p:spPr>
            <a:xfrm rot="5400000" flipV="1">
              <a:off x="2183943" y="111192"/>
              <a:ext cx="475861" cy="286655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7" name="组合 16">
              <a:extLst>
                <a:ext uri="{FF2B5EF4-FFF2-40B4-BE49-F238E27FC236}">
                  <a16:creationId xmlns:a16="http://schemas.microsoft.com/office/drawing/2014/main" id="{29F16C16-0770-4AC4-84F5-A39836977B50}"/>
                </a:ext>
              </a:extLst>
            </p:cNvPr>
            <p:cNvGrpSpPr/>
            <p:nvPr/>
          </p:nvGrpSpPr>
          <p:grpSpPr>
            <a:xfrm>
              <a:off x="722008" y="1303131"/>
              <a:ext cx="546594" cy="475865"/>
              <a:chOff x="708742" y="1296102"/>
              <a:chExt cx="454744" cy="283828"/>
            </a:xfrm>
          </p:grpSpPr>
          <p:sp>
            <p:nvSpPr>
              <p:cNvPr id="20" name="平行四边形 19">
                <a:extLst>
                  <a:ext uri="{FF2B5EF4-FFF2-40B4-BE49-F238E27FC236}">
                    <a16:creationId xmlns:a16="http://schemas.microsoft.com/office/drawing/2014/main" id="{79862782-A245-4D70-8BFB-E2BE1A47E4B4}"/>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 name="平行四边形 20">
                <a:extLst>
                  <a:ext uri="{FF2B5EF4-FFF2-40B4-BE49-F238E27FC236}">
                    <a16:creationId xmlns:a16="http://schemas.microsoft.com/office/drawing/2014/main" id="{0F3549A6-2ECA-4D4A-A292-297711803BF1}"/>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9" name="Text Box 79">
              <a:extLst>
                <a:ext uri="{FF2B5EF4-FFF2-40B4-BE49-F238E27FC236}">
                  <a16:creationId xmlns:a16="http://schemas.microsoft.com/office/drawing/2014/main" id="{EA1DFB3C-711B-445C-A579-71FC15AEE483}"/>
                </a:ext>
              </a:extLst>
            </p:cNvPr>
            <p:cNvSpPr txBox="1">
              <a:spLocks noChangeArrowheads="1"/>
            </p:cNvSpPr>
            <p:nvPr/>
          </p:nvSpPr>
          <p:spPr bwMode="auto">
            <a:xfrm>
              <a:off x="1407437" y="1335871"/>
              <a:ext cx="3036740"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第三个版本</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——rdt2.2</a:t>
              </a:r>
              <a:endPar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46" name="组合 45">
            <a:extLst>
              <a:ext uri="{FF2B5EF4-FFF2-40B4-BE49-F238E27FC236}">
                <a16:creationId xmlns:a16="http://schemas.microsoft.com/office/drawing/2014/main" id="{56841A29-AFF6-4505-8776-EA28090BC75A}"/>
              </a:ext>
            </a:extLst>
          </p:cNvPr>
          <p:cNvGrpSpPr/>
          <p:nvPr/>
        </p:nvGrpSpPr>
        <p:grpSpPr>
          <a:xfrm>
            <a:off x="629529" y="2166618"/>
            <a:ext cx="4132971" cy="476221"/>
            <a:chOff x="1403750" y="3593123"/>
            <a:chExt cx="4132971" cy="476221"/>
          </a:xfrm>
        </p:grpSpPr>
        <p:grpSp>
          <p:nvGrpSpPr>
            <p:cNvPr id="47" name="组合 46">
              <a:extLst>
                <a:ext uri="{FF2B5EF4-FFF2-40B4-BE49-F238E27FC236}">
                  <a16:creationId xmlns:a16="http://schemas.microsoft.com/office/drawing/2014/main" id="{25F81347-9A2E-4774-AB68-0715083F64FC}"/>
                </a:ext>
              </a:extLst>
            </p:cNvPr>
            <p:cNvGrpSpPr/>
            <p:nvPr/>
          </p:nvGrpSpPr>
          <p:grpSpPr>
            <a:xfrm>
              <a:off x="1403750" y="3593123"/>
              <a:ext cx="490436" cy="476221"/>
              <a:chOff x="1403750" y="3593123"/>
              <a:chExt cx="808892" cy="785446"/>
            </a:xfrm>
          </p:grpSpPr>
          <p:sp>
            <p:nvSpPr>
              <p:cNvPr id="49" name="对话气泡: 椭圆形 48">
                <a:extLst>
                  <a:ext uri="{FF2B5EF4-FFF2-40B4-BE49-F238E27FC236}">
                    <a16:creationId xmlns:a16="http://schemas.microsoft.com/office/drawing/2014/main" id="{2461217B-FE73-425E-BF21-3BF1ADEE019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round-web-cam_17861">
                <a:extLst>
                  <a:ext uri="{FF2B5EF4-FFF2-40B4-BE49-F238E27FC236}">
                    <a16:creationId xmlns:a16="http://schemas.microsoft.com/office/drawing/2014/main" id="{8AFC1A8C-2C23-425A-B7F8-9E7BA9DD96F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8" name="Text Box 79">
              <a:extLst>
                <a:ext uri="{FF2B5EF4-FFF2-40B4-BE49-F238E27FC236}">
                  <a16:creationId xmlns:a16="http://schemas.microsoft.com/office/drawing/2014/main" id="{FE25A400-668B-4EC5-ABA4-7E7AACC336E1}"/>
                </a:ext>
              </a:extLst>
            </p:cNvPr>
            <p:cNvSpPr txBox="1">
              <a:spLocks noChangeArrowheads="1"/>
            </p:cNvSpPr>
            <p:nvPr/>
          </p:nvSpPr>
          <p:spPr bwMode="auto">
            <a:xfrm>
              <a:off x="1985932" y="3593123"/>
              <a:ext cx="35507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只使用</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，没有</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NAK</a:t>
              </a:r>
            </a:p>
          </p:txBody>
        </p:sp>
      </p:grpSp>
      <p:grpSp>
        <p:nvGrpSpPr>
          <p:cNvPr id="51" name="组合 50">
            <a:extLst>
              <a:ext uri="{FF2B5EF4-FFF2-40B4-BE49-F238E27FC236}">
                <a16:creationId xmlns:a16="http://schemas.microsoft.com/office/drawing/2014/main" id="{E0B9586D-6857-4D78-B793-26EB347DAD4E}"/>
              </a:ext>
            </a:extLst>
          </p:cNvPr>
          <p:cNvGrpSpPr/>
          <p:nvPr/>
        </p:nvGrpSpPr>
        <p:grpSpPr>
          <a:xfrm>
            <a:off x="515938" y="2768409"/>
            <a:ext cx="3281362" cy="526732"/>
            <a:chOff x="722008" y="1303131"/>
            <a:chExt cx="3133141" cy="502940"/>
          </a:xfrm>
        </p:grpSpPr>
        <p:sp>
          <p:nvSpPr>
            <p:cNvPr id="52" name="流程图: 手动输入 6">
              <a:extLst>
                <a:ext uri="{FF2B5EF4-FFF2-40B4-BE49-F238E27FC236}">
                  <a16:creationId xmlns:a16="http://schemas.microsoft.com/office/drawing/2014/main" id="{9D387991-C1AC-48BC-817E-1F1C5534C0A2}"/>
                </a:ext>
              </a:extLst>
            </p:cNvPr>
            <p:cNvSpPr/>
            <p:nvPr/>
          </p:nvSpPr>
          <p:spPr>
            <a:xfrm rot="5400000" flipV="1">
              <a:off x="2183943" y="111192"/>
              <a:ext cx="475861" cy="286655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53" name="组合 52">
              <a:extLst>
                <a:ext uri="{FF2B5EF4-FFF2-40B4-BE49-F238E27FC236}">
                  <a16:creationId xmlns:a16="http://schemas.microsoft.com/office/drawing/2014/main" id="{5E109E13-CEAF-4B18-8450-EEF2AC35A39C}"/>
                </a:ext>
              </a:extLst>
            </p:cNvPr>
            <p:cNvGrpSpPr/>
            <p:nvPr/>
          </p:nvGrpSpPr>
          <p:grpSpPr>
            <a:xfrm>
              <a:off x="722008" y="1303131"/>
              <a:ext cx="546594" cy="475865"/>
              <a:chOff x="708742" y="1296102"/>
              <a:chExt cx="454744" cy="283828"/>
            </a:xfrm>
          </p:grpSpPr>
          <p:sp>
            <p:nvSpPr>
              <p:cNvPr id="64" name="平行四边形 63">
                <a:extLst>
                  <a:ext uri="{FF2B5EF4-FFF2-40B4-BE49-F238E27FC236}">
                    <a16:creationId xmlns:a16="http://schemas.microsoft.com/office/drawing/2014/main" id="{BE28C21C-2A8F-4267-8E6E-C496E51DD738}"/>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65" name="平行四边形 64">
                <a:extLst>
                  <a:ext uri="{FF2B5EF4-FFF2-40B4-BE49-F238E27FC236}">
                    <a16:creationId xmlns:a16="http://schemas.microsoft.com/office/drawing/2014/main" id="{DEF626AA-C876-47B6-BDCF-AE6CF5DF04EE}"/>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63" name="Text Box 79">
              <a:extLst>
                <a:ext uri="{FF2B5EF4-FFF2-40B4-BE49-F238E27FC236}">
                  <a16:creationId xmlns:a16="http://schemas.microsoft.com/office/drawing/2014/main" id="{0F931BF7-D0D5-4B97-A853-35254847C55A}"/>
                </a:ext>
              </a:extLst>
            </p:cNvPr>
            <p:cNvSpPr txBox="1">
              <a:spLocks noChangeArrowheads="1"/>
            </p:cNvSpPr>
            <p:nvPr/>
          </p:nvSpPr>
          <p:spPr bwMode="auto">
            <a:xfrm>
              <a:off x="1407438" y="1335871"/>
              <a:ext cx="202328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处理手段</a:t>
              </a:r>
            </a:p>
          </p:txBody>
        </p:sp>
      </p:grpSp>
      <p:grpSp>
        <p:nvGrpSpPr>
          <p:cNvPr id="66" name="组合 65">
            <a:extLst>
              <a:ext uri="{FF2B5EF4-FFF2-40B4-BE49-F238E27FC236}">
                <a16:creationId xmlns:a16="http://schemas.microsoft.com/office/drawing/2014/main" id="{BCA6AC8B-9FC6-4F0A-ADD5-688C198D287D}"/>
              </a:ext>
            </a:extLst>
          </p:cNvPr>
          <p:cNvGrpSpPr/>
          <p:nvPr/>
        </p:nvGrpSpPr>
        <p:grpSpPr>
          <a:xfrm>
            <a:off x="629529" y="3420711"/>
            <a:ext cx="9290648" cy="476221"/>
            <a:chOff x="1403750" y="3593123"/>
            <a:chExt cx="9290648" cy="476221"/>
          </a:xfrm>
        </p:grpSpPr>
        <p:grpSp>
          <p:nvGrpSpPr>
            <p:cNvPr id="67" name="组合 66">
              <a:extLst>
                <a:ext uri="{FF2B5EF4-FFF2-40B4-BE49-F238E27FC236}">
                  <a16:creationId xmlns:a16="http://schemas.microsoft.com/office/drawing/2014/main" id="{327E23DF-C5BE-4BC9-8D3F-4ED282090E72}"/>
                </a:ext>
              </a:extLst>
            </p:cNvPr>
            <p:cNvGrpSpPr/>
            <p:nvPr/>
          </p:nvGrpSpPr>
          <p:grpSpPr>
            <a:xfrm>
              <a:off x="1403750" y="3593123"/>
              <a:ext cx="490436" cy="476221"/>
              <a:chOff x="1403750" y="3593123"/>
              <a:chExt cx="808892" cy="785446"/>
            </a:xfrm>
          </p:grpSpPr>
          <p:sp>
            <p:nvSpPr>
              <p:cNvPr id="69" name="对话气泡: 椭圆形 68">
                <a:extLst>
                  <a:ext uri="{FF2B5EF4-FFF2-40B4-BE49-F238E27FC236}">
                    <a16:creationId xmlns:a16="http://schemas.microsoft.com/office/drawing/2014/main" id="{08693B3E-368B-423C-8056-AE28C9514DFA}"/>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round-web-cam_17861">
                <a:extLst>
                  <a:ext uri="{FF2B5EF4-FFF2-40B4-BE49-F238E27FC236}">
                    <a16:creationId xmlns:a16="http://schemas.microsoft.com/office/drawing/2014/main" id="{08D9BD67-AB92-4503-9BF6-A4478E085D4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8" name="Text Box 79">
              <a:extLst>
                <a:ext uri="{FF2B5EF4-FFF2-40B4-BE49-F238E27FC236}">
                  <a16:creationId xmlns:a16="http://schemas.microsoft.com/office/drawing/2014/main" id="{088AC1B0-1383-4C31-9582-5B71A09114D6}"/>
                </a:ext>
              </a:extLst>
            </p:cNvPr>
            <p:cNvSpPr txBox="1">
              <a:spLocks noChangeArrowheads="1"/>
            </p:cNvSpPr>
            <p:nvPr/>
          </p:nvSpPr>
          <p:spPr bwMode="auto">
            <a:xfrm>
              <a:off x="1985932" y="3593123"/>
              <a:ext cx="8708466"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取消</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，接收方始终发送最后一个正确收到的分组的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p>
          </p:txBody>
        </p:sp>
      </p:grpSp>
      <p:grpSp>
        <p:nvGrpSpPr>
          <p:cNvPr id="33" name="组合 32">
            <a:extLst>
              <a:ext uri="{FF2B5EF4-FFF2-40B4-BE49-F238E27FC236}">
                <a16:creationId xmlns:a16="http://schemas.microsoft.com/office/drawing/2014/main" id="{9D2C6B9C-52E4-402A-B279-98C9A2EE0340}"/>
              </a:ext>
            </a:extLst>
          </p:cNvPr>
          <p:cNvGrpSpPr/>
          <p:nvPr/>
        </p:nvGrpSpPr>
        <p:grpSpPr>
          <a:xfrm>
            <a:off x="958889" y="4035375"/>
            <a:ext cx="11066533" cy="1074848"/>
            <a:chOff x="1613223" y="2533650"/>
            <a:chExt cx="5816277" cy="1200150"/>
          </a:xfrm>
        </p:grpSpPr>
        <p:sp>
          <p:nvSpPr>
            <p:cNvPr id="34" name="矩形: 圆角 33">
              <a:extLst>
                <a:ext uri="{FF2B5EF4-FFF2-40B4-BE49-F238E27FC236}">
                  <a16:creationId xmlns:a16="http://schemas.microsoft.com/office/drawing/2014/main" id="{281D37AC-1915-4586-85EE-6E912421C89E}"/>
                </a:ext>
              </a:extLst>
            </p:cNvPr>
            <p:cNvSpPr/>
            <p:nvPr/>
          </p:nvSpPr>
          <p:spPr>
            <a:xfrm>
              <a:off x="1613223" y="2533650"/>
              <a:ext cx="5816277"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5" name="文本框 34">
              <a:extLst>
                <a:ext uri="{FF2B5EF4-FFF2-40B4-BE49-F238E27FC236}">
                  <a16:creationId xmlns:a16="http://schemas.microsoft.com/office/drawing/2014/main" id="{BA94B098-0E56-4708-9EBC-E7BD77823B98}"/>
                </a:ext>
              </a:extLst>
            </p:cNvPr>
            <p:cNvSpPr txBox="1"/>
            <p:nvPr/>
          </p:nvSpPr>
          <p:spPr>
            <a:xfrm>
              <a:off x="1739009" y="2870810"/>
              <a:ext cx="5623817" cy="515484"/>
            </a:xfrm>
            <a:prstGeom prst="rect">
              <a:avLst/>
            </a:prstGeom>
            <a:noFill/>
          </p:spPr>
          <p:txBody>
            <a:bodyPr wrap="square" rtlCol="0">
              <a:spAutoFit/>
            </a:bodyPr>
            <a:lstStyle/>
            <a:p>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为便于接收方表明正确收到了哪一个分组，</a:t>
              </a:r>
              <a:r>
                <a:rPr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中必须指出被确认分组的序号</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36" name="矩形: 圆角 35">
              <a:extLst>
                <a:ext uri="{FF2B5EF4-FFF2-40B4-BE49-F238E27FC236}">
                  <a16:creationId xmlns:a16="http://schemas.microsoft.com/office/drawing/2014/main" id="{CF0AC4AA-8274-458B-8F75-7849B93EE4EE}"/>
                </a:ext>
              </a:extLst>
            </p:cNvPr>
            <p:cNvSpPr/>
            <p:nvPr/>
          </p:nvSpPr>
          <p:spPr>
            <a:xfrm>
              <a:off x="1724819" y="2603030"/>
              <a:ext cx="5638006"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7" name="组合 36">
            <a:extLst>
              <a:ext uri="{FF2B5EF4-FFF2-40B4-BE49-F238E27FC236}">
                <a16:creationId xmlns:a16="http://schemas.microsoft.com/office/drawing/2014/main" id="{2DA75398-68F6-4A11-A2F0-00FD6C1CCF33}"/>
              </a:ext>
            </a:extLst>
          </p:cNvPr>
          <p:cNvGrpSpPr/>
          <p:nvPr/>
        </p:nvGrpSpPr>
        <p:grpSpPr>
          <a:xfrm>
            <a:off x="629529" y="5395261"/>
            <a:ext cx="8620797" cy="476221"/>
            <a:chOff x="1403750" y="3593123"/>
            <a:chExt cx="8620797" cy="476221"/>
          </a:xfrm>
        </p:grpSpPr>
        <p:grpSp>
          <p:nvGrpSpPr>
            <p:cNvPr id="38" name="组合 37">
              <a:extLst>
                <a:ext uri="{FF2B5EF4-FFF2-40B4-BE49-F238E27FC236}">
                  <a16:creationId xmlns:a16="http://schemas.microsoft.com/office/drawing/2014/main" id="{A4FE6CA1-D844-4E26-A6C3-E8A6DD109F23}"/>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74C90FB8-EE38-43C7-8EBB-E9383BD49314}"/>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ound-web-cam_17861">
                <a:extLst>
                  <a:ext uri="{FF2B5EF4-FFF2-40B4-BE49-F238E27FC236}">
                    <a16:creationId xmlns:a16="http://schemas.microsoft.com/office/drawing/2014/main" id="{B62FBCEA-E961-48ED-AB8C-7C71D33DBB48}"/>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a:extLst>
                <a:ext uri="{FF2B5EF4-FFF2-40B4-BE49-F238E27FC236}">
                  <a16:creationId xmlns:a16="http://schemas.microsoft.com/office/drawing/2014/main" id="{0F34BBE5-E204-48B7-BE92-47B0606D31C1}"/>
                </a:ext>
              </a:extLst>
            </p:cNvPr>
            <p:cNvSpPr txBox="1">
              <a:spLocks noChangeArrowheads="1"/>
            </p:cNvSpPr>
            <p:nvPr/>
          </p:nvSpPr>
          <p:spPr bwMode="auto">
            <a:xfrm>
              <a:off x="1985932" y="3593123"/>
              <a:ext cx="8038615"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发送方收到重复的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按照</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来进行处理：重传分组</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4432320" y="1238400"/>
              <a:ext cx="12960" cy="6480"/>
            </p14:xfrm>
          </p:contentPart>
        </mc:Choice>
        <mc:Fallback xmlns="">
          <p:pic>
            <p:nvPicPr>
              <p:cNvPr id="2" name="墨迹 1"/>
              <p:cNvPicPr/>
              <p:nvPr/>
            </p:nvPicPr>
            <p:blipFill>
              <a:blip r:embed="rId5"/>
              <a:stretch>
                <a:fillRect/>
              </a:stretch>
            </p:blipFill>
            <p:spPr>
              <a:xfrm>
                <a:off x="4422960" y="1229040"/>
                <a:ext cx="31680" cy="25200"/>
              </a:xfrm>
              <a:prstGeom prst="rect">
                <a:avLst/>
              </a:prstGeom>
            </p:spPr>
          </p:pic>
        </mc:Fallback>
      </mc:AlternateContent>
      <p:grpSp>
        <p:nvGrpSpPr>
          <p:cNvPr id="103" name="组合 102">
            <a:extLst>
              <a:ext uri="{FF2B5EF4-FFF2-40B4-BE49-F238E27FC236}">
                <a16:creationId xmlns:a16="http://schemas.microsoft.com/office/drawing/2014/main" id="{E94F69B3-F347-4D64-979C-DACDE12174B7}"/>
              </a:ext>
            </a:extLst>
          </p:cNvPr>
          <p:cNvGrpSpPr/>
          <p:nvPr/>
        </p:nvGrpSpPr>
        <p:grpSpPr>
          <a:xfrm>
            <a:off x="430213" y="0"/>
            <a:ext cx="6614890" cy="1428589"/>
            <a:chOff x="551030" y="-368704"/>
            <a:chExt cx="6614890" cy="1428589"/>
          </a:xfrm>
        </p:grpSpPr>
        <p:grpSp>
          <p:nvGrpSpPr>
            <p:cNvPr id="104" name="组合 103">
              <a:extLst>
                <a:ext uri="{FF2B5EF4-FFF2-40B4-BE49-F238E27FC236}">
                  <a16:creationId xmlns:a16="http://schemas.microsoft.com/office/drawing/2014/main" id="{D2C9269A-3CEC-4630-9C30-18BE8FA5EB4F}"/>
                </a:ext>
              </a:extLst>
            </p:cNvPr>
            <p:cNvGrpSpPr/>
            <p:nvPr/>
          </p:nvGrpSpPr>
          <p:grpSpPr>
            <a:xfrm>
              <a:off x="1201632" y="303925"/>
              <a:ext cx="5964288" cy="709466"/>
              <a:chOff x="1839059" y="967769"/>
              <a:chExt cx="5964288" cy="709466"/>
            </a:xfrm>
          </p:grpSpPr>
          <p:sp>
            <p:nvSpPr>
              <p:cNvPr id="106" name="矩形: 圆角 30">
                <a:extLst>
                  <a:ext uri="{FF2B5EF4-FFF2-40B4-BE49-F238E27FC236}">
                    <a16:creationId xmlns:a16="http://schemas.microsoft.com/office/drawing/2014/main" id="{964F097C-53A8-4430-B217-84209118BD3C}"/>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07" name="文本框 106">
                <a:extLst>
                  <a:ext uri="{FF2B5EF4-FFF2-40B4-BE49-F238E27FC236}">
                    <a16:creationId xmlns:a16="http://schemas.microsoft.com/office/drawing/2014/main" id="{0D1DCF32-4AFD-47FC-AE91-0121AEA7CF67}"/>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105" name="图片 104">
              <a:extLst>
                <a:ext uri="{FF2B5EF4-FFF2-40B4-BE49-F238E27FC236}">
                  <a16:creationId xmlns:a16="http://schemas.microsoft.com/office/drawing/2014/main" id="{5A2CDB1E-C2D0-4FCD-8E1D-9F54DA06D40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3" name="灯片编号占位符 2">
            <a:extLst>
              <a:ext uri="{FF2B5EF4-FFF2-40B4-BE49-F238E27FC236}">
                <a16:creationId xmlns:a16="http://schemas.microsoft.com/office/drawing/2014/main" id="{57C46BDE-2C68-46F0-8021-5A5162310C6C}"/>
              </a:ext>
            </a:extLst>
          </p:cNvPr>
          <p:cNvSpPr>
            <a:spLocks noGrp="1"/>
          </p:cNvSpPr>
          <p:nvPr>
            <p:ph type="sldNum" sz="quarter" idx="12"/>
          </p:nvPr>
        </p:nvSpPr>
        <p:spPr/>
        <p:txBody>
          <a:bodyPr/>
          <a:lstStyle/>
          <a:p>
            <a:fld id="{91F2D4EF-46D4-4764-B373-FC59CD1D281E}" type="slidenum">
              <a:rPr lang="zh-CN" altLang="en-US" smtClean="0"/>
              <a:t>56</a:t>
            </a:fld>
            <a:endParaRPr lang="zh-CN" altLang="en-US"/>
          </a:p>
        </p:txBody>
      </p:sp>
    </p:spTree>
    <p:extLst>
      <p:ext uri="{BB962C8B-B14F-4D97-AF65-F5344CB8AC3E}">
        <p14:creationId xmlns:p14="http://schemas.microsoft.com/office/powerpoint/2010/main" val="181531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500"/>
                                        <p:tgtEl>
                                          <p:spTgt spid="10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wipe(left)">
                                      <p:cBhvr>
                                        <p:cTn id="15" dur="500"/>
                                        <p:tgtEl>
                                          <p:spTgt spid="4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wipe(left)">
                                      <p:cBhvr>
                                        <p:cTn id="24" dur="500"/>
                                        <p:tgtEl>
                                          <p:spTgt spid="66"/>
                                        </p:tgtEl>
                                      </p:cBhvr>
                                    </p:animEffect>
                                  </p:childTnLst>
                                </p:cTn>
                              </p:par>
                            </p:childTnLst>
                          </p:cTn>
                        </p:par>
                        <p:par>
                          <p:cTn id="25" fill="hold">
                            <p:stCondLst>
                              <p:cond delay="1000"/>
                            </p:stCondLst>
                            <p:childTnLst>
                              <p:par>
                                <p:cTn id="26" presetID="12" presetClass="entr" presetSubtype="8"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p:tgtEl>
                                          <p:spTgt spid="33"/>
                                        </p:tgtEl>
                                        <p:attrNameLst>
                                          <p:attrName>ppt_x</p:attrName>
                                        </p:attrNameLst>
                                      </p:cBhvr>
                                      <p:tavLst>
                                        <p:tav tm="0">
                                          <p:val>
                                            <p:strVal val="#ppt_x-#ppt_w*1.125000"/>
                                          </p:val>
                                        </p:tav>
                                        <p:tav tm="100000">
                                          <p:val>
                                            <p:strVal val="#ppt_x"/>
                                          </p:val>
                                        </p:tav>
                                      </p:tavLst>
                                    </p:anim>
                                    <p:animEffect transition="in" filter="wipe(right)">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left)">
                                      <p:cBhvr>
                                        <p:cTn id="3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日期占位符 3">
            <a:extLst>
              <a:ext uri="{FF2B5EF4-FFF2-40B4-BE49-F238E27FC236}">
                <a16:creationId xmlns:a16="http://schemas.microsoft.com/office/drawing/2014/main" id="{6AFCF2A9-62F0-4BC6-B807-02C6C2905093}"/>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49155" name="页脚占位符 4">
            <a:extLst>
              <a:ext uri="{FF2B5EF4-FFF2-40B4-BE49-F238E27FC236}">
                <a16:creationId xmlns:a16="http://schemas.microsoft.com/office/drawing/2014/main" id="{DA198966-103B-4437-A41C-26BF413C1BC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94BBF6B-9725-4954-A254-9243E6384D4C}" type="slidenum">
              <a:rPr lang="en-US" altLang="zh-CN" smtClean="0">
                <a:latin typeface="Garamond" panose="02020404030301010803" pitchFamily="18" charset="0"/>
              </a:rPr>
              <a:pPr/>
              <a:t>57</a:t>
            </a:fld>
            <a:endParaRPr lang="en-US" altLang="zh-CN">
              <a:latin typeface="Garamond" panose="02020404030301010803" pitchFamily="18" charset="0"/>
            </a:endParaRPr>
          </a:p>
        </p:txBody>
      </p:sp>
      <p:grpSp>
        <p:nvGrpSpPr>
          <p:cNvPr id="49157" name="Group 43">
            <a:extLst>
              <a:ext uri="{FF2B5EF4-FFF2-40B4-BE49-F238E27FC236}">
                <a16:creationId xmlns:a16="http://schemas.microsoft.com/office/drawing/2014/main" id="{568E4047-A7D7-4B1A-8951-28422F2E4409}"/>
              </a:ext>
            </a:extLst>
          </p:cNvPr>
          <p:cNvGrpSpPr>
            <a:grpSpLocks/>
          </p:cNvGrpSpPr>
          <p:nvPr/>
        </p:nvGrpSpPr>
        <p:grpSpPr bwMode="auto">
          <a:xfrm>
            <a:off x="2162176" y="1522414"/>
            <a:ext cx="8050213" cy="4498975"/>
            <a:chOff x="402" y="797"/>
            <a:chExt cx="5071" cy="2834"/>
          </a:xfrm>
        </p:grpSpPr>
        <p:sp>
          <p:nvSpPr>
            <p:cNvPr id="49162" name="Oval 44">
              <a:extLst>
                <a:ext uri="{FF2B5EF4-FFF2-40B4-BE49-F238E27FC236}">
                  <a16:creationId xmlns:a16="http://schemas.microsoft.com/office/drawing/2014/main" id="{45FD576E-685D-4801-8B04-D78F2FD4F29C}"/>
                </a:ext>
              </a:extLst>
            </p:cNvPr>
            <p:cNvSpPr>
              <a:spLocks noChangeArrowheads="1"/>
            </p:cNvSpPr>
            <p:nvPr/>
          </p:nvSpPr>
          <p:spPr bwMode="auto">
            <a:xfrm>
              <a:off x="3216" y="2592"/>
              <a:ext cx="554" cy="528"/>
            </a:xfrm>
            <a:prstGeom prst="ellipse">
              <a:avLst/>
            </a:prstGeom>
            <a:solidFill>
              <a:schemeClr val="accent2"/>
            </a:solidFill>
            <a:ln w="19050">
              <a:solidFill>
                <a:srgbClr val="0099FF"/>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9163" name="Oval 45">
              <a:extLst>
                <a:ext uri="{FF2B5EF4-FFF2-40B4-BE49-F238E27FC236}">
                  <a16:creationId xmlns:a16="http://schemas.microsoft.com/office/drawing/2014/main" id="{09E50731-41FA-4A96-B45F-45F13BF65E18}"/>
                </a:ext>
              </a:extLst>
            </p:cNvPr>
            <p:cNvSpPr>
              <a:spLocks noChangeArrowheads="1"/>
            </p:cNvSpPr>
            <p:nvPr/>
          </p:nvSpPr>
          <p:spPr bwMode="auto">
            <a:xfrm>
              <a:off x="3094" y="1392"/>
              <a:ext cx="554" cy="528"/>
            </a:xfrm>
            <a:prstGeom prst="ellipse">
              <a:avLst/>
            </a:prstGeom>
            <a:solidFill>
              <a:schemeClr val="accent2"/>
            </a:solidFill>
            <a:ln w="19050">
              <a:solidFill>
                <a:srgbClr val="0099FF"/>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9164" name="Oval 46">
              <a:extLst>
                <a:ext uri="{FF2B5EF4-FFF2-40B4-BE49-F238E27FC236}">
                  <a16:creationId xmlns:a16="http://schemas.microsoft.com/office/drawing/2014/main" id="{DC45C8CC-77D2-4EFC-BDE8-B2A856B74AA1}"/>
                </a:ext>
              </a:extLst>
            </p:cNvPr>
            <p:cNvSpPr>
              <a:spLocks noChangeArrowheads="1"/>
            </p:cNvSpPr>
            <p:nvPr/>
          </p:nvSpPr>
          <p:spPr bwMode="auto">
            <a:xfrm>
              <a:off x="1776" y="2592"/>
              <a:ext cx="554" cy="528"/>
            </a:xfrm>
            <a:prstGeom prst="ellipse">
              <a:avLst/>
            </a:prstGeom>
            <a:solidFill>
              <a:schemeClr val="accent2"/>
            </a:solidFill>
            <a:ln w="19050">
              <a:solidFill>
                <a:srgbClr val="0099FF"/>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9165" name="Oval 47">
              <a:extLst>
                <a:ext uri="{FF2B5EF4-FFF2-40B4-BE49-F238E27FC236}">
                  <a16:creationId xmlns:a16="http://schemas.microsoft.com/office/drawing/2014/main" id="{F90F68F4-EE71-432B-BF76-9F70770D198C}"/>
                </a:ext>
              </a:extLst>
            </p:cNvPr>
            <p:cNvSpPr>
              <a:spLocks noChangeArrowheads="1"/>
            </p:cNvSpPr>
            <p:nvPr/>
          </p:nvSpPr>
          <p:spPr bwMode="auto">
            <a:xfrm>
              <a:off x="1894" y="1440"/>
              <a:ext cx="554" cy="528"/>
            </a:xfrm>
            <a:prstGeom prst="ellipse">
              <a:avLst/>
            </a:prstGeom>
            <a:solidFill>
              <a:schemeClr val="accent2"/>
            </a:solidFill>
            <a:ln w="19050">
              <a:solidFill>
                <a:srgbClr val="0099FF"/>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9166" name="Oval 48">
              <a:extLst>
                <a:ext uri="{FF2B5EF4-FFF2-40B4-BE49-F238E27FC236}">
                  <a16:creationId xmlns:a16="http://schemas.microsoft.com/office/drawing/2014/main" id="{75521136-3208-4EBE-BB85-9211ABA71C56}"/>
                </a:ext>
              </a:extLst>
            </p:cNvPr>
            <p:cNvSpPr>
              <a:spLocks noChangeArrowheads="1"/>
            </p:cNvSpPr>
            <p:nvPr/>
          </p:nvSpPr>
          <p:spPr bwMode="auto">
            <a:xfrm>
              <a:off x="1807" y="1453"/>
              <a:ext cx="568" cy="527"/>
            </a:xfrm>
            <a:prstGeom prst="ellipse">
              <a:avLst/>
            </a:prstGeom>
            <a:solidFill>
              <a:srgbClr val="FFFFFF"/>
            </a:solidFill>
            <a:ln w="19050">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9167" name="Text Box 49">
              <a:extLst>
                <a:ext uri="{FF2B5EF4-FFF2-40B4-BE49-F238E27FC236}">
                  <a16:creationId xmlns:a16="http://schemas.microsoft.com/office/drawing/2014/main" id="{E6717574-2930-403B-A30E-355934238ED4}"/>
                </a:ext>
              </a:extLst>
            </p:cNvPr>
            <p:cNvSpPr txBox="1">
              <a:spLocks noChangeArrowheads="1"/>
            </p:cNvSpPr>
            <p:nvPr/>
          </p:nvSpPr>
          <p:spPr bwMode="auto">
            <a:xfrm>
              <a:off x="1774" y="1509"/>
              <a:ext cx="68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t>等待来自</a:t>
              </a:r>
            </a:p>
            <a:p>
              <a:pPr algn="ctr"/>
              <a:r>
                <a:rPr lang="zh-CN" altLang="en-US" sz="1400"/>
                <a:t>上层的</a:t>
              </a:r>
            </a:p>
            <a:p>
              <a:pPr algn="ctr"/>
              <a:r>
                <a:rPr lang="zh-CN" altLang="en-US" sz="1400"/>
                <a:t>调用</a:t>
              </a:r>
              <a:r>
                <a:rPr lang="en-US" altLang="zh-CN" sz="1400"/>
                <a:t>0</a:t>
              </a:r>
              <a:endParaRPr lang="en-US" altLang="zh-CN" sz="1400">
                <a:latin typeface="Times New Roman" panose="02020603050405020304" pitchFamily="18" charset="0"/>
              </a:endParaRPr>
            </a:p>
          </p:txBody>
        </p:sp>
        <p:sp>
          <p:nvSpPr>
            <p:cNvPr id="49168" name="Text Box 50">
              <a:extLst>
                <a:ext uri="{FF2B5EF4-FFF2-40B4-BE49-F238E27FC236}">
                  <a16:creationId xmlns:a16="http://schemas.microsoft.com/office/drawing/2014/main" id="{53A11A2D-04B2-4DEE-8FCD-A0CE3531279A}"/>
                </a:ext>
              </a:extLst>
            </p:cNvPr>
            <p:cNvSpPr txBox="1">
              <a:spLocks noChangeArrowheads="1"/>
            </p:cNvSpPr>
            <p:nvPr/>
          </p:nvSpPr>
          <p:spPr bwMode="auto">
            <a:xfrm>
              <a:off x="1968" y="994"/>
              <a:ext cx="23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t>sndpkt = make_pkt(</a:t>
              </a:r>
              <a:r>
                <a:rPr lang="en-US" altLang="zh-CN" sz="1600">
                  <a:solidFill>
                    <a:srgbClr val="FF0000"/>
                  </a:solidFill>
                </a:rPr>
                <a:t>0</a:t>
              </a:r>
              <a:r>
                <a:rPr lang="en-US" altLang="zh-CN" sz="1600"/>
                <a:t>, data, checksum)</a:t>
              </a:r>
            </a:p>
            <a:p>
              <a:r>
                <a:rPr lang="en-US" altLang="zh-CN" sz="1600"/>
                <a:t>udt_send(sndpkt)</a:t>
              </a:r>
              <a:endParaRPr lang="en-US" altLang="zh-CN" sz="1600">
                <a:latin typeface="Times New Roman" panose="02020603050405020304" pitchFamily="18" charset="0"/>
              </a:endParaRPr>
            </a:p>
          </p:txBody>
        </p:sp>
        <p:sp>
          <p:nvSpPr>
            <p:cNvPr id="49169" name="Text Box 51">
              <a:extLst>
                <a:ext uri="{FF2B5EF4-FFF2-40B4-BE49-F238E27FC236}">
                  <a16:creationId xmlns:a16="http://schemas.microsoft.com/office/drawing/2014/main" id="{4DEE28B8-70A5-4637-A381-F23D822D06F3}"/>
                </a:ext>
              </a:extLst>
            </p:cNvPr>
            <p:cNvSpPr txBox="1">
              <a:spLocks noChangeArrowheads="1"/>
            </p:cNvSpPr>
            <p:nvPr/>
          </p:nvSpPr>
          <p:spPr bwMode="auto">
            <a:xfrm>
              <a:off x="1977" y="797"/>
              <a:ext cx="133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t>rdt_send(data)</a:t>
              </a:r>
              <a:endParaRPr lang="en-US" altLang="zh-CN" sz="1600">
                <a:latin typeface="Times New Roman" panose="02020603050405020304" pitchFamily="18" charset="0"/>
              </a:endParaRPr>
            </a:p>
          </p:txBody>
        </p:sp>
        <p:sp>
          <p:nvSpPr>
            <p:cNvPr id="49170" name="Line 52">
              <a:extLst>
                <a:ext uri="{FF2B5EF4-FFF2-40B4-BE49-F238E27FC236}">
                  <a16:creationId xmlns:a16="http://schemas.microsoft.com/office/drawing/2014/main" id="{DEC63641-118A-4656-ACD7-B1542662C642}"/>
                </a:ext>
              </a:extLst>
            </p:cNvPr>
            <p:cNvSpPr>
              <a:spLocks noChangeShapeType="1"/>
            </p:cNvSpPr>
            <p:nvPr/>
          </p:nvSpPr>
          <p:spPr bwMode="auto">
            <a:xfrm>
              <a:off x="2051" y="1027"/>
              <a:ext cx="172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71" name="Line 53">
              <a:extLst>
                <a:ext uri="{FF2B5EF4-FFF2-40B4-BE49-F238E27FC236}">
                  <a16:creationId xmlns:a16="http://schemas.microsoft.com/office/drawing/2014/main" id="{A3CD64A1-DC31-4EF0-BF6C-9EEE51E1A1F0}"/>
                </a:ext>
              </a:extLst>
            </p:cNvPr>
            <p:cNvSpPr>
              <a:spLocks noChangeShapeType="1"/>
            </p:cNvSpPr>
            <p:nvPr/>
          </p:nvSpPr>
          <p:spPr bwMode="auto">
            <a:xfrm>
              <a:off x="1634" y="1425"/>
              <a:ext cx="238" cy="12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72" name="Freeform 54">
              <a:extLst>
                <a:ext uri="{FF2B5EF4-FFF2-40B4-BE49-F238E27FC236}">
                  <a16:creationId xmlns:a16="http://schemas.microsoft.com/office/drawing/2014/main" id="{885CE00B-F570-4F88-AC3E-59B1BBC80CC3}"/>
                </a:ext>
              </a:extLst>
            </p:cNvPr>
            <p:cNvSpPr>
              <a:spLocks/>
            </p:cNvSpPr>
            <p:nvPr/>
          </p:nvSpPr>
          <p:spPr bwMode="auto">
            <a:xfrm rot="-6989453">
              <a:off x="1373" y="2900"/>
              <a:ext cx="600" cy="296"/>
            </a:xfrm>
            <a:custGeom>
              <a:avLst/>
              <a:gdLst>
                <a:gd name="T0" fmla="*/ 0 w 1500"/>
                <a:gd name="T1" fmla="*/ 0 h 740"/>
                <a:gd name="T2" fmla="*/ 0 w 1500"/>
                <a:gd name="T3" fmla="*/ 0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49173" name="Group 55">
              <a:extLst>
                <a:ext uri="{FF2B5EF4-FFF2-40B4-BE49-F238E27FC236}">
                  <a16:creationId xmlns:a16="http://schemas.microsoft.com/office/drawing/2014/main" id="{BADEF53B-DAE4-4DB6-87FC-7DE7D09B4C68}"/>
                </a:ext>
              </a:extLst>
            </p:cNvPr>
            <p:cNvGrpSpPr>
              <a:grpSpLocks/>
            </p:cNvGrpSpPr>
            <p:nvPr/>
          </p:nvGrpSpPr>
          <p:grpSpPr bwMode="auto">
            <a:xfrm>
              <a:off x="2962" y="1420"/>
              <a:ext cx="686" cy="545"/>
              <a:chOff x="2848" y="1499"/>
              <a:chExt cx="660" cy="510"/>
            </a:xfrm>
          </p:grpSpPr>
          <p:sp>
            <p:nvSpPr>
              <p:cNvPr id="49201" name="Oval 56">
                <a:extLst>
                  <a:ext uri="{FF2B5EF4-FFF2-40B4-BE49-F238E27FC236}">
                    <a16:creationId xmlns:a16="http://schemas.microsoft.com/office/drawing/2014/main" id="{87604305-C0BE-48A4-AD23-279F2D15F464}"/>
                  </a:ext>
                </a:extLst>
              </p:cNvPr>
              <p:cNvSpPr>
                <a:spLocks noChangeArrowheads="1"/>
              </p:cNvSpPr>
              <p:nvPr/>
            </p:nvSpPr>
            <p:spPr bwMode="auto">
              <a:xfrm>
                <a:off x="2893" y="1499"/>
                <a:ext cx="568" cy="510"/>
              </a:xfrm>
              <a:prstGeom prst="ellipse">
                <a:avLst/>
              </a:prstGeom>
              <a:solidFill>
                <a:srgbClr val="FFFFFF"/>
              </a:solidFill>
              <a:ln w="19050">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9202" name="Text Box 57">
                <a:extLst>
                  <a:ext uri="{FF2B5EF4-FFF2-40B4-BE49-F238E27FC236}">
                    <a16:creationId xmlns:a16="http://schemas.microsoft.com/office/drawing/2014/main" id="{13F4434F-886B-4C0A-9710-8845609C4CDF}"/>
                  </a:ext>
                </a:extLst>
              </p:cNvPr>
              <p:cNvSpPr txBox="1">
                <a:spLocks noChangeArrowheads="1"/>
              </p:cNvSpPr>
              <p:nvPr/>
            </p:nvSpPr>
            <p:spPr bwMode="auto">
              <a:xfrm>
                <a:off x="2848" y="1535"/>
                <a:ext cx="6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t>等待</a:t>
                </a:r>
                <a:r>
                  <a:rPr lang="en-US" altLang="zh-CN" sz="1400"/>
                  <a:t> </a:t>
                </a:r>
              </a:p>
              <a:p>
                <a:pPr algn="ctr"/>
                <a:r>
                  <a:rPr lang="en-US" altLang="zh-CN" sz="1400"/>
                  <a:t>ACK0</a:t>
                </a:r>
                <a:endParaRPr lang="en-US" altLang="zh-CN" sz="1400">
                  <a:latin typeface="Times New Roman" panose="02020603050405020304" pitchFamily="18" charset="0"/>
                </a:endParaRPr>
              </a:p>
            </p:txBody>
          </p:sp>
        </p:grpSp>
        <p:sp>
          <p:nvSpPr>
            <p:cNvPr id="49174" name="Freeform 58">
              <a:extLst>
                <a:ext uri="{FF2B5EF4-FFF2-40B4-BE49-F238E27FC236}">
                  <a16:creationId xmlns:a16="http://schemas.microsoft.com/office/drawing/2014/main" id="{E890C46A-2F3C-40A5-8088-8D5F21022287}"/>
                </a:ext>
              </a:extLst>
            </p:cNvPr>
            <p:cNvSpPr>
              <a:spLocks/>
            </p:cNvSpPr>
            <p:nvPr/>
          </p:nvSpPr>
          <p:spPr bwMode="auto">
            <a:xfrm flipV="1">
              <a:off x="2158" y="1343"/>
              <a:ext cx="934" cy="139"/>
            </a:xfrm>
            <a:custGeom>
              <a:avLst/>
              <a:gdLst>
                <a:gd name="T0" fmla="*/ 0 w 2835"/>
                <a:gd name="T1" fmla="*/ 0 h 525"/>
                <a:gd name="T2" fmla="*/ 0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75" name="Freeform 59">
              <a:extLst>
                <a:ext uri="{FF2B5EF4-FFF2-40B4-BE49-F238E27FC236}">
                  <a16:creationId xmlns:a16="http://schemas.microsoft.com/office/drawing/2014/main" id="{7FC27D2D-007A-43FF-B6C9-2F48D8DD67A7}"/>
                </a:ext>
              </a:extLst>
            </p:cNvPr>
            <p:cNvSpPr>
              <a:spLocks/>
            </p:cNvSpPr>
            <p:nvPr/>
          </p:nvSpPr>
          <p:spPr bwMode="auto">
            <a:xfrm rot="-1357180">
              <a:off x="3521" y="1333"/>
              <a:ext cx="294" cy="432"/>
            </a:xfrm>
            <a:custGeom>
              <a:avLst/>
              <a:gdLst>
                <a:gd name="T0" fmla="*/ 0 w 735"/>
                <a:gd name="T1" fmla="*/ 0 h 1080"/>
                <a:gd name="T2" fmla="*/ 0 w 735"/>
                <a:gd name="T3" fmla="*/ 0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76" name="Text Box 60">
              <a:extLst>
                <a:ext uri="{FF2B5EF4-FFF2-40B4-BE49-F238E27FC236}">
                  <a16:creationId xmlns:a16="http://schemas.microsoft.com/office/drawing/2014/main" id="{A8801755-EC18-45F2-A984-00EC03AAE7F9}"/>
                </a:ext>
              </a:extLst>
            </p:cNvPr>
            <p:cNvSpPr txBox="1">
              <a:spLocks noChangeArrowheads="1"/>
            </p:cNvSpPr>
            <p:nvPr/>
          </p:nvSpPr>
          <p:spPr bwMode="auto">
            <a:xfrm>
              <a:off x="3725" y="1687"/>
              <a:ext cx="14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t>udt_send(sndpkt)</a:t>
              </a:r>
              <a:endParaRPr lang="en-US" altLang="zh-CN" sz="1600">
                <a:latin typeface="Times New Roman" panose="02020603050405020304" pitchFamily="18" charset="0"/>
              </a:endParaRPr>
            </a:p>
          </p:txBody>
        </p:sp>
        <p:sp>
          <p:nvSpPr>
            <p:cNvPr id="49177" name="Text Box 61">
              <a:extLst>
                <a:ext uri="{FF2B5EF4-FFF2-40B4-BE49-F238E27FC236}">
                  <a16:creationId xmlns:a16="http://schemas.microsoft.com/office/drawing/2014/main" id="{0974B4DF-1BEB-48B2-80DA-7F012F0381DA}"/>
                </a:ext>
              </a:extLst>
            </p:cNvPr>
            <p:cNvSpPr txBox="1">
              <a:spLocks noChangeArrowheads="1"/>
            </p:cNvSpPr>
            <p:nvPr/>
          </p:nvSpPr>
          <p:spPr bwMode="auto">
            <a:xfrm>
              <a:off x="3701" y="1210"/>
              <a:ext cx="161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t>rdt_rcv(rcvpkt) &amp;&amp;  </a:t>
              </a:r>
            </a:p>
            <a:p>
              <a:r>
                <a:rPr lang="en-US" altLang="zh-CN" sz="1600"/>
                <a:t>( corrupt(rcvpkt) ||</a:t>
              </a:r>
            </a:p>
            <a:p>
              <a:r>
                <a:rPr lang="en-US" altLang="zh-CN" sz="1600">
                  <a:solidFill>
                    <a:srgbClr val="FF0000"/>
                  </a:solidFill>
                </a:rPr>
                <a:t>isACK(rcvpkt</a:t>
              </a:r>
              <a:r>
                <a:rPr lang="zh-CN" altLang="en-US" sz="1600">
                  <a:solidFill>
                    <a:srgbClr val="FF0000"/>
                  </a:solidFill>
                </a:rPr>
                <a:t>，</a:t>
              </a:r>
              <a:r>
                <a:rPr lang="en-US" altLang="zh-CN" sz="1600">
                  <a:solidFill>
                    <a:srgbClr val="FF0000"/>
                  </a:solidFill>
                </a:rPr>
                <a:t>1)</a:t>
              </a:r>
              <a:r>
                <a:rPr lang="en-US" altLang="zh-CN" sz="1600"/>
                <a:t> )</a:t>
              </a:r>
              <a:endParaRPr lang="en-US" altLang="zh-CN" sz="1600">
                <a:latin typeface="Times New Roman" panose="02020603050405020304" pitchFamily="18" charset="0"/>
              </a:endParaRPr>
            </a:p>
          </p:txBody>
        </p:sp>
        <p:sp>
          <p:nvSpPr>
            <p:cNvPr id="49178" name="Line 62">
              <a:extLst>
                <a:ext uri="{FF2B5EF4-FFF2-40B4-BE49-F238E27FC236}">
                  <a16:creationId xmlns:a16="http://schemas.microsoft.com/office/drawing/2014/main" id="{744D24E2-5F2E-4632-80C2-E479F5F94438}"/>
                </a:ext>
              </a:extLst>
            </p:cNvPr>
            <p:cNvSpPr>
              <a:spLocks noChangeShapeType="1"/>
            </p:cNvSpPr>
            <p:nvPr/>
          </p:nvSpPr>
          <p:spPr bwMode="auto">
            <a:xfrm>
              <a:off x="3808" y="1712"/>
              <a:ext cx="90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79" name="Freeform 63">
              <a:extLst>
                <a:ext uri="{FF2B5EF4-FFF2-40B4-BE49-F238E27FC236}">
                  <a16:creationId xmlns:a16="http://schemas.microsoft.com/office/drawing/2014/main" id="{A7E534BC-6685-4EF8-9379-F2A917C5A80C}"/>
                </a:ext>
              </a:extLst>
            </p:cNvPr>
            <p:cNvSpPr>
              <a:spLocks/>
            </p:cNvSpPr>
            <p:nvPr/>
          </p:nvSpPr>
          <p:spPr bwMode="auto">
            <a:xfrm rot="16200000" flipV="1">
              <a:off x="1387" y="2200"/>
              <a:ext cx="798" cy="78"/>
            </a:xfrm>
            <a:custGeom>
              <a:avLst/>
              <a:gdLst>
                <a:gd name="T0" fmla="*/ 0 w 2835"/>
                <a:gd name="T1" fmla="*/ 0 h 525"/>
                <a:gd name="T2" fmla="*/ 0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80" name="Freeform 64">
              <a:extLst>
                <a:ext uri="{FF2B5EF4-FFF2-40B4-BE49-F238E27FC236}">
                  <a16:creationId xmlns:a16="http://schemas.microsoft.com/office/drawing/2014/main" id="{F670F47E-4F74-47CA-992C-DA0610AE9944}"/>
                </a:ext>
              </a:extLst>
            </p:cNvPr>
            <p:cNvSpPr>
              <a:spLocks/>
            </p:cNvSpPr>
            <p:nvPr/>
          </p:nvSpPr>
          <p:spPr bwMode="auto">
            <a:xfrm>
              <a:off x="2268" y="3011"/>
              <a:ext cx="1012" cy="156"/>
            </a:xfrm>
            <a:custGeom>
              <a:avLst/>
              <a:gdLst>
                <a:gd name="T0" fmla="*/ 0 w 2835"/>
                <a:gd name="T1" fmla="*/ 0 h 525"/>
                <a:gd name="T2" fmla="*/ 0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81" name="Freeform 65">
              <a:extLst>
                <a:ext uri="{FF2B5EF4-FFF2-40B4-BE49-F238E27FC236}">
                  <a16:creationId xmlns:a16="http://schemas.microsoft.com/office/drawing/2014/main" id="{9070AB0F-B597-4EFD-B4BE-520B90523713}"/>
                </a:ext>
              </a:extLst>
            </p:cNvPr>
            <p:cNvSpPr>
              <a:spLocks/>
            </p:cNvSpPr>
            <p:nvPr/>
          </p:nvSpPr>
          <p:spPr bwMode="auto">
            <a:xfrm rot="5400000" flipH="1" flipV="1">
              <a:off x="3131" y="2167"/>
              <a:ext cx="859" cy="129"/>
            </a:xfrm>
            <a:custGeom>
              <a:avLst/>
              <a:gdLst>
                <a:gd name="T0" fmla="*/ 0 w 2835"/>
                <a:gd name="T1" fmla="*/ 0 h 525"/>
                <a:gd name="T2" fmla="*/ 0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82" name="Text Box 66">
              <a:extLst>
                <a:ext uri="{FF2B5EF4-FFF2-40B4-BE49-F238E27FC236}">
                  <a16:creationId xmlns:a16="http://schemas.microsoft.com/office/drawing/2014/main" id="{C3B629EB-9539-4C25-A1B3-1E7128F7C25E}"/>
                </a:ext>
              </a:extLst>
            </p:cNvPr>
            <p:cNvSpPr txBox="1">
              <a:spLocks noChangeArrowheads="1"/>
            </p:cNvSpPr>
            <p:nvPr/>
          </p:nvSpPr>
          <p:spPr bwMode="auto">
            <a:xfrm>
              <a:off x="2120" y="3379"/>
              <a:ext cx="237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t>sndpkt = make_pkt(</a:t>
              </a:r>
              <a:r>
                <a:rPr lang="en-US" altLang="zh-CN" sz="1600">
                  <a:solidFill>
                    <a:srgbClr val="FF0000"/>
                  </a:solidFill>
                </a:rPr>
                <a:t>1</a:t>
              </a:r>
              <a:r>
                <a:rPr lang="en-US" altLang="zh-CN" sz="1600"/>
                <a:t>, data, checksum)</a:t>
              </a:r>
            </a:p>
            <a:p>
              <a:r>
                <a:rPr lang="en-US" altLang="zh-CN" sz="1600"/>
                <a:t>udt_send(sndpkt)</a:t>
              </a:r>
              <a:endParaRPr lang="en-US" altLang="zh-CN" sz="1600">
                <a:latin typeface="Times New Roman" panose="02020603050405020304" pitchFamily="18" charset="0"/>
              </a:endParaRPr>
            </a:p>
          </p:txBody>
        </p:sp>
        <p:sp>
          <p:nvSpPr>
            <p:cNvPr id="49183" name="Text Box 67">
              <a:extLst>
                <a:ext uri="{FF2B5EF4-FFF2-40B4-BE49-F238E27FC236}">
                  <a16:creationId xmlns:a16="http://schemas.microsoft.com/office/drawing/2014/main" id="{7B114949-0C80-4DCA-B480-4A75049BB8C7}"/>
                </a:ext>
              </a:extLst>
            </p:cNvPr>
            <p:cNvSpPr txBox="1">
              <a:spLocks noChangeArrowheads="1"/>
            </p:cNvSpPr>
            <p:nvPr/>
          </p:nvSpPr>
          <p:spPr bwMode="auto">
            <a:xfrm>
              <a:off x="2164" y="3166"/>
              <a:ext cx="1505"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t>rdt_send(data)</a:t>
              </a:r>
              <a:endParaRPr lang="en-US" altLang="zh-CN" sz="1600">
                <a:latin typeface="Times New Roman" panose="02020603050405020304" pitchFamily="18" charset="0"/>
              </a:endParaRPr>
            </a:p>
          </p:txBody>
        </p:sp>
        <p:sp>
          <p:nvSpPr>
            <p:cNvPr id="49184" name="Line 68">
              <a:extLst>
                <a:ext uri="{FF2B5EF4-FFF2-40B4-BE49-F238E27FC236}">
                  <a16:creationId xmlns:a16="http://schemas.microsoft.com/office/drawing/2014/main" id="{AEE87535-4295-4AAA-9622-51537BEA1F22}"/>
                </a:ext>
              </a:extLst>
            </p:cNvPr>
            <p:cNvSpPr>
              <a:spLocks noChangeShapeType="1"/>
            </p:cNvSpPr>
            <p:nvPr/>
          </p:nvSpPr>
          <p:spPr bwMode="auto">
            <a:xfrm>
              <a:off x="2194" y="3388"/>
              <a:ext cx="1829"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85" name="Text Box 69">
              <a:extLst>
                <a:ext uri="{FF2B5EF4-FFF2-40B4-BE49-F238E27FC236}">
                  <a16:creationId xmlns:a16="http://schemas.microsoft.com/office/drawing/2014/main" id="{36447B03-2352-46CD-B47E-32345CA924E6}"/>
                </a:ext>
              </a:extLst>
            </p:cNvPr>
            <p:cNvSpPr txBox="1">
              <a:spLocks noChangeArrowheads="1"/>
            </p:cNvSpPr>
            <p:nvPr/>
          </p:nvSpPr>
          <p:spPr bwMode="auto">
            <a:xfrm>
              <a:off x="3586" y="1999"/>
              <a:ext cx="1887"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t>rdt_rcv(rcvpkt)   </a:t>
              </a:r>
            </a:p>
            <a:p>
              <a:r>
                <a:rPr lang="en-US" altLang="zh-CN" sz="1600">
                  <a:solidFill>
                    <a:srgbClr val="FF0000"/>
                  </a:solidFill>
                </a:rPr>
                <a:t>&amp;&amp; </a:t>
              </a:r>
              <a:r>
                <a:rPr lang="en-US" altLang="zh-CN" sz="1600"/>
                <a:t>notcorrupt(rcvpkt)</a:t>
              </a:r>
              <a:r>
                <a:rPr lang="en-US" altLang="zh-CN" sz="1600">
                  <a:solidFill>
                    <a:srgbClr val="FF0000"/>
                  </a:solidFill>
                </a:rPr>
                <a:t> </a:t>
              </a:r>
            </a:p>
            <a:p>
              <a:r>
                <a:rPr lang="en-US" altLang="zh-CN" sz="1600">
                  <a:solidFill>
                    <a:srgbClr val="FF0000"/>
                  </a:solidFill>
                </a:rPr>
                <a:t>&amp;&amp; isACK(rcvpkt</a:t>
              </a:r>
              <a:r>
                <a:rPr lang="zh-CN" altLang="en-US" sz="1600">
                  <a:solidFill>
                    <a:srgbClr val="FF0000"/>
                  </a:solidFill>
                </a:rPr>
                <a:t>，</a:t>
              </a:r>
              <a:r>
                <a:rPr lang="en-US" altLang="zh-CN" sz="1600">
                  <a:solidFill>
                    <a:srgbClr val="FF0000"/>
                  </a:solidFill>
                </a:rPr>
                <a:t>0)</a:t>
              </a:r>
              <a:r>
                <a:rPr lang="en-US" altLang="zh-CN" sz="1600"/>
                <a:t> </a:t>
              </a:r>
            </a:p>
          </p:txBody>
        </p:sp>
        <p:sp>
          <p:nvSpPr>
            <p:cNvPr id="49186" name="Line 70">
              <a:extLst>
                <a:ext uri="{FF2B5EF4-FFF2-40B4-BE49-F238E27FC236}">
                  <a16:creationId xmlns:a16="http://schemas.microsoft.com/office/drawing/2014/main" id="{F137B6AD-3D10-4CA1-89C0-B92DCF469ED8}"/>
                </a:ext>
              </a:extLst>
            </p:cNvPr>
            <p:cNvSpPr>
              <a:spLocks noChangeShapeType="1"/>
            </p:cNvSpPr>
            <p:nvPr/>
          </p:nvSpPr>
          <p:spPr bwMode="auto">
            <a:xfrm>
              <a:off x="3667" y="251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87" name="Text Box 71">
              <a:extLst>
                <a:ext uri="{FF2B5EF4-FFF2-40B4-BE49-F238E27FC236}">
                  <a16:creationId xmlns:a16="http://schemas.microsoft.com/office/drawing/2014/main" id="{CF57297E-EA77-4E03-960C-1DA63F77D1F4}"/>
                </a:ext>
              </a:extLst>
            </p:cNvPr>
            <p:cNvSpPr txBox="1">
              <a:spLocks noChangeArrowheads="1"/>
            </p:cNvSpPr>
            <p:nvPr/>
          </p:nvSpPr>
          <p:spPr bwMode="auto">
            <a:xfrm>
              <a:off x="454" y="3424"/>
              <a:ext cx="114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t>udt_send(sndpkt)</a:t>
              </a:r>
              <a:endParaRPr lang="en-US" altLang="zh-CN" sz="1600">
                <a:latin typeface="Times New Roman" panose="02020603050405020304" pitchFamily="18" charset="0"/>
              </a:endParaRPr>
            </a:p>
          </p:txBody>
        </p:sp>
        <p:sp>
          <p:nvSpPr>
            <p:cNvPr id="49188" name="Text Box 72">
              <a:extLst>
                <a:ext uri="{FF2B5EF4-FFF2-40B4-BE49-F238E27FC236}">
                  <a16:creationId xmlns:a16="http://schemas.microsoft.com/office/drawing/2014/main" id="{FFFE53C3-A7BD-40B9-AFD1-74073851DB8B}"/>
                </a:ext>
              </a:extLst>
            </p:cNvPr>
            <p:cNvSpPr txBox="1">
              <a:spLocks noChangeArrowheads="1"/>
            </p:cNvSpPr>
            <p:nvPr/>
          </p:nvSpPr>
          <p:spPr bwMode="auto">
            <a:xfrm>
              <a:off x="438" y="2909"/>
              <a:ext cx="1267"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t>rdt_rcv(rcvpkt) &amp;&amp;  </a:t>
              </a:r>
            </a:p>
            <a:p>
              <a:r>
                <a:rPr lang="en-US" altLang="zh-CN" sz="1600"/>
                <a:t>( corrupt(rcvpkt) ||</a:t>
              </a:r>
            </a:p>
            <a:p>
              <a:r>
                <a:rPr lang="en-US" altLang="zh-CN" sz="1600">
                  <a:solidFill>
                    <a:srgbClr val="FF0000"/>
                  </a:solidFill>
                </a:rPr>
                <a:t>isACK(rcvpkt</a:t>
              </a:r>
              <a:r>
                <a:rPr lang="zh-CN" altLang="en-US" sz="1600">
                  <a:solidFill>
                    <a:srgbClr val="FF0000"/>
                  </a:solidFill>
                </a:rPr>
                <a:t>，</a:t>
              </a:r>
              <a:r>
                <a:rPr lang="en-US" altLang="zh-CN" sz="1600">
                  <a:solidFill>
                    <a:srgbClr val="FF0000"/>
                  </a:solidFill>
                </a:rPr>
                <a:t>0)</a:t>
              </a:r>
              <a:r>
                <a:rPr lang="en-US" altLang="zh-CN" sz="1600"/>
                <a:t> )</a:t>
              </a:r>
              <a:endParaRPr lang="en-US" altLang="zh-CN" sz="1600">
                <a:latin typeface="Times New Roman" panose="02020603050405020304" pitchFamily="18" charset="0"/>
              </a:endParaRPr>
            </a:p>
          </p:txBody>
        </p:sp>
        <p:sp>
          <p:nvSpPr>
            <p:cNvPr id="49189" name="Line 73">
              <a:extLst>
                <a:ext uri="{FF2B5EF4-FFF2-40B4-BE49-F238E27FC236}">
                  <a16:creationId xmlns:a16="http://schemas.microsoft.com/office/drawing/2014/main" id="{CA507C42-06EA-49AC-B0C9-0244E667BCA6}"/>
                </a:ext>
              </a:extLst>
            </p:cNvPr>
            <p:cNvSpPr>
              <a:spLocks noChangeShapeType="1"/>
            </p:cNvSpPr>
            <p:nvPr/>
          </p:nvSpPr>
          <p:spPr bwMode="auto">
            <a:xfrm>
              <a:off x="511" y="3429"/>
              <a:ext cx="981"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90" name="Text Box 74">
              <a:extLst>
                <a:ext uri="{FF2B5EF4-FFF2-40B4-BE49-F238E27FC236}">
                  <a16:creationId xmlns:a16="http://schemas.microsoft.com/office/drawing/2014/main" id="{38EE5334-F2A7-4B41-9DC6-E9808487136D}"/>
                </a:ext>
              </a:extLst>
            </p:cNvPr>
            <p:cNvSpPr txBox="1">
              <a:spLocks noChangeArrowheads="1"/>
            </p:cNvSpPr>
            <p:nvPr/>
          </p:nvSpPr>
          <p:spPr bwMode="auto">
            <a:xfrm>
              <a:off x="402" y="1900"/>
              <a:ext cx="1329"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t>rdt_rcv(rcvpkt)   </a:t>
              </a:r>
            </a:p>
            <a:p>
              <a:r>
                <a:rPr lang="en-US" altLang="zh-CN" sz="1600">
                  <a:solidFill>
                    <a:srgbClr val="FF0000"/>
                  </a:solidFill>
                </a:rPr>
                <a:t>&amp;&amp; </a:t>
              </a:r>
              <a:r>
                <a:rPr lang="en-US" altLang="zh-CN" sz="1600"/>
                <a:t>notcorrupt(rcvpkt)</a:t>
              </a:r>
              <a:r>
                <a:rPr lang="en-US" altLang="zh-CN" sz="1600">
                  <a:solidFill>
                    <a:srgbClr val="FF0000"/>
                  </a:solidFill>
                </a:rPr>
                <a:t> </a:t>
              </a:r>
            </a:p>
            <a:p>
              <a:r>
                <a:rPr lang="en-US" altLang="zh-CN" sz="1600">
                  <a:solidFill>
                    <a:srgbClr val="FF0000"/>
                  </a:solidFill>
                </a:rPr>
                <a:t>&amp;&amp; isACK(rcvpkt</a:t>
              </a:r>
              <a:r>
                <a:rPr lang="zh-CN" altLang="en-US" sz="1600">
                  <a:solidFill>
                    <a:srgbClr val="FF0000"/>
                  </a:solidFill>
                </a:rPr>
                <a:t>，</a:t>
              </a:r>
              <a:r>
                <a:rPr lang="en-US" altLang="zh-CN" sz="1600">
                  <a:solidFill>
                    <a:srgbClr val="FF0000"/>
                  </a:solidFill>
                </a:rPr>
                <a:t>1)</a:t>
              </a:r>
              <a:r>
                <a:rPr lang="en-US" altLang="zh-CN" sz="1000"/>
                <a:t> </a:t>
              </a:r>
              <a:endParaRPr lang="en-US" altLang="zh-CN" sz="2400">
                <a:latin typeface="Times New Roman" panose="02020603050405020304" pitchFamily="18" charset="0"/>
              </a:endParaRPr>
            </a:p>
          </p:txBody>
        </p:sp>
        <p:sp>
          <p:nvSpPr>
            <p:cNvPr id="49191" name="Line 75">
              <a:extLst>
                <a:ext uri="{FF2B5EF4-FFF2-40B4-BE49-F238E27FC236}">
                  <a16:creationId xmlns:a16="http://schemas.microsoft.com/office/drawing/2014/main" id="{92D34B02-953C-46E9-BB16-E688F57170DA}"/>
                </a:ext>
              </a:extLst>
            </p:cNvPr>
            <p:cNvSpPr>
              <a:spLocks noChangeShapeType="1"/>
            </p:cNvSpPr>
            <p:nvPr/>
          </p:nvSpPr>
          <p:spPr bwMode="auto">
            <a:xfrm>
              <a:off x="493" y="2428"/>
              <a:ext cx="109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9192" name="Group 76">
              <a:extLst>
                <a:ext uri="{FF2B5EF4-FFF2-40B4-BE49-F238E27FC236}">
                  <a16:creationId xmlns:a16="http://schemas.microsoft.com/office/drawing/2014/main" id="{8C530F61-CDC4-4BA5-BA2D-1A8F81C6FBF3}"/>
                </a:ext>
              </a:extLst>
            </p:cNvPr>
            <p:cNvGrpSpPr>
              <a:grpSpLocks/>
            </p:cNvGrpSpPr>
            <p:nvPr/>
          </p:nvGrpSpPr>
          <p:grpSpPr bwMode="auto">
            <a:xfrm>
              <a:off x="3057" y="2646"/>
              <a:ext cx="704" cy="519"/>
              <a:chOff x="4156" y="2812"/>
              <a:chExt cx="704" cy="519"/>
            </a:xfrm>
          </p:grpSpPr>
          <p:sp>
            <p:nvSpPr>
              <p:cNvPr id="49199" name="Oval 77">
                <a:extLst>
                  <a:ext uri="{FF2B5EF4-FFF2-40B4-BE49-F238E27FC236}">
                    <a16:creationId xmlns:a16="http://schemas.microsoft.com/office/drawing/2014/main" id="{7E13AF1F-EF0F-4366-B906-3C98726177BB}"/>
                  </a:ext>
                </a:extLst>
              </p:cNvPr>
              <p:cNvSpPr>
                <a:spLocks noChangeArrowheads="1"/>
              </p:cNvSpPr>
              <p:nvPr/>
            </p:nvSpPr>
            <p:spPr bwMode="auto">
              <a:xfrm>
                <a:off x="4242" y="2812"/>
                <a:ext cx="567" cy="519"/>
              </a:xfrm>
              <a:prstGeom prst="ellipse">
                <a:avLst/>
              </a:prstGeom>
              <a:solidFill>
                <a:srgbClr val="FFFFFF"/>
              </a:solidFill>
              <a:ln w="19050">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9200" name="Text Box 78">
                <a:extLst>
                  <a:ext uri="{FF2B5EF4-FFF2-40B4-BE49-F238E27FC236}">
                    <a16:creationId xmlns:a16="http://schemas.microsoft.com/office/drawing/2014/main" id="{1C193571-4D95-45CC-B040-32A8797F3826}"/>
                  </a:ext>
                </a:extLst>
              </p:cNvPr>
              <p:cNvSpPr txBox="1">
                <a:spLocks noChangeArrowheads="1"/>
              </p:cNvSpPr>
              <p:nvPr/>
            </p:nvSpPr>
            <p:spPr bwMode="auto">
              <a:xfrm>
                <a:off x="4156" y="2870"/>
                <a:ext cx="7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t>等待来自</a:t>
                </a:r>
              </a:p>
              <a:p>
                <a:pPr algn="ctr"/>
                <a:r>
                  <a:rPr lang="zh-CN" altLang="en-US" sz="1400"/>
                  <a:t>上层的</a:t>
                </a:r>
              </a:p>
              <a:p>
                <a:pPr algn="ctr"/>
                <a:r>
                  <a:rPr lang="zh-CN" altLang="en-US" sz="1400"/>
                  <a:t>调用</a:t>
                </a:r>
                <a:r>
                  <a:rPr lang="en-US" altLang="zh-CN" sz="1400"/>
                  <a:t>1</a:t>
                </a:r>
                <a:endParaRPr lang="en-US" altLang="zh-CN" sz="1400">
                  <a:latin typeface="Times New Roman" panose="02020603050405020304" pitchFamily="18" charset="0"/>
                </a:endParaRPr>
              </a:p>
            </p:txBody>
          </p:sp>
        </p:grpSp>
        <p:grpSp>
          <p:nvGrpSpPr>
            <p:cNvPr id="49193" name="Group 79">
              <a:extLst>
                <a:ext uri="{FF2B5EF4-FFF2-40B4-BE49-F238E27FC236}">
                  <a16:creationId xmlns:a16="http://schemas.microsoft.com/office/drawing/2014/main" id="{8FE3B189-6E60-4788-91A3-B96AE33086B4}"/>
                </a:ext>
              </a:extLst>
            </p:cNvPr>
            <p:cNvGrpSpPr>
              <a:grpSpLocks/>
            </p:cNvGrpSpPr>
            <p:nvPr/>
          </p:nvGrpSpPr>
          <p:grpSpPr bwMode="auto">
            <a:xfrm>
              <a:off x="1678" y="2612"/>
              <a:ext cx="659" cy="519"/>
              <a:chOff x="4916" y="3266"/>
              <a:chExt cx="659" cy="519"/>
            </a:xfrm>
          </p:grpSpPr>
          <p:sp>
            <p:nvSpPr>
              <p:cNvPr id="49197" name="Oval 80">
                <a:extLst>
                  <a:ext uri="{FF2B5EF4-FFF2-40B4-BE49-F238E27FC236}">
                    <a16:creationId xmlns:a16="http://schemas.microsoft.com/office/drawing/2014/main" id="{CE385DD2-DABD-4606-BC9D-669D0D0B639C}"/>
                  </a:ext>
                </a:extLst>
              </p:cNvPr>
              <p:cNvSpPr>
                <a:spLocks noChangeArrowheads="1"/>
              </p:cNvSpPr>
              <p:nvPr/>
            </p:nvSpPr>
            <p:spPr bwMode="auto">
              <a:xfrm>
                <a:off x="4957" y="3266"/>
                <a:ext cx="567" cy="519"/>
              </a:xfrm>
              <a:prstGeom prst="ellipse">
                <a:avLst/>
              </a:prstGeom>
              <a:solidFill>
                <a:srgbClr val="FFFFFF"/>
              </a:solidFill>
              <a:ln w="19050">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9198" name="Text Box 81">
                <a:extLst>
                  <a:ext uri="{FF2B5EF4-FFF2-40B4-BE49-F238E27FC236}">
                    <a16:creationId xmlns:a16="http://schemas.microsoft.com/office/drawing/2014/main" id="{B9D85D5A-83C5-44F8-BFDB-AFD2A537738F}"/>
                  </a:ext>
                </a:extLst>
              </p:cNvPr>
              <p:cNvSpPr txBox="1">
                <a:spLocks noChangeArrowheads="1"/>
              </p:cNvSpPr>
              <p:nvPr/>
            </p:nvSpPr>
            <p:spPr bwMode="auto">
              <a:xfrm>
                <a:off x="4916" y="3319"/>
                <a:ext cx="65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t>等待</a:t>
                </a:r>
              </a:p>
              <a:p>
                <a:pPr algn="ctr"/>
                <a:r>
                  <a:rPr lang="en-US" altLang="zh-CN" sz="1400"/>
                  <a:t>ACK 1</a:t>
                </a:r>
                <a:endParaRPr lang="en-US" altLang="zh-CN" sz="1400">
                  <a:latin typeface="Times New Roman" panose="02020603050405020304" pitchFamily="18" charset="0"/>
                </a:endParaRPr>
              </a:p>
            </p:txBody>
          </p:sp>
        </p:grpSp>
        <p:sp>
          <p:nvSpPr>
            <p:cNvPr id="49194" name="Text Box 82">
              <a:extLst>
                <a:ext uri="{FF2B5EF4-FFF2-40B4-BE49-F238E27FC236}">
                  <a16:creationId xmlns:a16="http://schemas.microsoft.com/office/drawing/2014/main" id="{C0E1BF25-975E-4C8D-AC42-5A2F7D128D54}"/>
                </a:ext>
              </a:extLst>
            </p:cNvPr>
            <p:cNvSpPr txBox="1">
              <a:spLocks noChangeArrowheads="1"/>
            </p:cNvSpPr>
            <p:nvPr/>
          </p:nvSpPr>
          <p:spPr bwMode="auto">
            <a:xfrm>
              <a:off x="3908" y="2516"/>
              <a:ext cx="2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latin typeface="Symbol" panose="05050102010706020507" pitchFamily="18" charset="2"/>
                </a:rPr>
                <a:t>L</a:t>
              </a:r>
            </a:p>
          </p:txBody>
        </p:sp>
        <p:sp>
          <p:nvSpPr>
            <p:cNvPr id="49195" name="Text Box 83">
              <a:extLst>
                <a:ext uri="{FF2B5EF4-FFF2-40B4-BE49-F238E27FC236}">
                  <a16:creationId xmlns:a16="http://schemas.microsoft.com/office/drawing/2014/main" id="{76FCE04D-7E61-4AB1-8CA2-D455B86D5F3E}"/>
                </a:ext>
              </a:extLst>
            </p:cNvPr>
            <p:cNvSpPr txBox="1">
              <a:spLocks noChangeArrowheads="1"/>
            </p:cNvSpPr>
            <p:nvPr/>
          </p:nvSpPr>
          <p:spPr bwMode="auto">
            <a:xfrm>
              <a:off x="853" y="2437"/>
              <a:ext cx="2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latin typeface="Symbol" panose="05050102010706020507" pitchFamily="18" charset="2"/>
                </a:rPr>
                <a:t>L</a:t>
              </a:r>
            </a:p>
          </p:txBody>
        </p:sp>
        <p:sp>
          <p:nvSpPr>
            <p:cNvPr id="49196" name="Line 84">
              <a:extLst>
                <a:ext uri="{FF2B5EF4-FFF2-40B4-BE49-F238E27FC236}">
                  <a16:creationId xmlns:a16="http://schemas.microsoft.com/office/drawing/2014/main" id="{F775DE54-C63D-4582-9B72-7B182E8DDFFF}"/>
                </a:ext>
              </a:extLst>
            </p:cNvPr>
            <p:cNvSpPr>
              <a:spLocks noChangeShapeType="1"/>
            </p:cNvSpPr>
            <p:nvPr/>
          </p:nvSpPr>
          <p:spPr bwMode="auto">
            <a:xfrm flipH="1">
              <a:off x="4656" y="816"/>
              <a:ext cx="336"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49158" name="Rectangle 85">
            <a:extLst>
              <a:ext uri="{FF2B5EF4-FFF2-40B4-BE49-F238E27FC236}">
                <a16:creationId xmlns:a16="http://schemas.microsoft.com/office/drawing/2014/main" id="{C6AD06FA-6645-4FD9-8386-408015CE5060}"/>
              </a:ext>
            </a:extLst>
          </p:cNvPr>
          <p:cNvSpPr>
            <a:spLocks noChangeArrowheads="1"/>
          </p:cNvSpPr>
          <p:nvPr/>
        </p:nvSpPr>
        <p:spPr bwMode="auto">
          <a:xfrm>
            <a:off x="1944688" y="606428"/>
            <a:ext cx="57832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dirty="0">
                <a:solidFill>
                  <a:schemeClr val="tx2"/>
                </a:solidFill>
                <a:latin typeface="楷体" panose="02010609060101010101" pitchFamily="49" charset="-122"/>
                <a:ea typeface="楷体" panose="02010609060101010101" pitchFamily="49" charset="-122"/>
              </a:rPr>
              <a:t>rdt2.2: </a:t>
            </a:r>
            <a:r>
              <a:rPr lang="zh-CN" altLang="en-US" sz="2400" dirty="0">
                <a:solidFill>
                  <a:schemeClr val="tx2"/>
                </a:solidFill>
                <a:latin typeface="楷体" panose="02010609060101010101" pitchFamily="49" charset="-122"/>
                <a:ea typeface="楷体" panose="02010609060101010101" pitchFamily="49" charset="-122"/>
              </a:rPr>
              <a:t>发送方（检查确认的分组序号）</a:t>
            </a:r>
          </a:p>
        </p:txBody>
      </p:sp>
      <p:sp>
        <p:nvSpPr>
          <p:cNvPr id="49159" name="Text Box 86">
            <a:extLst>
              <a:ext uri="{FF2B5EF4-FFF2-40B4-BE49-F238E27FC236}">
                <a16:creationId xmlns:a16="http://schemas.microsoft.com/office/drawing/2014/main" id="{3E570E61-7B93-40D7-BB0D-0135BBBAD95A}"/>
              </a:ext>
            </a:extLst>
          </p:cNvPr>
          <p:cNvSpPr txBox="1">
            <a:spLocks noChangeArrowheads="1"/>
          </p:cNvSpPr>
          <p:nvPr/>
        </p:nvSpPr>
        <p:spPr bwMode="auto">
          <a:xfrm>
            <a:off x="8451850" y="1000126"/>
            <a:ext cx="28520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a:latin typeface="楷体" panose="02010609060101010101" pitchFamily="49" charset="-122"/>
                <a:ea typeface="楷体" panose="02010609060101010101" pitchFamily="49" charset="-122"/>
              </a:rPr>
              <a:t>确认损坏或确认中序号不对，</a:t>
            </a:r>
          </a:p>
          <a:p>
            <a:r>
              <a:rPr lang="zh-CN" altLang="en-US" sz="1600" dirty="0">
                <a:latin typeface="楷体" panose="02010609060101010101" pitchFamily="49" charset="-122"/>
                <a:ea typeface="楷体" panose="02010609060101010101" pitchFamily="49" charset="-122"/>
              </a:rPr>
              <a:t>重发分组</a:t>
            </a:r>
          </a:p>
        </p:txBody>
      </p:sp>
      <p:sp>
        <p:nvSpPr>
          <p:cNvPr id="49160" name="Text Box 87">
            <a:extLst>
              <a:ext uri="{FF2B5EF4-FFF2-40B4-BE49-F238E27FC236}">
                <a16:creationId xmlns:a16="http://schemas.microsoft.com/office/drawing/2014/main" id="{CE301389-F97F-4CFE-A996-082B0BEB375B}"/>
              </a:ext>
            </a:extLst>
          </p:cNvPr>
          <p:cNvSpPr txBox="1">
            <a:spLocks noChangeArrowheads="1"/>
          </p:cNvSpPr>
          <p:nvPr/>
        </p:nvSpPr>
        <p:spPr bwMode="auto">
          <a:xfrm>
            <a:off x="8256588" y="4648201"/>
            <a:ext cx="22161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楷体" panose="02010609060101010101" pitchFamily="49" charset="-122"/>
                <a:ea typeface="楷体" panose="02010609060101010101" pitchFamily="49" charset="-122"/>
              </a:rPr>
              <a:t>收到</a:t>
            </a:r>
            <a:r>
              <a:rPr lang="en-US" altLang="zh-CN" sz="1600">
                <a:latin typeface="楷体" panose="02010609060101010101" pitchFamily="49" charset="-122"/>
                <a:ea typeface="楷体" panose="02010609060101010101" pitchFamily="49" charset="-122"/>
              </a:rPr>
              <a:t>ACK0</a:t>
            </a:r>
            <a:r>
              <a:rPr lang="zh-CN" altLang="en-US" sz="1600">
                <a:latin typeface="楷体" panose="02010609060101010101" pitchFamily="49" charset="-122"/>
                <a:ea typeface="楷体" panose="02010609060101010101" pitchFamily="49" charset="-122"/>
              </a:rPr>
              <a:t>，</a:t>
            </a:r>
          </a:p>
          <a:p>
            <a:r>
              <a:rPr lang="zh-CN" altLang="en-US" sz="1600">
                <a:latin typeface="楷体" panose="02010609060101010101" pitchFamily="49" charset="-122"/>
                <a:ea typeface="楷体" panose="02010609060101010101" pitchFamily="49" charset="-122"/>
              </a:rPr>
              <a:t>等待上层新的数据到来</a:t>
            </a:r>
          </a:p>
        </p:txBody>
      </p:sp>
      <p:sp>
        <p:nvSpPr>
          <p:cNvPr id="49161" name="Line 88">
            <a:extLst>
              <a:ext uri="{FF2B5EF4-FFF2-40B4-BE49-F238E27FC236}">
                <a16:creationId xmlns:a16="http://schemas.microsoft.com/office/drawing/2014/main" id="{EDD6FE76-8408-4577-8692-10C03F061A43}"/>
              </a:ext>
            </a:extLst>
          </p:cNvPr>
          <p:cNvSpPr>
            <a:spLocks noChangeShapeType="1"/>
          </p:cNvSpPr>
          <p:nvPr/>
        </p:nvSpPr>
        <p:spPr bwMode="auto">
          <a:xfrm flipH="1" flipV="1">
            <a:off x="8183564" y="4365625"/>
            <a:ext cx="433387" cy="2873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4">
            <a:extLst>
              <a:ext uri="{FF2B5EF4-FFF2-40B4-BE49-F238E27FC236}">
                <a16:creationId xmlns:a16="http://schemas.microsoft.com/office/drawing/2014/main" id="{C0D256B0-BF62-4C2B-A5C9-03AC8EF7FFFC}"/>
              </a:ext>
            </a:extLst>
          </p:cNvPr>
          <p:cNvSpPr>
            <a:spLocks noChangeArrowheads="1"/>
          </p:cNvSpPr>
          <p:nvPr/>
        </p:nvSpPr>
        <p:spPr bwMode="auto">
          <a:xfrm>
            <a:off x="1943894" y="657256"/>
            <a:ext cx="69977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dirty="0">
                <a:solidFill>
                  <a:schemeClr val="tx2"/>
                </a:solidFill>
                <a:latin typeface="楷体" panose="02010609060101010101" pitchFamily="49" charset="-122"/>
                <a:ea typeface="楷体" panose="02010609060101010101" pitchFamily="49" charset="-122"/>
              </a:rPr>
              <a:t>rdt2.2: </a:t>
            </a:r>
            <a:r>
              <a:rPr lang="zh-CN" altLang="en-US" sz="2400" dirty="0">
                <a:solidFill>
                  <a:schemeClr val="tx2"/>
                </a:solidFill>
                <a:latin typeface="楷体" panose="02010609060101010101" pitchFamily="49" charset="-122"/>
                <a:ea typeface="楷体" panose="02010609060101010101" pitchFamily="49" charset="-122"/>
              </a:rPr>
              <a:t>接受方</a:t>
            </a:r>
            <a:r>
              <a:rPr lang="en-US" altLang="zh-CN" sz="2400" dirty="0">
                <a:solidFill>
                  <a:schemeClr val="tx2"/>
                </a:solidFill>
                <a:latin typeface="楷体" panose="02010609060101010101" pitchFamily="49" charset="-122"/>
                <a:ea typeface="楷体" panose="02010609060101010101" pitchFamily="49" charset="-122"/>
              </a:rPr>
              <a:t>(</a:t>
            </a:r>
            <a:r>
              <a:rPr lang="zh-CN" altLang="en-US" sz="2400" dirty="0">
                <a:solidFill>
                  <a:schemeClr val="tx2"/>
                </a:solidFill>
                <a:latin typeface="楷体" panose="02010609060101010101" pitchFamily="49" charset="-122"/>
                <a:ea typeface="楷体" panose="02010609060101010101" pitchFamily="49" charset="-122"/>
              </a:rPr>
              <a:t>确认指明了所确认的分组序号</a:t>
            </a:r>
            <a:r>
              <a:rPr lang="en-US" altLang="zh-CN" sz="2400" dirty="0">
                <a:solidFill>
                  <a:schemeClr val="tx2"/>
                </a:solidFill>
                <a:latin typeface="楷体" panose="02010609060101010101" pitchFamily="49" charset="-122"/>
                <a:ea typeface="楷体" panose="02010609060101010101" pitchFamily="49" charset="-122"/>
              </a:rPr>
              <a:t>)</a:t>
            </a:r>
            <a:endParaRPr lang="zh-CN" altLang="en-US" sz="2400" dirty="0">
              <a:solidFill>
                <a:schemeClr val="tx2"/>
              </a:solidFill>
              <a:latin typeface="楷体" panose="02010609060101010101" pitchFamily="49" charset="-122"/>
              <a:ea typeface="楷体" panose="02010609060101010101" pitchFamily="49" charset="-122"/>
            </a:endParaRPr>
          </a:p>
        </p:txBody>
      </p:sp>
      <p:sp>
        <p:nvSpPr>
          <p:cNvPr id="50180" name="Oval 6">
            <a:extLst>
              <a:ext uri="{FF2B5EF4-FFF2-40B4-BE49-F238E27FC236}">
                <a16:creationId xmlns:a16="http://schemas.microsoft.com/office/drawing/2014/main" id="{5D2D0F30-D6AB-4DC5-9748-C4AF64D2C672}"/>
              </a:ext>
            </a:extLst>
          </p:cNvPr>
          <p:cNvSpPr>
            <a:spLocks noChangeArrowheads="1"/>
          </p:cNvSpPr>
          <p:nvPr/>
        </p:nvSpPr>
        <p:spPr bwMode="auto">
          <a:xfrm>
            <a:off x="6315075" y="3552825"/>
            <a:ext cx="762000" cy="762000"/>
          </a:xfrm>
          <a:prstGeom prst="ellipse">
            <a:avLst/>
          </a:prstGeom>
          <a:solidFill>
            <a:srgbClr val="339933"/>
          </a:solidFill>
          <a:ln w="19050">
            <a:solidFill>
              <a:srgbClr val="0099FF"/>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0181" name="Oval 7">
            <a:extLst>
              <a:ext uri="{FF2B5EF4-FFF2-40B4-BE49-F238E27FC236}">
                <a16:creationId xmlns:a16="http://schemas.microsoft.com/office/drawing/2014/main" id="{E2EFB17C-6664-4D84-AAFF-AE81ACF2DA75}"/>
              </a:ext>
            </a:extLst>
          </p:cNvPr>
          <p:cNvSpPr>
            <a:spLocks noChangeArrowheads="1"/>
          </p:cNvSpPr>
          <p:nvPr/>
        </p:nvSpPr>
        <p:spPr bwMode="auto">
          <a:xfrm>
            <a:off x="4562475" y="3476625"/>
            <a:ext cx="762000" cy="838200"/>
          </a:xfrm>
          <a:prstGeom prst="ellipse">
            <a:avLst/>
          </a:prstGeom>
          <a:solidFill>
            <a:srgbClr val="339933"/>
          </a:solidFill>
          <a:ln w="19050">
            <a:solidFill>
              <a:srgbClr val="0099FF"/>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50182" name="Group 8">
            <a:extLst>
              <a:ext uri="{FF2B5EF4-FFF2-40B4-BE49-F238E27FC236}">
                <a16:creationId xmlns:a16="http://schemas.microsoft.com/office/drawing/2014/main" id="{E61E81A8-6B00-4C65-854E-371B48A0658A}"/>
              </a:ext>
            </a:extLst>
          </p:cNvPr>
          <p:cNvGrpSpPr>
            <a:grpSpLocks/>
          </p:cNvGrpSpPr>
          <p:nvPr/>
        </p:nvGrpSpPr>
        <p:grpSpPr bwMode="auto">
          <a:xfrm>
            <a:off x="4476751" y="3552825"/>
            <a:ext cx="817563" cy="795338"/>
            <a:chOff x="963" y="1131"/>
            <a:chExt cx="515" cy="501"/>
          </a:xfrm>
        </p:grpSpPr>
        <p:sp>
          <p:nvSpPr>
            <p:cNvPr id="50209" name="Oval 9">
              <a:extLst>
                <a:ext uri="{FF2B5EF4-FFF2-40B4-BE49-F238E27FC236}">
                  <a16:creationId xmlns:a16="http://schemas.microsoft.com/office/drawing/2014/main" id="{F5C20B89-0E14-44CA-99DB-1296DD9D53C0}"/>
                </a:ext>
              </a:extLst>
            </p:cNvPr>
            <p:cNvSpPr>
              <a:spLocks noChangeArrowheads="1"/>
            </p:cNvSpPr>
            <p:nvPr/>
          </p:nvSpPr>
          <p:spPr bwMode="auto">
            <a:xfrm>
              <a:off x="963" y="1131"/>
              <a:ext cx="490" cy="501"/>
            </a:xfrm>
            <a:prstGeom prst="ellipse">
              <a:avLst/>
            </a:prstGeom>
            <a:solidFill>
              <a:srgbClr val="FFFFFF"/>
            </a:solidFill>
            <a:ln w="19050">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0210" name="Text Box 10">
              <a:extLst>
                <a:ext uri="{FF2B5EF4-FFF2-40B4-BE49-F238E27FC236}">
                  <a16:creationId xmlns:a16="http://schemas.microsoft.com/office/drawing/2014/main" id="{2597CF72-EDD5-4541-BA55-C5D73F808637}"/>
                </a:ext>
              </a:extLst>
            </p:cNvPr>
            <p:cNvSpPr txBox="1">
              <a:spLocks noChangeArrowheads="1"/>
            </p:cNvSpPr>
            <p:nvPr/>
          </p:nvSpPr>
          <p:spPr bwMode="auto">
            <a:xfrm>
              <a:off x="974" y="115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t>等待来自下层的</a:t>
              </a:r>
              <a:r>
                <a:rPr lang="en-US" altLang="zh-CN" sz="1400"/>
                <a:t>0</a:t>
              </a:r>
              <a:endParaRPr lang="en-US" altLang="zh-CN" sz="1400">
                <a:latin typeface="Times New Roman" panose="02020603050405020304" pitchFamily="18" charset="0"/>
              </a:endParaRPr>
            </a:p>
          </p:txBody>
        </p:sp>
      </p:grpSp>
      <p:sp>
        <p:nvSpPr>
          <p:cNvPr id="50183" name="Line 11">
            <a:extLst>
              <a:ext uri="{FF2B5EF4-FFF2-40B4-BE49-F238E27FC236}">
                <a16:creationId xmlns:a16="http://schemas.microsoft.com/office/drawing/2014/main" id="{CF8F57C1-7D64-4B9D-9153-C1A31EED5093}"/>
              </a:ext>
            </a:extLst>
          </p:cNvPr>
          <p:cNvSpPr>
            <a:spLocks noChangeShapeType="1"/>
          </p:cNvSpPr>
          <p:nvPr/>
        </p:nvSpPr>
        <p:spPr bwMode="auto">
          <a:xfrm>
            <a:off x="4313238" y="2482850"/>
            <a:ext cx="419100" cy="107950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184" name="Freeform 12">
            <a:extLst>
              <a:ext uri="{FF2B5EF4-FFF2-40B4-BE49-F238E27FC236}">
                <a16:creationId xmlns:a16="http://schemas.microsoft.com/office/drawing/2014/main" id="{3F6F0E03-FAC3-422D-B4DC-8A220C4507B9}"/>
              </a:ext>
            </a:extLst>
          </p:cNvPr>
          <p:cNvSpPr>
            <a:spLocks/>
          </p:cNvSpPr>
          <p:nvPr/>
        </p:nvSpPr>
        <p:spPr bwMode="auto">
          <a:xfrm flipV="1">
            <a:off x="4994276" y="2800351"/>
            <a:ext cx="1590675" cy="785813"/>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185" name="Freeform 13">
            <a:extLst>
              <a:ext uri="{FF2B5EF4-FFF2-40B4-BE49-F238E27FC236}">
                <a16:creationId xmlns:a16="http://schemas.microsoft.com/office/drawing/2014/main" id="{4E450493-BC87-4DF0-8092-FEE008E72366}"/>
              </a:ext>
            </a:extLst>
          </p:cNvPr>
          <p:cNvSpPr>
            <a:spLocks/>
          </p:cNvSpPr>
          <p:nvPr/>
        </p:nvSpPr>
        <p:spPr bwMode="auto">
          <a:xfrm>
            <a:off x="5011739" y="4368801"/>
            <a:ext cx="1590675" cy="688975"/>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186" name="Text Box 14">
            <a:extLst>
              <a:ext uri="{FF2B5EF4-FFF2-40B4-BE49-F238E27FC236}">
                <a16:creationId xmlns:a16="http://schemas.microsoft.com/office/drawing/2014/main" id="{3B3DB8DD-F919-439A-B9BC-44360CECB703}"/>
              </a:ext>
            </a:extLst>
          </p:cNvPr>
          <p:cNvSpPr txBox="1">
            <a:spLocks noChangeArrowheads="1"/>
          </p:cNvSpPr>
          <p:nvPr/>
        </p:nvSpPr>
        <p:spPr bwMode="auto">
          <a:xfrm>
            <a:off x="4400550" y="4949825"/>
            <a:ext cx="3581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t>rdt_rcv(rcvpkt) &amp;&amp; notcorrupt(rcvpkt) </a:t>
            </a:r>
          </a:p>
          <a:p>
            <a:r>
              <a:rPr lang="en-US" altLang="zh-CN" sz="1400"/>
              <a:t>  &amp;&amp; </a:t>
            </a:r>
            <a:r>
              <a:rPr lang="en-US" altLang="zh-CN" sz="1400">
                <a:solidFill>
                  <a:srgbClr val="FF0000"/>
                </a:solidFill>
              </a:rPr>
              <a:t>has_seq1</a:t>
            </a:r>
            <a:r>
              <a:rPr lang="en-US" altLang="zh-CN" sz="1400"/>
              <a:t>(rcvpkt)</a:t>
            </a:r>
            <a:r>
              <a:rPr lang="en-US" altLang="zh-CN" sz="1600"/>
              <a:t> </a:t>
            </a:r>
            <a:endParaRPr lang="en-US" altLang="zh-CN" sz="1600">
              <a:latin typeface="Times New Roman" panose="02020603050405020304" pitchFamily="18" charset="0"/>
            </a:endParaRPr>
          </a:p>
        </p:txBody>
      </p:sp>
      <p:sp>
        <p:nvSpPr>
          <p:cNvPr id="50187" name="Line 15">
            <a:extLst>
              <a:ext uri="{FF2B5EF4-FFF2-40B4-BE49-F238E27FC236}">
                <a16:creationId xmlns:a16="http://schemas.microsoft.com/office/drawing/2014/main" id="{D774FD77-AA46-4DC4-8C56-EC014AE48AE2}"/>
              </a:ext>
            </a:extLst>
          </p:cNvPr>
          <p:cNvSpPr>
            <a:spLocks noChangeShapeType="1"/>
          </p:cNvSpPr>
          <p:nvPr/>
        </p:nvSpPr>
        <p:spPr bwMode="auto">
          <a:xfrm>
            <a:off x="4467226" y="5507038"/>
            <a:ext cx="28987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188" name="Group 16">
            <a:extLst>
              <a:ext uri="{FF2B5EF4-FFF2-40B4-BE49-F238E27FC236}">
                <a16:creationId xmlns:a16="http://schemas.microsoft.com/office/drawing/2014/main" id="{AADEB3CB-3C40-4AF6-9CF1-F3DDCE4B6AC0}"/>
              </a:ext>
            </a:extLst>
          </p:cNvPr>
          <p:cNvGrpSpPr>
            <a:grpSpLocks/>
          </p:cNvGrpSpPr>
          <p:nvPr/>
        </p:nvGrpSpPr>
        <p:grpSpPr bwMode="auto">
          <a:xfrm>
            <a:off x="6175375" y="3587751"/>
            <a:ext cx="825500" cy="796925"/>
            <a:chOff x="4398" y="3133"/>
            <a:chExt cx="520" cy="502"/>
          </a:xfrm>
        </p:grpSpPr>
        <p:sp>
          <p:nvSpPr>
            <p:cNvPr id="50207" name="Oval 17">
              <a:extLst>
                <a:ext uri="{FF2B5EF4-FFF2-40B4-BE49-F238E27FC236}">
                  <a16:creationId xmlns:a16="http://schemas.microsoft.com/office/drawing/2014/main" id="{1D579298-FC16-41EF-9B4A-6D99A2EE3E01}"/>
                </a:ext>
              </a:extLst>
            </p:cNvPr>
            <p:cNvSpPr>
              <a:spLocks noChangeArrowheads="1"/>
            </p:cNvSpPr>
            <p:nvPr/>
          </p:nvSpPr>
          <p:spPr bwMode="auto">
            <a:xfrm>
              <a:off x="4398" y="3133"/>
              <a:ext cx="507" cy="502"/>
            </a:xfrm>
            <a:prstGeom prst="ellipse">
              <a:avLst/>
            </a:prstGeom>
            <a:solidFill>
              <a:srgbClr val="FFFFFF"/>
            </a:solidFill>
            <a:ln w="19050">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0208" name="Text Box 18">
              <a:extLst>
                <a:ext uri="{FF2B5EF4-FFF2-40B4-BE49-F238E27FC236}">
                  <a16:creationId xmlns:a16="http://schemas.microsoft.com/office/drawing/2014/main" id="{65C3D872-7D8D-47E2-9128-F1F5BA7DB30B}"/>
                </a:ext>
              </a:extLst>
            </p:cNvPr>
            <p:cNvSpPr txBox="1">
              <a:spLocks noChangeArrowheads="1"/>
            </p:cNvSpPr>
            <p:nvPr/>
          </p:nvSpPr>
          <p:spPr bwMode="auto">
            <a:xfrm>
              <a:off x="4414" y="316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t>等待来自下层的</a:t>
              </a:r>
              <a:r>
                <a:rPr lang="en-US" altLang="zh-CN" sz="1400"/>
                <a:t>1</a:t>
              </a:r>
              <a:endParaRPr lang="en-US" altLang="zh-CN" sz="1400">
                <a:latin typeface="Times New Roman" panose="02020603050405020304" pitchFamily="18" charset="0"/>
              </a:endParaRPr>
            </a:p>
          </p:txBody>
        </p:sp>
      </p:grpSp>
      <p:sp>
        <p:nvSpPr>
          <p:cNvPr id="50189" name="Freeform 19">
            <a:extLst>
              <a:ext uri="{FF2B5EF4-FFF2-40B4-BE49-F238E27FC236}">
                <a16:creationId xmlns:a16="http://schemas.microsoft.com/office/drawing/2014/main" id="{312E84BE-439C-45C7-B3D8-373692FA0DFC}"/>
              </a:ext>
            </a:extLst>
          </p:cNvPr>
          <p:cNvSpPr>
            <a:spLocks/>
          </p:cNvSpPr>
          <p:nvPr/>
        </p:nvSpPr>
        <p:spPr bwMode="auto">
          <a:xfrm rot="20238987">
            <a:off x="6875464" y="3179763"/>
            <a:ext cx="839787" cy="863600"/>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190" name="Text Box 20">
            <a:extLst>
              <a:ext uri="{FF2B5EF4-FFF2-40B4-BE49-F238E27FC236}">
                <a16:creationId xmlns:a16="http://schemas.microsoft.com/office/drawing/2014/main" id="{4EAD828D-31C8-4372-8CE6-182192CC87E9}"/>
              </a:ext>
            </a:extLst>
          </p:cNvPr>
          <p:cNvSpPr txBox="1">
            <a:spLocks noChangeArrowheads="1"/>
          </p:cNvSpPr>
          <p:nvPr/>
        </p:nvSpPr>
        <p:spPr bwMode="auto">
          <a:xfrm>
            <a:off x="4562475" y="1484313"/>
            <a:ext cx="39814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t>rdt_rcv(rcvpkt) &amp;&amp; notcorrupt(rcvpkt) </a:t>
            </a:r>
          </a:p>
          <a:p>
            <a:r>
              <a:rPr lang="en-US" altLang="zh-CN" sz="1400"/>
              <a:t>  &amp;&amp;</a:t>
            </a:r>
            <a:r>
              <a:rPr lang="en-US" altLang="zh-CN" sz="1400">
                <a:solidFill>
                  <a:srgbClr val="FF0000"/>
                </a:solidFill>
              </a:rPr>
              <a:t> has_seq0</a:t>
            </a:r>
            <a:r>
              <a:rPr lang="en-US" altLang="zh-CN" sz="1400"/>
              <a:t>(rcvpkt) </a:t>
            </a:r>
            <a:endParaRPr lang="en-US" altLang="zh-CN" sz="1400">
              <a:latin typeface="Times New Roman" panose="02020603050405020304" pitchFamily="18" charset="0"/>
            </a:endParaRPr>
          </a:p>
        </p:txBody>
      </p:sp>
      <p:sp>
        <p:nvSpPr>
          <p:cNvPr id="50191" name="Line 21">
            <a:extLst>
              <a:ext uri="{FF2B5EF4-FFF2-40B4-BE49-F238E27FC236}">
                <a16:creationId xmlns:a16="http://schemas.microsoft.com/office/drawing/2014/main" id="{9BF7F7CA-17C7-48C7-AECA-A424ABFA37B7}"/>
              </a:ext>
            </a:extLst>
          </p:cNvPr>
          <p:cNvSpPr>
            <a:spLocks noChangeShapeType="1"/>
          </p:cNvSpPr>
          <p:nvPr/>
        </p:nvSpPr>
        <p:spPr bwMode="auto">
          <a:xfrm>
            <a:off x="4672014" y="2054225"/>
            <a:ext cx="19145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92" name="Text Box 22">
            <a:extLst>
              <a:ext uri="{FF2B5EF4-FFF2-40B4-BE49-F238E27FC236}">
                <a16:creationId xmlns:a16="http://schemas.microsoft.com/office/drawing/2014/main" id="{89D62D65-8731-4D74-AA48-C85AA593A160}"/>
              </a:ext>
            </a:extLst>
          </p:cNvPr>
          <p:cNvSpPr txBox="1">
            <a:spLocks noChangeArrowheads="1"/>
          </p:cNvSpPr>
          <p:nvPr/>
        </p:nvSpPr>
        <p:spPr bwMode="auto">
          <a:xfrm>
            <a:off x="4575175" y="2011363"/>
            <a:ext cx="34750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t>extract(rcvpkt,data)</a:t>
            </a:r>
          </a:p>
          <a:p>
            <a:r>
              <a:rPr lang="en-US" altLang="zh-CN" sz="1400"/>
              <a:t>deliver_data(data)</a:t>
            </a:r>
          </a:p>
          <a:p>
            <a:r>
              <a:rPr lang="en-US" altLang="zh-CN" sz="1400"/>
              <a:t>sndpkt = make_pkt(ACK,</a:t>
            </a:r>
            <a:r>
              <a:rPr lang="en-US" altLang="zh-CN" sz="1400">
                <a:solidFill>
                  <a:srgbClr val="FF0000"/>
                </a:solidFill>
              </a:rPr>
              <a:t>0</a:t>
            </a:r>
            <a:r>
              <a:rPr lang="en-US" altLang="zh-CN" sz="1400"/>
              <a:t>,</a:t>
            </a:r>
            <a:r>
              <a:rPr lang="zh-CN" altLang="en-US" sz="1400"/>
              <a:t> </a:t>
            </a:r>
            <a:r>
              <a:rPr lang="en-US" altLang="zh-CN" sz="1400"/>
              <a:t>chksum)</a:t>
            </a:r>
          </a:p>
          <a:p>
            <a:r>
              <a:rPr lang="en-US" altLang="zh-CN" sz="1400"/>
              <a:t>udt_send(sndpkt)</a:t>
            </a:r>
            <a:endParaRPr lang="en-US" altLang="zh-CN" sz="1400">
              <a:latin typeface="Times New Roman" panose="02020603050405020304" pitchFamily="18" charset="0"/>
            </a:endParaRPr>
          </a:p>
        </p:txBody>
      </p:sp>
      <p:sp>
        <p:nvSpPr>
          <p:cNvPr id="50193" name="Text Box 23">
            <a:extLst>
              <a:ext uri="{FF2B5EF4-FFF2-40B4-BE49-F238E27FC236}">
                <a16:creationId xmlns:a16="http://schemas.microsoft.com/office/drawing/2014/main" id="{22555782-42B4-43F3-8DE0-FFE142FD3F91}"/>
              </a:ext>
            </a:extLst>
          </p:cNvPr>
          <p:cNvSpPr txBox="1">
            <a:spLocks noChangeArrowheads="1"/>
          </p:cNvSpPr>
          <p:nvPr/>
        </p:nvSpPr>
        <p:spPr bwMode="auto">
          <a:xfrm>
            <a:off x="7505700" y="2862263"/>
            <a:ext cx="28717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t>rdt_rcv(rcvpkt) &amp;&amp; </a:t>
            </a:r>
          </a:p>
          <a:p>
            <a:r>
              <a:rPr lang="en-US" altLang="zh-CN" sz="1400"/>
              <a:t>(corrupt(rcvpkt) || </a:t>
            </a:r>
          </a:p>
          <a:p>
            <a:r>
              <a:rPr lang="en-US" altLang="zh-CN" sz="1400"/>
              <a:t>has_seq0(rcvpkt))</a:t>
            </a:r>
            <a:endParaRPr lang="en-US" altLang="zh-CN" sz="1400">
              <a:latin typeface="Times New Roman" panose="02020603050405020304" pitchFamily="18" charset="0"/>
            </a:endParaRPr>
          </a:p>
        </p:txBody>
      </p:sp>
      <p:sp>
        <p:nvSpPr>
          <p:cNvPr id="50194" name="Line 24">
            <a:extLst>
              <a:ext uri="{FF2B5EF4-FFF2-40B4-BE49-F238E27FC236}">
                <a16:creationId xmlns:a16="http://schemas.microsoft.com/office/drawing/2014/main" id="{A3150108-B3D8-40E1-BF5B-AB802710E03C}"/>
              </a:ext>
            </a:extLst>
          </p:cNvPr>
          <p:cNvSpPr>
            <a:spLocks noChangeShapeType="1"/>
          </p:cNvSpPr>
          <p:nvPr/>
        </p:nvSpPr>
        <p:spPr bwMode="auto">
          <a:xfrm>
            <a:off x="7643814" y="3552825"/>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95" name="Text Box 25">
            <a:extLst>
              <a:ext uri="{FF2B5EF4-FFF2-40B4-BE49-F238E27FC236}">
                <a16:creationId xmlns:a16="http://schemas.microsoft.com/office/drawing/2014/main" id="{C6EF0169-470E-4E25-ABF4-FEFD0221A155}"/>
              </a:ext>
            </a:extLst>
          </p:cNvPr>
          <p:cNvSpPr txBox="1">
            <a:spLocks noChangeArrowheads="1"/>
          </p:cNvSpPr>
          <p:nvPr/>
        </p:nvSpPr>
        <p:spPr bwMode="auto">
          <a:xfrm>
            <a:off x="1631950" y="3851275"/>
            <a:ext cx="26241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t>rdt_rcv(rcvpkt) &amp;&amp; </a:t>
            </a:r>
          </a:p>
          <a:p>
            <a:r>
              <a:rPr lang="en-US" altLang="zh-CN" sz="1400"/>
              <a:t>( corrupt(rcvpkt) ||</a:t>
            </a:r>
          </a:p>
          <a:p>
            <a:r>
              <a:rPr lang="en-US" altLang="zh-CN" sz="1400"/>
              <a:t>   has_seq1(rcvpkt))</a:t>
            </a:r>
          </a:p>
          <a:p>
            <a:pPr algn="ctr"/>
            <a:endParaRPr lang="zh-CN" altLang="en-US" sz="1600">
              <a:latin typeface="Times New Roman" panose="02020603050405020304" pitchFamily="18" charset="0"/>
            </a:endParaRPr>
          </a:p>
        </p:txBody>
      </p:sp>
      <p:sp>
        <p:nvSpPr>
          <p:cNvPr id="50196" name="Line 26">
            <a:extLst>
              <a:ext uri="{FF2B5EF4-FFF2-40B4-BE49-F238E27FC236}">
                <a16:creationId xmlns:a16="http://schemas.microsoft.com/office/drawing/2014/main" id="{60E28882-FAE2-40BC-8EF9-546E75594B36}"/>
              </a:ext>
            </a:extLst>
          </p:cNvPr>
          <p:cNvSpPr>
            <a:spLocks noChangeShapeType="1"/>
          </p:cNvSpPr>
          <p:nvPr/>
        </p:nvSpPr>
        <p:spPr bwMode="auto">
          <a:xfrm>
            <a:off x="1716089" y="4559300"/>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97" name="Text Box 27">
            <a:extLst>
              <a:ext uri="{FF2B5EF4-FFF2-40B4-BE49-F238E27FC236}">
                <a16:creationId xmlns:a16="http://schemas.microsoft.com/office/drawing/2014/main" id="{24DFDF34-6597-4D5C-BCCE-D303B215710D}"/>
              </a:ext>
            </a:extLst>
          </p:cNvPr>
          <p:cNvSpPr txBox="1">
            <a:spLocks noChangeArrowheads="1"/>
          </p:cNvSpPr>
          <p:nvPr/>
        </p:nvSpPr>
        <p:spPr bwMode="auto">
          <a:xfrm>
            <a:off x="1663700" y="4581526"/>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solidFill>
                  <a:srgbClr val="0000FF"/>
                </a:solidFill>
                <a:latin typeface="Times New Roman" panose="02020603050405020304" pitchFamily="18" charset="0"/>
              </a:rPr>
              <a:t>sndpkt = make_pkt(ACK, </a:t>
            </a:r>
            <a:r>
              <a:rPr lang="en-US" altLang="zh-CN" sz="1400">
                <a:solidFill>
                  <a:srgbClr val="FF0000"/>
                </a:solidFill>
                <a:latin typeface="Times New Roman" panose="02020603050405020304" pitchFamily="18" charset="0"/>
              </a:rPr>
              <a:t>1</a:t>
            </a:r>
            <a:r>
              <a:rPr lang="en-US" altLang="zh-CN" sz="1400">
                <a:solidFill>
                  <a:srgbClr val="0000FF"/>
                </a:solidFill>
                <a:latin typeface="Times New Roman" panose="02020603050405020304" pitchFamily="18" charset="0"/>
              </a:rPr>
              <a:t>, chksum)</a:t>
            </a:r>
          </a:p>
          <a:p>
            <a:r>
              <a:rPr lang="en-US" altLang="zh-CN" sz="1400">
                <a:latin typeface="Times New Roman" panose="02020603050405020304" pitchFamily="18" charset="0"/>
              </a:rPr>
              <a:t>udt_send(sndpkt)</a:t>
            </a:r>
          </a:p>
        </p:txBody>
      </p:sp>
      <p:sp>
        <p:nvSpPr>
          <p:cNvPr id="50198" name="Freeform 28">
            <a:extLst>
              <a:ext uri="{FF2B5EF4-FFF2-40B4-BE49-F238E27FC236}">
                <a16:creationId xmlns:a16="http://schemas.microsoft.com/office/drawing/2014/main" id="{8342257E-1FA7-44B5-ABFA-F868A235B842}"/>
              </a:ext>
            </a:extLst>
          </p:cNvPr>
          <p:cNvSpPr>
            <a:spLocks/>
          </p:cNvSpPr>
          <p:nvPr/>
        </p:nvSpPr>
        <p:spPr bwMode="auto">
          <a:xfrm rot="20579453" flipH="1">
            <a:off x="3673475" y="3840163"/>
            <a:ext cx="839788" cy="863600"/>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199" name="Text Box 30">
            <a:extLst>
              <a:ext uri="{FF2B5EF4-FFF2-40B4-BE49-F238E27FC236}">
                <a16:creationId xmlns:a16="http://schemas.microsoft.com/office/drawing/2014/main" id="{E5B5AA25-C161-4FC9-9E64-C6811AA7A994}"/>
              </a:ext>
            </a:extLst>
          </p:cNvPr>
          <p:cNvSpPr txBox="1">
            <a:spLocks noChangeArrowheads="1"/>
          </p:cNvSpPr>
          <p:nvPr/>
        </p:nvSpPr>
        <p:spPr bwMode="auto">
          <a:xfrm>
            <a:off x="7680325" y="4595814"/>
            <a:ext cx="29273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楷体" panose="02010609060101010101" pitchFamily="49" charset="-122"/>
                <a:ea typeface="楷体" panose="02010609060101010101" pitchFamily="49" charset="-122"/>
              </a:rPr>
              <a:t>如果分组损坏或序号不对，</a:t>
            </a:r>
          </a:p>
          <a:p>
            <a:r>
              <a:rPr lang="zh-CN" altLang="en-US">
                <a:solidFill>
                  <a:srgbClr val="FF0000"/>
                </a:solidFill>
                <a:latin typeface="楷体" panose="02010609060101010101" pitchFamily="49" charset="-122"/>
                <a:ea typeface="楷体" panose="02010609060101010101" pitchFamily="49" charset="-122"/>
              </a:rPr>
              <a:t>重发对上次正确收到的分组</a:t>
            </a:r>
          </a:p>
          <a:p>
            <a:r>
              <a:rPr lang="zh-CN" altLang="en-US">
                <a:solidFill>
                  <a:srgbClr val="FF0000"/>
                </a:solidFill>
                <a:latin typeface="楷体" panose="02010609060101010101" pitchFamily="49" charset="-122"/>
                <a:ea typeface="楷体" panose="02010609060101010101" pitchFamily="49" charset="-122"/>
              </a:rPr>
              <a:t>的确认。</a:t>
            </a:r>
          </a:p>
        </p:txBody>
      </p:sp>
      <p:sp>
        <p:nvSpPr>
          <p:cNvPr id="50200" name="Text Box 31">
            <a:extLst>
              <a:ext uri="{FF2B5EF4-FFF2-40B4-BE49-F238E27FC236}">
                <a16:creationId xmlns:a16="http://schemas.microsoft.com/office/drawing/2014/main" id="{19D71308-D980-4EDB-BB7B-D270007B29E8}"/>
              </a:ext>
            </a:extLst>
          </p:cNvPr>
          <p:cNvSpPr txBox="1">
            <a:spLocks noChangeArrowheads="1"/>
          </p:cNvSpPr>
          <p:nvPr/>
        </p:nvSpPr>
        <p:spPr bwMode="auto">
          <a:xfrm>
            <a:off x="7666038" y="1849438"/>
            <a:ext cx="1327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楷体" panose="02010609060101010101" pitchFamily="49" charset="-122"/>
                <a:ea typeface="楷体" panose="02010609060101010101" pitchFamily="49" charset="-122"/>
              </a:rPr>
              <a:t>确认加序号</a:t>
            </a:r>
          </a:p>
        </p:txBody>
      </p:sp>
      <p:sp>
        <p:nvSpPr>
          <p:cNvPr id="50201" name="Line 32">
            <a:extLst>
              <a:ext uri="{FF2B5EF4-FFF2-40B4-BE49-F238E27FC236}">
                <a16:creationId xmlns:a16="http://schemas.microsoft.com/office/drawing/2014/main" id="{B70F8E88-A798-4FE6-A94C-5ACC59D4DE99}"/>
              </a:ext>
            </a:extLst>
          </p:cNvPr>
          <p:cNvSpPr>
            <a:spLocks noChangeShapeType="1"/>
          </p:cNvSpPr>
          <p:nvPr/>
        </p:nvSpPr>
        <p:spPr bwMode="auto">
          <a:xfrm flipH="1" flipV="1">
            <a:off x="8458201" y="3576639"/>
            <a:ext cx="144463"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202" name="Line 33">
            <a:extLst>
              <a:ext uri="{FF2B5EF4-FFF2-40B4-BE49-F238E27FC236}">
                <a16:creationId xmlns:a16="http://schemas.microsoft.com/office/drawing/2014/main" id="{0EFD8EB5-F7B2-482D-AFF1-617A777F71EF}"/>
              </a:ext>
            </a:extLst>
          </p:cNvPr>
          <p:cNvSpPr>
            <a:spLocks noChangeShapeType="1"/>
          </p:cNvSpPr>
          <p:nvPr/>
        </p:nvSpPr>
        <p:spPr bwMode="auto">
          <a:xfrm flipH="1">
            <a:off x="6657976" y="2065338"/>
            <a:ext cx="936625"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203" name="Text Box 34">
            <a:extLst>
              <a:ext uri="{FF2B5EF4-FFF2-40B4-BE49-F238E27FC236}">
                <a16:creationId xmlns:a16="http://schemas.microsoft.com/office/drawing/2014/main" id="{73B5E3D5-15AE-42E0-BCA4-A28D604583B7}"/>
              </a:ext>
            </a:extLst>
          </p:cNvPr>
          <p:cNvSpPr txBox="1">
            <a:spLocks noChangeArrowheads="1"/>
          </p:cNvSpPr>
          <p:nvPr/>
        </p:nvSpPr>
        <p:spPr bwMode="auto">
          <a:xfrm>
            <a:off x="4410076" y="5521326"/>
            <a:ext cx="3852863"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t>extract(rcvpkt,data)</a:t>
            </a:r>
          </a:p>
          <a:p>
            <a:r>
              <a:rPr lang="en-US" altLang="zh-CN" sz="1400"/>
              <a:t>deliver_data(data)</a:t>
            </a:r>
          </a:p>
          <a:p>
            <a:r>
              <a:rPr lang="en-US" altLang="zh-CN" sz="1400"/>
              <a:t>sndpkt = make_pkt(ACK, </a:t>
            </a:r>
            <a:r>
              <a:rPr lang="en-US" altLang="zh-CN" sz="1400">
                <a:solidFill>
                  <a:srgbClr val="FF0000"/>
                </a:solidFill>
              </a:rPr>
              <a:t>1</a:t>
            </a:r>
            <a:r>
              <a:rPr lang="en-US" altLang="zh-CN" sz="1400"/>
              <a:t>, chksum)</a:t>
            </a:r>
          </a:p>
          <a:p>
            <a:r>
              <a:rPr lang="en-US" altLang="zh-CN" sz="1400"/>
              <a:t>udt_send(sndpkt)</a:t>
            </a:r>
            <a:endParaRPr lang="en-US" altLang="zh-CN" sz="1400">
              <a:latin typeface="Times New Roman" panose="02020603050405020304" pitchFamily="18" charset="0"/>
            </a:endParaRPr>
          </a:p>
        </p:txBody>
      </p:sp>
      <p:sp>
        <p:nvSpPr>
          <p:cNvPr id="50204" name="Text Box 35">
            <a:extLst>
              <a:ext uri="{FF2B5EF4-FFF2-40B4-BE49-F238E27FC236}">
                <a16:creationId xmlns:a16="http://schemas.microsoft.com/office/drawing/2014/main" id="{D1F95EFE-286D-4AD1-868A-02805B6B65C5}"/>
              </a:ext>
            </a:extLst>
          </p:cNvPr>
          <p:cNvSpPr txBox="1">
            <a:spLocks noChangeArrowheads="1"/>
          </p:cNvSpPr>
          <p:nvPr/>
        </p:nvSpPr>
        <p:spPr bwMode="auto">
          <a:xfrm>
            <a:off x="7532688" y="3573464"/>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t>udt_send(sndpkt)</a:t>
            </a:r>
            <a:endParaRPr lang="en-US" altLang="zh-CN" sz="1400">
              <a:latin typeface="Times New Roman" panose="02020603050405020304" pitchFamily="18" charset="0"/>
            </a:endParaRPr>
          </a:p>
        </p:txBody>
      </p:sp>
      <p:sp>
        <p:nvSpPr>
          <p:cNvPr id="50205" name="Text Box 36">
            <a:extLst>
              <a:ext uri="{FF2B5EF4-FFF2-40B4-BE49-F238E27FC236}">
                <a16:creationId xmlns:a16="http://schemas.microsoft.com/office/drawing/2014/main" id="{CB74FA32-61E1-46F0-B362-97A06AB21E67}"/>
              </a:ext>
            </a:extLst>
          </p:cNvPr>
          <p:cNvSpPr txBox="1">
            <a:spLocks noChangeArrowheads="1"/>
          </p:cNvSpPr>
          <p:nvPr/>
        </p:nvSpPr>
        <p:spPr bwMode="auto">
          <a:xfrm>
            <a:off x="1703388" y="5516564"/>
            <a:ext cx="24701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注意这里蓝色的动作：</a:t>
            </a:r>
          </a:p>
          <a:p>
            <a:r>
              <a:rPr lang="zh-CN" altLang="en-US"/>
              <a:t>目的是什么？</a:t>
            </a:r>
          </a:p>
          <a:p>
            <a:endParaRPr lang="zh-CN" altLang="en-US"/>
          </a:p>
        </p:txBody>
      </p:sp>
      <p:sp>
        <p:nvSpPr>
          <p:cNvPr id="50206" name="Line 37">
            <a:extLst>
              <a:ext uri="{FF2B5EF4-FFF2-40B4-BE49-F238E27FC236}">
                <a16:creationId xmlns:a16="http://schemas.microsoft.com/office/drawing/2014/main" id="{42CA94D5-3C1B-4C99-9959-E6475C319683}"/>
              </a:ext>
            </a:extLst>
          </p:cNvPr>
          <p:cNvSpPr>
            <a:spLocks noChangeShapeType="1"/>
          </p:cNvSpPr>
          <p:nvPr/>
        </p:nvSpPr>
        <p:spPr bwMode="auto">
          <a:xfrm flipV="1">
            <a:off x="3432175" y="4868863"/>
            <a:ext cx="0"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87757674-704E-4339-BF65-4901936B161B}"/>
              </a:ext>
            </a:extLst>
          </p:cNvPr>
          <p:cNvGrpSpPr/>
          <p:nvPr/>
        </p:nvGrpSpPr>
        <p:grpSpPr>
          <a:xfrm>
            <a:off x="199666" y="2333794"/>
            <a:ext cx="3107802" cy="526732"/>
            <a:chOff x="722008" y="1303131"/>
            <a:chExt cx="2967420" cy="502940"/>
          </a:xfrm>
        </p:grpSpPr>
        <p:sp>
          <p:nvSpPr>
            <p:cNvPr id="17" name="流程图: 手动输入 6">
              <a:extLst>
                <a:ext uri="{FF2B5EF4-FFF2-40B4-BE49-F238E27FC236}">
                  <a16:creationId xmlns:a16="http://schemas.microsoft.com/office/drawing/2014/main" id="{DBEB92B7-0DF4-4722-AF84-E5C58DFB8D83}"/>
                </a:ext>
              </a:extLst>
            </p:cNvPr>
            <p:cNvSpPr/>
            <p:nvPr/>
          </p:nvSpPr>
          <p:spPr>
            <a:xfrm rot="5400000" flipV="1">
              <a:off x="2101082" y="194054"/>
              <a:ext cx="475861" cy="270083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8" name="组合 17">
              <a:extLst>
                <a:ext uri="{FF2B5EF4-FFF2-40B4-BE49-F238E27FC236}">
                  <a16:creationId xmlns:a16="http://schemas.microsoft.com/office/drawing/2014/main" id="{4F98BD71-652E-454C-9633-F7FC6BA580DE}"/>
                </a:ext>
              </a:extLst>
            </p:cNvPr>
            <p:cNvGrpSpPr/>
            <p:nvPr/>
          </p:nvGrpSpPr>
          <p:grpSpPr>
            <a:xfrm>
              <a:off x="722008" y="1303131"/>
              <a:ext cx="546594" cy="475865"/>
              <a:chOff x="708742" y="1296102"/>
              <a:chExt cx="454744" cy="283828"/>
            </a:xfrm>
          </p:grpSpPr>
          <p:sp>
            <p:nvSpPr>
              <p:cNvPr id="20" name="平行四边形 19">
                <a:extLst>
                  <a:ext uri="{FF2B5EF4-FFF2-40B4-BE49-F238E27FC236}">
                    <a16:creationId xmlns:a16="http://schemas.microsoft.com/office/drawing/2014/main" id="{02F01506-F84D-441C-8809-94D0F6C23053}"/>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 name="平行四边形 20">
                <a:extLst>
                  <a:ext uri="{FF2B5EF4-FFF2-40B4-BE49-F238E27FC236}">
                    <a16:creationId xmlns:a16="http://schemas.microsoft.com/office/drawing/2014/main" id="{93EBB7C1-3FBA-45DC-B695-789B9735FE1B}"/>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9" name="Text Box 79">
              <a:extLst>
                <a:ext uri="{FF2B5EF4-FFF2-40B4-BE49-F238E27FC236}">
                  <a16:creationId xmlns:a16="http://schemas.microsoft.com/office/drawing/2014/main" id="{C105FE34-EF9A-4730-B30F-8271F93BEA1E}"/>
                </a:ext>
              </a:extLst>
            </p:cNvPr>
            <p:cNvSpPr txBox="1">
              <a:spLocks noChangeArrowheads="1"/>
            </p:cNvSpPr>
            <p:nvPr/>
          </p:nvSpPr>
          <p:spPr bwMode="auto">
            <a:xfrm>
              <a:off x="1737885" y="1335871"/>
              <a:ext cx="136947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假设</a:t>
              </a:r>
            </a:p>
          </p:txBody>
        </p:sp>
      </p:grpSp>
      <p:grpSp>
        <p:nvGrpSpPr>
          <p:cNvPr id="22" name="组合 21">
            <a:extLst>
              <a:ext uri="{FF2B5EF4-FFF2-40B4-BE49-F238E27FC236}">
                <a16:creationId xmlns:a16="http://schemas.microsoft.com/office/drawing/2014/main" id="{2DAB2449-31FF-4AE6-9310-371B1470037A}"/>
              </a:ext>
            </a:extLst>
          </p:cNvPr>
          <p:cNvGrpSpPr/>
          <p:nvPr/>
        </p:nvGrpSpPr>
        <p:grpSpPr>
          <a:xfrm>
            <a:off x="313257" y="2860526"/>
            <a:ext cx="7800417" cy="476221"/>
            <a:chOff x="1403750" y="3593123"/>
            <a:chExt cx="7800417" cy="476221"/>
          </a:xfrm>
        </p:grpSpPr>
        <p:grpSp>
          <p:nvGrpSpPr>
            <p:cNvPr id="23" name="组合 22">
              <a:extLst>
                <a:ext uri="{FF2B5EF4-FFF2-40B4-BE49-F238E27FC236}">
                  <a16:creationId xmlns:a16="http://schemas.microsoft.com/office/drawing/2014/main" id="{13B4297C-278B-45A3-B2C1-374C5382013C}"/>
                </a:ext>
              </a:extLst>
            </p:cNvPr>
            <p:cNvGrpSpPr/>
            <p:nvPr/>
          </p:nvGrpSpPr>
          <p:grpSpPr>
            <a:xfrm>
              <a:off x="1403750" y="3593123"/>
              <a:ext cx="490436" cy="476221"/>
              <a:chOff x="1403750" y="3593123"/>
              <a:chExt cx="808892" cy="785446"/>
            </a:xfrm>
          </p:grpSpPr>
          <p:sp>
            <p:nvSpPr>
              <p:cNvPr id="25" name="对话气泡: 椭圆形 24">
                <a:extLst>
                  <a:ext uri="{FF2B5EF4-FFF2-40B4-BE49-F238E27FC236}">
                    <a16:creationId xmlns:a16="http://schemas.microsoft.com/office/drawing/2014/main" id="{342CB712-6E3F-4A0A-89DF-07348F1083A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a:extLst>
                  <a:ext uri="{FF2B5EF4-FFF2-40B4-BE49-F238E27FC236}">
                    <a16:creationId xmlns:a16="http://schemas.microsoft.com/office/drawing/2014/main" id="{34FCD582-DCFC-4FD5-9628-C3FD83C2BF40}"/>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4" name="Text Box 79">
              <a:extLst>
                <a:ext uri="{FF2B5EF4-FFF2-40B4-BE49-F238E27FC236}">
                  <a16:creationId xmlns:a16="http://schemas.microsoft.com/office/drawing/2014/main" id="{C9F5FB4A-0AB0-4E50-90FD-40E01C76CECD}"/>
                </a:ext>
              </a:extLst>
            </p:cNvPr>
            <p:cNvSpPr txBox="1">
              <a:spLocks noChangeArrowheads="1"/>
            </p:cNvSpPr>
            <p:nvPr/>
          </p:nvSpPr>
          <p:spPr bwMode="auto">
            <a:xfrm>
              <a:off x="1985931" y="3593123"/>
              <a:ext cx="7218236"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底层信道不但可能出现比特差错，而且可能会丢包</a:t>
              </a:r>
            </a:p>
          </p:txBody>
        </p:sp>
      </p:grpSp>
      <p:grpSp>
        <p:nvGrpSpPr>
          <p:cNvPr id="27" name="组合 26">
            <a:extLst>
              <a:ext uri="{FF2B5EF4-FFF2-40B4-BE49-F238E27FC236}">
                <a16:creationId xmlns:a16="http://schemas.microsoft.com/office/drawing/2014/main" id="{48A71848-6E84-4849-9C2C-67C8F890E48B}"/>
              </a:ext>
            </a:extLst>
          </p:cNvPr>
          <p:cNvGrpSpPr/>
          <p:nvPr/>
        </p:nvGrpSpPr>
        <p:grpSpPr>
          <a:xfrm>
            <a:off x="199666" y="3573365"/>
            <a:ext cx="3107799" cy="526732"/>
            <a:chOff x="722008" y="1303131"/>
            <a:chExt cx="2967417" cy="502940"/>
          </a:xfrm>
        </p:grpSpPr>
        <p:sp>
          <p:nvSpPr>
            <p:cNvPr id="33" name="流程图: 手动输入 6">
              <a:extLst>
                <a:ext uri="{FF2B5EF4-FFF2-40B4-BE49-F238E27FC236}">
                  <a16:creationId xmlns:a16="http://schemas.microsoft.com/office/drawing/2014/main" id="{F1C2D0F3-3349-4928-9267-7866B05516B8}"/>
                </a:ext>
              </a:extLst>
            </p:cNvPr>
            <p:cNvSpPr/>
            <p:nvPr/>
          </p:nvSpPr>
          <p:spPr>
            <a:xfrm rot="5400000" flipV="1">
              <a:off x="2101081" y="194055"/>
              <a:ext cx="475861" cy="27008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34" name="组合 33">
              <a:extLst>
                <a:ext uri="{FF2B5EF4-FFF2-40B4-BE49-F238E27FC236}">
                  <a16:creationId xmlns:a16="http://schemas.microsoft.com/office/drawing/2014/main" id="{B9EEE613-ACAE-4F44-AEB8-6CCC8737DD99}"/>
                </a:ext>
              </a:extLst>
            </p:cNvPr>
            <p:cNvGrpSpPr/>
            <p:nvPr/>
          </p:nvGrpSpPr>
          <p:grpSpPr>
            <a:xfrm>
              <a:off x="722008" y="1303131"/>
              <a:ext cx="546594" cy="475865"/>
              <a:chOff x="708742" y="1296102"/>
              <a:chExt cx="454744" cy="283828"/>
            </a:xfrm>
          </p:grpSpPr>
          <p:sp>
            <p:nvSpPr>
              <p:cNvPr id="36" name="平行四边形 35">
                <a:extLst>
                  <a:ext uri="{FF2B5EF4-FFF2-40B4-BE49-F238E27FC236}">
                    <a16:creationId xmlns:a16="http://schemas.microsoft.com/office/drawing/2014/main" id="{4CC5AA7D-054F-4ED2-B8D0-ADE9BE9CEBD0}"/>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7" name="平行四边形 36">
                <a:extLst>
                  <a:ext uri="{FF2B5EF4-FFF2-40B4-BE49-F238E27FC236}">
                    <a16:creationId xmlns:a16="http://schemas.microsoft.com/office/drawing/2014/main" id="{3BC4B9FE-4ED9-4301-9B6A-B5167EF5EE29}"/>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5" name="Text Box 79">
              <a:extLst>
                <a:ext uri="{FF2B5EF4-FFF2-40B4-BE49-F238E27FC236}">
                  <a16:creationId xmlns:a16="http://schemas.microsoft.com/office/drawing/2014/main" id="{ADD58DCA-1951-4775-B65A-3FEE81305672}"/>
                </a:ext>
              </a:extLst>
            </p:cNvPr>
            <p:cNvSpPr txBox="1">
              <a:spLocks noChangeArrowheads="1"/>
            </p:cNvSpPr>
            <p:nvPr/>
          </p:nvSpPr>
          <p:spPr bwMode="auto">
            <a:xfrm>
              <a:off x="1298752" y="1335871"/>
              <a:ext cx="208207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需解决的问题</a:t>
              </a:r>
            </a:p>
          </p:txBody>
        </p:sp>
      </p:grpSp>
      <p:grpSp>
        <p:nvGrpSpPr>
          <p:cNvPr id="38" name="组合 37">
            <a:extLst>
              <a:ext uri="{FF2B5EF4-FFF2-40B4-BE49-F238E27FC236}">
                <a16:creationId xmlns:a16="http://schemas.microsoft.com/office/drawing/2014/main" id="{46B411E1-21B6-4DE4-82D9-4CB466755511}"/>
              </a:ext>
            </a:extLst>
          </p:cNvPr>
          <p:cNvGrpSpPr/>
          <p:nvPr/>
        </p:nvGrpSpPr>
        <p:grpSpPr>
          <a:xfrm>
            <a:off x="313257" y="4181323"/>
            <a:ext cx="2762758" cy="476221"/>
            <a:chOff x="1403750" y="3593123"/>
            <a:chExt cx="2762758" cy="476221"/>
          </a:xfrm>
        </p:grpSpPr>
        <p:grpSp>
          <p:nvGrpSpPr>
            <p:cNvPr id="39" name="组合 38">
              <a:extLst>
                <a:ext uri="{FF2B5EF4-FFF2-40B4-BE49-F238E27FC236}">
                  <a16:creationId xmlns:a16="http://schemas.microsoft.com/office/drawing/2014/main" id="{663FD0D8-B9E5-44A6-B578-DC5A4FD04BD5}"/>
                </a:ext>
              </a:extLst>
            </p:cNvPr>
            <p:cNvGrpSpPr/>
            <p:nvPr/>
          </p:nvGrpSpPr>
          <p:grpSpPr>
            <a:xfrm>
              <a:off x="1403750" y="3593123"/>
              <a:ext cx="490436" cy="476221"/>
              <a:chOff x="1403750" y="3593123"/>
              <a:chExt cx="808892" cy="785446"/>
            </a:xfrm>
          </p:grpSpPr>
          <p:sp>
            <p:nvSpPr>
              <p:cNvPr id="41" name="对话气泡: 椭圆形 40">
                <a:extLst>
                  <a:ext uri="{FF2B5EF4-FFF2-40B4-BE49-F238E27FC236}">
                    <a16:creationId xmlns:a16="http://schemas.microsoft.com/office/drawing/2014/main" id="{31724A78-8860-4766-A2CF-1E24CD8E7765}"/>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round-web-cam_17861">
                <a:extLst>
                  <a:ext uri="{FF2B5EF4-FFF2-40B4-BE49-F238E27FC236}">
                    <a16:creationId xmlns:a16="http://schemas.microsoft.com/office/drawing/2014/main" id="{0F9A7FDA-A621-46E6-8289-A7B15746E1A5}"/>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0" name="Text Box 79">
              <a:extLst>
                <a:ext uri="{FF2B5EF4-FFF2-40B4-BE49-F238E27FC236}">
                  <a16:creationId xmlns:a16="http://schemas.microsoft.com/office/drawing/2014/main" id="{4C9D7BA4-90EC-49EA-85BD-FEB05641B170}"/>
                </a:ext>
              </a:extLst>
            </p:cNvPr>
            <p:cNvSpPr txBox="1">
              <a:spLocks noChangeArrowheads="1"/>
            </p:cNvSpPr>
            <p:nvPr/>
          </p:nvSpPr>
          <p:spPr bwMode="auto">
            <a:xfrm>
              <a:off x="1985931" y="3593123"/>
              <a:ext cx="218057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怎样检测丢包</a:t>
              </a:r>
            </a:p>
          </p:txBody>
        </p:sp>
      </p:grpSp>
      <p:grpSp>
        <p:nvGrpSpPr>
          <p:cNvPr id="43" name="组合 42">
            <a:extLst>
              <a:ext uri="{FF2B5EF4-FFF2-40B4-BE49-F238E27FC236}">
                <a16:creationId xmlns:a16="http://schemas.microsoft.com/office/drawing/2014/main" id="{E5CD7C3B-1E78-466F-B3F1-5EEDC20B6B7A}"/>
              </a:ext>
            </a:extLst>
          </p:cNvPr>
          <p:cNvGrpSpPr/>
          <p:nvPr/>
        </p:nvGrpSpPr>
        <p:grpSpPr>
          <a:xfrm>
            <a:off x="313257" y="5485424"/>
            <a:ext cx="3925538" cy="476221"/>
            <a:chOff x="1403750" y="3593123"/>
            <a:chExt cx="3925538" cy="476221"/>
          </a:xfrm>
        </p:grpSpPr>
        <p:grpSp>
          <p:nvGrpSpPr>
            <p:cNvPr id="44" name="组合 43">
              <a:extLst>
                <a:ext uri="{FF2B5EF4-FFF2-40B4-BE49-F238E27FC236}">
                  <a16:creationId xmlns:a16="http://schemas.microsoft.com/office/drawing/2014/main" id="{49C6AA65-0D6E-42D5-83E0-E80E18AABA17}"/>
                </a:ext>
              </a:extLst>
            </p:cNvPr>
            <p:cNvGrpSpPr/>
            <p:nvPr/>
          </p:nvGrpSpPr>
          <p:grpSpPr>
            <a:xfrm>
              <a:off x="1403750" y="3593123"/>
              <a:ext cx="490436" cy="476221"/>
              <a:chOff x="1403750" y="3593123"/>
              <a:chExt cx="808892" cy="785446"/>
            </a:xfrm>
          </p:grpSpPr>
          <p:sp>
            <p:nvSpPr>
              <p:cNvPr id="46" name="对话气泡: 椭圆形 45">
                <a:extLst>
                  <a:ext uri="{FF2B5EF4-FFF2-40B4-BE49-F238E27FC236}">
                    <a16:creationId xmlns:a16="http://schemas.microsoft.com/office/drawing/2014/main" id="{904A716D-609A-4737-A8C1-AE00BB412FD2}"/>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round-web-cam_17861">
                <a:extLst>
                  <a:ext uri="{FF2B5EF4-FFF2-40B4-BE49-F238E27FC236}">
                    <a16:creationId xmlns:a16="http://schemas.microsoft.com/office/drawing/2014/main" id="{EDB8DB6E-27B6-468E-B33D-091028D7EDB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5" name="Text Box 79">
              <a:extLst>
                <a:ext uri="{FF2B5EF4-FFF2-40B4-BE49-F238E27FC236}">
                  <a16:creationId xmlns:a16="http://schemas.microsoft.com/office/drawing/2014/main" id="{6AE31644-10F4-42E9-AFD4-5B0330E2775B}"/>
                </a:ext>
              </a:extLst>
            </p:cNvPr>
            <p:cNvSpPr txBox="1">
              <a:spLocks noChangeArrowheads="1"/>
            </p:cNvSpPr>
            <p:nvPr/>
          </p:nvSpPr>
          <p:spPr bwMode="auto">
            <a:xfrm>
              <a:off x="1985931" y="3593123"/>
              <a:ext cx="33433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发生丢包后，如何处理</a:t>
              </a:r>
            </a:p>
          </p:txBody>
        </p:sp>
      </p:grpSp>
      <p:sp>
        <p:nvSpPr>
          <p:cNvPr id="48" name="Rectangle 11">
            <a:extLst>
              <a:ext uri="{FF2B5EF4-FFF2-40B4-BE49-F238E27FC236}">
                <a16:creationId xmlns:a16="http://schemas.microsoft.com/office/drawing/2014/main" id="{46EAB872-64CD-4803-ADED-83FCAC0A2903}"/>
              </a:ext>
            </a:extLst>
          </p:cNvPr>
          <p:cNvSpPr>
            <a:spLocks noChangeArrowheads="1"/>
          </p:cNvSpPr>
          <p:nvPr/>
        </p:nvSpPr>
        <p:spPr bwMode="auto">
          <a:xfrm>
            <a:off x="1092426" y="5953694"/>
            <a:ext cx="5042902" cy="490714"/>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检查和技术、序号、</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、重传</a:t>
            </a:r>
          </a:p>
        </p:txBody>
      </p:sp>
      <p:grpSp>
        <p:nvGrpSpPr>
          <p:cNvPr id="49" name="组合 48">
            <a:extLst>
              <a:ext uri="{FF2B5EF4-FFF2-40B4-BE49-F238E27FC236}">
                <a16:creationId xmlns:a16="http://schemas.microsoft.com/office/drawing/2014/main" id="{D464AAAA-2CDC-49E4-8559-9C1C4FB7D1F2}"/>
              </a:ext>
            </a:extLst>
          </p:cNvPr>
          <p:cNvGrpSpPr/>
          <p:nvPr/>
        </p:nvGrpSpPr>
        <p:grpSpPr>
          <a:xfrm>
            <a:off x="1054945" y="4657544"/>
            <a:ext cx="6079503" cy="630514"/>
            <a:chOff x="1613223" y="2533650"/>
            <a:chExt cx="7011850" cy="1200150"/>
          </a:xfrm>
        </p:grpSpPr>
        <p:sp>
          <p:nvSpPr>
            <p:cNvPr id="50" name="矩形: 圆角 49">
              <a:extLst>
                <a:ext uri="{FF2B5EF4-FFF2-40B4-BE49-F238E27FC236}">
                  <a16:creationId xmlns:a16="http://schemas.microsoft.com/office/drawing/2014/main" id="{C9F2945F-B1E3-4E91-AB46-36855ED23A57}"/>
                </a:ext>
              </a:extLst>
            </p:cNvPr>
            <p:cNvSpPr/>
            <p:nvPr/>
          </p:nvSpPr>
          <p:spPr>
            <a:xfrm>
              <a:off x="1613223" y="2533650"/>
              <a:ext cx="5816277"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文本框 50">
              <a:extLst>
                <a:ext uri="{FF2B5EF4-FFF2-40B4-BE49-F238E27FC236}">
                  <a16:creationId xmlns:a16="http://schemas.microsoft.com/office/drawing/2014/main" id="{5DBBED2E-5452-4909-B48B-CDD94D733559}"/>
                </a:ext>
              </a:extLst>
            </p:cNvPr>
            <p:cNvSpPr txBox="1"/>
            <p:nvPr/>
          </p:nvSpPr>
          <p:spPr>
            <a:xfrm>
              <a:off x="1845402" y="2763270"/>
              <a:ext cx="6779671" cy="878755"/>
            </a:xfrm>
            <a:prstGeom prst="rect">
              <a:avLst/>
            </a:prstGeom>
            <a:noFill/>
          </p:spPr>
          <p:txBody>
            <a:bodyPr wrap="square" rtlCol="0">
              <a:spAutoFit/>
            </a:bodyPr>
            <a:lstStyle/>
            <a:p>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最简单的方法就是：</a:t>
              </a:r>
              <a:r>
                <a:rPr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耐心的等待！等多久</a:t>
              </a:r>
            </a:p>
          </p:txBody>
        </p:sp>
        <p:sp>
          <p:nvSpPr>
            <p:cNvPr id="52" name="矩形: 圆角 51">
              <a:extLst>
                <a:ext uri="{FF2B5EF4-FFF2-40B4-BE49-F238E27FC236}">
                  <a16:creationId xmlns:a16="http://schemas.microsoft.com/office/drawing/2014/main" id="{715B0C6A-AC18-4883-846C-01B6B5E2E29B}"/>
                </a:ext>
              </a:extLst>
            </p:cNvPr>
            <p:cNvSpPr/>
            <p:nvPr/>
          </p:nvSpPr>
          <p:spPr>
            <a:xfrm>
              <a:off x="1724819" y="2603030"/>
              <a:ext cx="5623817"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3" name="组合 52">
            <a:extLst>
              <a:ext uri="{FF2B5EF4-FFF2-40B4-BE49-F238E27FC236}">
                <a16:creationId xmlns:a16="http://schemas.microsoft.com/office/drawing/2014/main" id="{405898B7-1CFE-425C-9DCF-B43B80F895EF}"/>
              </a:ext>
            </a:extLst>
          </p:cNvPr>
          <p:cNvGrpSpPr/>
          <p:nvPr/>
        </p:nvGrpSpPr>
        <p:grpSpPr>
          <a:xfrm>
            <a:off x="430213" y="0"/>
            <a:ext cx="6614890" cy="1428589"/>
            <a:chOff x="551030" y="-368704"/>
            <a:chExt cx="6614890" cy="1428589"/>
          </a:xfrm>
        </p:grpSpPr>
        <p:grpSp>
          <p:nvGrpSpPr>
            <p:cNvPr id="54" name="组合 53">
              <a:extLst>
                <a:ext uri="{FF2B5EF4-FFF2-40B4-BE49-F238E27FC236}">
                  <a16:creationId xmlns:a16="http://schemas.microsoft.com/office/drawing/2014/main" id="{04E4495F-F910-453A-B056-2BDE363F8BF5}"/>
                </a:ext>
              </a:extLst>
            </p:cNvPr>
            <p:cNvGrpSpPr/>
            <p:nvPr/>
          </p:nvGrpSpPr>
          <p:grpSpPr>
            <a:xfrm>
              <a:off x="1201632" y="303925"/>
              <a:ext cx="5964288" cy="709466"/>
              <a:chOff x="1839059" y="967769"/>
              <a:chExt cx="5964288" cy="709466"/>
            </a:xfrm>
          </p:grpSpPr>
          <p:sp>
            <p:nvSpPr>
              <p:cNvPr id="56" name="矩形: 圆角 30">
                <a:extLst>
                  <a:ext uri="{FF2B5EF4-FFF2-40B4-BE49-F238E27FC236}">
                    <a16:creationId xmlns:a16="http://schemas.microsoft.com/office/drawing/2014/main" id="{7E334363-2A37-4F34-B2FF-13FC47FB1E55}"/>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7" name="文本框 56">
                <a:extLst>
                  <a:ext uri="{FF2B5EF4-FFF2-40B4-BE49-F238E27FC236}">
                    <a16:creationId xmlns:a16="http://schemas.microsoft.com/office/drawing/2014/main" id="{F4402BDF-FA89-44F7-9A99-5D2A01A447CA}"/>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55" name="图片 54">
              <a:extLst>
                <a:ext uri="{FF2B5EF4-FFF2-40B4-BE49-F238E27FC236}">
                  <a16:creationId xmlns:a16="http://schemas.microsoft.com/office/drawing/2014/main" id="{50FDC3CA-C027-4C1B-87ED-5A8E851525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65" name="文本框 64">
            <a:extLst>
              <a:ext uri="{FF2B5EF4-FFF2-40B4-BE49-F238E27FC236}">
                <a16:creationId xmlns:a16="http://schemas.microsoft.com/office/drawing/2014/main" id="{824F3C43-47C4-4080-87B1-BC0E41ED7E4E}"/>
              </a:ext>
            </a:extLst>
          </p:cNvPr>
          <p:cNvSpPr txBox="1"/>
          <p:nvPr/>
        </p:nvSpPr>
        <p:spPr>
          <a:xfrm>
            <a:off x="329051" y="1530574"/>
            <a:ext cx="8349999" cy="523220"/>
          </a:xfrm>
          <a:prstGeom prst="rect">
            <a:avLst/>
          </a:prstGeom>
          <a:noFill/>
        </p:spPr>
        <p:txBody>
          <a:bodyPr wrap="square">
            <a:spAutoFit/>
          </a:bodyPr>
          <a:lstStyle/>
          <a:p>
            <a:pPr marL="800100" lvl="1" indent="-342900">
              <a:buFont typeface="Arial" panose="020B0604020202020204" pitchFamily="34" charset="0"/>
              <a:buChar char="•"/>
            </a:pPr>
            <a:r>
              <a:rPr kumimoji="1" lang="zh-CN" altLang="en-US" sz="2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信道不但出错，而且丢包时</a:t>
            </a:r>
            <a:r>
              <a:rPr kumimoji="1" lang="en-US" altLang="zh-CN" sz="2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——rdt3.0</a:t>
            </a:r>
            <a:endParaRPr kumimoji="1" lang="zh-CN" altLang="en-US" sz="2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FC9F3046-B9D8-4BCA-B3B1-668CC42D1E6B}"/>
              </a:ext>
            </a:extLst>
          </p:cNvPr>
          <p:cNvSpPr>
            <a:spLocks noGrp="1"/>
          </p:cNvSpPr>
          <p:nvPr>
            <p:ph type="sldNum" sz="quarter" idx="12"/>
          </p:nvPr>
        </p:nvSpPr>
        <p:spPr/>
        <p:txBody>
          <a:bodyPr/>
          <a:lstStyle/>
          <a:p>
            <a:fld id="{91F2D4EF-46D4-4764-B373-FC59CD1D281E}" type="slidenum">
              <a:rPr lang="zh-CN" altLang="en-US" smtClean="0"/>
              <a:t>59</a:t>
            </a:fld>
            <a:endParaRPr lang="zh-CN" altLang="en-US"/>
          </a:p>
        </p:txBody>
      </p:sp>
      <p:sp>
        <p:nvSpPr>
          <p:cNvPr id="58" name="Rectangle 10">
            <a:extLst>
              <a:ext uri="{FF2B5EF4-FFF2-40B4-BE49-F238E27FC236}">
                <a16:creationId xmlns:a16="http://schemas.microsoft.com/office/drawing/2014/main" id="{845DCAE3-61F8-4E5A-9A6D-78AF1196F0F2}"/>
              </a:ext>
            </a:extLst>
          </p:cNvPr>
          <p:cNvSpPr>
            <a:spLocks noChangeArrowheads="1"/>
          </p:cNvSpPr>
          <p:nvPr/>
        </p:nvSpPr>
        <p:spPr bwMode="auto">
          <a:xfrm>
            <a:off x="7725114" y="1230176"/>
            <a:ext cx="409575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zh-CN" altLang="en-US" sz="2800" u="sng" dirty="0">
                <a:solidFill>
                  <a:srgbClr val="FF0000"/>
                </a:solidFill>
                <a:latin typeface="楷体" panose="02010609060101010101" pitchFamily="49" charset="-122"/>
                <a:ea typeface="楷体" panose="02010609060101010101" pitchFamily="49" charset="-122"/>
              </a:rPr>
              <a:t>解决方法</a:t>
            </a:r>
            <a:r>
              <a:rPr lang="en-US" altLang="zh-CN" sz="2800" u="sng" dirty="0">
                <a:solidFill>
                  <a:srgbClr val="FF0000"/>
                </a:solidFill>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发送方对</a:t>
            </a:r>
            <a:r>
              <a:rPr lang="en-US" altLang="zh-CN" sz="2800" dirty="0">
                <a:latin typeface="楷体" panose="02010609060101010101" pitchFamily="49" charset="-122"/>
                <a:ea typeface="楷体" panose="02010609060101010101" pitchFamily="49" charset="-122"/>
              </a:rPr>
              <a:t>ACK</a:t>
            </a:r>
            <a:r>
              <a:rPr lang="zh-CN" altLang="en-US" sz="2800" dirty="0">
                <a:latin typeface="楷体" panose="02010609060101010101" pitchFamily="49" charset="-122"/>
                <a:ea typeface="楷体" panose="02010609060101010101" pitchFamily="49" charset="-122"/>
              </a:rPr>
              <a:t>等待“适当的”时间</a:t>
            </a:r>
            <a:endParaRPr lang="en-US" altLang="zh-CN" sz="28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如果在这个时间内没有收到</a:t>
            </a:r>
            <a:r>
              <a:rPr lang="en-US" altLang="zh-CN" sz="2400" dirty="0">
                <a:latin typeface="楷体" panose="02010609060101010101" pitchFamily="49" charset="-122"/>
                <a:ea typeface="楷体" panose="02010609060101010101" pitchFamily="49" charset="-122"/>
              </a:rPr>
              <a:t>ACK</a:t>
            </a:r>
            <a:r>
              <a:rPr lang="zh-CN" altLang="en-US" sz="2400" dirty="0">
                <a:latin typeface="楷体" panose="02010609060101010101" pitchFamily="49" charset="-122"/>
                <a:ea typeface="楷体" panose="02010609060101010101" pitchFamily="49" charset="-122"/>
              </a:rPr>
              <a:t>则重传</a:t>
            </a:r>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如果分组或</a:t>
            </a:r>
            <a:r>
              <a:rPr lang="en-US" altLang="zh-CN" sz="2400" dirty="0">
                <a:latin typeface="楷体" panose="02010609060101010101" pitchFamily="49" charset="-122"/>
                <a:ea typeface="楷体" panose="02010609060101010101" pitchFamily="49" charset="-122"/>
              </a:rPr>
              <a:t>ACK</a:t>
            </a:r>
            <a:r>
              <a:rPr lang="zh-CN" altLang="en-US" sz="2400" dirty="0">
                <a:latin typeface="楷体" panose="02010609060101010101" pitchFamily="49" charset="-122"/>
                <a:ea typeface="楷体" panose="02010609060101010101" pitchFamily="49" charset="-122"/>
              </a:rPr>
              <a:t>仅仅是延迟到达（而非丢失）</a:t>
            </a:r>
            <a:r>
              <a:rPr lang="en-US" altLang="zh-CN" sz="2400" dirty="0">
                <a:latin typeface="楷体" panose="02010609060101010101" pitchFamily="49" charset="-122"/>
                <a:ea typeface="楷体" panose="02010609060101010101" pitchFamily="49" charset="-122"/>
              </a:rPr>
              <a:t>:</a:t>
            </a:r>
          </a:p>
          <a:p>
            <a:pPr lvl="1"/>
            <a:r>
              <a:rPr lang="zh-CN" altLang="en-US" sz="2400" dirty="0">
                <a:latin typeface="楷体" panose="02010609060101010101" pitchFamily="49" charset="-122"/>
                <a:ea typeface="楷体" panose="02010609060101010101" pitchFamily="49" charset="-122"/>
              </a:rPr>
              <a:t>重传将造成重复，但序号可以解决这个问题</a:t>
            </a:r>
            <a:endParaRPr lang="en-US" altLang="zh-CN" sz="2000" dirty="0">
              <a:latin typeface="楷体" panose="02010609060101010101" pitchFamily="49" charset="-122"/>
              <a:ea typeface="楷体" panose="02010609060101010101" pitchFamily="49" charset="-122"/>
            </a:endParaRPr>
          </a:p>
          <a:p>
            <a:pPr lvl="1"/>
            <a:r>
              <a:rPr lang="zh-CN" altLang="en-US" sz="2400" dirty="0">
                <a:latin typeface="楷体" panose="02010609060101010101" pitchFamily="49" charset="-122"/>
                <a:ea typeface="楷体" panose="02010609060101010101" pitchFamily="49" charset="-122"/>
              </a:rPr>
              <a:t>接收方必须指出确认的分组序号</a:t>
            </a:r>
            <a:endParaRPr lang="en-US" altLang="zh-CN" sz="2000" dirty="0">
              <a:latin typeface="楷体" panose="02010609060101010101" pitchFamily="49" charset="-122"/>
              <a:ea typeface="楷体" panose="02010609060101010101" pitchFamily="49" charset="-122"/>
            </a:endParaRPr>
          </a:p>
          <a:p>
            <a:r>
              <a:rPr lang="zh-CN" altLang="en-US" sz="2400" dirty="0">
                <a:solidFill>
                  <a:srgbClr val="FF0000"/>
                </a:solidFill>
                <a:latin typeface="楷体" panose="02010609060101010101" pitchFamily="49" charset="-122"/>
                <a:ea typeface="楷体" panose="02010609060101010101" pitchFamily="49" charset="-122"/>
              </a:rPr>
              <a:t>需要倒计时的计时器</a:t>
            </a:r>
          </a:p>
          <a:p>
            <a:r>
              <a:rPr lang="en-US" altLang="zh-CN" sz="2400" dirty="0">
                <a:solidFill>
                  <a:srgbClr val="FF0000"/>
                </a:solidFill>
                <a:latin typeface="楷体" panose="02010609060101010101" pitchFamily="49" charset="-122"/>
                <a:ea typeface="楷体" panose="02010609060101010101" pitchFamily="49" charset="-122"/>
              </a:rPr>
              <a:t> </a:t>
            </a:r>
            <a:r>
              <a:rPr lang="zh-CN" altLang="en-US" sz="2400" dirty="0">
                <a:solidFill>
                  <a:srgbClr val="FF0000"/>
                </a:solidFill>
                <a:latin typeface="楷体" panose="02010609060101010101" pitchFamily="49" charset="-122"/>
                <a:ea typeface="楷体" panose="02010609060101010101" pitchFamily="49" charset="-122"/>
              </a:rPr>
              <a:t>我们只需要修改发送方 </a:t>
            </a:r>
          </a:p>
        </p:txBody>
      </p:sp>
    </p:spTree>
    <p:extLst>
      <p:ext uri="{BB962C8B-B14F-4D97-AF65-F5344CB8AC3E}">
        <p14:creationId xmlns:p14="http://schemas.microsoft.com/office/powerpoint/2010/main" val="138062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anim calcmode="lin" valueType="num">
                                      <p:cBhvr additive="base">
                                        <p:cTn id="29" dur="500"/>
                                        <p:tgtEl>
                                          <p:spTgt spid="49"/>
                                        </p:tgtEl>
                                        <p:attrNameLst>
                                          <p:attrName>ppt_x</p:attrName>
                                        </p:attrNameLst>
                                      </p:cBhvr>
                                      <p:tavLst>
                                        <p:tav tm="0">
                                          <p:val>
                                            <p:strVal val="#ppt_x-#ppt_w*1.125000"/>
                                          </p:val>
                                        </p:tav>
                                        <p:tav tm="100000">
                                          <p:val>
                                            <p:strVal val="#ppt_x"/>
                                          </p:val>
                                        </p:tav>
                                      </p:tavLst>
                                    </p:anim>
                                    <p:animEffect transition="in" filter="wipe(right)">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left)">
                                      <p:cBhvr>
                                        <p:cTn id="35" dur="500"/>
                                        <p:tgtEl>
                                          <p:spTgt spid="43"/>
                                        </p:tgtEl>
                                      </p:cBhvr>
                                    </p:animEffect>
                                  </p:childTnLst>
                                </p:cTn>
                              </p:par>
                            </p:childTnLst>
                          </p:cTn>
                        </p:par>
                        <p:par>
                          <p:cTn id="36" fill="hold">
                            <p:stCondLst>
                              <p:cond delay="500"/>
                            </p:stCondLst>
                            <p:childTnLst>
                              <p:par>
                                <p:cTn id="37" presetID="53" presetClass="entr" presetSubtype="16" fill="hold" grpId="0" nodeType="after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p:cTn id="39" dur="500" fill="hold"/>
                                        <p:tgtEl>
                                          <p:spTgt spid="48"/>
                                        </p:tgtEl>
                                        <p:attrNameLst>
                                          <p:attrName>ppt_w</p:attrName>
                                        </p:attrNameLst>
                                      </p:cBhvr>
                                      <p:tavLst>
                                        <p:tav tm="0">
                                          <p:val>
                                            <p:fltVal val="0"/>
                                          </p:val>
                                        </p:tav>
                                        <p:tav tm="100000">
                                          <p:val>
                                            <p:strVal val="#ppt_w"/>
                                          </p:val>
                                        </p:tav>
                                      </p:tavLst>
                                    </p:anim>
                                    <p:anim calcmode="lin" valueType="num">
                                      <p:cBhvr>
                                        <p:cTn id="40" dur="500" fill="hold"/>
                                        <p:tgtEl>
                                          <p:spTgt spid="48"/>
                                        </p:tgtEl>
                                        <p:attrNameLst>
                                          <p:attrName>ppt_h</p:attrName>
                                        </p:attrNameLst>
                                      </p:cBhvr>
                                      <p:tavLst>
                                        <p:tav tm="0">
                                          <p:val>
                                            <p:fltVal val="0"/>
                                          </p:val>
                                        </p:tav>
                                        <p:tav tm="100000">
                                          <p:val>
                                            <p:strVal val="#ppt_h"/>
                                          </p:val>
                                        </p:tav>
                                      </p:tavLst>
                                    </p:anim>
                                    <p:animEffect transition="in" filter="fade">
                                      <p:cBhvr>
                                        <p:cTn id="41" dur="500"/>
                                        <p:tgtEl>
                                          <p:spTgt spid="4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blinds(horizontal)">
                                      <p:cBhvr>
                                        <p:cTn id="4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430213" y="0"/>
            <a:ext cx="7234308" cy="1428589"/>
            <a:chOff x="551030" y="-368704"/>
            <a:chExt cx="7234308" cy="1428589"/>
          </a:xfrm>
        </p:grpSpPr>
        <p:grpSp>
          <p:nvGrpSpPr>
            <p:cNvPr id="37" name="组合 36"/>
            <p:cNvGrpSpPr/>
            <p:nvPr/>
          </p:nvGrpSpPr>
          <p:grpSpPr>
            <a:xfrm>
              <a:off x="1201632" y="303925"/>
              <a:ext cx="6583706" cy="687997"/>
              <a:chOff x="1839059" y="967769"/>
              <a:chExt cx="6583706" cy="687997"/>
            </a:xfrm>
          </p:grpSpPr>
          <p:sp>
            <p:nvSpPr>
              <p:cNvPr id="39" name="矩形: 圆角 38"/>
              <p:cNvSpPr/>
              <p:nvPr/>
            </p:nvSpPr>
            <p:spPr>
              <a:xfrm>
                <a:off x="1839059" y="967769"/>
                <a:ext cx="627548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40" name="文本框 39"/>
              <p:cNvSpPr txBox="1"/>
              <p:nvPr/>
            </p:nvSpPr>
            <p:spPr>
              <a:xfrm>
                <a:off x="2786093" y="1009435"/>
                <a:ext cx="563667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运输层和网络层的区别</a:t>
                </a:r>
              </a:p>
            </p:txBody>
          </p:sp>
        </p:grpSp>
        <p:pic>
          <p:nvPicPr>
            <p:cNvPr id="38" name="图片 37"/>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47" name="Rectangle 11"/>
          <p:cNvSpPr>
            <a:spLocks noChangeArrowheads="1"/>
          </p:cNvSpPr>
          <p:nvPr/>
        </p:nvSpPr>
        <p:spPr bwMode="auto">
          <a:xfrm>
            <a:off x="802977" y="1991959"/>
            <a:ext cx="1398320"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网络层</a:t>
            </a:r>
          </a:p>
        </p:txBody>
      </p:sp>
      <p:sp>
        <p:nvSpPr>
          <p:cNvPr id="48" name="Text Box 79"/>
          <p:cNvSpPr txBox="1">
            <a:spLocks noChangeArrowheads="1"/>
          </p:cNvSpPr>
          <p:nvPr/>
        </p:nvSpPr>
        <p:spPr bwMode="auto">
          <a:xfrm>
            <a:off x="2440154" y="2032973"/>
            <a:ext cx="415513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不同主机</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之间的逻辑通信</a:t>
            </a:r>
          </a:p>
        </p:txBody>
      </p:sp>
      <p:sp>
        <p:nvSpPr>
          <p:cNvPr id="49" name="Rectangle 11"/>
          <p:cNvSpPr>
            <a:spLocks noChangeArrowheads="1"/>
          </p:cNvSpPr>
          <p:nvPr/>
        </p:nvSpPr>
        <p:spPr bwMode="auto">
          <a:xfrm>
            <a:off x="802977" y="3059115"/>
            <a:ext cx="1398320"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运输层</a:t>
            </a:r>
          </a:p>
        </p:txBody>
      </p:sp>
      <p:sp>
        <p:nvSpPr>
          <p:cNvPr id="50" name="Text Box 79"/>
          <p:cNvSpPr txBox="1">
            <a:spLocks noChangeArrowheads="1"/>
          </p:cNvSpPr>
          <p:nvPr/>
        </p:nvSpPr>
        <p:spPr bwMode="auto">
          <a:xfrm>
            <a:off x="2440154" y="3100129"/>
            <a:ext cx="3893874"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rgbClr val="009FF6"/>
                </a:solidFill>
                <a:latin typeface="思源黑体 CN Normal" panose="020B0400000000000000" pitchFamily="34" charset="-122"/>
                <a:ea typeface="思源黑体 CN Normal" panose="020B0400000000000000" pitchFamily="34" charset="-122"/>
                <a:cs typeface="Times New Roman" panose="02020603050405020304" pitchFamily="18" charset="0"/>
              </a:rPr>
              <a:t>应用进程</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之间的逻辑通信</a:t>
            </a:r>
          </a:p>
        </p:txBody>
      </p:sp>
      <p:grpSp>
        <p:nvGrpSpPr>
          <p:cNvPr id="11" name="组合 10">
            <a:extLst>
              <a:ext uri="{FF2B5EF4-FFF2-40B4-BE49-F238E27FC236}">
                <a16:creationId xmlns:a16="http://schemas.microsoft.com/office/drawing/2014/main" id="{828E90E0-337D-42BF-8EE9-AAEE42B13280}"/>
              </a:ext>
            </a:extLst>
          </p:cNvPr>
          <p:cNvGrpSpPr/>
          <p:nvPr/>
        </p:nvGrpSpPr>
        <p:grpSpPr>
          <a:xfrm>
            <a:off x="5944142" y="2356479"/>
            <a:ext cx="6247858" cy="4411658"/>
            <a:chOff x="1080814" y="1424170"/>
            <a:chExt cx="6247858" cy="4411658"/>
          </a:xfrm>
        </p:grpSpPr>
        <p:grpSp>
          <p:nvGrpSpPr>
            <p:cNvPr id="20" name="组合 19">
              <a:extLst>
                <a:ext uri="{FF2B5EF4-FFF2-40B4-BE49-F238E27FC236}">
                  <a16:creationId xmlns:a16="http://schemas.microsoft.com/office/drawing/2014/main" id="{A92C1FF4-97E1-44ED-9A12-E4AF54F30F18}"/>
                </a:ext>
              </a:extLst>
            </p:cNvPr>
            <p:cNvGrpSpPr/>
            <p:nvPr/>
          </p:nvGrpSpPr>
          <p:grpSpPr>
            <a:xfrm>
              <a:off x="1080814" y="1424170"/>
              <a:ext cx="4973109" cy="694465"/>
              <a:chOff x="1839058" y="1719310"/>
              <a:chExt cx="4973109" cy="694465"/>
            </a:xfrm>
          </p:grpSpPr>
          <p:sp>
            <p:nvSpPr>
              <p:cNvPr id="22" name="矩形: 圆角 21">
                <a:extLst>
                  <a:ext uri="{FF2B5EF4-FFF2-40B4-BE49-F238E27FC236}">
                    <a16:creationId xmlns:a16="http://schemas.microsoft.com/office/drawing/2014/main" id="{78EA2BAB-A1FE-4BA8-82CE-6811A19D55AF}"/>
                  </a:ext>
                </a:extLst>
              </p:cNvPr>
              <p:cNvSpPr/>
              <p:nvPr/>
            </p:nvSpPr>
            <p:spPr>
              <a:xfrm>
                <a:off x="1839058" y="1738332"/>
                <a:ext cx="489874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rgbClr val="00A3F8"/>
                  </a:solidFill>
                  <a:highlight>
                    <a:srgbClr val="FFFF00"/>
                  </a:highlight>
                </a:endParaRPr>
              </a:p>
            </p:txBody>
          </p:sp>
          <p:sp>
            <p:nvSpPr>
              <p:cNvPr id="23" name="文本框 22">
                <a:extLst>
                  <a:ext uri="{FF2B5EF4-FFF2-40B4-BE49-F238E27FC236}">
                    <a16:creationId xmlns:a16="http://schemas.microsoft.com/office/drawing/2014/main" id="{AC32778E-122C-4D7D-8E5B-DCDCC92F935A}"/>
                  </a:ext>
                </a:extLst>
              </p:cNvPr>
              <p:cNvSpPr txBox="1"/>
              <p:nvPr/>
            </p:nvSpPr>
            <p:spPr>
              <a:xfrm>
                <a:off x="2081854" y="1719310"/>
                <a:ext cx="473031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类似于家庭间通信</a:t>
                </a:r>
              </a:p>
            </p:txBody>
          </p:sp>
        </p:grpSp>
        <p:grpSp>
          <p:nvGrpSpPr>
            <p:cNvPr id="13" name="组合 12">
              <a:extLst>
                <a:ext uri="{FF2B5EF4-FFF2-40B4-BE49-F238E27FC236}">
                  <a16:creationId xmlns:a16="http://schemas.microsoft.com/office/drawing/2014/main" id="{CEA319F6-9D6F-4370-8BDA-95275E76BD53}"/>
                </a:ext>
              </a:extLst>
            </p:cNvPr>
            <p:cNvGrpSpPr/>
            <p:nvPr/>
          </p:nvGrpSpPr>
          <p:grpSpPr>
            <a:xfrm>
              <a:off x="1088391" y="2241583"/>
              <a:ext cx="6240281" cy="3594245"/>
              <a:chOff x="703264" y="1946585"/>
              <a:chExt cx="10972799" cy="4161037"/>
            </a:xfrm>
          </p:grpSpPr>
          <p:sp>
            <p:nvSpPr>
              <p:cNvPr id="16" name="任意多边形: 形状 15">
                <a:extLst>
                  <a:ext uri="{FF2B5EF4-FFF2-40B4-BE49-F238E27FC236}">
                    <a16:creationId xmlns:a16="http://schemas.microsoft.com/office/drawing/2014/main" id="{7AAC6101-46A2-46F8-830D-ED12AB286477}"/>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1" fmla="*/ 0 w 10804124"/>
                  <a:gd name="connsiteY0-2" fmla="*/ 346229 h 4128116"/>
                  <a:gd name="connsiteX1-3" fmla="*/ 372862 w 10804124"/>
                  <a:gd name="connsiteY1-4" fmla="*/ 4128116 h 4128116"/>
                  <a:gd name="connsiteX2-5" fmla="*/ 10804124 w 10804124"/>
                  <a:gd name="connsiteY2-6" fmla="*/ 3506679 h 4128116"/>
                  <a:gd name="connsiteX3-7" fmla="*/ 10182687 w 10804124"/>
                  <a:gd name="connsiteY3-8" fmla="*/ 0 h 4128116"/>
                  <a:gd name="connsiteX4-9" fmla="*/ 0 w 10804124"/>
                  <a:gd name="connsiteY4-10" fmla="*/ 346229 h 4128116"/>
                  <a:gd name="connsiteX0-11" fmla="*/ 0 w 10804124"/>
                  <a:gd name="connsiteY0-12" fmla="*/ 363984 h 4145871"/>
                  <a:gd name="connsiteX1-13" fmla="*/ 372862 w 10804124"/>
                  <a:gd name="connsiteY1-14" fmla="*/ 4145871 h 4145871"/>
                  <a:gd name="connsiteX2-15" fmla="*/ 10804124 w 10804124"/>
                  <a:gd name="connsiteY2-16" fmla="*/ 3524434 h 4145871"/>
                  <a:gd name="connsiteX3-17" fmla="*/ 10191565 w 10804124"/>
                  <a:gd name="connsiteY3-18" fmla="*/ 0 h 4145871"/>
                  <a:gd name="connsiteX4-19" fmla="*/ 0 w 10804124"/>
                  <a:gd name="connsiteY4-20" fmla="*/ 363984 h 4145871"/>
                  <a:gd name="connsiteX0-21" fmla="*/ 0 w 10928411"/>
                  <a:gd name="connsiteY0-22" fmla="*/ 363984 h 4145871"/>
                  <a:gd name="connsiteX1-23" fmla="*/ 372862 w 10928411"/>
                  <a:gd name="connsiteY1-24" fmla="*/ 4145871 h 4145871"/>
                  <a:gd name="connsiteX2-25" fmla="*/ 10928411 w 10928411"/>
                  <a:gd name="connsiteY2-26" fmla="*/ 3701987 h 4145871"/>
                  <a:gd name="connsiteX3-27" fmla="*/ 10191565 w 10928411"/>
                  <a:gd name="connsiteY3-28" fmla="*/ 0 h 4145871"/>
                  <a:gd name="connsiteX4-29" fmla="*/ 0 w 10928411"/>
                  <a:gd name="connsiteY4-30" fmla="*/ 363984 h 4145871"/>
                  <a:gd name="connsiteX0-31" fmla="*/ 0 w 10963921"/>
                  <a:gd name="connsiteY0-32" fmla="*/ 363984 h 4145871"/>
                  <a:gd name="connsiteX1-33" fmla="*/ 372862 w 10963921"/>
                  <a:gd name="connsiteY1-34" fmla="*/ 4145871 h 4145871"/>
                  <a:gd name="connsiteX2-35" fmla="*/ 10963921 w 10963921"/>
                  <a:gd name="connsiteY2-36" fmla="*/ 3710864 h 4145871"/>
                  <a:gd name="connsiteX3-37" fmla="*/ 10191565 w 10963921"/>
                  <a:gd name="connsiteY3-38" fmla="*/ 0 h 4145871"/>
                  <a:gd name="connsiteX4-39" fmla="*/ 0 w 10963921"/>
                  <a:gd name="connsiteY4-40" fmla="*/ 363984 h 4145871"/>
                  <a:gd name="connsiteX0-41" fmla="*/ 0 w 10963921"/>
                  <a:gd name="connsiteY0-42" fmla="*/ 363984 h 4199137"/>
                  <a:gd name="connsiteX1-43" fmla="*/ 408372 w 10963921"/>
                  <a:gd name="connsiteY1-44" fmla="*/ 4199137 h 4199137"/>
                  <a:gd name="connsiteX2-45" fmla="*/ 10963921 w 10963921"/>
                  <a:gd name="connsiteY2-46" fmla="*/ 3710864 h 4199137"/>
                  <a:gd name="connsiteX3-47" fmla="*/ 10191565 w 10963921"/>
                  <a:gd name="connsiteY3-48" fmla="*/ 0 h 4199137"/>
                  <a:gd name="connsiteX4-49" fmla="*/ 0 w 10963921"/>
                  <a:gd name="connsiteY4-50" fmla="*/ 363984 h 4199137"/>
                  <a:gd name="connsiteX0-51" fmla="*/ 0 w 11026065"/>
                  <a:gd name="connsiteY0-52" fmla="*/ 488271 h 4199137"/>
                  <a:gd name="connsiteX1-53" fmla="*/ 470516 w 11026065"/>
                  <a:gd name="connsiteY1-54" fmla="*/ 4199137 h 4199137"/>
                  <a:gd name="connsiteX2-55" fmla="*/ 11026065 w 11026065"/>
                  <a:gd name="connsiteY2-56" fmla="*/ 3710864 h 4199137"/>
                  <a:gd name="connsiteX3-57" fmla="*/ 10253709 w 11026065"/>
                  <a:gd name="connsiteY3-58" fmla="*/ 0 h 4199137"/>
                  <a:gd name="connsiteX4-59" fmla="*/ 0 w 11026065"/>
                  <a:gd name="connsiteY4-60" fmla="*/ 488271 h 4199137"/>
                  <a:gd name="connsiteX0-61" fmla="*/ 0 w 10972799"/>
                  <a:gd name="connsiteY0-62" fmla="*/ 488271 h 4199137"/>
                  <a:gd name="connsiteX1-63" fmla="*/ 417250 w 10972799"/>
                  <a:gd name="connsiteY1-64" fmla="*/ 4199137 h 4199137"/>
                  <a:gd name="connsiteX2-65" fmla="*/ 10972799 w 10972799"/>
                  <a:gd name="connsiteY2-66" fmla="*/ 3710864 h 4199137"/>
                  <a:gd name="connsiteX3-67" fmla="*/ 10200443 w 10972799"/>
                  <a:gd name="connsiteY3-68" fmla="*/ 0 h 4199137"/>
                  <a:gd name="connsiteX4-69" fmla="*/ 0 w 10972799"/>
                  <a:gd name="connsiteY4-70" fmla="*/ 488271 h 4199137"/>
                  <a:gd name="connsiteX0-71" fmla="*/ 0 w 10972799"/>
                  <a:gd name="connsiteY0-72" fmla="*/ 440646 h 4151512"/>
                  <a:gd name="connsiteX1-73" fmla="*/ 417250 w 10972799"/>
                  <a:gd name="connsiteY1-74" fmla="*/ 4151512 h 4151512"/>
                  <a:gd name="connsiteX2-75" fmla="*/ 10972799 w 10972799"/>
                  <a:gd name="connsiteY2-76" fmla="*/ 3663239 h 4151512"/>
                  <a:gd name="connsiteX3-77" fmla="*/ 10505243 w 10972799"/>
                  <a:gd name="connsiteY3-78" fmla="*/ 0 h 4151512"/>
                  <a:gd name="connsiteX4-79" fmla="*/ 0 w 10972799"/>
                  <a:gd name="connsiteY4-80" fmla="*/ 440646 h 4151512"/>
                  <a:gd name="connsiteX0-81" fmla="*/ 0 w 10972799"/>
                  <a:gd name="connsiteY0-82" fmla="*/ 450171 h 4161037"/>
                  <a:gd name="connsiteX1-83" fmla="*/ 417250 w 10972799"/>
                  <a:gd name="connsiteY1-84" fmla="*/ 4161037 h 4161037"/>
                  <a:gd name="connsiteX2-85" fmla="*/ 10972799 w 10972799"/>
                  <a:gd name="connsiteY2-86" fmla="*/ 3672764 h 4161037"/>
                  <a:gd name="connsiteX3-87" fmla="*/ 10524293 w 10972799"/>
                  <a:gd name="connsiteY3-88" fmla="*/ 0 h 4161037"/>
                  <a:gd name="connsiteX4-89" fmla="*/ 0 w 10972799"/>
                  <a:gd name="connsiteY4-90" fmla="*/ 450171 h 4161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17" name="组合 16">
                <a:extLst>
                  <a:ext uri="{FF2B5EF4-FFF2-40B4-BE49-F238E27FC236}">
                    <a16:creationId xmlns:a16="http://schemas.microsoft.com/office/drawing/2014/main" id="{163E1774-9894-4EAC-9341-A75DBE45D390}"/>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18" name="任意多边形: 形状 17">
                  <a:extLst>
                    <a:ext uri="{FF2B5EF4-FFF2-40B4-BE49-F238E27FC236}">
                      <a16:creationId xmlns:a16="http://schemas.microsoft.com/office/drawing/2014/main" id="{EBA4AD9D-C435-419D-B8F6-F96881FFC1A8}"/>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9" name="任意多边形: 形状 18">
                  <a:extLst>
                    <a:ext uri="{FF2B5EF4-FFF2-40B4-BE49-F238E27FC236}">
                      <a16:creationId xmlns:a16="http://schemas.microsoft.com/office/drawing/2014/main" id="{68BCF7E3-1DF5-48DB-8C86-976CA952679E}"/>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1" fmla="*/ 17755 w 852256"/>
                    <a:gd name="connsiteY0-2" fmla="*/ 0 h 417251"/>
                    <a:gd name="connsiteX1-3" fmla="*/ 852256 w 852256"/>
                    <a:gd name="connsiteY1-4" fmla="*/ 403715 h 417251"/>
                    <a:gd name="connsiteX2-5" fmla="*/ 0 w 852256"/>
                    <a:gd name="connsiteY2-6" fmla="*/ 417251 h 417251"/>
                    <a:gd name="connsiteX3-7" fmla="*/ 17755 w 852256"/>
                    <a:gd name="connsiteY3-8" fmla="*/ 0 h 417251"/>
                    <a:gd name="connsiteX0-9" fmla="*/ 17755 w 852256"/>
                    <a:gd name="connsiteY0-10" fmla="*/ 0 h 417251"/>
                    <a:gd name="connsiteX1-11" fmla="*/ 852256 w 852256"/>
                    <a:gd name="connsiteY1-12" fmla="*/ 393285 h 417251"/>
                    <a:gd name="connsiteX2-13" fmla="*/ 0 w 852256"/>
                    <a:gd name="connsiteY2-14" fmla="*/ 417251 h 417251"/>
                    <a:gd name="connsiteX3-15" fmla="*/ 17755 w 852256"/>
                    <a:gd name="connsiteY3-16" fmla="*/ 0 h 417251"/>
                  </a:gdLst>
                  <a:ahLst/>
                  <a:cxnLst>
                    <a:cxn ang="0">
                      <a:pos x="connsiteX0-1" y="connsiteY0-2"/>
                    </a:cxn>
                    <a:cxn ang="0">
                      <a:pos x="connsiteX1-3" y="connsiteY1-4"/>
                    </a:cxn>
                    <a:cxn ang="0">
                      <a:pos x="connsiteX2-5" y="connsiteY2-6"/>
                    </a:cxn>
                    <a:cxn ang="0">
                      <a:pos x="connsiteX3-7" y="connsiteY3-8"/>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14" name="文本框 13">
              <a:extLst>
                <a:ext uri="{FF2B5EF4-FFF2-40B4-BE49-F238E27FC236}">
                  <a16:creationId xmlns:a16="http://schemas.microsoft.com/office/drawing/2014/main" id="{FF2248C9-3447-436D-8295-4D65C9FE505B}"/>
                </a:ext>
              </a:extLst>
            </p:cNvPr>
            <p:cNvSpPr txBox="1"/>
            <p:nvPr/>
          </p:nvSpPr>
          <p:spPr>
            <a:xfrm>
              <a:off x="1502948" y="2645036"/>
              <a:ext cx="5255214" cy="830997"/>
            </a:xfrm>
            <a:prstGeom prst="rect">
              <a:avLst/>
            </a:prstGeom>
            <a:noFill/>
          </p:spPr>
          <p:txBody>
            <a:bodyPr wrap="square" rtlCol="0">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12</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个孩子要与另一个家庭的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12</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个孩子相互通信</a:t>
              </a:r>
            </a:p>
          </p:txBody>
        </p:sp>
        <p:sp>
          <p:nvSpPr>
            <p:cNvPr id="15" name="文本框 14">
              <a:extLst>
                <a:ext uri="{FF2B5EF4-FFF2-40B4-BE49-F238E27FC236}">
                  <a16:creationId xmlns:a16="http://schemas.microsoft.com/office/drawing/2014/main" id="{300F95D0-F7C9-4E21-9A4E-9F32FFCAA0A2}"/>
                </a:ext>
              </a:extLst>
            </p:cNvPr>
            <p:cNvSpPr txBox="1"/>
            <p:nvPr/>
          </p:nvSpPr>
          <p:spPr>
            <a:xfrm>
              <a:off x="1502948" y="3518869"/>
              <a:ext cx="5255214" cy="1938992"/>
            </a:xfrm>
            <a:prstGeom prst="rect">
              <a:avLst/>
            </a:prstGeom>
            <a:noFill/>
          </p:spPr>
          <p:txBody>
            <a:bodyPr wrap="square" rtlCol="0">
              <a:spAutoFit/>
            </a:bodyPr>
            <a:lstStyle/>
            <a:p>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进程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孩子们</a:t>
              </a:r>
            </a:p>
            <a:p>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进程间报文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信封中的信笺</a:t>
              </a:r>
            </a:p>
            <a:p>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主机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家庭的房子</a:t>
              </a:r>
            </a:p>
            <a:p>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运输协议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张三 和 李四</a:t>
              </a:r>
            </a:p>
            <a:p>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网络层协议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邮局提供的服务</a:t>
              </a:r>
            </a:p>
          </p:txBody>
        </p:sp>
      </p:grpSp>
      <p:sp>
        <p:nvSpPr>
          <p:cNvPr id="2" name="灯片编号占位符 1">
            <a:extLst>
              <a:ext uri="{FF2B5EF4-FFF2-40B4-BE49-F238E27FC236}">
                <a16:creationId xmlns:a16="http://schemas.microsoft.com/office/drawing/2014/main" id="{CFAA7331-2BB5-4B67-8AD3-6707B9DE84EE}"/>
              </a:ext>
            </a:extLst>
          </p:cNvPr>
          <p:cNvSpPr>
            <a:spLocks noGrp="1"/>
          </p:cNvSpPr>
          <p:nvPr>
            <p:ph type="sldNum" sz="quarter" idx="12"/>
          </p:nvPr>
        </p:nvSpPr>
        <p:spPr/>
        <p:txBody>
          <a:bodyPr/>
          <a:lstStyle/>
          <a:p>
            <a:fld id="{91F2D4EF-46D4-4764-B373-FC59CD1D281E}" type="slidenum">
              <a:rPr lang="zh-CN" altLang="en-US" smtClean="0"/>
              <a:t>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p:cTn id="11" dur="500" fill="hold"/>
                                        <p:tgtEl>
                                          <p:spTgt spid="47"/>
                                        </p:tgtEl>
                                        <p:attrNameLst>
                                          <p:attrName>ppt_w</p:attrName>
                                        </p:attrNameLst>
                                      </p:cBhvr>
                                      <p:tavLst>
                                        <p:tav tm="0">
                                          <p:val>
                                            <p:fltVal val="0"/>
                                          </p:val>
                                        </p:tav>
                                        <p:tav tm="100000">
                                          <p:val>
                                            <p:strVal val="#ppt_w"/>
                                          </p:val>
                                        </p:tav>
                                      </p:tavLst>
                                    </p:anim>
                                    <p:anim calcmode="lin" valueType="num">
                                      <p:cBhvr>
                                        <p:cTn id="12" dur="500" fill="hold"/>
                                        <p:tgtEl>
                                          <p:spTgt spid="47"/>
                                        </p:tgtEl>
                                        <p:attrNameLst>
                                          <p:attrName>ppt_h</p:attrName>
                                        </p:attrNameLst>
                                      </p:cBhvr>
                                      <p:tavLst>
                                        <p:tav tm="0">
                                          <p:val>
                                            <p:fltVal val="0"/>
                                          </p:val>
                                        </p:tav>
                                        <p:tav tm="100000">
                                          <p:val>
                                            <p:strVal val="#ppt_h"/>
                                          </p:val>
                                        </p:tav>
                                      </p:tavLst>
                                    </p:anim>
                                    <p:animEffect transition="in" filter="fade">
                                      <p:cBhvr>
                                        <p:cTn id="13" dur="500"/>
                                        <p:tgtEl>
                                          <p:spTgt spid="4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left)">
                                      <p:cBhvr>
                                        <p:cTn id="17" dur="500"/>
                                        <p:tgtEl>
                                          <p:spTgt spid="48"/>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 calcmode="lin" valueType="num">
                                      <p:cBhvr>
                                        <p:cTn id="21" dur="500" fill="hold"/>
                                        <p:tgtEl>
                                          <p:spTgt spid="49"/>
                                        </p:tgtEl>
                                        <p:attrNameLst>
                                          <p:attrName>ppt_w</p:attrName>
                                        </p:attrNameLst>
                                      </p:cBhvr>
                                      <p:tavLst>
                                        <p:tav tm="0">
                                          <p:val>
                                            <p:fltVal val="0"/>
                                          </p:val>
                                        </p:tav>
                                        <p:tav tm="100000">
                                          <p:val>
                                            <p:strVal val="#ppt_w"/>
                                          </p:val>
                                        </p:tav>
                                      </p:tavLst>
                                    </p:anim>
                                    <p:anim calcmode="lin" valueType="num">
                                      <p:cBhvr>
                                        <p:cTn id="22" dur="500" fill="hold"/>
                                        <p:tgtEl>
                                          <p:spTgt spid="49"/>
                                        </p:tgtEl>
                                        <p:attrNameLst>
                                          <p:attrName>ppt_h</p:attrName>
                                        </p:attrNameLst>
                                      </p:cBhvr>
                                      <p:tavLst>
                                        <p:tav tm="0">
                                          <p:val>
                                            <p:fltVal val="0"/>
                                          </p:val>
                                        </p:tav>
                                        <p:tav tm="100000">
                                          <p:val>
                                            <p:strVal val="#ppt_h"/>
                                          </p:val>
                                        </p:tav>
                                      </p:tavLst>
                                    </p:anim>
                                    <p:animEffect transition="in" filter="fade">
                                      <p:cBhvr>
                                        <p:cTn id="23" dur="500"/>
                                        <p:tgtEl>
                                          <p:spTgt spid="49"/>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49" grpId="0" animBg="1"/>
      <p:bldP spid="5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05558746-3558-4CFD-9468-ED317E8CF349}"/>
              </a:ext>
            </a:extLst>
          </p:cNvPr>
          <p:cNvGrpSpPr/>
          <p:nvPr/>
        </p:nvGrpSpPr>
        <p:grpSpPr>
          <a:xfrm>
            <a:off x="4165600" y="1616102"/>
            <a:ext cx="3860800" cy="855662"/>
            <a:chOff x="2697691" y="1457405"/>
            <a:chExt cx="3860800" cy="855662"/>
          </a:xfrm>
        </p:grpSpPr>
        <p:sp>
          <p:nvSpPr>
            <p:cNvPr id="57" name="Text Box 8">
              <a:extLst>
                <a:ext uri="{FF2B5EF4-FFF2-40B4-BE49-F238E27FC236}">
                  <a16:creationId xmlns:a16="http://schemas.microsoft.com/office/drawing/2014/main" id="{08C0EF42-967F-46F7-895E-C2E4FC241BD0}"/>
                </a:ext>
              </a:extLst>
            </p:cNvPr>
            <p:cNvSpPr txBox="1">
              <a:spLocks noChangeArrowheads="1"/>
            </p:cNvSpPr>
            <p:nvPr/>
          </p:nvSpPr>
          <p:spPr bwMode="auto">
            <a:xfrm>
              <a:off x="2697691" y="1751092"/>
              <a:ext cx="3860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(0, data, checksum)</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start_timer</a:t>
              </a:r>
              <a:endParaRPr lang="en-US" altLang="zh-CN" sz="1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Text Box 9">
              <a:extLst>
                <a:ext uri="{FF2B5EF4-FFF2-40B4-BE49-F238E27FC236}">
                  <a16:creationId xmlns:a16="http://schemas.microsoft.com/office/drawing/2014/main" id="{FC98F088-521B-4138-9A54-584056AFFE54}"/>
                </a:ext>
              </a:extLst>
            </p:cNvPr>
            <p:cNvSpPr txBox="1">
              <a:spLocks noChangeArrowheads="1"/>
            </p:cNvSpPr>
            <p:nvPr/>
          </p:nvSpPr>
          <p:spPr bwMode="auto">
            <a:xfrm>
              <a:off x="2738966" y="1457405"/>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rdt_send(data)</a:t>
              </a:r>
            </a:p>
          </p:txBody>
        </p:sp>
        <p:sp>
          <p:nvSpPr>
            <p:cNvPr id="59" name="Line 10">
              <a:extLst>
                <a:ext uri="{FF2B5EF4-FFF2-40B4-BE49-F238E27FC236}">
                  <a16:creationId xmlns:a16="http://schemas.microsoft.com/office/drawing/2014/main" id="{B9F0DA88-C710-417F-B514-3D342063F586}"/>
                </a:ext>
              </a:extLst>
            </p:cNvPr>
            <p:cNvSpPr>
              <a:spLocks noChangeShapeType="1"/>
            </p:cNvSpPr>
            <p:nvPr/>
          </p:nvSpPr>
          <p:spPr bwMode="auto">
            <a:xfrm>
              <a:off x="2840566" y="1795542"/>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64" name="Freeform 15">
            <a:extLst>
              <a:ext uri="{FF2B5EF4-FFF2-40B4-BE49-F238E27FC236}">
                <a16:creationId xmlns:a16="http://schemas.microsoft.com/office/drawing/2014/main" id="{89F7A462-6A1F-4D87-B497-B4C4A645D793}"/>
              </a:ext>
            </a:extLst>
          </p:cNvPr>
          <p:cNvSpPr>
            <a:spLocks/>
          </p:cNvSpPr>
          <p:nvPr/>
        </p:nvSpPr>
        <p:spPr bwMode="auto">
          <a:xfrm flipV="1">
            <a:off x="4530725" y="2597177"/>
            <a:ext cx="2090738" cy="163512"/>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2" name="Freeform 23">
            <a:extLst>
              <a:ext uri="{FF2B5EF4-FFF2-40B4-BE49-F238E27FC236}">
                <a16:creationId xmlns:a16="http://schemas.microsoft.com/office/drawing/2014/main" id="{7C705F31-CAC2-443F-B770-4884808F887B}"/>
              </a:ext>
            </a:extLst>
          </p:cNvPr>
          <p:cNvSpPr>
            <a:spLocks/>
          </p:cNvSpPr>
          <p:nvPr/>
        </p:nvSpPr>
        <p:spPr bwMode="auto">
          <a:xfrm>
            <a:off x="4516438" y="5264177"/>
            <a:ext cx="2312987" cy="274637"/>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7" name="组合 6">
            <a:extLst>
              <a:ext uri="{FF2B5EF4-FFF2-40B4-BE49-F238E27FC236}">
                <a16:creationId xmlns:a16="http://schemas.microsoft.com/office/drawing/2014/main" id="{4677F2AA-660A-4384-873E-66F9963B2272}"/>
              </a:ext>
            </a:extLst>
          </p:cNvPr>
          <p:cNvGrpSpPr/>
          <p:nvPr/>
        </p:nvGrpSpPr>
        <p:grpSpPr>
          <a:xfrm>
            <a:off x="4462463" y="5467377"/>
            <a:ext cx="3444875" cy="835025"/>
            <a:chOff x="2994554" y="5308680"/>
            <a:chExt cx="3444875" cy="835025"/>
          </a:xfrm>
        </p:grpSpPr>
        <p:sp>
          <p:nvSpPr>
            <p:cNvPr id="74" name="Text Box 25">
              <a:extLst>
                <a:ext uri="{FF2B5EF4-FFF2-40B4-BE49-F238E27FC236}">
                  <a16:creationId xmlns:a16="http://schemas.microsoft.com/office/drawing/2014/main" id="{222826B2-159C-4D00-9CFB-FF6DF2A7EF11}"/>
                </a:ext>
              </a:extLst>
            </p:cNvPr>
            <p:cNvSpPr txBox="1">
              <a:spLocks noChangeArrowheads="1"/>
            </p:cNvSpPr>
            <p:nvPr/>
          </p:nvSpPr>
          <p:spPr bwMode="auto">
            <a:xfrm>
              <a:off x="2994554" y="5591255"/>
              <a:ext cx="34448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(1, data, checksum)</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start_timer</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5" name="Text Box 26">
              <a:extLst>
                <a:ext uri="{FF2B5EF4-FFF2-40B4-BE49-F238E27FC236}">
                  <a16:creationId xmlns:a16="http://schemas.microsoft.com/office/drawing/2014/main" id="{E4515EC7-AA0C-4728-9C67-5C7592E7FDE4}"/>
                </a:ext>
              </a:extLst>
            </p:cNvPr>
            <p:cNvSpPr txBox="1">
              <a:spLocks noChangeArrowheads="1"/>
            </p:cNvSpPr>
            <p:nvPr/>
          </p:nvSpPr>
          <p:spPr bwMode="auto">
            <a:xfrm>
              <a:off x="2994554" y="5308680"/>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rdt_send(data)</a:t>
              </a:r>
            </a:p>
          </p:txBody>
        </p:sp>
        <p:sp>
          <p:nvSpPr>
            <p:cNvPr id="76" name="Line 27">
              <a:extLst>
                <a:ext uri="{FF2B5EF4-FFF2-40B4-BE49-F238E27FC236}">
                  <a16:creationId xmlns:a16="http://schemas.microsoft.com/office/drawing/2014/main" id="{A60236BB-B357-45A3-802E-2C0976A20A83}"/>
                </a:ext>
              </a:extLst>
            </p:cNvPr>
            <p:cNvSpPr>
              <a:spLocks noChangeShapeType="1"/>
            </p:cNvSpPr>
            <p:nvPr/>
          </p:nvSpPr>
          <p:spPr bwMode="auto">
            <a:xfrm>
              <a:off x="3113616" y="5619830"/>
              <a:ext cx="25987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 name="组合 8">
            <a:extLst>
              <a:ext uri="{FF2B5EF4-FFF2-40B4-BE49-F238E27FC236}">
                <a16:creationId xmlns:a16="http://schemas.microsoft.com/office/drawing/2014/main" id="{52362945-0C6E-4E20-BD40-04E6D17C3F04}"/>
              </a:ext>
            </a:extLst>
          </p:cNvPr>
          <p:cNvGrpSpPr/>
          <p:nvPr/>
        </p:nvGrpSpPr>
        <p:grpSpPr>
          <a:xfrm>
            <a:off x="7426325" y="3632227"/>
            <a:ext cx="2149475" cy="871537"/>
            <a:chOff x="5958416" y="3473530"/>
            <a:chExt cx="2149475" cy="871537"/>
          </a:xfrm>
        </p:grpSpPr>
        <p:sp>
          <p:nvSpPr>
            <p:cNvPr id="77" name="Text Box 28">
              <a:extLst>
                <a:ext uri="{FF2B5EF4-FFF2-40B4-BE49-F238E27FC236}">
                  <a16:creationId xmlns:a16="http://schemas.microsoft.com/office/drawing/2014/main" id="{3EE94C44-0A0A-4877-BD88-1633CF14D68E}"/>
                </a:ext>
              </a:extLst>
            </p:cNvPr>
            <p:cNvSpPr txBox="1">
              <a:spLocks noChangeArrowheads="1"/>
            </p:cNvSpPr>
            <p:nvPr/>
          </p:nvSpPr>
          <p:spPr bwMode="auto">
            <a:xfrm>
              <a:off x="5958416" y="3473530"/>
              <a:ext cx="2149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&amp;&amp;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notcorrupt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&amp;&amp;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isACK</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(rcvpkt,0)</a:t>
              </a:r>
              <a:r>
                <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8" name="Line 29">
              <a:extLst>
                <a:ext uri="{FF2B5EF4-FFF2-40B4-BE49-F238E27FC236}">
                  <a16:creationId xmlns:a16="http://schemas.microsoft.com/office/drawing/2014/main" id="{621876AC-58EB-4811-94CD-A6E3820FD2E0}"/>
                </a:ext>
              </a:extLst>
            </p:cNvPr>
            <p:cNvSpPr>
              <a:spLocks noChangeShapeType="1"/>
            </p:cNvSpPr>
            <p:nvPr/>
          </p:nvSpPr>
          <p:spPr bwMode="auto">
            <a:xfrm>
              <a:off x="6074304" y="4184730"/>
              <a:ext cx="14192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Text Box 34">
              <a:extLst>
                <a:ext uri="{FF2B5EF4-FFF2-40B4-BE49-F238E27FC236}">
                  <a16:creationId xmlns:a16="http://schemas.microsoft.com/office/drawing/2014/main" id="{8B14CFE1-C957-48A9-8D24-5E9ADB4D9E79}"/>
                </a:ext>
              </a:extLst>
            </p:cNvPr>
            <p:cNvSpPr txBox="1">
              <a:spLocks noChangeArrowheads="1"/>
            </p:cNvSpPr>
            <p:nvPr/>
          </p:nvSpPr>
          <p:spPr bwMode="auto">
            <a:xfrm>
              <a:off x="5979054" y="4165680"/>
              <a:ext cx="151447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stop_timer</a:t>
              </a:r>
            </a:p>
          </p:txBody>
        </p:sp>
      </p:grpSp>
      <p:grpSp>
        <p:nvGrpSpPr>
          <p:cNvPr id="3" name="组合 2">
            <a:extLst>
              <a:ext uri="{FF2B5EF4-FFF2-40B4-BE49-F238E27FC236}">
                <a16:creationId xmlns:a16="http://schemas.microsoft.com/office/drawing/2014/main" id="{567EDEDD-E3A9-41AC-8AF5-218DA0EE260D}"/>
              </a:ext>
            </a:extLst>
          </p:cNvPr>
          <p:cNvGrpSpPr/>
          <p:nvPr/>
        </p:nvGrpSpPr>
        <p:grpSpPr>
          <a:xfrm>
            <a:off x="2046288" y="3390927"/>
            <a:ext cx="1920875" cy="1112837"/>
            <a:chOff x="578379" y="3232230"/>
            <a:chExt cx="1920875" cy="1112837"/>
          </a:xfrm>
        </p:grpSpPr>
        <p:sp>
          <p:nvSpPr>
            <p:cNvPr id="81" name="Text Box 32">
              <a:extLst>
                <a:ext uri="{FF2B5EF4-FFF2-40B4-BE49-F238E27FC236}">
                  <a16:creationId xmlns:a16="http://schemas.microsoft.com/office/drawing/2014/main" id="{97010553-AFE0-439E-8B81-AF3051DF95DA}"/>
                </a:ext>
              </a:extLst>
            </p:cNvPr>
            <p:cNvSpPr txBox="1">
              <a:spLocks noChangeArrowheads="1"/>
            </p:cNvSpPr>
            <p:nvPr/>
          </p:nvSpPr>
          <p:spPr bwMode="auto">
            <a:xfrm>
              <a:off x="586316" y="3232230"/>
              <a:ext cx="19129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&amp;&amp;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notcorrupt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&amp;&amp;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isACK</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(rcvpkt,1)</a:t>
              </a:r>
              <a:r>
                <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2" name="Line 33">
              <a:extLst>
                <a:ext uri="{FF2B5EF4-FFF2-40B4-BE49-F238E27FC236}">
                  <a16:creationId xmlns:a16="http://schemas.microsoft.com/office/drawing/2014/main" id="{A0172B34-BAE4-48AD-B871-EC0C450ED9D7}"/>
                </a:ext>
              </a:extLst>
            </p:cNvPr>
            <p:cNvSpPr>
              <a:spLocks noChangeShapeType="1"/>
            </p:cNvSpPr>
            <p:nvPr/>
          </p:nvSpPr>
          <p:spPr bwMode="auto">
            <a:xfrm>
              <a:off x="713316" y="3972005"/>
              <a:ext cx="15176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4" name="Text Box 35">
              <a:extLst>
                <a:ext uri="{FF2B5EF4-FFF2-40B4-BE49-F238E27FC236}">
                  <a16:creationId xmlns:a16="http://schemas.microsoft.com/office/drawing/2014/main" id="{B3A9EECB-A0DA-4E6D-A5CC-144A7F6A97C2}"/>
                </a:ext>
              </a:extLst>
            </p:cNvPr>
            <p:cNvSpPr txBox="1">
              <a:spLocks noChangeArrowheads="1"/>
            </p:cNvSpPr>
            <p:nvPr/>
          </p:nvSpPr>
          <p:spPr bwMode="auto">
            <a:xfrm>
              <a:off x="578379" y="3945017"/>
              <a:ext cx="1514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stop_timer</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 name="组合 14">
            <a:extLst>
              <a:ext uri="{FF2B5EF4-FFF2-40B4-BE49-F238E27FC236}">
                <a16:creationId xmlns:a16="http://schemas.microsoft.com/office/drawing/2014/main" id="{78295CCC-10CE-4831-9E58-09A1B553DBF6}"/>
              </a:ext>
            </a:extLst>
          </p:cNvPr>
          <p:cNvGrpSpPr/>
          <p:nvPr/>
        </p:nvGrpSpPr>
        <p:grpSpPr>
          <a:xfrm>
            <a:off x="6507163" y="2200302"/>
            <a:ext cx="1579562" cy="1346200"/>
            <a:chOff x="5039254" y="1932272"/>
            <a:chExt cx="1579562" cy="1346200"/>
          </a:xfrm>
        </p:grpSpPr>
        <p:sp>
          <p:nvSpPr>
            <p:cNvPr id="55" name="Oval 6">
              <a:extLst>
                <a:ext uri="{FF2B5EF4-FFF2-40B4-BE49-F238E27FC236}">
                  <a16:creationId xmlns:a16="http://schemas.microsoft.com/office/drawing/2014/main" id="{67C3EBE0-4DD0-4A21-B7CB-805226C649E1}"/>
                </a:ext>
              </a:extLst>
            </p:cNvPr>
            <p:cNvSpPr>
              <a:spLocks noChangeArrowheads="1"/>
            </p:cNvSpPr>
            <p:nvPr/>
          </p:nvSpPr>
          <p:spPr bwMode="auto">
            <a:xfrm>
              <a:off x="5164666" y="2314859"/>
              <a:ext cx="838200" cy="838200"/>
            </a:xfrm>
            <a:prstGeom prst="ellipse">
              <a:avLst/>
            </a:prstGeom>
            <a:solidFill>
              <a:srgbClr val="92D05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1" name="Group 12">
              <a:extLst>
                <a:ext uri="{FF2B5EF4-FFF2-40B4-BE49-F238E27FC236}">
                  <a16:creationId xmlns:a16="http://schemas.microsoft.com/office/drawing/2014/main" id="{AB3DCA6F-71CE-4860-B872-4F02FBD26250}"/>
                </a:ext>
              </a:extLst>
            </p:cNvPr>
            <p:cNvGrpSpPr>
              <a:grpSpLocks/>
            </p:cNvGrpSpPr>
            <p:nvPr/>
          </p:nvGrpSpPr>
          <p:grpSpPr bwMode="auto">
            <a:xfrm>
              <a:off x="5039254" y="2348197"/>
              <a:ext cx="889000" cy="865187"/>
              <a:chOff x="445" y="1273"/>
              <a:chExt cx="560" cy="545"/>
            </a:xfrm>
          </p:grpSpPr>
          <p:sp>
            <p:nvSpPr>
              <p:cNvPr id="62" name="Oval 13">
                <a:extLst>
                  <a:ext uri="{FF2B5EF4-FFF2-40B4-BE49-F238E27FC236}">
                    <a16:creationId xmlns:a16="http://schemas.microsoft.com/office/drawing/2014/main" id="{585F1A8B-13B6-42B3-A0BB-59B2713F8A6A}"/>
                  </a:ext>
                </a:extLst>
              </p:cNvPr>
              <p:cNvSpPr>
                <a:spLocks noChangeArrowheads="1"/>
              </p:cNvSpPr>
              <p:nvPr/>
            </p:nvSpPr>
            <p:spPr bwMode="auto">
              <a:xfrm>
                <a:off x="445" y="1273"/>
                <a:ext cx="560" cy="545"/>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3" name="Text Box 14">
                <a:extLst>
                  <a:ext uri="{FF2B5EF4-FFF2-40B4-BE49-F238E27FC236}">
                    <a16:creationId xmlns:a16="http://schemas.microsoft.com/office/drawing/2014/main" id="{209A957F-631C-49F4-B6BB-420872527218}"/>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ea typeface="思源黑体 CN Normal" panose="020B0400000000000000" pitchFamily="34" charset="-122"/>
                    <a:cs typeface="Times New Roman" panose="02020603050405020304" pitchFamily="18" charset="0"/>
                  </a:rPr>
                  <a:t>等待</a:t>
                </a:r>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ACK0</a:t>
                </a:r>
              </a:p>
            </p:txBody>
          </p:sp>
        </p:grpSp>
        <p:sp>
          <p:nvSpPr>
            <p:cNvPr id="65" name="Freeform 16">
              <a:extLst>
                <a:ext uri="{FF2B5EF4-FFF2-40B4-BE49-F238E27FC236}">
                  <a16:creationId xmlns:a16="http://schemas.microsoft.com/office/drawing/2014/main" id="{A8CC10B8-98DB-41AD-9636-6C662A815F2B}"/>
                </a:ext>
              </a:extLst>
            </p:cNvPr>
            <p:cNvSpPr>
              <a:spLocks/>
            </p:cNvSpPr>
            <p:nvPr/>
          </p:nvSpPr>
          <p:spPr bwMode="auto">
            <a:xfrm>
              <a:off x="5747279" y="1932272"/>
              <a:ext cx="871537" cy="666750"/>
            </a:xfrm>
            <a:custGeom>
              <a:avLst/>
              <a:gdLst>
                <a:gd name="T0" fmla="*/ 0 w 549"/>
                <a:gd name="T1" fmla="*/ 2147483646 h 420"/>
                <a:gd name="T2" fmla="*/ 2147483646 w 549"/>
                <a:gd name="T3" fmla="*/ 2147483646 h 420"/>
                <a:gd name="T4" fmla="*/ 0 60000 65536"/>
                <a:gd name="T5" fmla="*/ 0 60000 65536"/>
                <a:gd name="T6" fmla="*/ 0 w 549"/>
                <a:gd name="T7" fmla="*/ 0 h 420"/>
                <a:gd name="T8" fmla="*/ 549 w 549"/>
                <a:gd name="T9" fmla="*/ 420 h 420"/>
              </a:gdLst>
              <a:ahLst/>
              <a:cxnLst>
                <a:cxn ang="T4">
                  <a:pos x="T0" y="T1"/>
                </a:cxn>
                <a:cxn ang="T5">
                  <a:pos x="T2" y="T3"/>
                </a:cxn>
              </a:cxnLst>
              <a:rect l="T6" t="T7" r="T8" b="T9"/>
              <a:pathLst>
                <a:path w="549" h="420">
                  <a:moveTo>
                    <a:pt x="0" y="306"/>
                  </a:moveTo>
                  <a:cubicBezTo>
                    <a:pt x="78" y="0"/>
                    <a:pt x="549" y="315"/>
                    <a:pt x="87" y="42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5" name="Freeform 36">
              <a:extLst>
                <a:ext uri="{FF2B5EF4-FFF2-40B4-BE49-F238E27FC236}">
                  <a16:creationId xmlns:a16="http://schemas.microsoft.com/office/drawing/2014/main" id="{50FFDF15-7BDA-4423-8DE7-2C3ABDAF0271}"/>
                </a:ext>
              </a:extLst>
            </p:cNvPr>
            <p:cNvSpPr>
              <a:spLocks/>
            </p:cNvSpPr>
            <p:nvPr/>
          </p:nvSpPr>
          <p:spPr bwMode="auto">
            <a:xfrm>
              <a:off x="5917141" y="2595847"/>
              <a:ext cx="461963" cy="682625"/>
            </a:xfrm>
            <a:custGeom>
              <a:avLst/>
              <a:gdLst>
                <a:gd name="T0" fmla="*/ 0 w 291"/>
                <a:gd name="T1" fmla="*/ 2147483646 h 430"/>
                <a:gd name="T2" fmla="*/ 2147483646 w 291"/>
                <a:gd name="T3" fmla="*/ 2147483646 h 430"/>
                <a:gd name="T4" fmla="*/ 0 60000 65536"/>
                <a:gd name="T5" fmla="*/ 0 60000 65536"/>
                <a:gd name="T6" fmla="*/ 0 w 291"/>
                <a:gd name="T7" fmla="*/ 0 h 430"/>
                <a:gd name="T8" fmla="*/ 291 w 291"/>
                <a:gd name="T9" fmla="*/ 430 h 430"/>
              </a:gdLst>
              <a:ahLst/>
              <a:cxnLst>
                <a:cxn ang="T4">
                  <a:pos x="T0" y="T1"/>
                </a:cxn>
                <a:cxn ang="T5">
                  <a:pos x="T2" y="T3"/>
                </a:cxn>
              </a:cxnLst>
              <a:rect l="T6" t="T7" r="T8" b="T9"/>
              <a:pathLst>
                <a:path w="291" h="430">
                  <a:moveTo>
                    <a:pt x="0" y="120"/>
                  </a:moveTo>
                  <a:cubicBezTo>
                    <a:pt x="291" y="0"/>
                    <a:pt x="259" y="430"/>
                    <a:pt x="15" y="25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 name="组合 9">
            <a:extLst>
              <a:ext uri="{FF2B5EF4-FFF2-40B4-BE49-F238E27FC236}">
                <a16:creationId xmlns:a16="http://schemas.microsoft.com/office/drawing/2014/main" id="{9C071B50-2712-4661-ACFF-9E2F15160A7B}"/>
              </a:ext>
            </a:extLst>
          </p:cNvPr>
          <p:cNvGrpSpPr/>
          <p:nvPr/>
        </p:nvGrpSpPr>
        <p:grpSpPr>
          <a:xfrm>
            <a:off x="7716838" y="2805139"/>
            <a:ext cx="2116137" cy="665163"/>
            <a:chOff x="6248929" y="2646442"/>
            <a:chExt cx="2116137" cy="665163"/>
          </a:xfrm>
        </p:grpSpPr>
        <p:sp>
          <p:nvSpPr>
            <p:cNvPr id="86" name="Text Box 37">
              <a:extLst>
                <a:ext uri="{FF2B5EF4-FFF2-40B4-BE49-F238E27FC236}">
                  <a16:creationId xmlns:a16="http://schemas.microsoft.com/office/drawing/2014/main" id="{7CF6826B-865E-426D-BA07-BF329048F0D4}"/>
                </a:ext>
              </a:extLst>
            </p:cNvPr>
            <p:cNvSpPr txBox="1">
              <a:spLocks noChangeArrowheads="1"/>
            </p:cNvSpPr>
            <p:nvPr/>
          </p:nvSpPr>
          <p:spPr bwMode="auto">
            <a:xfrm>
              <a:off x="6248929" y="2882980"/>
              <a:ext cx="21161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start_timer</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7" name="Text Box 38">
              <a:extLst>
                <a:ext uri="{FF2B5EF4-FFF2-40B4-BE49-F238E27FC236}">
                  <a16:creationId xmlns:a16="http://schemas.microsoft.com/office/drawing/2014/main" id="{DBD25D10-4015-4542-AD8C-7A3FBA39C7D9}"/>
                </a:ext>
              </a:extLst>
            </p:cNvPr>
            <p:cNvSpPr txBox="1">
              <a:spLocks noChangeArrowheads="1"/>
            </p:cNvSpPr>
            <p:nvPr/>
          </p:nvSpPr>
          <p:spPr bwMode="auto">
            <a:xfrm>
              <a:off x="6271154" y="2646442"/>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timeout</a:t>
              </a:r>
            </a:p>
          </p:txBody>
        </p:sp>
        <p:sp>
          <p:nvSpPr>
            <p:cNvPr id="88" name="Line 39">
              <a:extLst>
                <a:ext uri="{FF2B5EF4-FFF2-40B4-BE49-F238E27FC236}">
                  <a16:creationId xmlns:a16="http://schemas.microsoft.com/office/drawing/2014/main" id="{D4FA0DC0-2ED3-4AD0-830E-F71BCC42071E}"/>
                </a:ext>
              </a:extLst>
            </p:cNvPr>
            <p:cNvSpPr>
              <a:spLocks noChangeShapeType="1"/>
            </p:cNvSpPr>
            <p:nvPr/>
          </p:nvSpPr>
          <p:spPr bwMode="auto">
            <a:xfrm>
              <a:off x="6360054" y="2900442"/>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 name="组合 4">
            <a:extLst>
              <a:ext uri="{FF2B5EF4-FFF2-40B4-BE49-F238E27FC236}">
                <a16:creationId xmlns:a16="http://schemas.microsoft.com/office/drawing/2014/main" id="{910A7D0F-B0E7-4011-90E5-AAE1858D0654}"/>
              </a:ext>
            </a:extLst>
          </p:cNvPr>
          <p:cNvGrpSpPr/>
          <p:nvPr/>
        </p:nvGrpSpPr>
        <p:grpSpPr>
          <a:xfrm>
            <a:off x="2014538" y="4506065"/>
            <a:ext cx="1824038" cy="682625"/>
            <a:chOff x="306916" y="4573667"/>
            <a:chExt cx="1824038" cy="682625"/>
          </a:xfrm>
        </p:grpSpPr>
        <p:sp>
          <p:nvSpPr>
            <p:cNvPr id="91" name="Text Box 42">
              <a:extLst>
                <a:ext uri="{FF2B5EF4-FFF2-40B4-BE49-F238E27FC236}">
                  <a16:creationId xmlns:a16="http://schemas.microsoft.com/office/drawing/2014/main" id="{7BD84B6F-CEFB-448E-96F7-A6CCBB51A2B8}"/>
                </a:ext>
              </a:extLst>
            </p:cNvPr>
            <p:cNvSpPr txBox="1">
              <a:spLocks noChangeArrowheads="1"/>
            </p:cNvSpPr>
            <p:nvPr/>
          </p:nvSpPr>
          <p:spPr bwMode="auto">
            <a:xfrm>
              <a:off x="306916" y="4827667"/>
              <a:ext cx="18240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start_timer</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 name="组合 3">
              <a:extLst>
                <a:ext uri="{FF2B5EF4-FFF2-40B4-BE49-F238E27FC236}">
                  <a16:creationId xmlns:a16="http://schemas.microsoft.com/office/drawing/2014/main" id="{8C661D1D-7396-488D-B497-1CC434ABA5C9}"/>
                </a:ext>
              </a:extLst>
            </p:cNvPr>
            <p:cNvGrpSpPr/>
            <p:nvPr/>
          </p:nvGrpSpPr>
          <p:grpSpPr>
            <a:xfrm>
              <a:off x="321204" y="4573667"/>
              <a:ext cx="1114425" cy="285750"/>
              <a:chOff x="321204" y="4573667"/>
              <a:chExt cx="1114425" cy="285750"/>
            </a:xfrm>
          </p:grpSpPr>
          <p:sp>
            <p:nvSpPr>
              <p:cNvPr id="92" name="Text Box 43">
                <a:extLst>
                  <a:ext uri="{FF2B5EF4-FFF2-40B4-BE49-F238E27FC236}">
                    <a16:creationId xmlns:a16="http://schemas.microsoft.com/office/drawing/2014/main" id="{4192CB34-C7CC-423A-AEE7-B33FDD21AD0B}"/>
                  </a:ext>
                </a:extLst>
              </p:cNvPr>
              <p:cNvSpPr txBox="1">
                <a:spLocks noChangeArrowheads="1"/>
              </p:cNvSpPr>
              <p:nvPr/>
            </p:nvSpPr>
            <p:spPr bwMode="auto">
              <a:xfrm>
                <a:off x="321204" y="4573667"/>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timeout</a:t>
                </a:r>
              </a:p>
            </p:txBody>
          </p:sp>
          <p:sp>
            <p:nvSpPr>
              <p:cNvPr id="93" name="Line 44">
                <a:extLst>
                  <a:ext uri="{FF2B5EF4-FFF2-40B4-BE49-F238E27FC236}">
                    <a16:creationId xmlns:a16="http://schemas.microsoft.com/office/drawing/2014/main" id="{9DB53F61-5C41-437B-BF42-FC904C1A6893}"/>
                  </a:ext>
                </a:extLst>
              </p:cNvPr>
              <p:cNvSpPr>
                <a:spLocks noChangeShapeType="1"/>
              </p:cNvSpPr>
              <p:nvPr/>
            </p:nvSpPr>
            <p:spPr bwMode="auto">
              <a:xfrm>
                <a:off x="424391" y="4856242"/>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113" name="组合 112">
            <a:extLst>
              <a:ext uri="{FF2B5EF4-FFF2-40B4-BE49-F238E27FC236}">
                <a16:creationId xmlns:a16="http://schemas.microsoft.com/office/drawing/2014/main" id="{AB9DACE6-01AE-43C0-8BA9-62CBB01AA119}"/>
              </a:ext>
            </a:extLst>
          </p:cNvPr>
          <p:cNvGrpSpPr/>
          <p:nvPr/>
        </p:nvGrpSpPr>
        <p:grpSpPr>
          <a:xfrm>
            <a:off x="6599238" y="4487889"/>
            <a:ext cx="1552575" cy="1301750"/>
            <a:chOff x="5131329" y="4219859"/>
            <a:chExt cx="1552575" cy="1301750"/>
          </a:xfrm>
        </p:grpSpPr>
        <p:sp>
          <p:nvSpPr>
            <p:cNvPr id="54" name="Oval 5">
              <a:extLst>
                <a:ext uri="{FF2B5EF4-FFF2-40B4-BE49-F238E27FC236}">
                  <a16:creationId xmlns:a16="http://schemas.microsoft.com/office/drawing/2014/main" id="{649644F9-90A3-4E19-A0EF-132EF9F13167}"/>
                </a:ext>
              </a:extLst>
            </p:cNvPr>
            <p:cNvSpPr>
              <a:spLocks noChangeArrowheads="1"/>
            </p:cNvSpPr>
            <p:nvPr/>
          </p:nvSpPr>
          <p:spPr bwMode="auto">
            <a:xfrm>
              <a:off x="5393266" y="4219859"/>
              <a:ext cx="838200" cy="838200"/>
            </a:xfrm>
            <a:prstGeom prst="ellipse">
              <a:avLst/>
            </a:prstGeom>
            <a:solidFill>
              <a:srgbClr val="C00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8" name="Group 19">
              <a:extLst>
                <a:ext uri="{FF2B5EF4-FFF2-40B4-BE49-F238E27FC236}">
                  <a16:creationId xmlns:a16="http://schemas.microsoft.com/office/drawing/2014/main" id="{77C6EDFC-832E-4AFB-B2F1-43FED58C6287}"/>
                </a:ext>
              </a:extLst>
            </p:cNvPr>
            <p:cNvGrpSpPr>
              <a:grpSpLocks/>
            </p:cNvGrpSpPr>
            <p:nvPr/>
          </p:nvGrpSpPr>
          <p:grpSpPr bwMode="auto">
            <a:xfrm>
              <a:off x="5131329" y="4262722"/>
              <a:ext cx="1189037" cy="850900"/>
              <a:chOff x="4090" y="3230"/>
              <a:chExt cx="749" cy="536"/>
            </a:xfrm>
          </p:grpSpPr>
          <p:sp>
            <p:nvSpPr>
              <p:cNvPr id="69" name="Oval 20">
                <a:extLst>
                  <a:ext uri="{FF2B5EF4-FFF2-40B4-BE49-F238E27FC236}">
                    <a16:creationId xmlns:a16="http://schemas.microsoft.com/office/drawing/2014/main" id="{2BB12C1C-1468-43DD-BF15-93572F5C5603}"/>
                  </a:ext>
                </a:extLst>
              </p:cNvPr>
              <p:cNvSpPr>
                <a:spLocks noChangeArrowheads="1"/>
              </p:cNvSpPr>
              <p:nvPr/>
            </p:nvSpPr>
            <p:spPr bwMode="auto">
              <a:xfrm>
                <a:off x="4159" y="3230"/>
                <a:ext cx="595" cy="53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0" name="Text Box 21">
                <a:extLst>
                  <a:ext uri="{FF2B5EF4-FFF2-40B4-BE49-F238E27FC236}">
                    <a16:creationId xmlns:a16="http://schemas.microsoft.com/office/drawing/2014/main" id="{B3BB33A1-32E5-4AE0-B894-2E09D6E63409}"/>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a:t>
                </a: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上层的</a:t>
                </a: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调用</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sp>
          <p:nvSpPr>
            <p:cNvPr id="94" name="Freeform 45">
              <a:extLst>
                <a:ext uri="{FF2B5EF4-FFF2-40B4-BE49-F238E27FC236}">
                  <a16:creationId xmlns:a16="http://schemas.microsoft.com/office/drawing/2014/main" id="{856C4686-83AC-4A6C-9C5A-232FC9EEDDC6}"/>
                </a:ext>
              </a:extLst>
            </p:cNvPr>
            <p:cNvSpPr>
              <a:spLocks/>
            </p:cNvSpPr>
            <p:nvPr/>
          </p:nvSpPr>
          <p:spPr bwMode="auto">
            <a:xfrm>
              <a:off x="6104466" y="4631022"/>
              <a:ext cx="579438" cy="890587"/>
            </a:xfrm>
            <a:custGeom>
              <a:avLst/>
              <a:gdLst>
                <a:gd name="T0" fmla="*/ 2147483646 w 322"/>
                <a:gd name="T1" fmla="*/ 2147483646 h 483"/>
                <a:gd name="T2" fmla="*/ 0 w 322"/>
                <a:gd name="T3" fmla="*/ 2147483646 h 483"/>
                <a:gd name="T4" fmla="*/ 0 60000 65536"/>
                <a:gd name="T5" fmla="*/ 0 60000 65536"/>
                <a:gd name="T6" fmla="*/ 0 w 322"/>
                <a:gd name="T7" fmla="*/ 0 h 483"/>
                <a:gd name="T8" fmla="*/ 322 w 322"/>
                <a:gd name="T9" fmla="*/ 483 h 483"/>
              </a:gdLst>
              <a:ahLst/>
              <a:cxnLst>
                <a:cxn ang="T4">
                  <a:pos x="T0" y="T1"/>
                </a:cxn>
                <a:cxn ang="T5">
                  <a:pos x="T2" y="T3"/>
                </a:cxn>
              </a:cxnLst>
              <a:rect l="T6" t="T7" r="T8" b="T9"/>
              <a:pathLst>
                <a:path w="322" h="483">
                  <a:moveTo>
                    <a:pt x="31" y="120"/>
                  </a:moveTo>
                  <a:cubicBezTo>
                    <a:pt x="322" y="0"/>
                    <a:pt x="64" y="483"/>
                    <a:pt x="0" y="183"/>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4" name="组合 113">
            <a:extLst>
              <a:ext uri="{FF2B5EF4-FFF2-40B4-BE49-F238E27FC236}">
                <a16:creationId xmlns:a16="http://schemas.microsoft.com/office/drawing/2014/main" id="{F955B616-4747-49FB-8AD7-F5B074736E25}"/>
              </a:ext>
            </a:extLst>
          </p:cNvPr>
          <p:cNvGrpSpPr/>
          <p:nvPr/>
        </p:nvGrpSpPr>
        <p:grpSpPr>
          <a:xfrm>
            <a:off x="3176588" y="4487889"/>
            <a:ext cx="1550987" cy="1371600"/>
            <a:chOff x="1708679" y="4219859"/>
            <a:chExt cx="1550987" cy="1371600"/>
          </a:xfrm>
        </p:grpSpPr>
        <p:sp>
          <p:nvSpPr>
            <p:cNvPr id="56" name="Oval 7">
              <a:extLst>
                <a:ext uri="{FF2B5EF4-FFF2-40B4-BE49-F238E27FC236}">
                  <a16:creationId xmlns:a16="http://schemas.microsoft.com/office/drawing/2014/main" id="{B6CADBC4-B879-4B3C-B2AF-B559F5D8EBE9}"/>
                </a:ext>
              </a:extLst>
            </p:cNvPr>
            <p:cNvSpPr>
              <a:spLocks noChangeArrowheads="1"/>
            </p:cNvSpPr>
            <p:nvPr/>
          </p:nvSpPr>
          <p:spPr bwMode="auto">
            <a:xfrm>
              <a:off x="2421466" y="4219859"/>
              <a:ext cx="838200" cy="838200"/>
            </a:xfrm>
            <a:prstGeom prst="ellipse">
              <a:avLst/>
            </a:prstGeom>
            <a:solidFill>
              <a:schemeClr val="accent2"/>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9" name="Freeform 40">
              <a:extLst>
                <a:ext uri="{FF2B5EF4-FFF2-40B4-BE49-F238E27FC236}">
                  <a16:creationId xmlns:a16="http://schemas.microsoft.com/office/drawing/2014/main" id="{5D413B37-D838-4311-B094-317725C1F6F0}"/>
                </a:ext>
              </a:extLst>
            </p:cNvPr>
            <p:cNvSpPr>
              <a:spLocks/>
            </p:cNvSpPr>
            <p:nvPr/>
          </p:nvSpPr>
          <p:spPr bwMode="auto">
            <a:xfrm>
              <a:off x="1908704" y="4959634"/>
              <a:ext cx="692150" cy="631825"/>
            </a:xfrm>
            <a:custGeom>
              <a:avLst/>
              <a:gdLst>
                <a:gd name="T0" fmla="*/ 2147483646 w 436"/>
                <a:gd name="T1" fmla="*/ 2147483646 h 398"/>
                <a:gd name="T2" fmla="*/ 2147483646 w 436"/>
                <a:gd name="T3" fmla="*/ 0 h 398"/>
                <a:gd name="T4" fmla="*/ 0 60000 65536"/>
                <a:gd name="T5" fmla="*/ 0 60000 65536"/>
                <a:gd name="T6" fmla="*/ 0 w 436"/>
                <a:gd name="T7" fmla="*/ 0 h 398"/>
                <a:gd name="T8" fmla="*/ 436 w 436"/>
                <a:gd name="T9" fmla="*/ 398 h 398"/>
              </a:gdLst>
              <a:ahLst/>
              <a:cxnLst>
                <a:cxn ang="T4">
                  <a:pos x="T0" y="T1"/>
                </a:cxn>
                <a:cxn ang="T5">
                  <a:pos x="T2" y="T3"/>
                </a:cxn>
              </a:cxnLst>
              <a:rect l="T6" t="T7" r="T8" b="T9"/>
              <a:pathLst>
                <a:path w="436" h="398">
                  <a:moveTo>
                    <a:pt x="436" y="101"/>
                  </a:moveTo>
                  <a:cubicBezTo>
                    <a:pt x="367" y="398"/>
                    <a:pt x="0" y="31"/>
                    <a:pt x="300" y="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0" name="Freeform 41">
              <a:extLst>
                <a:ext uri="{FF2B5EF4-FFF2-40B4-BE49-F238E27FC236}">
                  <a16:creationId xmlns:a16="http://schemas.microsoft.com/office/drawing/2014/main" id="{E5E464CC-E9DA-4138-A049-B722EB1D8126}"/>
                </a:ext>
              </a:extLst>
            </p:cNvPr>
            <p:cNvSpPr>
              <a:spLocks/>
            </p:cNvSpPr>
            <p:nvPr/>
          </p:nvSpPr>
          <p:spPr bwMode="auto">
            <a:xfrm>
              <a:off x="1708679" y="4670709"/>
              <a:ext cx="571500" cy="420688"/>
            </a:xfrm>
            <a:custGeom>
              <a:avLst/>
              <a:gdLst>
                <a:gd name="T0" fmla="*/ 2147483646 w 900"/>
                <a:gd name="T1" fmla="*/ 2147483646 h 662"/>
                <a:gd name="T2" fmla="*/ 2147483646 w 900"/>
                <a:gd name="T3" fmla="*/ 2147483646 h 662"/>
                <a:gd name="T4" fmla="*/ 0 60000 65536"/>
                <a:gd name="T5" fmla="*/ 0 60000 65536"/>
                <a:gd name="T6" fmla="*/ 0 w 900"/>
                <a:gd name="T7" fmla="*/ 0 h 662"/>
                <a:gd name="T8" fmla="*/ 900 w 900"/>
                <a:gd name="T9" fmla="*/ 662 h 662"/>
              </a:gdLst>
              <a:ahLst/>
              <a:cxnLst>
                <a:cxn ang="T4">
                  <a:pos x="T0" y="T1"/>
                </a:cxn>
                <a:cxn ang="T5">
                  <a:pos x="T2" y="T3"/>
                </a:cxn>
              </a:cxnLst>
              <a:rect l="T6" t="T7" r="T8" b="T9"/>
              <a:pathLst>
                <a:path w="900" h="662">
                  <a:moveTo>
                    <a:pt x="900" y="360"/>
                  </a:moveTo>
                  <a:cubicBezTo>
                    <a:pt x="171" y="662"/>
                    <a:pt x="0" y="0"/>
                    <a:pt x="825" y="1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00" name="Group 51">
              <a:extLst>
                <a:ext uri="{FF2B5EF4-FFF2-40B4-BE49-F238E27FC236}">
                  <a16:creationId xmlns:a16="http://schemas.microsoft.com/office/drawing/2014/main" id="{421F5388-FC4A-4F6F-86DE-7F5D6DE3C6E5}"/>
                </a:ext>
              </a:extLst>
            </p:cNvPr>
            <p:cNvGrpSpPr>
              <a:grpSpLocks/>
            </p:cNvGrpSpPr>
            <p:nvPr/>
          </p:nvGrpSpPr>
          <p:grpSpPr bwMode="auto">
            <a:xfrm>
              <a:off x="2308754" y="4246847"/>
              <a:ext cx="889000" cy="865187"/>
              <a:chOff x="445" y="1273"/>
              <a:chExt cx="560" cy="545"/>
            </a:xfrm>
          </p:grpSpPr>
          <p:sp>
            <p:nvSpPr>
              <p:cNvPr id="101" name="Oval 52">
                <a:extLst>
                  <a:ext uri="{FF2B5EF4-FFF2-40B4-BE49-F238E27FC236}">
                    <a16:creationId xmlns:a16="http://schemas.microsoft.com/office/drawing/2014/main" id="{14CCC7ED-0CBF-4FA3-B46A-3C78664A8DDF}"/>
                  </a:ext>
                </a:extLst>
              </p:cNvPr>
              <p:cNvSpPr>
                <a:spLocks noChangeArrowheads="1"/>
              </p:cNvSpPr>
              <p:nvPr/>
            </p:nvSpPr>
            <p:spPr bwMode="auto">
              <a:xfrm>
                <a:off x="445" y="1273"/>
                <a:ext cx="560" cy="545"/>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2" name="Text Box 53">
                <a:extLst>
                  <a:ext uri="{FF2B5EF4-FFF2-40B4-BE49-F238E27FC236}">
                    <a16:creationId xmlns:a16="http://schemas.microsoft.com/office/drawing/2014/main" id="{5333FF3A-B04E-42E4-AEA2-22D628D1D02D}"/>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 </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ACK1</a:t>
                </a:r>
              </a:p>
            </p:txBody>
          </p:sp>
        </p:grpSp>
      </p:grpSp>
      <p:grpSp>
        <p:nvGrpSpPr>
          <p:cNvPr id="14" name="组合 13">
            <a:extLst>
              <a:ext uri="{FF2B5EF4-FFF2-40B4-BE49-F238E27FC236}">
                <a16:creationId xmlns:a16="http://schemas.microsoft.com/office/drawing/2014/main" id="{0D47C739-7759-40F2-B0F2-C326365D6106}"/>
              </a:ext>
            </a:extLst>
          </p:cNvPr>
          <p:cNvGrpSpPr/>
          <p:nvPr/>
        </p:nvGrpSpPr>
        <p:grpSpPr>
          <a:xfrm>
            <a:off x="3152775" y="2070127"/>
            <a:ext cx="1601788" cy="1441450"/>
            <a:chOff x="1684866" y="1802097"/>
            <a:chExt cx="1601788" cy="1441450"/>
          </a:xfrm>
        </p:grpSpPr>
        <p:grpSp>
          <p:nvGrpSpPr>
            <p:cNvPr id="13" name="组合 12">
              <a:extLst>
                <a:ext uri="{FF2B5EF4-FFF2-40B4-BE49-F238E27FC236}">
                  <a16:creationId xmlns:a16="http://schemas.microsoft.com/office/drawing/2014/main" id="{7BD6351B-37B3-4D56-B3E2-F9C6CA0B740C}"/>
                </a:ext>
              </a:extLst>
            </p:cNvPr>
            <p:cNvGrpSpPr/>
            <p:nvPr/>
          </p:nvGrpSpPr>
          <p:grpSpPr>
            <a:xfrm>
              <a:off x="2097616" y="1802097"/>
              <a:ext cx="1189038" cy="1441450"/>
              <a:chOff x="2097616" y="1802097"/>
              <a:chExt cx="1189038" cy="1441450"/>
            </a:xfrm>
          </p:grpSpPr>
          <p:sp>
            <p:nvSpPr>
              <p:cNvPr id="53" name="Oval 4">
                <a:extLst>
                  <a:ext uri="{FF2B5EF4-FFF2-40B4-BE49-F238E27FC236}">
                    <a16:creationId xmlns:a16="http://schemas.microsoft.com/office/drawing/2014/main" id="{8084C0A0-D7DE-4634-9956-8A1980CAE3D4}"/>
                  </a:ext>
                </a:extLst>
              </p:cNvPr>
              <p:cNvSpPr>
                <a:spLocks noChangeArrowheads="1"/>
              </p:cNvSpPr>
              <p:nvPr/>
            </p:nvSpPr>
            <p:spPr bwMode="auto">
              <a:xfrm>
                <a:off x="2345266" y="2314859"/>
                <a:ext cx="838200" cy="838200"/>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0" name="Line 11">
                <a:extLst>
                  <a:ext uri="{FF2B5EF4-FFF2-40B4-BE49-F238E27FC236}">
                    <a16:creationId xmlns:a16="http://schemas.microsoft.com/office/drawing/2014/main" id="{FDE99EB6-869A-43C9-970E-E61B9163328B}"/>
                  </a:ext>
                </a:extLst>
              </p:cNvPr>
              <p:cNvSpPr>
                <a:spLocks noChangeShapeType="1"/>
              </p:cNvSpPr>
              <p:nvPr/>
            </p:nvSpPr>
            <p:spPr bwMode="auto">
              <a:xfrm>
                <a:off x="2427816" y="1802097"/>
                <a:ext cx="157163" cy="576262"/>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6" name="Group 47">
                <a:extLst>
                  <a:ext uri="{FF2B5EF4-FFF2-40B4-BE49-F238E27FC236}">
                    <a16:creationId xmlns:a16="http://schemas.microsoft.com/office/drawing/2014/main" id="{E8D8BA12-00D4-4862-BB9F-08F250EE412D}"/>
                  </a:ext>
                </a:extLst>
              </p:cNvPr>
              <p:cNvGrpSpPr>
                <a:grpSpLocks/>
              </p:cNvGrpSpPr>
              <p:nvPr/>
            </p:nvGrpSpPr>
            <p:grpSpPr bwMode="auto">
              <a:xfrm>
                <a:off x="2097616" y="2392647"/>
                <a:ext cx="1189038" cy="850900"/>
                <a:chOff x="4090" y="3230"/>
                <a:chExt cx="749" cy="536"/>
              </a:xfrm>
            </p:grpSpPr>
            <p:sp>
              <p:nvSpPr>
                <p:cNvPr id="97" name="Oval 48">
                  <a:extLst>
                    <a:ext uri="{FF2B5EF4-FFF2-40B4-BE49-F238E27FC236}">
                      <a16:creationId xmlns:a16="http://schemas.microsoft.com/office/drawing/2014/main" id="{62AC61AF-D0C9-4791-AFAC-DDFA3C13D12F}"/>
                    </a:ext>
                  </a:extLst>
                </p:cNvPr>
                <p:cNvSpPr>
                  <a:spLocks noChangeArrowheads="1"/>
                </p:cNvSpPr>
                <p:nvPr/>
              </p:nvSpPr>
              <p:spPr bwMode="auto">
                <a:xfrm>
                  <a:off x="4159" y="3230"/>
                  <a:ext cx="595" cy="53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8" name="Text Box 49">
                  <a:extLst>
                    <a:ext uri="{FF2B5EF4-FFF2-40B4-BE49-F238E27FC236}">
                      <a16:creationId xmlns:a16="http://schemas.microsoft.com/office/drawing/2014/main" id="{3859E86A-DCFC-40A2-A14F-B2E824C63E58}"/>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a:t>
                  </a: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上层的</a:t>
                  </a: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调用</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0</a:t>
                  </a:r>
                </a:p>
              </p:txBody>
            </p:sp>
          </p:grpSp>
        </p:grpSp>
        <p:sp>
          <p:nvSpPr>
            <p:cNvPr id="103" name="Freeform 54">
              <a:extLst>
                <a:ext uri="{FF2B5EF4-FFF2-40B4-BE49-F238E27FC236}">
                  <a16:creationId xmlns:a16="http://schemas.microsoft.com/office/drawing/2014/main" id="{74F77885-F705-453E-A87E-F778B83FF6B5}"/>
                </a:ext>
              </a:extLst>
            </p:cNvPr>
            <p:cNvSpPr>
              <a:spLocks/>
            </p:cNvSpPr>
            <p:nvPr/>
          </p:nvSpPr>
          <p:spPr bwMode="auto">
            <a:xfrm flipH="1" flipV="1">
              <a:off x="1684866" y="2040222"/>
              <a:ext cx="579438" cy="890587"/>
            </a:xfrm>
            <a:custGeom>
              <a:avLst/>
              <a:gdLst>
                <a:gd name="T0" fmla="*/ 2147483646 w 322"/>
                <a:gd name="T1" fmla="*/ 2147483646 h 483"/>
                <a:gd name="T2" fmla="*/ 0 w 322"/>
                <a:gd name="T3" fmla="*/ 2147483646 h 483"/>
                <a:gd name="T4" fmla="*/ 0 60000 65536"/>
                <a:gd name="T5" fmla="*/ 0 60000 65536"/>
                <a:gd name="T6" fmla="*/ 0 w 322"/>
                <a:gd name="T7" fmla="*/ 0 h 483"/>
                <a:gd name="T8" fmla="*/ 322 w 322"/>
                <a:gd name="T9" fmla="*/ 483 h 483"/>
              </a:gdLst>
              <a:ahLst/>
              <a:cxnLst>
                <a:cxn ang="T4">
                  <a:pos x="T0" y="T1"/>
                </a:cxn>
                <a:cxn ang="T5">
                  <a:pos x="T2" y="T3"/>
                </a:cxn>
              </a:cxnLst>
              <a:rect l="T6" t="T7" r="T8" b="T9"/>
              <a:pathLst>
                <a:path w="322" h="483">
                  <a:moveTo>
                    <a:pt x="31" y="120"/>
                  </a:moveTo>
                  <a:cubicBezTo>
                    <a:pt x="322" y="0"/>
                    <a:pt x="64" y="483"/>
                    <a:pt x="0" y="183"/>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 name="组合 7">
            <a:extLst>
              <a:ext uri="{FF2B5EF4-FFF2-40B4-BE49-F238E27FC236}">
                <a16:creationId xmlns:a16="http://schemas.microsoft.com/office/drawing/2014/main" id="{04F8A072-F4BC-4850-90B2-3DF18BD0D16A}"/>
              </a:ext>
            </a:extLst>
          </p:cNvPr>
          <p:cNvGrpSpPr/>
          <p:nvPr/>
        </p:nvGrpSpPr>
        <p:grpSpPr>
          <a:xfrm>
            <a:off x="7897812" y="5092036"/>
            <a:ext cx="1428750" cy="624995"/>
            <a:chOff x="6429903" y="4933339"/>
            <a:chExt cx="1428750" cy="624995"/>
          </a:xfrm>
        </p:grpSpPr>
        <p:sp>
          <p:nvSpPr>
            <p:cNvPr id="104" name="Text Box 55">
              <a:extLst>
                <a:ext uri="{FF2B5EF4-FFF2-40B4-BE49-F238E27FC236}">
                  <a16:creationId xmlns:a16="http://schemas.microsoft.com/office/drawing/2014/main" id="{FF7C8D96-2A6C-427C-A4DD-5EA293652CA0}"/>
                </a:ext>
              </a:extLst>
            </p:cNvPr>
            <p:cNvSpPr txBox="1">
              <a:spLocks noChangeArrowheads="1"/>
            </p:cNvSpPr>
            <p:nvPr/>
          </p:nvSpPr>
          <p:spPr bwMode="auto">
            <a:xfrm>
              <a:off x="6902038" y="5219780"/>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楷体" panose="02010609060101010101" pitchFamily="49" charset="-122"/>
                  <a:cs typeface="Arial" panose="020B0604020202020204" pitchFamily="34" charset="0"/>
                </a:rPr>
                <a:t>L</a:t>
              </a:r>
            </a:p>
          </p:txBody>
        </p:sp>
        <p:sp>
          <p:nvSpPr>
            <p:cNvPr id="105" name="Text Box 56">
              <a:extLst>
                <a:ext uri="{FF2B5EF4-FFF2-40B4-BE49-F238E27FC236}">
                  <a16:creationId xmlns:a16="http://schemas.microsoft.com/office/drawing/2014/main" id="{DEEC34F8-967C-4004-97A5-6BA5FACF7EDC}"/>
                </a:ext>
              </a:extLst>
            </p:cNvPr>
            <p:cNvSpPr txBox="1">
              <a:spLocks noChangeArrowheads="1"/>
            </p:cNvSpPr>
            <p:nvPr/>
          </p:nvSpPr>
          <p:spPr bwMode="auto">
            <a:xfrm>
              <a:off x="6429903" y="4933339"/>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106" name="Line 57">
              <a:extLst>
                <a:ext uri="{FF2B5EF4-FFF2-40B4-BE49-F238E27FC236}">
                  <a16:creationId xmlns:a16="http://schemas.microsoft.com/office/drawing/2014/main" id="{DAB4E473-C4D8-4961-8554-AD6A919A6121}"/>
                </a:ext>
              </a:extLst>
            </p:cNvPr>
            <p:cNvSpPr>
              <a:spLocks noChangeShapeType="1"/>
            </p:cNvSpPr>
            <p:nvPr/>
          </p:nvSpPr>
          <p:spPr bwMode="auto">
            <a:xfrm>
              <a:off x="6523566" y="5256292"/>
              <a:ext cx="1101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 name="组合 10">
            <a:extLst>
              <a:ext uri="{FF2B5EF4-FFF2-40B4-BE49-F238E27FC236}">
                <a16:creationId xmlns:a16="http://schemas.microsoft.com/office/drawing/2014/main" id="{07CBDB24-B1E2-40A8-99E4-151519D87D23}"/>
              </a:ext>
            </a:extLst>
          </p:cNvPr>
          <p:cNvGrpSpPr/>
          <p:nvPr/>
        </p:nvGrpSpPr>
        <p:grpSpPr>
          <a:xfrm>
            <a:off x="7627938" y="1722464"/>
            <a:ext cx="1704975" cy="989429"/>
            <a:chOff x="6160029" y="1563767"/>
            <a:chExt cx="1704975" cy="989429"/>
          </a:xfrm>
        </p:grpSpPr>
        <p:sp>
          <p:nvSpPr>
            <p:cNvPr id="66" name="Text Box 17">
              <a:extLst>
                <a:ext uri="{FF2B5EF4-FFF2-40B4-BE49-F238E27FC236}">
                  <a16:creationId xmlns:a16="http://schemas.microsoft.com/office/drawing/2014/main" id="{D50E7749-D094-4015-8273-E8A81D5F3DB2}"/>
                </a:ext>
              </a:extLst>
            </p:cNvPr>
            <p:cNvSpPr txBox="1">
              <a:spLocks noChangeArrowheads="1"/>
            </p:cNvSpPr>
            <p:nvPr/>
          </p:nvSpPr>
          <p:spPr bwMode="auto">
            <a:xfrm>
              <a:off x="6160029" y="1563767"/>
              <a:ext cx="1704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rdt_rcv(rcvpkt) &amp;&amp;  </a:t>
              </a:r>
            </a:p>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 corrupt(rcvpkt) ||</a:t>
              </a:r>
            </a:p>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isACK(rcvpkt,1) )</a:t>
              </a:r>
            </a:p>
          </p:txBody>
        </p:sp>
        <p:sp>
          <p:nvSpPr>
            <p:cNvPr id="67" name="Line 18">
              <a:extLst>
                <a:ext uri="{FF2B5EF4-FFF2-40B4-BE49-F238E27FC236}">
                  <a16:creationId xmlns:a16="http://schemas.microsoft.com/office/drawing/2014/main" id="{88D100B0-37C0-4860-B0B5-BC8FEE90946C}"/>
                </a:ext>
              </a:extLst>
            </p:cNvPr>
            <p:cNvSpPr>
              <a:spLocks noChangeShapeType="1"/>
            </p:cNvSpPr>
            <p:nvPr/>
          </p:nvSpPr>
          <p:spPr bwMode="auto">
            <a:xfrm>
              <a:off x="6369579" y="2265442"/>
              <a:ext cx="13509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7" name="Text Box 58">
              <a:extLst>
                <a:ext uri="{FF2B5EF4-FFF2-40B4-BE49-F238E27FC236}">
                  <a16:creationId xmlns:a16="http://schemas.microsoft.com/office/drawing/2014/main" id="{BCE7A6FB-90DB-49ED-9625-414081BA0881}"/>
                </a:ext>
              </a:extLst>
            </p:cNvPr>
            <p:cNvSpPr txBox="1">
              <a:spLocks noChangeArrowheads="1"/>
            </p:cNvSpPr>
            <p:nvPr/>
          </p:nvSpPr>
          <p:spPr bwMode="auto">
            <a:xfrm>
              <a:off x="6805201" y="2214642"/>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楷体" panose="02010609060101010101" pitchFamily="49" charset="-122"/>
                  <a:cs typeface="Arial" panose="020B0604020202020204" pitchFamily="34" charset="0"/>
                </a:rPr>
                <a:t>L</a:t>
              </a:r>
            </a:p>
          </p:txBody>
        </p:sp>
      </p:grpSp>
      <p:grpSp>
        <p:nvGrpSpPr>
          <p:cNvPr id="2" name="组合 1">
            <a:extLst>
              <a:ext uri="{FF2B5EF4-FFF2-40B4-BE49-F238E27FC236}">
                <a16:creationId xmlns:a16="http://schemas.microsoft.com/office/drawing/2014/main" id="{DCA19237-7AE6-4D6C-AAA0-F8AD4541FFBA}"/>
              </a:ext>
            </a:extLst>
          </p:cNvPr>
          <p:cNvGrpSpPr/>
          <p:nvPr/>
        </p:nvGrpSpPr>
        <p:grpSpPr>
          <a:xfrm>
            <a:off x="2182813" y="2400327"/>
            <a:ext cx="1428750" cy="587791"/>
            <a:chOff x="714904" y="2241630"/>
            <a:chExt cx="1428750" cy="587791"/>
          </a:xfrm>
        </p:grpSpPr>
        <p:sp>
          <p:nvSpPr>
            <p:cNvPr id="95" name="Text Box 46">
              <a:extLst>
                <a:ext uri="{FF2B5EF4-FFF2-40B4-BE49-F238E27FC236}">
                  <a16:creationId xmlns:a16="http://schemas.microsoft.com/office/drawing/2014/main" id="{9C230288-1CEA-4117-A6A2-F4D945602275}"/>
                </a:ext>
              </a:extLst>
            </p:cNvPr>
            <p:cNvSpPr txBox="1">
              <a:spLocks noChangeArrowheads="1"/>
            </p:cNvSpPr>
            <p:nvPr/>
          </p:nvSpPr>
          <p:spPr bwMode="auto">
            <a:xfrm>
              <a:off x="714904" y="2241630"/>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99" name="Line 50">
              <a:extLst>
                <a:ext uri="{FF2B5EF4-FFF2-40B4-BE49-F238E27FC236}">
                  <a16:creationId xmlns:a16="http://schemas.microsoft.com/office/drawing/2014/main" id="{4C7D5A48-96A7-4DE5-8BD8-8ABB6458B0A3}"/>
                </a:ext>
              </a:extLst>
            </p:cNvPr>
            <p:cNvSpPr>
              <a:spLocks noChangeShapeType="1"/>
            </p:cNvSpPr>
            <p:nvPr/>
          </p:nvSpPr>
          <p:spPr bwMode="auto">
            <a:xfrm>
              <a:off x="802216" y="2527380"/>
              <a:ext cx="1101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8" name="Text Box 59">
              <a:extLst>
                <a:ext uri="{FF2B5EF4-FFF2-40B4-BE49-F238E27FC236}">
                  <a16:creationId xmlns:a16="http://schemas.microsoft.com/office/drawing/2014/main" id="{62FB6F04-7AD4-423D-87C3-C3DF868D29B7}"/>
                </a:ext>
              </a:extLst>
            </p:cNvPr>
            <p:cNvSpPr txBox="1">
              <a:spLocks noChangeArrowheads="1"/>
            </p:cNvSpPr>
            <p:nvPr/>
          </p:nvSpPr>
          <p:spPr bwMode="auto">
            <a:xfrm>
              <a:off x="1153701" y="2490867"/>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楷体" panose="02010609060101010101" pitchFamily="49" charset="-122"/>
                  <a:cs typeface="Arial" panose="020B0604020202020204" pitchFamily="34" charset="0"/>
                </a:rPr>
                <a:t>L</a:t>
              </a:r>
            </a:p>
          </p:txBody>
        </p:sp>
      </p:grpSp>
      <p:grpSp>
        <p:nvGrpSpPr>
          <p:cNvPr id="6" name="组合 5">
            <a:extLst>
              <a:ext uri="{FF2B5EF4-FFF2-40B4-BE49-F238E27FC236}">
                <a16:creationId xmlns:a16="http://schemas.microsoft.com/office/drawing/2014/main" id="{2FCB06B7-FAD6-4D66-8EFB-58233DFE1BDA}"/>
              </a:ext>
            </a:extLst>
          </p:cNvPr>
          <p:cNvGrpSpPr/>
          <p:nvPr/>
        </p:nvGrpSpPr>
        <p:grpSpPr>
          <a:xfrm>
            <a:off x="2178579" y="5269477"/>
            <a:ext cx="1622425" cy="1070391"/>
            <a:chOff x="968904" y="5429330"/>
            <a:chExt cx="1622425" cy="1070391"/>
          </a:xfrm>
        </p:grpSpPr>
        <p:sp>
          <p:nvSpPr>
            <p:cNvPr id="79" name="Text Box 30">
              <a:extLst>
                <a:ext uri="{FF2B5EF4-FFF2-40B4-BE49-F238E27FC236}">
                  <a16:creationId xmlns:a16="http://schemas.microsoft.com/office/drawing/2014/main" id="{FDE4BD26-EE7E-41BB-A647-49C25B2F5650}"/>
                </a:ext>
              </a:extLst>
            </p:cNvPr>
            <p:cNvSpPr txBox="1">
              <a:spLocks noChangeArrowheads="1"/>
            </p:cNvSpPr>
            <p:nvPr/>
          </p:nvSpPr>
          <p:spPr bwMode="auto">
            <a:xfrm>
              <a:off x="968904" y="5429330"/>
              <a:ext cx="16224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&amp;&amp;  </a:t>
              </a: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corrupt(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isACK</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(rcvpkt,0) )</a:t>
              </a:r>
            </a:p>
          </p:txBody>
        </p:sp>
        <p:sp>
          <p:nvSpPr>
            <p:cNvPr id="80" name="Line 31">
              <a:extLst>
                <a:ext uri="{FF2B5EF4-FFF2-40B4-BE49-F238E27FC236}">
                  <a16:creationId xmlns:a16="http://schemas.microsoft.com/office/drawing/2014/main" id="{245618C7-7FB3-47A9-85CA-0E25B0B5D642}"/>
                </a:ext>
              </a:extLst>
            </p:cNvPr>
            <p:cNvSpPr>
              <a:spLocks noChangeShapeType="1"/>
            </p:cNvSpPr>
            <p:nvPr/>
          </p:nvSpPr>
          <p:spPr bwMode="auto">
            <a:xfrm>
              <a:off x="1072091" y="6154817"/>
              <a:ext cx="12541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9" name="Text Box 60">
              <a:extLst>
                <a:ext uri="{FF2B5EF4-FFF2-40B4-BE49-F238E27FC236}">
                  <a16:creationId xmlns:a16="http://schemas.microsoft.com/office/drawing/2014/main" id="{FD234D33-1394-472A-9BC8-E749467DE40A}"/>
                </a:ext>
              </a:extLst>
            </p:cNvPr>
            <p:cNvSpPr txBox="1">
              <a:spLocks noChangeArrowheads="1"/>
            </p:cNvSpPr>
            <p:nvPr/>
          </p:nvSpPr>
          <p:spPr bwMode="auto">
            <a:xfrm>
              <a:off x="1556926" y="6161167"/>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楷体" panose="02010609060101010101" pitchFamily="49" charset="-122"/>
                  <a:cs typeface="Arial" panose="020B0604020202020204" pitchFamily="34" charset="0"/>
                </a:rPr>
                <a:t>L</a:t>
              </a:r>
            </a:p>
          </p:txBody>
        </p:sp>
      </p:grpSp>
      <p:sp>
        <p:nvSpPr>
          <p:cNvPr id="111" name="Rectangle 11">
            <a:extLst>
              <a:ext uri="{FF2B5EF4-FFF2-40B4-BE49-F238E27FC236}">
                <a16:creationId xmlns:a16="http://schemas.microsoft.com/office/drawing/2014/main" id="{C90E299F-08EF-422B-907F-639C5CE89AD6}"/>
              </a:ext>
            </a:extLst>
          </p:cNvPr>
          <p:cNvSpPr>
            <a:spLocks noChangeArrowheads="1"/>
          </p:cNvSpPr>
          <p:nvPr/>
        </p:nvSpPr>
        <p:spPr bwMode="auto">
          <a:xfrm>
            <a:off x="7338180" y="5962472"/>
            <a:ext cx="2224921" cy="36036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Rdt3.0</a:t>
            </a: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的发送方</a:t>
            </a:r>
          </a:p>
        </p:txBody>
      </p:sp>
      <p:sp>
        <p:nvSpPr>
          <p:cNvPr id="73" name="Freeform 24">
            <a:extLst>
              <a:ext uri="{FF2B5EF4-FFF2-40B4-BE49-F238E27FC236}">
                <a16:creationId xmlns:a16="http://schemas.microsoft.com/office/drawing/2014/main" id="{342E146D-DDBB-4A9F-B35F-2C535BC0F764}"/>
              </a:ext>
            </a:extLst>
          </p:cNvPr>
          <p:cNvSpPr>
            <a:spLocks/>
          </p:cNvSpPr>
          <p:nvPr/>
        </p:nvSpPr>
        <p:spPr bwMode="auto">
          <a:xfrm rot="5400000" flipH="1" flipV="1">
            <a:off x="6757194" y="3853683"/>
            <a:ext cx="1184275" cy="166687"/>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1" name="Freeform 22">
            <a:extLst>
              <a:ext uri="{FF2B5EF4-FFF2-40B4-BE49-F238E27FC236}">
                <a16:creationId xmlns:a16="http://schemas.microsoft.com/office/drawing/2014/main" id="{86E4E488-084C-48A2-AEE3-5C06D0096130}"/>
              </a:ext>
            </a:extLst>
          </p:cNvPr>
          <p:cNvSpPr>
            <a:spLocks/>
          </p:cNvSpPr>
          <p:nvPr/>
        </p:nvSpPr>
        <p:spPr bwMode="auto">
          <a:xfrm rot="16200000" flipV="1">
            <a:off x="3286919" y="3928295"/>
            <a:ext cx="1254125" cy="150813"/>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10" name="组合 109">
            <a:extLst>
              <a:ext uri="{FF2B5EF4-FFF2-40B4-BE49-F238E27FC236}">
                <a16:creationId xmlns:a16="http://schemas.microsoft.com/office/drawing/2014/main" id="{3B64EDA5-5C91-4865-9CE7-9C6C56F383C4}"/>
              </a:ext>
            </a:extLst>
          </p:cNvPr>
          <p:cNvGrpSpPr/>
          <p:nvPr/>
        </p:nvGrpSpPr>
        <p:grpSpPr>
          <a:xfrm>
            <a:off x="430213" y="0"/>
            <a:ext cx="6614890" cy="1428589"/>
            <a:chOff x="551030" y="-368704"/>
            <a:chExt cx="6614890" cy="1428589"/>
          </a:xfrm>
        </p:grpSpPr>
        <p:grpSp>
          <p:nvGrpSpPr>
            <p:cNvPr id="112" name="组合 111">
              <a:extLst>
                <a:ext uri="{FF2B5EF4-FFF2-40B4-BE49-F238E27FC236}">
                  <a16:creationId xmlns:a16="http://schemas.microsoft.com/office/drawing/2014/main" id="{99EE451D-CB5B-41A0-83D7-92461FC40C47}"/>
                </a:ext>
              </a:extLst>
            </p:cNvPr>
            <p:cNvGrpSpPr/>
            <p:nvPr/>
          </p:nvGrpSpPr>
          <p:grpSpPr>
            <a:xfrm>
              <a:off x="1201632" y="303925"/>
              <a:ext cx="5964288" cy="709466"/>
              <a:chOff x="1839059" y="967769"/>
              <a:chExt cx="5964288" cy="709466"/>
            </a:xfrm>
          </p:grpSpPr>
          <p:sp>
            <p:nvSpPr>
              <p:cNvPr id="116" name="矩形: 圆角 30">
                <a:extLst>
                  <a:ext uri="{FF2B5EF4-FFF2-40B4-BE49-F238E27FC236}">
                    <a16:creationId xmlns:a16="http://schemas.microsoft.com/office/drawing/2014/main" id="{86551119-77EE-488F-97B2-9EB178B66CB9}"/>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17" name="文本框 116">
                <a:extLst>
                  <a:ext uri="{FF2B5EF4-FFF2-40B4-BE49-F238E27FC236}">
                    <a16:creationId xmlns:a16="http://schemas.microsoft.com/office/drawing/2014/main" id="{9DE2D2AC-12D9-4436-A207-C85BE6758496}"/>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115" name="图片 114">
              <a:extLst>
                <a:ext uri="{FF2B5EF4-FFF2-40B4-BE49-F238E27FC236}">
                  <a16:creationId xmlns:a16="http://schemas.microsoft.com/office/drawing/2014/main" id="{A077D9C5-C6A5-47AD-83BA-C816E24DD13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16" name="灯片编号占位符 15">
            <a:extLst>
              <a:ext uri="{FF2B5EF4-FFF2-40B4-BE49-F238E27FC236}">
                <a16:creationId xmlns:a16="http://schemas.microsoft.com/office/drawing/2014/main" id="{6DC92C76-8B5F-4F93-8561-3C338EB78507}"/>
              </a:ext>
            </a:extLst>
          </p:cNvPr>
          <p:cNvSpPr>
            <a:spLocks noGrp="1"/>
          </p:cNvSpPr>
          <p:nvPr>
            <p:ph type="sldNum" sz="quarter" idx="12"/>
          </p:nvPr>
        </p:nvSpPr>
        <p:spPr/>
        <p:txBody>
          <a:bodyPr/>
          <a:lstStyle/>
          <a:p>
            <a:fld id="{91F2D4EF-46D4-4764-B373-FC59CD1D281E}" type="slidenum">
              <a:rPr lang="zh-CN" altLang="en-US" smtClean="0"/>
              <a:t>60</a:t>
            </a:fld>
            <a:endParaRPr lang="zh-CN" altLang="en-US"/>
          </a:p>
        </p:txBody>
      </p:sp>
      <p:sp>
        <p:nvSpPr>
          <p:cNvPr id="118" name="Text Box 64">
            <a:extLst>
              <a:ext uri="{FF2B5EF4-FFF2-40B4-BE49-F238E27FC236}">
                <a16:creationId xmlns:a16="http://schemas.microsoft.com/office/drawing/2014/main" id="{254F6417-4502-4D66-9385-FA4B72AB14AF}"/>
              </a:ext>
            </a:extLst>
          </p:cNvPr>
          <p:cNvSpPr txBox="1">
            <a:spLocks noChangeArrowheads="1"/>
          </p:cNvSpPr>
          <p:nvPr/>
        </p:nvSpPr>
        <p:spPr bwMode="auto">
          <a:xfrm>
            <a:off x="5828653" y="1537807"/>
            <a:ext cx="1200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a:latin typeface="楷体" panose="02010609060101010101" pitchFamily="49" charset="-122"/>
                <a:ea typeface="楷体" panose="02010609060101010101" pitchFamily="49" charset="-122"/>
              </a:rPr>
              <a:t>启动定时器</a:t>
            </a:r>
          </a:p>
        </p:txBody>
      </p:sp>
      <p:sp>
        <p:nvSpPr>
          <p:cNvPr id="119" name="Line 66">
            <a:extLst>
              <a:ext uri="{FF2B5EF4-FFF2-40B4-BE49-F238E27FC236}">
                <a16:creationId xmlns:a16="http://schemas.microsoft.com/office/drawing/2014/main" id="{60255DD5-4141-410B-AE9F-E1CC9F605E57}"/>
              </a:ext>
            </a:extLst>
          </p:cNvPr>
          <p:cNvSpPr>
            <a:spLocks noChangeShapeType="1"/>
          </p:cNvSpPr>
          <p:nvPr/>
        </p:nvSpPr>
        <p:spPr bwMode="auto">
          <a:xfrm flipH="1">
            <a:off x="5109515" y="1799745"/>
            <a:ext cx="1295400" cy="7191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 name="Text Box 72">
            <a:extLst>
              <a:ext uri="{FF2B5EF4-FFF2-40B4-BE49-F238E27FC236}">
                <a16:creationId xmlns:a16="http://schemas.microsoft.com/office/drawing/2014/main" id="{FFE32D72-BB54-458B-82DD-A1BDE79FAF96}"/>
              </a:ext>
            </a:extLst>
          </p:cNvPr>
          <p:cNvSpPr txBox="1">
            <a:spLocks noChangeArrowheads="1"/>
          </p:cNvSpPr>
          <p:nvPr/>
        </p:nvSpPr>
        <p:spPr bwMode="auto">
          <a:xfrm>
            <a:off x="8814791" y="968402"/>
            <a:ext cx="1728787"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a:latin typeface="楷体" panose="02010609060101010101" pitchFamily="49" charset="-122"/>
                <a:ea typeface="楷体" panose="02010609060101010101" pitchFamily="49" charset="-122"/>
              </a:rPr>
              <a:t>收到的</a:t>
            </a:r>
            <a:r>
              <a:rPr lang="en-US" altLang="zh-CN" sz="1600" dirty="0">
                <a:latin typeface="楷体" panose="02010609060101010101" pitchFamily="49" charset="-122"/>
                <a:ea typeface="楷体" panose="02010609060101010101" pitchFamily="49" charset="-122"/>
              </a:rPr>
              <a:t>ACK</a:t>
            </a:r>
            <a:r>
              <a:rPr lang="zh-CN" altLang="en-US" sz="1600" dirty="0">
                <a:latin typeface="楷体" panose="02010609060101010101" pitchFamily="49" charset="-122"/>
                <a:ea typeface="楷体" panose="02010609060101010101" pitchFamily="49" charset="-122"/>
              </a:rPr>
              <a:t>序号不对或</a:t>
            </a:r>
            <a:r>
              <a:rPr lang="en-US" altLang="zh-CN" sz="1600" dirty="0">
                <a:latin typeface="楷体" panose="02010609060101010101" pitchFamily="49" charset="-122"/>
                <a:ea typeface="楷体" panose="02010609060101010101" pitchFamily="49" charset="-122"/>
              </a:rPr>
              <a:t>ACK</a:t>
            </a:r>
            <a:r>
              <a:rPr lang="zh-CN" altLang="en-US" sz="1600" dirty="0">
                <a:latin typeface="楷体" panose="02010609060101010101" pitchFamily="49" charset="-122"/>
                <a:ea typeface="楷体" panose="02010609060101010101" pitchFamily="49" charset="-122"/>
              </a:rPr>
              <a:t>校验错，继续等</a:t>
            </a:r>
          </a:p>
        </p:txBody>
      </p:sp>
      <p:sp>
        <p:nvSpPr>
          <p:cNvPr id="121" name="Line 73">
            <a:extLst>
              <a:ext uri="{FF2B5EF4-FFF2-40B4-BE49-F238E27FC236}">
                <a16:creationId xmlns:a16="http://schemas.microsoft.com/office/drawing/2014/main" id="{85004C29-8DD1-409B-AD0D-9F8EF7322872}"/>
              </a:ext>
            </a:extLst>
          </p:cNvPr>
          <p:cNvSpPr>
            <a:spLocks noChangeShapeType="1"/>
          </p:cNvSpPr>
          <p:nvPr/>
        </p:nvSpPr>
        <p:spPr bwMode="auto">
          <a:xfrm flipH="1">
            <a:off x="8382991" y="1328764"/>
            <a:ext cx="576262"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2" name="Text Box 67">
            <a:extLst>
              <a:ext uri="{FF2B5EF4-FFF2-40B4-BE49-F238E27FC236}">
                <a16:creationId xmlns:a16="http://schemas.microsoft.com/office/drawing/2014/main" id="{F895A97D-94E1-4F61-AF88-534C638C9100}"/>
              </a:ext>
            </a:extLst>
          </p:cNvPr>
          <p:cNvSpPr txBox="1">
            <a:spLocks noChangeArrowheads="1"/>
          </p:cNvSpPr>
          <p:nvPr/>
        </p:nvSpPr>
        <p:spPr bwMode="auto">
          <a:xfrm>
            <a:off x="9231313" y="2418876"/>
            <a:ext cx="132715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a:latin typeface="楷体" panose="02010609060101010101" pitchFamily="49" charset="-122"/>
                <a:ea typeface="楷体" panose="02010609060101010101" pitchFamily="49" charset="-122"/>
              </a:rPr>
              <a:t>时间到还没</a:t>
            </a:r>
          </a:p>
          <a:p>
            <a:r>
              <a:rPr lang="zh-CN" altLang="en-US" sz="1600" dirty="0">
                <a:latin typeface="楷体" panose="02010609060101010101" pitchFamily="49" charset="-122"/>
                <a:ea typeface="楷体" panose="02010609060101010101" pitchFamily="49" charset="-122"/>
              </a:rPr>
              <a:t>等到</a:t>
            </a:r>
            <a:r>
              <a:rPr lang="en-US" altLang="zh-CN" sz="1600" dirty="0">
                <a:latin typeface="楷体" panose="02010609060101010101" pitchFamily="49" charset="-122"/>
                <a:ea typeface="楷体" panose="02010609060101010101" pitchFamily="49" charset="-122"/>
              </a:rPr>
              <a:t>ACK0</a:t>
            </a:r>
          </a:p>
          <a:p>
            <a:r>
              <a:rPr lang="zh-CN" altLang="en-US" sz="1600" dirty="0">
                <a:latin typeface="楷体" panose="02010609060101010101" pitchFamily="49" charset="-122"/>
                <a:ea typeface="楷体" panose="02010609060101010101" pitchFamily="49" charset="-122"/>
              </a:rPr>
              <a:t>重传，重新</a:t>
            </a:r>
          </a:p>
          <a:p>
            <a:r>
              <a:rPr lang="zh-CN" altLang="en-US" sz="1600" dirty="0">
                <a:latin typeface="楷体" panose="02010609060101010101" pitchFamily="49" charset="-122"/>
                <a:ea typeface="楷体" panose="02010609060101010101" pitchFamily="49" charset="-122"/>
              </a:rPr>
              <a:t>启动定时器</a:t>
            </a:r>
          </a:p>
        </p:txBody>
      </p:sp>
      <p:sp>
        <p:nvSpPr>
          <p:cNvPr id="123" name="Line 68">
            <a:extLst>
              <a:ext uri="{FF2B5EF4-FFF2-40B4-BE49-F238E27FC236}">
                <a16:creationId xmlns:a16="http://schemas.microsoft.com/office/drawing/2014/main" id="{A5809E13-219D-401D-B3EB-2209DE9BF704}"/>
              </a:ext>
            </a:extLst>
          </p:cNvPr>
          <p:cNvSpPr>
            <a:spLocks noChangeShapeType="1"/>
          </p:cNvSpPr>
          <p:nvPr/>
        </p:nvSpPr>
        <p:spPr bwMode="auto">
          <a:xfrm flipH="1">
            <a:off x="8866188" y="2779239"/>
            <a:ext cx="360363"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4" name="Text Box 70">
            <a:extLst>
              <a:ext uri="{FF2B5EF4-FFF2-40B4-BE49-F238E27FC236}">
                <a16:creationId xmlns:a16="http://schemas.microsoft.com/office/drawing/2014/main" id="{92660AB4-2275-4E9D-807D-91AD5003715C}"/>
              </a:ext>
            </a:extLst>
          </p:cNvPr>
          <p:cNvSpPr txBox="1">
            <a:spLocks noChangeArrowheads="1"/>
          </p:cNvSpPr>
          <p:nvPr/>
        </p:nvSpPr>
        <p:spPr bwMode="auto">
          <a:xfrm>
            <a:off x="9065394" y="4105956"/>
            <a:ext cx="132715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a:latin typeface="楷体" panose="02010609060101010101" pitchFamily="49" charset="-122"/>
                <a:ea typeface="楷体" panose="02010609060101010101" pitchFamily="49" charset="-122"/>
              </a:rPr>
              <a:t>收到</a:t>
            </a:r>
            <a:r>
              <a:rPr lang="en-US" altLang="zh-CN" sz="1600" dirty="0">
                <a:latin typeface="楷体" panose="02010609060101010101" pitchFamily="49" charset="-122"/>
                <a:ea typeface="楷体" panose="02010609060101010101" pitchFamily="49" charset="-122"/>
              </a:rPr>
              <a:t>ACK0</a:t>
            </a:r>
          </a:p>
          <a:p>
            <a:r>
              <a:rPr lang="zh-CN" altLang="en-US" sz="1600" dirty="0">
                <a:latin typeface="楷体" panose="02010609060101010101" pitchFamily="49" charset="-122"/>
                <a:ea typeface="楷体" panose="02010609060101010101" pitchFamily="49" charset="-122"/>
              </a:rPr>
              <a:t>停止定时器</a:t>
            </a:r>
          </a:p>
          <a:p>
            <a:r>
              <a:rPr lang="zh-CN" altLang="en-US" sz="1600" dirty="0">
                <a:latin typeface="楷体" panose="02010609060101010101" pitchFamily="49" charset="-122"/>
                <a:ea typeface="楷体" panose="02010609060101010101" pitchFamily="49" charset="-122"/>
              </a:rPr>
              <a:t>等待新的上层数据</a:t>
            </a:r>
          </a:p>
        </p:txBody>
      </p:sp>
      <p:sp>
        <p:nvSpPr>
          <p:cNvPr id="125" name="Line 71">
            <a:extLst>
              <a:ext uri="{FF2B5EF4-FFF2-40B4-BE49-F238E27FC236}">
                <a16:creationId xmlns:a16="http://schemas.microsoft.com/office/drawing/2014/main" id="{F5401E44-6401-4A27-A95B-F0B749F2A244}"/>
              </a:ext>
            </a:extLst>
          </p:cNvPr>
          <p:cNvSpPr>
            <a:spLocks noChangeShapeType="1"/>
          </p:cNvSpPr>
          <p:nvPr/>
        </p:nvSpPr>
        <p:spPr bwMode="auto">
          <a:xfrm flipH="1" flipV="1">
            <a:off x="8417694" y="4528231"/>
            <a:ext cx="576262" cy="3587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6" name="Text Box 69">
            <a:extLst>
              <a:ext uri="{FF2B5EF4-FFF2-40B4-BE49-F238E27FC236}">
                <a16:creationId xmlns:a16="http://schemas.microsoft.com/office/drawing/2014/main" id="{15BB1D02-D798-403F-A44E-95DB1055993B}"/>
              </a:ext>
            </a:extLst>
          </p:cNvPr>
          <p:cNvSpPr txBox="1">
            <a:spLocks noChangeArrowheads="1"/>
          </p:cNvSpPr>
          <p:nvPr/>
        </p:nvSpPr>
        <p:spPr bwMode="auto">
          <a:xfrm>
            <a:off x="9218908" y="5347176"/>
            <a:ext cx="1944687"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a:solidFill>
                  <a:srgbClr val="FF0000"/>
                </a:solidFill>
                <a:latin typeface="楷体" panose="02010609060101010101" pitchFamily="49" charset="-122"/>
                <a:ea typeface="楷体" panose="02010609060101010101" pitchFamily="49" charset="-122"/>
              </a:rPr>
              <a:t>很有可能这时又收到</a:t>
            </a:r>
            <a:r>
              <a:rPr lang="en-US" altLang="zh-CN" sz="1600" dirty="0">
                <a:solidFill>
                  <a:srgbClr val="FF0000"/>
                </a:solidFill>
                <a:latin typeface="楷体" panose="02010609060101010101" pitchFamily="49" charset="-122"/>
                <a:ea typeface="楷体" panose="02010609060101010101" pitchFamily="49" charset="-122"/>
              </a:rPr>
              <a:t>ACK</a:t>
            </a:r>
            <a:r>
              <a:rPr lang="zh-CN" altLang="en-US" sz="1600" dirty="0">
                <a:solidFill>
                  <a:srgbClr val="FF0000"/>
                </a:solidFill>
                <a:latin typeface="楷体" panose="02010609060101010101" pitchFamily="49" charset="-122"/>
                <a:ea typeface="楷体" panose="02010609060101010101" pitchFamily="49" charset="-122"/>
              </a:rPr>
              <a:t>（</a:t>
            </a:r>
            <a:r>
              <a:rPr lang="en-US" altLang="zh-CN" sz="1600" dirty="0">
                <a:solidFill>
                  <a:srgbClr val="FF0000"/>
                </a:solidFill>
                <a:latin typeface="楷体" panose="02010609060101010101" pitchFamily="49" charset="-122"/>
                <a:ea typeface="楷体" panose="02010609060101010101" pitchFamily="49" charset="-122"/>
              </a:rPr>
              <a:t>0</a:t>
            </a:r>
            <a:r>
              <a:rPr lang="zh-CN" altLang="en-US" sz="1600" dirty="0">
                <a:solidFill>
                  <a:srgbClr val="FF0000"/>
                </a:solidFill>
                <a:latin typeface="楷体" panose="02010609060101010101" pitchFamily="49" charset="-122"/>
                <a:ea typeface="楷体" panose="02010609060101010101" pitchFamily="49" charset="-122"/>
              </a:rPr>
              <a:t>，</a:t>
            </a:r>
            <a:r>
              <a:rPr lang="en-US" altLang="zh-CN" sz="1600" dirty="0">
                <a:solidFill>
                  <a:srgbClr val="FF0000"/>
                </a:solidFill>
                <a:latin typeface="楷体" panose="02010609060101010101" pitchFamily="49" charset="-122"/>
                <a:ea typeface="楷体" panose="02010609060101010101" pitchFamily="49" charset="-122"/>
              </a:rPr>
              <a:t>1</a:t>
            </a:r>
            <a:r>
              <a:rPr lang="zh-CN" altLang="en-US" sz="1600" dirty="0">
                <a:solidFill>
                  <a:srgbClr val="FF0000"/>
                </a:solidFill>
                <a:latin typeface="楷体" panose="02010609060101010101" pitchFamily="49" charset="-122"/>
                <a:ea typeface="楷体" panose="02010609060101010101" pitchFamily="49" charset="-122"/>
              </a:rPr>
              <a:t>）？，但不采取任何动作</a:t>
            </a:r>
          </a:p>
        </p:txBody>
      </p:sp>
      <p:sp>
        <p:nvSpPr>
          <p:cNvPr id="127" name="Line 74">
            <a:extLst>
              <a:ext uri="{FF2B5EF4-FFF2-40B4-BE49-F238E27FC236}">
                <a16:creationId xmlns:a16="http://schemas.microsoft.com/office/drawing/2014/main" id="{890F25E1-C1B0-4E77-A6B9-E204C3C6AA21}"/>
              </a:ext>
            </a:extLst>
          </p:cNvPr>
          <p:cNvSpPr>
            <a:spLocks noChangeShapeType="1"/>
          </p:cNvSpPr>
          <p:nvPr/>
        </p:nvSpPr>
        <p:spPr bwMode="auto">
          <a:xfrm flipH="1" flipV="1">
            <a:off x="9059862" y="5307039"/>
            <a:ext cx="360363"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75631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wipe(left)">
                                      <p:cBhvr>
                                        <p:cTn id="7" dur="500"/>
                                        <p:tgtEl>
                                          <p:spTgt spid="1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wipe(left)">
                                      <p:cBhvr>
                                        <p:cTn id="18" dur="500"/>
                                        <p:tgtEl>
                                          <p:spTgt spid="64"/>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wipe(up)">
                                      <p:cBhvr>
                                        <p:cTn id="35" dur="500"/>
                                        <p:tgtEl>
                                          <p:spTgt spid="73"/>
                                        </p:tgtEl>
                                      </p:cBhvr>
                                    </p:animEffect>
                                  </p:childTnLst>
                                </p:cTn>
                              </p:par>
                              <p:par>
                                <p:cTn id="36" presetID="10"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par>
                          <p:cTn id="39" fill="hold">
                            <p:stCondLst>
                              <p:cond delay="2500"/>
                            </p:stCondLst>
                            <p:childTnLst>
                              <p:par>
                                <p:cTn id="40" presetID="22" presetClass="entr" presetSubtype="1" fill="hold" nodeType="after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wipe(up)">
                                      <p:cBhvr>
                                        <p:cTn id="42" dur="500"/>
                                        <p:tgtEl>
                                          <p:spTgt spid="113"/>
                                        </p:tgtEl>
                                      </p:cBhvr>
                                    </p:animEffect>
                                  </p:childTnLst>
                                </p:cTn>
                              </p:par>
                              <p:par>
                                <p:cTn id="43" presetID="10"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par>
                          <p:cTn id="46" fill="hold">
                            <p:stCondLst>
                              <p:cond delay="3000"/>
                            </p:stCondLst>
                            <p:childTnLst>
                              <p:par>
                                <p:cTn id="47" presetID="22" presetClass="entr" presetSubtype="2" fill="hold" grpId="0" nodeType="after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wipe(right)">
                                      <p:cBhvr>
                                        <p:cTn id="49" dur="500"/>
                                        <p:tgtEl>
                                          <p:spTgt spid="72"/>
                                        </p:tgtEl>
                                      </p:cBhvr>
                                    </p:animEffect>
                                  </p:childTnLst>
                                </p:cTn>
                              </p:par>
                              <p:par>
                                <p:cTn id="50" presetID="10" presetClass="entr" presetSubtype="0"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par>
                          <p:cTn id="53" fill="hold">
                            <p:stCondLst>
                              <p:cond delay="3500"/>
                            </p:stCondLst>
                            <p:childTnLst>
                              <p:par>
                                <p:cTn id="54" presetID="22" presetClass="entr" presetSubtype="4" fill="hold" nodeType="afterEffect">
                                  <p:stCondLst>
                                    <p:cond delay="0"/>
                                  </p:stCondLst>
                                  <p:childTnLst>
                                    <p:set>
                                      <p:cBhvr>
                                        <p:cTn id="55" dur="1" fill="hold">
                                          <p:stCondLst>
                                            <p:cond delay="0"/>
                                          </p:stCondLst>
                                        </p:cTn>
                                        <p:tgtEl>
                                          <p:spTgt spid="114"/>
                                        </p:tgtEl>
                                        <p:attrNameLst>
                                          <p:attrName>style.visibility</p:attrName>
                                        </p:attrNameLst>
                                      </p:cBhvr>
                                      <p:to>
                                        <p:strVal val="visible"/>
                                      </p:to>
                                    </p:set>
                                    <p:animEffect transition="in" filter="wipe(down)">
                                      <p:cBhvr>
                                        <p:cTn id="56" dur="500"/>
                                        <p:tgtEl>
                                          <p:spTgt spid="114"/>
                                        </p:tgtEl>
                                      </p:cBhvr>
                                    </p:animEffect>
                                  </p:childTnLst>
                                </p:cTn>
                              </p:par>
                              <p:par>
                                <p:cTn id="57" presetID="10" presetClass="entr" presetSubtype="0"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par>
                                <p:cTn id="60" presetID="10" presetClass="entr" presetSubtype="0" fill="hold" nodeType="with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childTnLst>
                          </p:cTn>
                        </p:par>
                        <p:par>
                          <p:cTn id="63" fill="hold">
                            <p:stCondLst>
                              <p:cond delay="4000"/>
                            </p:stCondLst>
                            <p:childTnLst>
                              <p:par>
                                <p:cTn id="64" presetID="22" presetClass="entr" presetSubtype="4" fill="hold" grpId="0" nodeType="afterEffect">
                                  <p:stCondLst>
                                    <p:cond delay="0"/>
                                  </p:stCondLst>
                                  <p:childTnLst>
                                    <p:set>
                                      <p:cBhvr>
                                        <p:cTn id="65" dur="1" fill="hold">
                                          <p:stCondLst>
                                            <p:cond delay="0"/>
                                          </p:stCondLst>
                                        </p:cTn>
                                        <p:tgtEl>
                                          <p:spTgt spid="71"/>
                                        </p:tgtEl>
                                        <p:attrNameLst>
                                          <p:attrName>style.visibility</p:attrName>
                                        </p:attrNameLst>
                                      </p:cBhvr>
                                      <p:to>
                                        <p:strVal val="visible"/>
                                      </p:to>
                                    </p:set>
                                    <p:animEffect transition="in" filter="wipe(down)">
                                      <p:cBhvr>
                                        <p:cTn id="66" dur="500"/>
                                        <p:tgtEl>
                                          <p:spTgt spid="71"/>
                                        </p:tgtEl>
                                      </p:cBhvr>
                                    </p:animEffect>
                                  </p:childTnLst>
                                </p:cTn>
                              </p:par>
                              <p:par>
                                <p:cTn id="67" presetID="10" presetClass="entr" presetSubtype="0" fill="hold" nodeType="with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500"/>
                                        <p:tgtEl>
                                          <p:spTgt spid="3"/>
                                        </p:tgtEl>
                                      </p:cBhvr>
                                    </p:animEffect>
                                  </p:childTnLst>
                                </p:cTn>
                              </p:par>
                            </p:childTnLst>
                          </p:cTn>
                        </p:par>
                        <p:par>
                          <p:cTn id="70" fill="hold">
                            <p:stCondLst>
                              <p:cond delay="4500"/>
                            </p:stCondLst>
                            <p:childTnLst>
                              <p:par>
                                <p:cTn id="71" presetID="53" presetClass="entr" presetSubtype="16" fill="hold" grpId="0" nodeType="afterEffect">
                                  <p:stCondLst>
                                    <p:cond delay="0"/>
                                  </p:stCondLst>
                                  <p:childTnLst>
                                    <p:set>
                                      <p:cBhvr>
                                        <p:cTn id="72" dur="1" fill="hold">
                                          <p:stCondLst>
                                            <p:cond delay="0"/>
                                          </p:stCondLst>
                                        </p:cTn>
                                        <p:tgtEl>
                                          <p:spTgt spid="111"/>
                                        </p:tgtEl>
                                        <p:attrNameLst>
                                          <p:attrName>style.visibility</p:attrName>
                                        </p:attrNameLst>
                                      </p:cBhvr>
                                      <p:to>
                                        <p:strVal val="visible"/>
                                      </p:to>
                                    </p:set>
                                    <p:anim calcmode="lin" valueType="num">
                                      <p:cBhvr>
                                        <p:cTn id="73" dur="500" fill="hold"/>
                                        <p:tgtEl>
                                          <p:spTgt spid="111"/>
                                        </p:tgtEl>
                                        <p:attrNameLst>
                                          <p:attrName>ppt_w</p:attrName>
                                        </p:attrNameLst>
                                      </p:cBhvr>
                                      <p:tavLst>
                                        <p:tav tm="0">
                                          <p:val>
                                            <p:fltVal val="0"/>
                                          </p:val>
                                        </p:tav>
                                        <p:tav tm="100000">
                                          <p:val>
                                            <p:strVal val="#ppt_w"/>
                                          </p:val>
                                        </p:tav>
                                      </p:tavLst>
                                    </p:anim>
                                    <p:anim calcmode="lin" valueType="num">
                                      <p:cBhvr>
                                        <p:cTn id="74" dur="500" fill="hold"/>
                                        <p:tgtEl>
                                          <p:spTgt spid="111"/>
                                        </p:tgtEl>
                                        <p:attrNameLst>
                                          <p:attrName>ppt_h</p:attrName>
                                        </p:attrNameLst>
                                      </p:cBhvr>
                                      <p:tavLst>
                                        <p:tav tm="0">
                                          <p:val>
                                            <p:fltVal val="0"/>
                                          </p:val>
                                        </p:tav>
                                        <p:tav tm="100000">
                                          <p:val>
                                            <p:strVal val="#ppt_h"/>
                                          </p:val>
                                        </p:tav>
                                      </p:tavLst>
                                    </p:anim>
                                    <p:animEffect transition="in" filter="fade">
                                      <p:cBhvr>
                                        <p:cTn id="7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2" grpId="0" animBg="1"/>
      <p:bldP spid="111" grpId="0" animBg="1"/>
      <p:bldP spid="73" grpId="0" animBg="1"/>
      <p:bldP spid="7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箭头连接符 16">
            <a:extLst>
              <a:ext uri="{FF2B5EF4-FFF2-40B4-BE49-F238E27FC236}">
                <a16:creationId xmlns:a16="http://schemas.microsoft.com/office/drawing/2014/main" id="{E78F2F12-8803-475E-AB13-F2469CC29DAE}"/>
              </a:ext>
            </a:extLst>
          </p:cNvPr>
          <p:cNvCxnSpPr/>
          <p:nvPr/>
        </p:nvCxnSpPr>
        <p:spPr>
          <a:xfrm>
            <a:off x="2464976" y="2163774"/>
            <a:ext cx="0" cy="2493818"/>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C7C062C5-3F00-4D10-927F-71E0E1A982FE}"/>
              </a:ext>
            </a:extLst>
          </p:cNvPr>
          <p:cNvCxnSpPr/>
          <p:nvPr/>
        </p:nvCxnSpPr>
        <p:spPr>
          <a:xfrm>
            <a:off x="4084112" y="2163774"/>
            <a:ext cx="0" cy="2493818"/>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F4DB73E4-0D63-46B3-8384-DD51F64F7EEC}"/>
              </a:ext>
            </a:extLst>
          </p:cNvPr>
          <p:cNvCxnSpPr/>
          <p:nvPr/>
        </p:nvCxnSpPr>
        <p:spPr>
          <a:xfrm>
            <a:off x="7572000" y="2163774"/>
            <a:ext cx="0" cy="283325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96722524-70F1-4ABC-A0A4-EC97AB953658}"/>
              </a:ext>
            </a:extLst>
          </p:cNvPr>
          <p:cNvCxnSpPr/>
          <p:nvPr/>
        </p:nvCxnSpPr>
        <p:spPr>
          <a:xfrm>
            <a:off x="9253481" y="2163774"/>
            <a:ext cx="0" cy="283325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4436F7B-01B8-4BBD-8F6B-32264CE63D5C}"/>
              </a:ext>
            </a:extLst>
          </p:cNvPr>
          <p:cNvCxnSpPr/>
          <p:nvPr/>
        </p:nvCxnSpPr>
        <p:spPr>
          <a:xfrm>
            <a:off x="2464976" y="2447706"/>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27187797-4961-470A-8AC4-989BBC72AB36}"/>
              </a:ext>
            </a:extLst>
          </p:cNvPr>
          <p:cNvCxnSpPr>
            <a:cxnSpLocks/>
          </p:cNvCxnSpPr>
          <p:nvPr/>
        </p:nvCxnSpPr>
        <p:spPr>
          <a:xfrm flipH="1">
            <a:off x="2480562" y="2627304"/>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CD9C9CE5-3043-4717-B0DD-3DBEFDB7DE9A}"/>
              </a:ext>
            </a:extLst>
          </p:cNvPr>
          <p:cNvCxnSpPr/>
          <p:nvPr/>
        </p:nvCxnSpPr>
        <p:spPr>
          <a:xfrm>
            <a:off x="2464976" y="3065953"/>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0557C2A2-A7ED-416E-940A-71C940067186}"/>
              </a:ext>
            </a:extLst>
          </p:cNvPr>
          <p:cNvCxnSpPr>
            <a:cxnSpLocks/>
          </p:cNvCxnSpPr>
          <p:nvPr/>
        </p:nvCxnSpPr>
        <p:spPr>
          <a:xfrm flipH="1">
            <a:off x="2480562" y="3245551"/>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36531163-C8BC-4C5F-AE8A-345908EEE1AC}"/>
              </a:ext>
            </a:extLst>
          </p:cNvPr>
          <p:cNvCxnSpPr/>
          <p:nvPr/>
        </p:nvCxnSpPr>
        <p:spPr>
          <a:xfrm>
            <a:off x="2464976" y="3684200"/>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43F4CC14-59D1-4237-9082-5E4FA7CC4660}"/>
              </a:ext>
            </a:extLst>
          </p:cNvPr>
          <p:cNvCxnSpPr>
            <a:cxnSpLocks/>
          </p:cNvCxnSpPr>
          <p:nvPr/>
        </p:nvCxnSpPr>
        <p:spPr>
          <a:xfrm flipH="1">
            <a:off x="2480562" y="3863798"/>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99E953AE-FFE3-4AB2-B86F-3570E068D8DA}"/>
              </a:ext>
            </a:extLst>
          </p:cNvPr>
          <p:cNvCxnSpPr/>
          <p:nvPr/>
        </p:nvCxnSpPr>
        <p:spPr>
          <a:xfrm>
            <a:off x="7603173" y="2447706"/>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C521892F-8523-4C61-A809-CAE4BCE70FA1}"/>
              </a:ext>
            </a:extLst>
          </p:cNvPr>
          <p:cNvCxnSpPr>
            <a:cxnSpLocks/>
          </p:cNvCxnSpPr>
          <p:nvPr/>
        </p:nvCxnSpPr>
        <p:spPr>
          <a:xfrm flipH="1">
            <a:off x="7634346" y="2615346"/>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028C56DF-16DB-44EF-863F-2A5539CC7EDE}"/>
              </a:ext>
            </a:extLst>
          </p:cNvPr>
          <p:cNvCxnSpPr/>
          <p:nvPr/>
        </p:nvCxnSpPr>
        <p:spPr>
          <a:xfrm>
            <a:off x="7603173" y="3657389"/>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C31223FF-2B3E-4480-95E2-F6E37DA621C6}"/>
              </a:ext>
            </a:extLst>
          </p:cNvPr>
          <p:cNvCxnSpPr>
            <a:cxnSpLocks/>
          </p:cNvCxnSpPr>
          <p:nvPr/>
        </p:nvCxnSpPr>
        <p:spPr>
          <a:xfrm flipH="1">
            <a:off x="7598660" y="3825029"/>
            <a:ext cx="1623650" cy="4303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4CC70520-011E-49FD-8940-55094D8556DE}"/>
              </a:ext>
            </a:extLst>
          </p:cNvPr>
          <p:cNvCxnSpPr/>
          <p:nvPr/>
        </p:nvCxnSpPr>
        <p:spPr>
          <a:xfrm>
            <a:off x="7603173" y="4272843"/>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04BB0482-0F04-46FF-B8C9-0882F46FA93B}"/>
              </a:ext>
            </a:extLst>
          </p:cNvPr>
          <p:cNvCxnSpPr>
            <a:cxnSpLocks/>
          </p:cNvCxnSpPr>
          <p:nvPr/>
        </p:nvCxnSpPr>
        <p:spPr>
          <a:xfrm flipH="1">
            <a:off x="7634346" y="4440483"/>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a:extLst>
              <a:ext uri="{FF2B5EF4-FFF2-40B4-BE49-F238E27FC236}">
                <a16:creationId xmlns:a16="http://schemas.microsoft.com/office/drawing/2014/main" id="{615DEEF3-0CF0-4821-8AD2-234853AB8830}"/>
              </a:ext>
            </a:extLst>
          </p:cNvPr>
          <p:cNvCxnSpPr>
            <a:cxnSpLocks/>
          </p:cNvCxnSpPr>
          <p:nvPr/>
        </p:nvCxnSpPr>
        <p:spPr>
          <a:xfrm>
            <a:off x="7603173" y="3014560"/>
            <a:ext cx="938790" cy="97199"/>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141" name="Text Box 79">
            <a:extLst>
              <a:ext uri="{FF2B5EF4-FFF2-40B4-BE49-F238E27FC236}">
                <a16:creationId xmlns:a16="http://schemas.microsoft.com/office/drawing/2014/main" id="{FDC08CB3-F246-4A0E-9536-499C9A4D63F9}"/>
              </a:ext>
            </a:extLst>
          </p:cNvPr>
          <p:cNvSpPr txBox="1">
            <a:spLocks noChangeArrowheads="1"/>
          </p:cNvSpPr>
          <p:nvPr/>
        </p:nvSpPr>
        <p:spPr bwMode="auto">
          <a:xfrm>
            <a:off x="1845990" y="1706488"/>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发送方</a:t>
            </a:r>
          </a:p>
        </p:txBody>
      </p:sp>
      <p:sp>
        <p:nvSpPr>
          <p:cNvPr id="142" name="Text Box 79">
            <a:extLst>
              <a:ext uri="{FF2B5EF4-FFF2-40B4-BE49-F238E27FC236}">
                <a16:creationId xmlns:a16="http://schemas.microsoft.com/office/drawing/2014/main" id="{AC5C05A6-6FB8-4BBC-80CD-3A7A883D4714}"/>
              </a:ext>
            </a:extLst>
          </p:cNvPr>
          <p:cNvSpPr txBox="1">
            <a:spLocks noChangeArrowheads="1"/>
          </p:cNvSpPr>
          <p:nvPr/>
        </p:nvSpPr>
        <p:spPr bwMode="auto">
          <a:xfrm>
            <a:off x="3744461" y="1701108"/>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接收方</a:t>
            </a:r>
          </a:p>
        </p:txBody>
      </p:sp>
      <p:sp>
        <p:nvSpPr>
          <p:cNvPr id="143" name="Text Box 79">
            <a:extLst>
              <a:ext uri="{FF2B5EF4-FFF2-40B4-BE49-F238E27FC236}">
                <a16:creationId xmlns:a16="http://schemas.microsoft.com/office/drawing/2014/main" id="{B3D5E3C5-F4FE-4BAB-A464-7D2F05381E9A}"/>
              </a:ext>
            </a:extLst>
          </p:cNvPr>
          <p:cNvSpPr txBox="1">
            <a:spLocks noChangeArrowheads="1"/>
          </p:cNvSpPr>
          <p:nvPr/>
        </p:nvSpPr>
        <p:spPr bwMode="auto">
          <a:xfrm>
            <a:off x="6960738" y="1706488"/>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发送方</a:t>
            </a:r>
          </a:p>
        </p:txBody>
      </p:sp>
      <p:sp>
        <p:nvSpPr>
          <p:cNvPr id="144" name="Text Box 79">
            <a:extLst>
              <a:ext uri="{FF2B5EF4-FFF2-40B4-BE49-F238E27FC236}">
                <a16:creationId xmlns:a16="http://schemas.microsoft.com/office/drawing/2014/main" id="{8812BFDD-537E-4114-A6D9-8E74271C192B}"/>
              </a:ext>
            </a:extLst>
          </p:cNvPr>
          <p:cNvSpPr txBox="1">
            <a:spLocks noChangeArrowheads="1"/>
          </p:cNvSpPr>
          <p:nvPr/>
        </p:nvSpPr>
        <p:spPr bwMode="auto">
          <a:xfrm>
            <a:off x="8859209" y="1701108"/>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接收方</a:t>
            </a:r>
          </a:p>
        </p:txBody>
      </p:sp>
      <p:sp>
        <p:nvSpPr>
          <p:cNvPr id="146" name="Text Box 79">
            <a:extLst>
              <a:ext uri="{FF2B5EF4-FFF2-40B4-BE49-F238E27FC236}">
                <a16:creationId xmlns:a16="http://schemas.microsoft.com/office/drawing/2014/main" id="{2FB11F29-8FAF-423D-BA9F-BBF823569741}"/>
              </a:ext>
            </a:extLst>
          </p:cNvPr>
          <p:cNvSpPr txBox="1">
            <a:spLocks noChangeArrowheads="1"/>
          </p:cNvSpPr>
          <p:nvPr/>
        </p:nvSpPr>
        <p:spPr bwMode="auto">
          <a:xfrm>
            <a:off x="1409288" y="2990414"/>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47" name="Text Box 79">
            <a:extLst>
              <a:ext uri="{FF2B5EF4-FFF2-40B4-BE49-F238E27FC236}">
                <a16:creationId xmlns:a16="http://schemas.microsoft.com/office/drawing/2014/main" id="{73140AA8-259C-47D5-8D18-9DE2FBD2AF1E}"/>
              </a:ext>
            </a:extLst>
          </p:cNvPr>
          <p:cNvSpPr txBox="1">
            <a:spLocks noChangeArrowheads="1"/>
          </p:cNvSpPr>
          <p:nvPr/>
        </p:nvSpPr>
        <p:spPr bwMode="auto">
          <a:xfrm>
            <a:off x="1409288" y="3226821"/>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p>
        </p:txBody>
      </p:sp>
      <p:sp>
        <p:nvSpPr>
          <p:cNvPr id="148" name="Text Box 79">
            <a:extLst>
              <a:ext uri="{FF2B5EF4-FFF2-40B4-BE49-F238E27FC236}">
                <a16:creationId xmlns:a16="http://schemas.microsoft.com/office/drawing/2014/main" id="{77E004E0-40C7-4F5C-8FFC-C995FCCC6EEE}"/>
              </a:ext>
            </a:extLst>
          </p:cNvPr>
          <p:cNvSpPr txBox="1">
            <a:spLocks noChangeArrowheads="1"/>
          </p:cNvSpPr>
          <p:nvPr/>
        </p:nvSpPr>
        <p:spPr bwMode="auto">
          <a:xfrm>
            <a:off x="1452023" y="380671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49" name="Text Box 79">
            <a:extLst>
              <a:ext uri="{FF2B5EF4-FFF2-40B4-BE49-F238E27FC236}">
                <a16:creationId xmlns:a16="http://schemas.microsoft.com/office/drawing/2014/main" id="{C64503A3-C8AA-4D45-BA1B-A6B37FDD4CF9}"/>
              </a:ext>
            </a:extLst>
          </p:cNvPr>
          <p:cNvSpPr txBox="1">
            <a:spLocks noChangeArrowheads="1"/>
          </p:cNvSpPr>
          <p:nvPr/>
        </p:nvSpPr>
        <p:spPr bwMode="auto">
          <a:xfrm>
            <a:off x="1452023" y="4043120"/>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50" name="Text Box 79">
            <a:extLst>
              <a:ext uri="{FF2B5EF4-FFF2-40B4-BE49-F238E27FC236}">
                <a16:creationId xmlns:a16="http://schemas.microsoft.com/office/drawing/2014/main" id="{6069F501-2D87-4B67-B0AB-4B7645D2D8A0}"/>
              </a:ext>
            </a:extLst>
          </p:cNvPr>
          <p:cNvSpPr txBox="1">
            <a:spLocks noChangeArrowheads="1"/>
          </p:cNvSpPr>
          <p:nvPr/>
        </p:nvSpPr>
        <p:spPr bwMode="auto">
          <a:xfrm>
            <a:off x="4106004" y="2600118"/>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1" name="Text Box 79">
            <a:extLst>
              <a:ext uri="{FF2B5EF4-FFF2-40B4-BE49-F238E27FC236}">
                <a16:creationId xmlns:a16="http://schemas.microsoft.com/office/drawing/2014/main" id="{FEA47109-E528-4A47-95A8-71A25F9CBCB8}"/>
              </a:ext>
            </a:extLst>
          </p:cNvPr>
          <p:cNvSpPr txBox="1">
            <a:spLocks noChangeArrowheads="1"/>
          </p:cNvSpPr>
          <p:nvPr/>
        </p:nvSpPr>
        <p:spPr bwMode="auto">
          <a:xfrm>
            <a:off x="4106004" y="2368091"/>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52" name="Text Box 79">
            <a:extLst>
              <a:ext uri="{FF2B5EF4-FFF2-40B4-BE49-F238E27FC236}">
                <a16:creationId xmlns:a16="http://schemas.microsoft.com/office/drawing/2014/main" id="{47536BDE-5E40-4EEF-A876-D0B59629AF9A}"/>
              </a:ext>
            </a:extLst>
          </p:cNvPr>
          <p:cNvSpPr txBox="1">
            <a:spLocks noChangeArrowheads="1"/>
          </p:cNvSpPr>
          <p:nvPr/>
        </p:nvSpPr>
        <p:spPr bwMode="auto">
          <a:xfrm>
            <a:off x="4084976" y="330403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3" name="Text Box 79">
            <a:extLst>
              <a:ext uri="{FF2B5EF4-FFF2-40B4-BE49-F238E27FC236}">
                <a16:creationId xmlns:a16="http://schemas.microsoft.com/office/drawing/2014/main" id="{48766AD8-723A-4F1F-941C-76C463EE24E9}"/>
              </a:ext>
            </a:extLst>
          </p:cNvPr>
          <p:cNvSpPr txBox="1">
            <a:spLocks noChangeArrowheads="1"/>
          </p:cNvSpPr>
          <p:nvPr/>
        </p:nvSpPr>
        <p:spPr bwMode="auto">
          <a:xfrm>
            <a:off x="4084976" y="3072006"/>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p>
        </p:txBody>
      </p:sp>
      <p:sp>
        <p:nvSpPr>
          <p:cNvPr id="154" name="Text Box 79">
            <a:extLst>
              <a:ext uri="{FF2B5EF4-FFF2-40B4-BE49-F238E27FC236}">
                <a16:creationId xmlns:a16="http://schemas.microsoft.com/office/drawing/2014/main" id="{CF44EA4C-F436-473A-9862-D01E64B279C7}"/>
              </a:ext>
            </a:extLst>
          </p:cNvPr>
          <p:cNvSpPr txBox="1">
            <a:spLocks noChangeArrowheads="1"/>
          </p:cNvSpPr>
          <p:nvPr/>
        </p:nvSpPr>
        <p:spPr bwMode="auto">
          <a:xfrm>
            <a:off x="4125081" y="396331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5" name="Text Box 79">
            <a:extLst>
              <a:ext uri="{FF2B5EF4-FFF2-40B4-BE49-F238E27FC236}">
                <a16:creationId xmlns:a16="http://schemas.microsoft.com/office/drawing/2014/main" id="{9A55361B-8DD7-472F-B048-FD088EDACCAD}"/>
              </a:ext>
            </a:extLst>
          </p:cNvPr>
          <p:cNvSpPr txBox="1">
            <a:spLocks noChangeArrowheads="1"/>
          </p:cNvSpPr>
          <p:nvPr/>
        </p:nvSpPr>
        <p:spPr bwMode="auto">
          <a:xfrm>
            <a:off x="4125081" y="3731292"/>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56" name="Text Box 79">
            <a:extLst>
              <a:ext uri="{FF2B5EF4-FFF2-40B4-BE49-F238E27FC236}">
                <a16:creationId xmlns:a16="http://schemas.microsoft.com/office/drawing/2014/main" id="{3227CCAE-F562-4620-9075-EC9FB9A40496}"/>
              </a:ext>
            </a:extLst>
          </p:cNvPr>
          <p:cNvSpPr txBox="1">
            <a:spLocks noChangeArrowheads="1"/>
          </p:cNvSpPr>
          <p:nvPr/>
        </p:nvSpPr>
        <p:spPr bwMode="auto">
          <a:xfrm>
            <a:off x="6579792" y="236224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7" name="Text Box 79">
            <a:extLst>
              <a:ext uri="{FF2B5EF4-FFF2-40B4-BE49-F238E27FC236}">
                <a16:creationId xmlns:a16="http://schemas.microsoft.com/office/drawing/2014/main" id="{A207A732-E8F6-4E7A-ADFC-2FEF489BD243}"/>
              </a:ext>
            </a:extLst>
          </p:cNvPr>
          <p:cNvSpPr txBox="1">
            <a:spLocks noChangeArrowheads="1"/>
          </p:cNvSpPr>
          <p:nvPr/>
        </p:nvSpPr>
        <p:spPr bwMode="auto">
          <a:xfrm>
            <a:off x="6579791" y="2754007"/>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8" name="Text Box 79">
            <a:extLst>
              <a:ext uri="{FF2B5EF4-FFF2-40B4-BE49-F238E27FC236}">
                <a16:creationId xmlns:a16="http://schemas.microsoft.com/office/drawing/2014/main" id="{8FAD4F2B-7CAB-44F0-96BE-75F7BEE169DD}"/>
              </a:ext>
            </a:extLst>
          </p:cNvPr>
          <p:cNvSpPr txBox="1">
            <a:spLocks noChangeArrowheads="1"/>
          </p:cNvSpPr>
          <p:nvPr/>
        </p:nvSpPr>
        <p:spPr bwMode="auto">
          <a:xfrm>
            <a:off x="6579791" y="2990414"/>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p>
        </p:txBody>
      </p:sp>
      <p:sp>
        <p:nvSpPr>
          <p:cNvPr id="159" name="Text Box 79">
            <a:extLst>
              <a:ext uri="{FF2B5EF4-FFF2-40B4-BE49-F238E27FC236}">
                <a16:creationId xmlns:a16="http://schemas.microsoft.com/office/drawing/2014/main" id="{15500F88-C537-4DD7-BE9A-0EB16D6BEAD2}"/>
              </a:ext>
            </a:extLst>
          </p:cNvPr>
          <p:cNvSpPr txBox="1">
            <a:spLocks noChangeArrowheads="1"/>
          </p:cNvSpPr>
          <p:nvPr/>
        </p:nvSpPr>
        <p:spPr bwMode="auto">
          <a:xfrm>
            <a:off x="9276507" y="2770397"/>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0" name="Text Box 79">
            <a:extLst>
              <a:ext uri="{FF2B5EF4-FFF2-40B4-BE49-F238E27FC236}">
                <a16:creationId xmlns:a16="http://schemas.microsoft.com/office/drawing/2014/main" id="{B8246B65-0644-4B9F-8F88-8250D377D1C4}"/>
              </a:ext>
            </a:extLst>
          </p:cNvPr>
          <p:cNvSpPr txBox="1">
            <a:spLocks noChangeArrowheads="1"/>
          </p:cNvSpPr>
          <p:nvPr/>
        </p:nvSpPr>
        <p:spPr bwMode="auto">
          <a:xfrm>
            <a:off x="9276507" y="2538370"/>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61" name="Text Box 79">
            <a:extLst>
              <a:ext uri="{FF2B5EF4-FFF2-40B4-BE49-F238E27FC236}">
                <a16:creationId xmlns:a16="http://schemas.microsoft.com/office/drawing/2014/main" id="{97DB30B5-268D-4A96-9576-331DBDD91F33}"/>
              </a:ext>
            </a:extLst>
          </p:cNvPr>
          <p:cNvSpPr txBox="1">
            <a:spLocks noChangeArrowheads="1"/>
          </p:cNvSpPr>
          <p:nvPr/>
        </p:nvSpPr>
        <p:spPr bwMode="auto">
          <a:xfrm>
            <a:off x="9276507" y="382310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2" name="Text Box 79">
            <a:extLst>
              <a:ext uri="{FF2B5EF4-FFF2-40B4-BE49-F238E27FC236}">
                <a16:creationId xmlns:a16="http://schemas.microsoft.com/office/drawing/2014/main" id="{05C46429-4A74-4BB5-A8E4-5EE9C35AD154}"/>
              </a:ext>
            </a:extLst>
          </p:cNvPr>
          <p:cNvSpPr txBox="1">
            <a:spLocks noChangeArrowheads="1"/>
          </p:cNvSpPr>
          <p:nvPr/>
        </p:nvSpPr>
        <p:spPr bwMode="auto">
          <a:xfrm>
            <a:off x="9276507" y="3591076"/>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p>
        </p:txBody>
      </p:sp>
      <p:sp>
        <p:nvSpPr>
          <p:cNvPr id="163" name="Text Box 79">
            <a:extLst>
              <a:ext uri="{FF2B5EF4-FFF2-40B4-BE49-F238E27FC236}">
                <a16:creationId xmlns:a16="http://schemas.microsoft.com/office/drawing/2014/main" id="{F8FDCCA8-69DD-40F4-88D6-89296CBA871A}"/>
              </a:ext>
            </a:extLst>
          </p:cNvPr>
          <p:cNvSpPr txBox="1">
            <a:spLocks noChangeArrowheads="1"/>
          </p:cNvSpPr>
          <p:nvPr/>
        </p:nvSpPr>
        <p:spPr bwMode="auto">
          <a:xfrm>
            <a:off x="6582073" y="4018952"/>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4" name="Text Box 79">
            <a:extLst>
              <a:ext uri="{FF2B5EF4-FFF2-40B4-BE49-F238E27FC236}">
                <a16:creationId xmlns:a16="http://schemas.microsoft.com/office/drawing/2014/main" id="{E2DFE66D-344E-4826-BF88-5C431B2497B8}"/>
              </a:ext>
            </a:extLst>
          </p:cNvPr>
          <p:cNvSpPr txBox="1">
            <a:spLocks noChangeArrowheads="1"/>
          </p:cNvSpPr>
          <p:nvPr/>
        </p:nvSpPr>
        <p:spPr bwMode="auto">
          <a:xfrm>
            <a:off x="6582073" y="425535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65" name="Text Box 79">
            <a:extLst>
              <a:ext uri="{FF2B5EF4-FFF2-40B4-BE49-F238E27FC236}">
                <a16:creationId xmlns:a16="http://schemas.microsoft.com/office/drawing/2014/main" id="{0B964104-AAA1-4ED8-90E2-B3B8BA148CB0}"/>
              </a:ext>
            </a:extLst>
          </p:cNvPr>
          <p:cNvSpPr txBox="1">
            <a:spLocks noChangeArrowheads="1"/>
          </p:cNvSpPr>
          <p:nvPr/>
        </p:nvSpPr>
        <p:spPr bwMode="auto">
          <a:xfrm>
            <a:off x="9276507" y="4656972"/>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6" name="Text Box 79">
            <a:extLst>
              <a:ext uri="{FF2B5EF4-FFF2-40B4-BE49-F238E27FC236}">
                <a16:creationId xmlns:a16="http://schemas.microsoft.com/office/drawing/2014/main" id="{F4AD6F46-14EC-4E85-8AA1-96B4EA1B5C16}"/>
              </a:ext>
            </a:extLst>
          </p:cNvPr>
          <p:cNvSpPr txBox="1">
            <a:spLocks noChangeArrowheads="1"/>
          </p:cNvSpPr>
          <p:nvPr/>
        </p:nvSpPr>
        <p:spPr bwMode="auto">
          <a:xfrm>
            <a:off x="9276507" y="4424945"/>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67" name="Text Box 79">
            <a:extLst>
              <a:ext uri="{FF2B5EF4-FFF2-40B4-BE49-F238E27FC236}">
                <a16:creationId xmlns:a16="http://schemas.microsoft.com/office/drawing/2014/main" id="{3F6D8769-0682-440E-9DD1-D603949DDB04}"/>
              </a:ext>
            </a:extLst>
          </p:cNvPr>
          <p:cNvSpPr txBox="1">
            <a:spLocks noChangeArrowheads="1"/>
          </p:cNvSpPr>
          <p:nvPr/>
        </p:nvSpPr>
        <p:spPr bwMode="auto">
          <a:xfrm>
            <a:off x="6375747" y="3313015"/>
            <a:ext cx="12157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超时</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a:p>
            <a:pPr algn="ct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重发分组</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1</a:t>
            </a:r>
          </a:p>
        </p:txBody>
      </p:sp>
      <p:grpSp>
        <p:nvGrpSpPr>
          <p:cNvPr id="38" name="组合 37">
            <a:extLst>
              <a:ext uri="{FF2B5EF4-FFF2-40B4-BE49-F238E27FC236}">
                <a16:creationId xmlns:a16="http://schemas.microsoft.com/office/drawing/2014/main" id="{72947B06-9139-418A-A7CF-090736A53CD0}"/>
              </a:ext>
            </a:extLst>
          </p:cNvPr>
          <p:cNvGrpSpPr/>
          <p:nvPr/>
        </p:nvGrpSpPr>
        <p:grpSpPr>
          <a:xfrm>
            <a:off x="7415306" y="3011134"/>
            <a:ext cx="201103" cy="691242"/>
            <a:chOff x="5136355" y="3361281"/>
            <a:chExt cx="201103" cy="691921"/>
          </a:xfrm>
        </p:grpSpPr>
        <p:grpSp>
          <p:nvGrpSpPr>
            <p:cNvPr id="34" name="组合 33">
              <a:extLst>
                <a:ext uri="{FF2B5EF4-FFF2-40B4-BE49-F238E27FC236}">
                  <a16:creationId xmlns:a16="http://schemas.microsoft.com/office/drawing/2014/main" id="{B1B191FE-0822-4AC4-933F-A6012859113D}"/>
                </a:ext>
              </a:extLst>
            </p:cNvPr>
            <p:cNvGrpSpPr/>
            <p:nvPr/>
          </p:nvGrpSpPr>
          <p:grpSpPr>
            <a:xfrm>
              <a:off x="5136355" y="3381319"/>
              <a:ext cx="137539" cy="637242"/>
              <a:chOff x="9525000" y="2490721"/>
              <a:chExt cx="205740" cy="699551"/>
            </a:xfrm>
          </p:grpSpPr>
          <p:cxnSp>
            <p:nvCxnSpPr>
              <p:cNvPr id="26" name="直接连接符 25">
                <a:extLst>
                  <a:ext uri="{FF2B5EF4-FFF2-40B4-BE49-F238E27FC236}">
                    <a16:creationId xmlns:a16="http://schemas.microsoft.com/office/drawing/2014/main" id="{B42C79B7-CB3B-44D4-A58B-A221B232DD2B}"/>
                  </a:ext>
                </a:extLst>
              </p:cNvPr>
              <p:cNvCxnSpPr/>
              <p:nvPr/>
            </p:nvCxnSpPr>
            <p:spPr>
              <a:xfrm flipH="1">
                <a:off x="9525000" y="3181574"/>
                <a:ext cx="20574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CD114B3-11C4-44F0-85F1-DC942F33FA48}"/>
                  </a:ext>
                </a:extLst>
              </p:cNvPr>
              <p:cNvCxnSpPr/>
              <p:nvPr/>
            </p:nvCxnSpPr>
            <p:spPr>
              <a:xfrm flipV="1">
                <a:off x="9525000" y="2490721"/>
                <a:ext cx="0" cy="69955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2B956F3C-9B08-4AB1-89E3-C3CF6A4D83B1}"/>
                  </a:ext>
                </a:extLst>
              </p:cNvPr>
              <p:cNvCxnSpPr/>
              <p:nvPr/>
            </p:nvCxnSpPr>
            <p:spPr>
              <a:xfrm flipH="1">
                <a:off x="9525000" y="2502440"/>
                <a:ext cx="205740" cy="0"/>
              </a:xfrm>
              <a:prstGeom prst="line">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6" name="弧形 35">
              <a:extLst>
                <a:ext uri="{FF2B5EF4-FFF2-40B4-BE49-F238E27FC236}">
                  <a16:creationId xmlns:a16="http://schemas.microsoft.com/office/drawing/2014/main" id="{369D2B4F-F937-443F-904D-BA9BFF3AB8CC}"/>
                </a:ext>
              </a:extLst>
            </p:cNvPr>
            <p:cNvSpPr/>
            <p:nvPr/>
          </p:nvSpPr>
          <p:spPr>
            <a:xfrm>
              <a:off x="5273895" y="3361281"/>
              <a:ext cx="63563" cy="75920"/>
            </a:xfrm>
            <a:prstGeom prst="arc">
              <a:avLst>
                <a:gd name="adj1" fmla="val 10773146"/>
                <a:gd name="adj2" fmla="val 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9" name="弧形 168">
              <a:extLst>
                <a:ext uri="{FF2B5EF4-FFF2-40B4-BE49-F238E27FC236}">
                  <a16:creationId xmlns:a16="http://schemas.microsoft.com/office/drawing/2014/main" id="{80EFC23A-5BE8-4E99-BBF4-E6C3717CBD24}"/>
                </a:ext>
              </a:extLst>
            </p:cNvPr>
            <p:cNvSpPr/>
            <p:nvPr/>
          </p:nvSpPr>
          <p:spPr>
            <a:xfrm>
              <a:off x="5273895" y="3977282"/>
              <a:ext cx="63563" cy="75920"/>
            </a:xfrm>
            <a:prstGeom prst="arc">
              <a:avLst>
                <a:gd name="adj1" fmla="val 10773146"/>
                <a:gd name="adj2" fmla="val 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70" name="Text Box 79">
            <a:extLst>
              <a:ext uri="{FF2B5EF4-FFF2-40B4-BE49-F238E27FC236}">
                <a16:creationId xmlns:a16="http://schemas.microsoft.com/office/drawing/2014/main" id="{AEDA9269-1F35-4980-B97E-8FC5C26B4015}"/>
              </a:ext>
            </a:extLst>
          </p:cNvPr>
          <p:cNvSpPr txBox="1">
            <a:spLocks noChangeArrowheads="1"/>
          </p:cNvSpPr>
          <p:nvPr/>
        </p:nvSpPr>
        <p:spPr bwMode="auto">
          <a:xfrm>
            <a:off x="8227218" y="301067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X</a:t>
            </a: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丢失</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1" name="Text Box 79">
            <a:extLst>
              <a:ext uri="{FF2B5EF4-FFF2-40B4-BE49-F238E27FC236}">
                <a16:creationId xmlns:a16="http://schemas.microsoft.com/office/drawing/2014/main" id="{C40AF0CC-F0C9-40A4-851F-3CA9CE601D74}"/>
              </a:ext>
            </a:extLst>
          </p:cNvPr>
          <p:cNvSpPr txBox="1">
            <a:spLocks noChangeArrowheads="1"/>
          </p:cNvSpPr>
          <p:nvPr/>
        </p:nvSpPr>
        <p:spPr bwMode="auto">
          <a:xfrm>
            <a:off x="2094201" y="5230156"/>
            <a:ext cx="2188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a:t>
            </a: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）无丢包操作</a:t>
            </a:r>
          </a:p>
        </p:txBody>
      </p:sp>
      <p:sp>
        <p:nvSpPr>
          <p:cNvPr id="172" name="Text Box 79">
            <a:extLst>
              <a:ext uri="{FF2B5EF4-FFF2-40B4-BE49-F238E27FC236}">
                <a16:creationId xmlns:a16="http://schemas.microsoft.com/office/drawing/2014/main" id="{D5847385-73EC-4409-B1C7-38AB1F99FE83}"/>
              </a:ext>
            </a:extLst>
          </p:cNvPr>
          <p:cNvSpPr txBox="1">
            <a:spLocks noChangeArrowheads="1"/>
          </p:cNvSpPr>
          <p:nvPr/>
        </p:nvSpPr>
        <p:spPr bwMode="auto">
          <a:xfrm>
            <a:off x="7415306" y="5230156"/>
            <a:ext cx="2188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b</a:t>
            </a: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）分组丢失</a:t>
            </a:r>
          </a:p>
        </p:txBody>
      </p:sp>
      <p:sp>
        <p:nvSpPr>
          <p:cNvPr id="145" name="Text Box 79">
            <a:extLst>
              <a:ext uri="{FF2B5EF4-FFF2-40B4-BE49-F238E27FC236}">
                <a16:creationId xmlns:a16="http://schemas.microsoft.com/office/drawing/2014/main" id="{132C2173-1FE5-49B3-B74A-2C282841CAB9}"/>
              </a:ext>
            </a:extLst>
          </p:cNvPr>
          <p:cNvSpPr txBox="1">
            <a:spLocks noChangeArrowheads="1"/>
          </p:cNvSpPr>
          <p:nvPr/>
        </p:nvSpPr>
        <p:spPr bwMode="auto">
          <a:xfrm>
            <a:off x="2977006" y="2363314"/>
            <a:ext cx="58728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3" name="Text Box 79">
            <a:extLst>
              <a:ext uri="{FF2B5EF4-FFF2-40B4-BE49-F238E27FC236}">
                <a16:creationId xmlns:a16="http://schemas.microsoft.com/office/drawing/2014/main" id="{BC198894-34CA-46E3-9DA4-5EC97577D8C1}"/>
              </a:ext>
            </a:extLst>
          </p:cNvPr>
          <p:cNvSpPr txBox="1">
            <a:spLocks noChangeArrowheads="1"/>
          </p:cNvSpPr>
          <p:nvPr/>
        </p:nvSpPr>
        <p:spPr bwMode="auto">
          <a:xfrm>
            <a:off x="2924572" y="2665979"/>
            <a:ext cx="71701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4" name="Text Box 79">
            <a:extLst>
              <a:ext uri="{FF2B5EF4-FFF2-40B4-BE49-F238E27FC236}">
                <a16:creationId xmlns:a16="http://schemas.microsoft.com/office/drawing/2014/main" id="{2D0A3812-7769-428B-B117-2FDE39442748}"/>
              </a:ext>
            </a:extLst>
          </p:cNvPr>
          <p:cNvSpPr txBox="1">
            <a:spLocks noChangeArrowheads="1"/>
          </p:cNvSpPr>
          <p:nvPr/>
        </p:nvSpPr>
        <p:spPr bwMode="auto">
          <a:xfrm>
            <a:off x="2977006" y="2981705"/>
            <a:ext cx="58728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5" name="Text Box 79">
            <a:extLst>
              <a:ext uri="{FF2B5EF4-FFF2-40B4-BE49-F238E27FC236}">
                <a16:creationId xmlns:a16="http://schemas.microsoft.com/office/drawing/2014/main" id="{6A395AE1-8586-4FEB-8F5A-B38D494FC346}"/>
              </a:ext>
            </a:extLst>
          </p:cNvPr>
          <p:cNvSpPr txBox="1">
            <a:spLocks noChangeArrowheads="1"/>
          </p:cNvSpPr>
          <p:nvPr/>
        </p:nvSpPr>
        <p:spPr bwMode="auto">
          <a:xfrm>
            <a:off x="2924572" y="3287214"/>
            <a:ext cx="71701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6" name="Text Box 79">
            <a:extLst>
              <a:ext uri="{FF2B5EF4-FFF2-40B4-BE49-F238E27FC236}">
                <a16:creationId xmlns:a16="http://schemas.microsoft.com/office/drawing/2014/main" id="{7195EA58-5323-4EBB-B375-FA19E133E04C}"/>
              </a:ext>
            </a:extLst>
          </p:cNvPr>
          <p:cNvSpPr txBox="1">
            <a:spLocks noChangeArrowheads="1"/>
          </p:cNvSpPr>
          <p:nvPr/>
        </p:nvSpPr>
        <p:spPr bwMode="auto">
          <a:xfrm>
            <a:off x="2977006" y="3602807"/>
            <a:ext cx="58728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7" name="Text Box 79">
            <a:extLst>
              <a:ext uri="{FF2B5EF4-FFF2-40B4-BE49-F238E27FC236}">
                <a16:creationId xmlns:a16="http://schemas.microsoft.com/office/drawing/2014/main" id="{11E26036-E278-4F02-BC39-EFF4CA7A1B09}"/>
              </a:ext>
            </a:extLst>
          </p:cNvPr>
          <p:cNvSpPr txBox="1">
            <a:spLocks noChangeArrowheads="1"/>
          </p:cNvSpPr>
          <p:nvPr/>
        </p:nvSpPr>
        <p:spPr bwMode="auto">
          <a:xfrm>
            <a:off x="2924572" y="3899467"/>
            <a:ext cx="71701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8" name="Text Box 79">
            <a:extLst>
              <a:ext uri="{FF2B5EF4-FFF2-40B4-BE49-F238E27FC236}">
                <a16:creationId xmlns:a16="http://schemas.microsoft.com/office/drawing/2014/main" id="{DB0117CE-5B4D-40B3-B7FC-136B5996EE00}"/>
              </a:ext>
            </a:extLst>
          </p:cNvPr>
          <p:cNvSpPr txBox="1">
            <a:spLocks noChangeArrowheads="1"/>
          </p:cNvSpPr>
          <p:nvPr/>
        </p:nvSpPr>
        <p:spPr bwMode="auto">
          <a:xfrm>
            <a:off x="1422967" y="236224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9" name="Text Box 79">
            <a:extLst>
              <a:ext uri="{FF2B5EF4-FFF2-40B4-BE49-F238E27FC236}">
                <a16:creationId xmlns:a16="http://schemas.microsoft.com/office/drawing/2014/main" id="{B17A1CED-8FC8-4D3E-9BC7-DE04A8C94B52}"/>
              </a:ext>
            </a:extLst>
          </p:cNvPr>
          <p:cNvSpPr txBox="1">
            <a:spLocks noChangeArrowheads="1"/>
          </p:cNvSpPr>
          <p:nvPr/>
        </p:nvSpPr>
        <p:spPr bwMode="auto">
          <a:xfrm>
            <a:off x="8120873" y="2363314"/>
            <a:ext cx="58728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0" name="Text Box 79">
            <a:extLst>
              <a:ext uri="{FF2B5EF4-FFF2-40B4-BE49-F238E27FC236}">
                <a16:creationId xmlns:a16="http://schemas.microsoft.com/office/drawing/2014/main" id="{3A75AB56-9750-4E12-82C7-2AF9490E85B0}"/>
              </a:ext>
            </a:extLst>
          </p:cNvPr>
          <p:cNvSpPr txBox="1">
            <a:spLocks noChangeArrowheads="1"/>
          </p:cNvSpPr>
          <p:nvPr/>
        </p:nvSpPr>
        <p:spPr bwMode="auto">
          <a:xfrm>
            <a:off x="8068439" y="2665979"/>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1" name="Text Box 79">
            <a:extLst>
              <a:ext uri="{FF2B5EF4-FFF2-40B4-BE49-F238E27FC236}">
                <a16:creationId xmlns:a16="http://schemas.microsoft.com/office/drawing/2014/main" id="{4A73467D-504A-49F8-ACD1-1A8A9C600607}"/>
              </a:ext>
            </a:extLst>
          </p:cNvPr>
          <p:cNvSpPr txBox="1">
            <a:spLocks noChangeArrowheads="1"/>
          </p:cNvSpPr>
          <p:nvPr/>
        </p:nvSpPr>
        <p:spPr bwMode="auto">
          <a:xfrm>
            <a:off x="8120873" y="3611737"/>
            <a:ext cx="58728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2" name="Text Box 79">
            <a:extLst>
              <a:ext uri="{FF2B5EF4-FFF2-40B4-BE49-F238E27FC236}">
                <a16:creationId xmlns:a16="http://schemas.microsoft.com/office/drawing/2014/main" id="{B330E622-2DDD-4E4E-BA60-93B8F60565E7}"/>
              </a:ext>
            </a:extLst>
          </p:cNvPr>
          <p:cNvSpPr txBox="1">
            <a:spLocks noChangeArrowheads="1"/>
          </p:cNvSpPr>
          <p:nvPr/>
        </p:nvSpPr>
        <p:spPr bwMode="auto">
          <a:xfrm>
            <a:off x="8068439" y="3917246"/>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3" name="Text Box 79">
            <a:extLst>
              <a:ext uri="{FF2B5EF4-FFF2-40B4-BE49-F238E27FC236}">
                <a16:creationId xmlns:a16="http://schemas.microsoft.com/office/drawing/2014/main" id="{DF8AD5AA-9DD3-485C-97D8-85EB42FC069F}"/>
              </a:ext>
            </a:extLst>
          </p:cNvPr>
          <p:cNvSpPr txBox="1">
            <a:spLocks noChangeArrowheads="1"/>
          </p:cNvSpPr>
          <p:nvPr/>
        </p:nvSpPr>
        <p:spPr bwMode="auto">
          <a:xfrm>
            <a:off x="8120873" y="4232839"/>
            <a:ext cx="58728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4" name="Text Box 79">
            <a:extLst>
              <a:ext uri="{FF2B5EF4-FFF2-40B4-BE49-F238E27FC236}">
                <a16:creationId xmlns:a16="http://schemas.microsoft.com/office/drawing/2014/main" id="{67EB5F40-360F-4521-9348-8B13D9D41D88}"/>
              </a:ext>
            </a:extLst>
          </p:cNvPr>
          <p:cNvSpPr txBox="1">
            <a:spLocks noChangeArrowheads="1"/>
          </p:cNvSpPr>
          <p:nvPr/>
        </p:nvSpPr>
        <p:spPr bwMode="auto">
          <a:xfrm>
            <a:off x="8068439" y="4529499"/>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41" name="组合 40">
            <a:extLst>
              <a:ext uri="{FF2B5EF4-FFF2-40B4-BE49-F238E27FC236}">
                <a16:creationId xmlns:a16="http://schemas.microsoft.com/office/drawing/2014/main" id="{2AC0D0A5-7F74-42C0-B389-F7065F979D9A}"/>
              </a:ext>
            </a:extLst>
          </p:cNvPr>
          <p:cNvGrpSpPr/>
          <p:nvPr/>
        </p:nvGrpSpPr>
        <p:grpSpPr>
          <a:xfrm>
            <a:off x="7848953" y="2906905"/>
            <a:ext cx="548548" cy="307777"/>
            <a:chOff x="5552071" y="3257731"/>
            <a:chExt cx="548548" cy="307777"/>
          </a:xfrm>
        </p:grpSpPr>
        <p:sp>
          <p:nvSpPr>
            <p:cNvPr id="185" name="Text Box 79">
              <a:extLst>
                <a:ext uri="{FF2B5EF4-FFF2-40B4-BE49-F238E27FC236}">
                  <a16:creationId xmlns:a16="http://schemas.microsoft.com/office/drawing/2014/main" id="{13F7F0C5-B874-4985-86DA-DACDC0B20C86}"/>
                </a:ext>
              </a:extLst>
            </p:cNvPr>
            <p:cNvSpPr txBox="1">
              <a:spLocks noChangeArrowheads="1"/>
            </p:cNvSpPr>
            <p:nvPr/>
          </p:nvSpPr>
          <p:spPr bwMode="auto">
            <a:xfrm>
              <a:off x="5620670" y="3332398"/>
              <a:ext cx="385887" cy="200055"/>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7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39" name="矩形 38">
              <a:extLst>
                <a:ext uri="{FF2B5EF4-FFF2-40B4-BE49-F238E27FC236}">
                  <a16:creationId xmlns:a16="http://schemas.microsoft.com/office/drawing/2014/main" id="{BFDF459B-B588-48EF-B53E-B13855CE0DF0}"/>
                </a:ext>
              </a:extLst>
            </p:cNvPr>
            <p:cNvSpPr/>
            <p:nvPr/>
          </p:nvSpPr>
          <p:spPr>
            <a:xfrm>
              <a:off x="5552071" y="3257731"/>
              <a:ext cx="548548" cy="307777"/>
            </a:xfrm>
            <a:prstGeom prst="rect">
              <a:avLst/>
            </a:prstGeom>
          </p:spPr>
          <p:txBody>
            <a:bodyPr wrap="none">
              <a:spAutoFit/>
            </a:body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76" name="组合 75">
            <a:extLst>
              <a:ext uri="{FF2B5EF4-FFF2-40B4-BE49-F238E27FC236}">
                <a16:creationId xmlns:a16="http://schemas.microsoft.com/office/drawing/2014/main" id="{BE380824-4B8D-4617-8E88-2C41FCA14EEA}"/>
              </a:ext>
            </a:extLst>
          </p:cNvPr>
          <p:cNvGrpSpPr/>
          <p:nvPr/>
        </p:nvGrpSpPr>
        <p:grpSpPr>
          <a:xfrm>
            <a:off x="430213" y="0"/>
            <a:ext cx="4471177" cy="1428589"/>
            <a:chOff x="551030" y="-368704"/>
            <a:chExt cx="4471177" cy="1428589"/>
          </a:xfrm>
        </p:grpSpPr>
        <p:grpSp>
          <p:nvGrpSpPr>
            <p:cNvPr id="77" name="组合 76">
              <a:extLst>
                <a:ext uri="{FF2B5EF4-FFF2-40B4-BE49-F238E27FC236}">
                  <a16:creationId xmlns:a16="http://schemas.microsoft.com/office/drawing/2014/main" id="{24B68A29-018D-4FAC-A9F7-E1B291F82902}"/>
                </a:ext>
              </a:extLst>
            </p:cNvPr>
            <p:cNvGrpSpPr/>
            <p:nvPr/>
          </p:nvGrpSpPr>
          <p:grpSpPr>
            <a:xfrm>
              <a:off x="1201632" y="303925"/>
              <a:ext cx="3820575" cy="709466"/>
              <a:chOff x="1839059" y="967769"/>
              <a:chExt cx="3820575" cy="709466"/>
            </a:xfrm>
          </p:grpSpPr>
          <p:sp>
            <p:nvSpPr>
              <p:cNvPr id="79" name="矩形: 圆角 30">
                <a:extLst>
                  <a:ext uri="{FF2B5EF4-FFF2-40B4-BE49-F238E27FC236}">
                    <a16:creationId xmlns:a16="http://schemas.microsoft.com/office/drawing/2014/main" id="{95C22E97-C968-4268-A27E-495D5AE12BCF}"/>
                  </a:ext>
                </a:extLst>
              </p:cNvPr>
              <p:cNvSpPr/>
              <p:nvPr/>
            </p:nvSpPr>
            <p:spPr>
              <a:xfrm>
                <a:off x="1839059" y="967769"/>
                <a:ext cx="382057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80" name="文本框 79">
                <a:extLst>
                  <a:ext uri="{FF2B5EF4-FFF2-40B4-BE49-F238E27FC236}">
                    <a16:creationId xmlns:a16="http://schemas.microsoft.com/office/drawing/2014/main" id="{17AC7E75-5BB3-4ACC-B3C6-FAD4AB7236CE}"/>
                  </a:ext>
                </a:extLst>
              </p:cNvPr>
              <p:cNvSpPr txBox="1"/>
              <p:nvPr/>
            </p:nvSpPr>
            <p:spPr>
              <a:xfrm>
                <a:off x="2673077" y="1030904"/>
                <a:ext cx="2986557"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Rdt3.0</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举例</a:t>
                </a:r>
              </a:p>
            </p:txBody>
          </p:sp>
        </p:grpSp>
        <p:pic>
          <p:nvPicPr>
            <p:cNvPr id="78" name="图片 77">
              <a:extLst>
                <a:ext uri="{FF2B5EF4-FFF2-40B4-BE49-F238E27FC236}">
                  <a16:creationId xmlns:a16="http://schemas.microsoft.com/office/drawing/2014/main" id="{476FDD91-5645-4E68-8637-40C41E20506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E82ADDF5-042D-4584-AEB6-E42800B036EF}"/>
              </a:ext>
            </a:extLst>
          </p:cNvPr>
          <p:cNvSpPr>
            <a:spLocks noGrp="1"/>
          </p:cNvSpPr>
          <p:nvPr>
            <p:ph type="sldNum" sz="quarter" idx="12"/>
          </p:nvPr>
        </p:nvSpPr>
        <p:spPr/>
        <p:txBody>
          <a:bodyPr/>
          <a:lstStyle/>
          <a:p>
            <a:fld id="{91F2D4EF-46D4-4764-B373-FC59CD1D281E}" type="slidenum">
              <a:rPr lang="zh-CN" altLang="en-US" smtClean="0"/>
              <a:t>61</a:t>
            </a:fld>
            <a:endParaRPr lang="zh-CN" altLang="en-US"/>
          </a:p>
        </p:txBody>
      </p:sp>
    </p:spTree>
    <p:extLst>
      <p:ext uri="{BB962C8B-B14F-4D97-AF65-F5344CB8AC3E}">
        <p14:creationId xmlns:p14="http://schemas.microsoft.com/office/powerpoint/2010/main" val="4223778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fade">
                                      <p:cBhvr>
                                        <p:cTn id="11" dur="500"/>
                                        <p:tgtEl>
                                          <p:spTgt spid="14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2"/>
                                        </p:tgtEl>
                                        <p:attrNameLst>
                                          <p:attrName>style.visibility</p:attrName>
                                        </p:attrNameLst>
                                      </p:cBhvr>
                                      <p:to>
                                        <p:strVal val="visible"/>
                                      </p:to>
                                    </p:set>
                                    <p:animEffect transition="in" filter="fade">
                                      <p:cBhvr>
                                        <p:cTn id="19" dur="500"/>
                                        <p:tgtEl>
                                          <p:spTgt spid="14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20"/>
                                        </p:tgtEl>
                                        <p:attrNameLst>
                                          <p:attrName>style.visibility</p:attrName>
                                        </p:attrNameLst>
                                      </p:cBhvr>
                                      <p:to>
                                        <p:strVal val="visible"/>
                                      </p:to>
                                    </p:set>
                                    <p:animEffect transition="in" filter="wipe(up)">
                                      <p:cBhvr>
                                        <p:cTn id="23" dur="500"/>
                                        <p:tgtEl>
                                          <p:spTgt spid="120"/>
                                        </p:tgtEl>
                                      </p:cBhvr>
                                    </p:animEffect>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171"/>
                                        </p:tgtEl>
                                        <p:attrNameLst>
                                          <p:attrName>style.visibility</p:attrName>
                                        </p:attrNameLst>
                                      </p:cBhvr>
                                      <p:to>
                                        <p:strVal val="visible"/>
                                      </p:to>
                                    </p:set>
                                    <p:anim calcmode="lin" valueType="num">
                                      <p:cBhvr>
                                        <p:cTn id="27" dur="500" fill="hold"/>
                                        <p:tgtEl>
                                          <p:spTgt spid="171"/>
                                        </p:tgtEl>
                                        <p:attrNameLst>
                                          <p:attrName>ppt_w</p:attrName>
                                        </p:attrNameLst>
                                      </p:cBhvr>
                                      <p:tavLst>
                                        <p:tav tm="0">
                                          <p:val>
                                            <p:fltVal val="0"/>
                                          </p:val>
                                        </p:tav>
                                        <p:tav tm="100000">
                                          <p:val>
                                            <p:strVal val="#ppt_w"/>
                                          </p:val>
                                        </p:tav>
                                      </p:tavLst>
                                    </p:anim>
                                    <p:anim calcmode="lin" valueType="num">
                                      <p:cBhvr>
                                        <p:cTn id="28" dur="500" fill="hold"/>
                                        <p:tgtEl>
                                          <p:spTgt spid="171"/>
                                        </p:tgtEl>
                                        <p:attrNameLst>
                                          <p:attrName>ppt_h</p:attrName>
                                        </p:attrNameLst>
                                      </p:cBhvr>
                                      <p:tavLst>
                                        <p:tav tm="0">
                                          <p:val>
                                            <p:fltVal val="0"/>
                                          </p:val>
                                        </p:tav>
                                        <p:tav tm="100000">
                                          <p:val>
                                            <p:strVal val="#ppt_h"/>
                                          </p:val>
                                        </p:tav>
                                      </p:tavLst>
                                    </p:anim>
                                    <p:animEffect transition="in" filter="fade">
                                      <p:cBhvr>
                                        <p:cTn id="29" dur="500"/>
                                        <p:tgtEl>
                                          <p:spTgt spid="171"/>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78"/>
                                        </p:tgtEl>
                                        <p:attrNameLst>
                                          <p:attrName>style.visibility</p:attrName>
                                        </p:attrNameLst>
                                      </p:cBhvr>
                                      <p:to>
                                        <p:strVal val="visible"/>
                                      </p:to>
                                    </p:set>
                                    <p:animEffect transition="in" filter="fade">
                                      <p:cBhvr>
                                        <p:cTn id="33" dur="500"/>
                                        <p:tgtEl>
                                          <p:spTgt spid="178"/>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5"/>
                                        </p:tgtEl>
                                        <p:attrNameLst>
                                          <p:attrName>style.visibility</p:attrName>
                                        </p:attrNameLst>
                                      </p:cBhvr>
                                      <p:to>
                                        <p:strVal val="visible"/>
                                      </p:to>
                                    </p:set>
                                    <p:animEffect transition="in" filter="fade">
                                      <p:cBhvr>
                                        <p:cTn id="40" dur="500"/>
                                        <p:tgtEl>
                                          <p:spTgt spid="145"/>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151"/>
                                        </p:tgtEl>
                                        <p:attrNameLst>
                                          <p:attrName>style.visibility</p:attrName>
                                        </p:attrNameLst>
                                      </p:cBhvr>
                                      <p:to>
                                        <p:strVal val="visible"/>
                                      </p:to>
                                    </p:set>
                                    <p:animEffect transition="in" filter="fade">
                                      <p:cBhvr>
                                        <p:cTn id="44" dur="500"/>
                                        <p:tgtEl>
                                          <p:spTgt spid="151"/>
                                        </p:tgtEl>
                                      </p:cBhvr>
                                    </p:animEffect>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150"/>
                                        </p:tgtEl>
                                        <p:attrNameLst>
                                          <p:attrName>style.visibility</p:attrName>
                                        </p:attrNameLst>
                                      </p:cBhvr>
                                      <p:to>
                                        <p:strVal val="visible"/>
                                      </p:to>
                                    </p:set>
                                    <p:animEffect transition="in" filter="fade">
                                      <p:cBhvr>
                                        <p:cTn id="48" dur="500"/>
                                        <p:tgtEl>
                                          <p:spTgt spid="1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124"/>
                                        </p:tgtEl>
                                        <p:attrNameLst>
                                          <p:attrName>style.visibility</p:attrName>
                                        </p:attrNameLst>
                                      </p:cBhvr>
                                      <p:to>
                                        <p:strVal val="visible"/>
                                      </p:to>
                                    </p:set>
                                    <p:animEffect transition="in" filter="wipe(right)">
                                      <p:cBhvr>
                                        <p:cTn id="52" dur="500"/>
                                        <p:tgtEl>
                                          <p:spTgt spid="1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3"/>
                                        </p:tgtEl>
                                        <p:attrNameLst>
                                          <p:attrName>style.visibility</p:attrName>
                                        </p:attrNameLst>
                                      </p:cBhvr>
                                      <p:to>
                                        <p:strVal val="visible"/>
                                      </p:to>
                                    </p:set>
                                    <p:animEffect transition="in" filter="fade">
                                      <p:cBhvr>
                                        <p:cTn id="55" dur="500"/>
                                        <p:tgtEl>
                                          <p:spTgt spid="173"/>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146"/>
                                        </p:tgtEl>
                                        <p:attrNameLst>
                                          <p:attrName>style.visibility</p:attrName>
                                        </p:attrNameLst>
                                      </p:cBhvr>
                                      <p:to>
                                        <p:strVal val="visible"/>
                                      </p:to>
                                    </p:set>
                                    <p:animEffect transition="in" filter="fade">
                                      <p:cBhvr>
                                        <p:cTn id="59" dur="500"/>
                                        <p:tgtEl>
                                          <p:spTgt spid="146"/>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147"/>
                                        </p:tgtEl>
                                        <p:attrNameLst>
                                          <p:attrName>style.visibility</p:attrName>
                                        </p:attrNameLst>
                                      </p:cBhvr>
                                      <p:to>
                                        <p:strVal val="visible"/>
                                      </p:to>
                                    </p:set>
                                    <p:animEffect transition="in" filter="fade">
                                      <p:cBhvr>
                                        <p:cTn id="63" dur="500"/>
                                        <p:tgtEl>
                                          <p:spTgt spid="147"/>
                                        </p:tgtEl>
                                      </p:cBhvr>
                                    </p:animEffect>
                                  </p:childTnLst>
                                </p:cTn>
                              </p:par>
                            </p:childTnLst>
                          </p:cTn>
                        </p:par>
                        <p:par>
                          <p:cTn id="64" fill="hold">
                            <p:stCondLst>
                              <p:cond delay="6500"/>
                            </p:stCondLst>
                            <p:childTnLst>
                              <p:par>
                                <p:cTn id="65" presetID="22" presetClass="entr" presetSubtype="8" fill="hold" nodeType="afterEffect">
                                  <p:stCondLst>
                                    <p:cond delay="0"/>
                                  </p:stCondLst>
                                  <p:childTnLst>
                                    <p:set>
                                      <p:cBhvr>
                                        <p:cTn id="66" dur="1" fill="hold">
                                          <p:stCondLst>
                                            <p:cond delay="0"/>
                                          </p:stCondLst>
                                        </p:cTn>
                                        <p:tgtEl>
                                          <p:spTgt spid="126"/>
                                        </p:tgtEl>
                                        <p:attrNameLst>
                                          <p:attrName>style.visibility</p:attrName>
                                        </p:attrNameLst>
                                      </p:cBhvr>
                                      <p:to>
                                        <p:strVal val="visible"/>
                                      </p:to>
                                    </p:set>
                                    <p:animEffect transition="in" filter="wipe(left)">
                                      <p:cBhvr>
                                        <p:cTn id="67" dur="500"/>
                                        <p:tgtEl>
                                          <p:spTgt spid="1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4"/>
                                        </p:tgtEl>
                                        <p:attrNameLst>
                                          <p:attrName>style.visibility</p:attrName>
                                        </p:attrNameLst>
                                      </p:cBhvr>
                                      <p:to>
                                        <p:strVal val="visible"/>
                                      </p:to>
                                    </p:set>
                                    <p:animEffect transition="in" filter="fade">
                                      <p:cBhvr>
                                        <p:cTn id="70" dur="500"/>
                                        <p:tgtEl>
                                          <p:spTgt spid="174"/>
                                        </p:tgtEl>
                                      </p:cBhvr>
                                    </p:animEffect>
                                  </p:childTnLst>
                                </p:cTn>
                              </p:par>
                            </p:childTnLst>
                          </p:cTn>
                        </p:par>
                        <p:par>
                          <p:cTn id="71" fill="hold">
                            <p:stCondLst>
                              <p:cond delay="7000"/>
                            </p:stCondLst>
                            <p:childTnLst>
                              <p:par>
                                <p:cTn id="72" presetID="22" presetClass="entr" presetSubtype="2" fill="hold" nodeType="afterEffect">
                                  <p:stCondLst>
                                    <p:cond delay="0"/>
                                  </p:stCondLst>
                                  <p:childTnLst>
                                    <p:set>
                                      <p:cBhvr>
                                        <p:cTn id="73" dur="1" fill="hold">
                                          <p:stCondLst>
                                            <p:cond delay="0"/>
                                          </p:stCondLst>
                                        </p:cTn>
                                        <p:tgtEl>
                                          <p:spTgt spid="127"/>
                                        </p:tgtEl>
                                        <p:attrNameLst>
                                          <p:attrName>style.visibility</p:attrName>
                                        </p:attrNameLst>
                                      </p:cBhvr>
                                      <p:to>
                                        <p:strVal val="visible"/>
                                      </p:to>
                                    </p:set>
                                    <p:animEffect transition="in" filter="wipe(right)">
                                      <p:cBhvr>
                                        <p:cTn id="74" dur="500"/>
                                        <p:tgtEl>
                                          <p:spTgt spid="12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75"/>
                                        </p:tgtEl>
                                        <p:attrNameLst>
                                          <p:attrName>style.visibility</p:attrName>
                                        </p:attrNameLst>
                                      </p:cBhvr>
                                      <p:to>
                                        <p:strVal val="visible"/>
                                      </p:to>
                                    </p:set>
                                    <p:animEffect transition="in" filter="fade">
                                      <p:cBhvr>
                                        <p:cTn id="77" dur="500"/>
                                        <p:tgtEl>
                                          <p:spTgt spid="175"/>
                                        </p:tgtEl>
                                      </p:cBhvr>
                                    </p:animEffect>
                                  </p:childTnLst>
                                </p:cTn>
                              </p:par>
                            </p:childTnLst>
                          </p:cTn>
                        </p:par>
                        <p:par>
                          <p:cTn id="78" fill="hold">
                            <p:stCondLst>
                              <p:cond delay="7500"/>
                            </p:stCondLst>
                            <p:childTnLst>
                              <p:par>
                                <p:cTn id="79" presetID="22" presetClass="entr" presetSubtype="8" fill="hold" nodeType="afterEffect">
                                  <p:stCondLst>
                                    <p:cond delay="0"/>
                                  </p:stCondLst>
                                  <p:childTnLst>
                                    <p:set>
                                      <p:cBhvr>
                                        <p:cTn id="80" dur="1" fill="hold">
                                          <p:stCondLst>
                                            <p:cond delay="0"/>
                                          </p:stCondLst>
                                        </p:cTn>
                                        <p:tgtEl>
                                          <p:spTgt spid="129"/>
                                        </p:tgtEl>
                                        <p:attrNameLst>
                                          <p:attrName>style.visibility</p:attrName>
                                        </p:attrNameLst>
                                      </p:cBhvr>
                                      <p:to>
                                        <p:strVal val="visible"/>
                                      </p:to>
                                    </p:set>
                                    <p:animEffect transition="in" filter="wipe(left)">
                                      <p:cBhvr>
                                        <p:cTn id="81" dur="500"/>
                                        <p:tgtEl>
                                          <p:spTgt spid="12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76"/>
                                        </p:tgtEl>
                                        <p:attrNameLst>
                                          <p:attrName>style.visibility</p:attrName>
                                        </p:attrNameLst>
                                      </p:cBhvr>
                                      <p:to>
                                        <p:strVal val="visible"/>
                                      </p:to>
                                    </p:set>
                                    <p:animEffect transition="in" filter="fade">
                                      <p:cBhvr>
                                        <p:cTn id="84" dur="500"/>
                                        <p:tgtEl>
                                          <p:spTgt spid="176"/>
                                        </p:tgtEl>
                                      </p:cBhvr>
                                    </p:animEffect>
                                  </p:childTnLst>
                                </p:cTn>
                              </p:par>
                            </p:childTnLst>
                          </p:cTn>
                        </p:par>
                        <p:par>
                          <p:cTn id="85" fill="hold">
                            <p:stCondLst>
                              <p:cond delay="8000"/>
                            </p:stCondLst>
                            <p:childTnLst>
                              <p:par>
                                <p:cTn id="86" presetID="10" presetClass="entr" presetSubtype="0" fill="hold" grpId="0" nodeType="afterEffect">
                                  <p:stCondLst>
                                    <p:cond delay="0"/>
                                  </p:stCondLst>
                                  <p:childTnLst>
                                    <p:set>
                                      <p:cBhvr>
                                        <p:cTn id="87" dur="1" fill="hold">
                                          <p:stCondLst>
                                            <p:cond delay="0"/>
                                          </p:stCondLst>
                                        </p:cTn>
                                        <p:tgtEl>
                                          <p:spTgt spid="153"/>
                                        </p:tgtEl>
                                        <p:attrNameLst>
                                          <p:attrName>style.visibility</p:attrName>
                                        </p:attrNameLst>
                                      </p:cBhvr>
                                      <p:to>
                                        <p:strVal val="visible"/>
                                      </p:to>
                                    </p:set>
                                    <p:animEffect transition="in" filter="fade">
                                      <p:cBhvr>
                                        <p:cTn id="88" dur="500"/>
                                        <p:tgtEl>
                                          <p:spTgt spid="153"/>
                                        </p:tgtEl>
                                      </p:cBhvr>
                                    </p:animEffect>
                                  </p:childTnLst>
                                </p:cTn>
                              </p:par>
                            </p:childTnLst>
                          </p:cTn>
                        </p:par>
                        <p:par>
                          <p:cTn id="89" fill="hold">
                            <p:stCondLst>
                              <p:cond delay="8500"/>
                            </p:stCondLst>
                            <p:childTnLst>
                              <p:par>
                                <p:cTn id="90" presetID="10" presetClass="entr" presetSubtype="0" fill="hold" grpId="0" nodeType="afterEffect">
                                  <p:stCondLst>
                                    <p:cond delay="0"/>
                                  </p:stCondLst>
                                  <p:childTnLst>
                                    <p:set>
                                      <p:cBhvr>
                                        <p:cTn id="91" dur="1" fill="hold">
                                          <p:stCondLst>
                                            <p:cond delay="0"/>
                                          </p:stCondLst>
                                        </p:cTn>
                                        <p:tgtEl>
                                          <p:spTgt spid="152"/>
                                        </p:tgtEl>
                                        <p:attrNameLst>
                                          <p:attrName>style.visibility</p:attrName>
                                        </p:attrNameLst>
                                      </p:cBhvr>
                                      <p:to>
                                        <p:strVal val="visible"/>
                                      </p:to>
                                    </p:set>
                                    <p:animEffect transition="in" filter="fade">
                                      <p:cBhvr>
                                        <p:cTn id="92" dur="500"/>
                                        <p:tgtEl>
                                          <p:spTgt spid="152"/>
                                        </p:tgtEl>
                                      </p:cBhvr>
                                    </p:animEffect>
                                  </p:childTnLst>
                                </p:cTn>
                              </p:par>
                            </p:childTnLst>
                          </p:cTn>
                        </p:par>
                        <p:par>
                          <p:cTn id="93" fill="hold">
                            <p:stCondLst>
                              <p:cond delay="9000"/>
                            </p:stCondLst>
                            <p:childTnLst>
                              <p:par>
                                <p:cTn id="94" presetID="22" presetClass="entr" presetSubtype="2" fill="hold" nodeType="afterEffect">
                                  <p:stCondLst>
                                    <p:cond delay="0"/>
                                  </p:stCondLst>
                                  <p:childTnLst>
                                    <p:set>
                                      <p:cBhvr>
                                        <p:cTn id="95" dur="1" fill="hold">
                                          <p:stCondLst>
                                            <p:cond delay="0"/>
                                          </p:stCondLst>
                                        </p:cTn>
                                        <p:tgtEl>
                                          <p:spTgt spid="130"/>
                                        </p:tgtEl>
                                        <p:attrNameLst>
                                          <p:attrName>style.visibility</p:attrName>
                                        </p:attrNameLst>
                                      </p:cBhvr>
                                      <p:to>
                                        <p:strVal val="visible"/>
                                      </p:to>
                                    </p:set>
                                    <p:animEffect transition="in" filter="wipe(right)">
                                      <p:cBhvr>
                                        <p:cTn id="96" dur="500"/>
                                        <p:tgtEl>
                                          <p:spTgt spid="13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77"/>
                                        </p:tgtEl>
                                        <p:attrNameLst>
                                          <p:attrName>style.visibility</p:attrName>
                                        </p:attrNameLst>
                                      </p:cBhvr>
                                      <p:to>
                                        <p:strVal val="visible"/>
                                      </p:to>
                                    </p:set>
                                    <p:animEffect transition="in" filter="fade">
                                      <p:cBhvr>
                                        <p:cTn id="99" dur="500"/>
                                        <p:tgtEl>
                                          <p:spTgt spid="177"/>
                                        </p:tgtEl>
                                      </p:cBhvr>
                                    </p:animEffect>
                                  </p:childTnLst>
                                </p:cTn>
                              </p:par>
                            </p:childTnLst>
                          </p:cTn>
                        </p:par>
                        <p:par>
                          <p:cTn id="100" fill="hold">
                            <p:stCondLst>
                              <p:cond delay="9500"/>
                            </p:stCondLst>
                            <p:childTnLst>
                              <p:par>
                                <p:cTn id="101" presetID="10" presetClass="entr" presetSubtype="0" fill="hold" grpId="0" nodeType="afterEffect">
                                  <p:stCondLst>
                                    <p:cond delay="0"/>
                                  </p:stCondLst>
                                  <p:childTnLst>
                                    <p:set>
                                      <p:cBhvr>
                                        <p:cTn id="102" dur="1" fill="hold">
                                          <p:stCondLst>
                                            <p:cond delay="0"/>
                                          </p:stCondLst>
                                        </p:cTn>
                                        <p:tgtEl>
                                          <p:spTgt spid="148"/>
                                        </p:tgtEl>
                                        <p:attrNameLst>
                                          <p:attrName>style.visibility</p:attrName>
                                        </p:attrNameLst>
                                      </p:cBhvr>
                                      <p:to>
                                        <p:strVal val="visible"/>
                                      </p:to>
                                    </p:set>
                                    <p:animEffect transition="in" filter="fade">
                                      <p:cBhvr>
                                        <p:cTn id="103" dur="500"/>
                                        <p:tgtEl>
                                          <p:spTgt spid="148"/>
                                        </p:tgtEl>
                                      </p:cBhvr>
                                    </p:animEffect>
                                  </p:childTnLst>
                                </p:cTn>
                              </p:par>
                            </p:childTnLst>
                          </p:cTn>
                        </p:par>
                        <p:par>
                          <p:cTn id="104" fill="hold">
                            <p:stCondLst>
                              <p:cond delay="10000"/>
                            </p:stCondLst>
                            <p:childTnLst>
                              <p:par>
                                <p:cTn id="105" presetID="10" presetClass="entr" presetSubtype="0" fill="hold" grpId="0" nodeType="afterEffect">
                                  <p:stCondLst>
                                    <p:cond delay="0"/>
                                  </p:stCondLst>
                                  <p:childTnLst>
                                    <p:set>
                                      <p:cBhvr>
                                        <p:cTn id="106" dur="1" fill="hold">
                                          <p:stCondLst>
                                            <p:cond delay="0"/>
                                          </p:stCondLst>
                                        </p:cTn>
                                        <p:tgtEl>
                                          <p:spTgt spid="149"/>
                                        </p:tgtEl>
                                        <p:attrNameLst>
                                          <p:attrName>style.visibility</p:attrName>
                                        </p:attrNameLst>
                                      </p:cBhvr>
                                      <p:to>
                                        <p:strVal val="visible"/>
                                      </p:to>
                                    </p:set>
                                    <p:animEffect transition="in" filter="fade">
                                      <p:cBhvr>
                                        <p:cTn id="107" dur="500"/>
                                        <p:tgtEl>
                                          <p:spTgt spid="149"/>
                                        </p:tgtEl>
                                      </p:cBhvr>
                                    </p:animEffect>
                                  </p:childTnLst>
                                </p:cTn>
                              </p:par>
                            </p:childTnLst>
                          </p:cTn>
                        </p:par>
                        <p:par>
                          <p:cTn id="108" fill="hold">
                            <p:stCondLst>
                              <p:cond delay="10500"/>
                            </p:stCondLst>
                            <p:childTnLst>
                              <p:par>
                                <p:cTn id="109" presetID="10" presetClass="entr" presetSubtype="0" fill="hold" grpId="0" nodeType="afterEffect">
                                  <p:stCondLst>
                                    <p:cond delay="0"/>
                                  </p:stCondLst>
                                  <p:childTnLst>
                                    <p:set>
                                      <p:cBhvr>
                                        <p:cTn id="110" dur="1" fill="hold">
                                          <p:stCondLst>
                                            <p:cond delay="0"/>
                                          </p:stCondLst>
                                        </p:cTn>
                                        <p:tgtEl>
                                          <p:spTgt spid="155"/>
                                        </p:tgtEl>
                                        <p:attrNameLst>
                                          <p:attrName>style.visibility</p:attrName>
                                        </p:attrNameLst>
                                      </p:cBhvr>
                                      <p:to>
                                        <p:strVal val="visible"/>
                                      </p:to>
                                    </p:set>
                                    <p:animEffect transition="in" filter="fade">
                                      <p:cBhvr>
                                        <p:cTn id="111" dur="500"/>
                                        <p:tgtEl>
                                          <p:spTgt spid="155"/>
                                        </p:tgtEl>
                                      </p:cBhvr>
                                    </p:animEffect>
                                  </p:childTnLst>
                                </p:cTn>
                              </p:par>
                            </p:childTnLst>
                          </p:cTn>
                        </p:par>
                        <p:par>
                          <p:cTn id="112" fill="hold">
                            <p:stCondLst>
                              <p:cond delay="11000"/>
                            </p:stCondLst>
                            <p:childTnLst>
                              <p:par>
                                <p:cTn id="113" presetID="10" presetClass="entr" presetSubtype="0" fill="hold" grpId="0" nodeType="afterEffect">
                                  <p:stCondLst>
                                    <p:cond delay="0"/>
                                  </p:stCondLst>
                                  <p:childTnLst>
                                    <p:set>
                                      <p:cBhvr>
                                        <p:cTn id="114" dur="1" fill="hold">
                                          <p:stCondLst>
                                            <p:cond delay="0"/>
                                          </p:stCondLst>
                                        </p:cTn>
                                        <p:tgtEl>
                                          <p:spTgt spid="154"/>
                                        </p:tgtEl>
                                        <p:attrNameLst>
                                          <p:attrName>style.visibility</p:attrName>
                                        </p:attrNameLst>
                                      </p:cBhvr>
                                      <p:to>
                                        <p:strVal val="visible"/>
                                      </p:to>
                                    </p:set>
                                    <p:animEffect transition="in" filter="fade">
                                      <p:cBhvr>
                                        <p:cTn id="115" dur="500"/>
                                        <p:tgtEl>
                                          <p:spTgt spid="15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143"/>
                                        </p:tgtEl>
                                        <p:attrNameLst>
                                          <p:attrName>style.visibility</p:attrName>
                                        </p:attrNameLst>
                                      </p:cBhvr>
                                      <p:to>
                                        <p:strVal val="visible"/>
                                      </p:to>
                                    </p:set>
                                    <p:animEffect transition="in" filter="fade">
                                      <p:cBhvr>
                                        <p:cTn id="120" dur="500"/>
                                        <p:tgtEl>
                                          <p:spTgt spid="143"/>
                                        </p:tgtEl>
                                      </p:cBhvr>
                                    </p:animEffect>
                                  </p:childTnLst>
                                </p:cTn>
                              </p:par>
                            </p:childTnLst>
                          </p:cTn>
                        </p:par>
                        <p:par>
                          <p:cTn id="121" fill="hold">
                            <p:stCondLst>
                              <p:cond delay="500"/>
                            </p:stCondLst>
                            <p:childTnLst>
                              <p:par>
                                <p:cTn id="122" presetID="22" presetClass="entr" presetSubtype="1" fill="hold" nodeType="afterEffect">
                                  <p:stCondLst>
                                    <p:cond delay="0"/>
                                  </p:stCondLst>
                                  <p:childTnLst>
                                    <p:set>
                                      <p:cBhvr>
                                        <p:cTn id="123" dur="1" fill="hold">
                                          <p:stCondLst>
                                            <p:cond delay="0"/>
                                          </p:stCondLst>
                                        </p:cTn>
                                        <p:tgtEl>
                                          <p:spTgt spid="121"/>
                                        </p:tgtEl>
                                        <p:attrNameLst>
                                          <p:attrName>style.visibility</p:attrName>
                                        </p:attrNameLst>
                                      </p:cBhvr>
                                      <p:to>
                                        <p:strVal val="visible"/>
                                      </p:to>
                                    </p:set>
                                    <p:animEffect transition="in" filter="wipe(up)">
                                      <p:cBhvr>
                                        <p:cTn id="124" dur="500"/>
                                        <p:tgtEl>
                                          <p:spTgt spid="121"/>
                                        </p:tgtEl>
                                      </p:cBhvr>
                                    </p:animEffect>
                                  </p:childTnLst>
                                </p:cTn>
                              </p:par>
                            </p:childTnLst>
                          </p:cTn>
                        </p:par>
                        <p:par>
                          <p:cTn id="125" fill="hold">
                            <p:stCondLst>
                              <p:cond delay="1000"/>
                            </p:stCondLst>
                            <p:childTnLst>
                              <p:par>
                                <p:cTn id="126" presetID="10" presetClass="entr" presetSubtype="0" fill="hold" grpId="0" nodeType="afterEffect">
                                  <p:stCondLst>
                                    <p:cond delay="0"/>
                                  </p:stCondLst>
                                  <p:childTnLst>
                                    <p:set>
                                      <p:cBhvr>
                                        <p:cTn id="127" dur="1" fill="hold">
                                          <p:stCondLst>
                                            <p:cond delay="0"/>
                                          </p:stCondLst>
                                        </p:cTn>
                                        <p:tgtEl>
                                          <p:spTgt spid="144"/>
                                        </p:tgtEl>
                                        <p:attrNameLst>
                                          <p:attrName>style.visibility</p:attrName>
                                        </p:attrNameLst>
                                      </p:cBhvr>
                                      <p:to>
                                        <p:strVal val="visible"/>
                                      </p:to>
                                    </p:set>
                                    <p:animEffect transition="in" filter="fade">
                                      <p:cBhvr>
                                        <p:cTn id="128" dur="500"/>
                                        <p:tgtEl>
                                          <p:spTgt spid="144"/>
                                        </p:tgtEl>
                                      </p:cBhvr>
                                    </p:animEffect>
                                  </p:childTnLst>
                                </p:cTn>
                              </p:par>
                            </p:childTnLst>
                          </p:cTn>
                        </p:par>
                        <p:par>
                          <p:cTn id="129" fill="hold">
                            <p:stCondLst>
                              <p:cond delay="1500"/>
                            </p:stCondLst>
                            <p:childTnLst>
                              <p:par>
                                <p:cTn id="130" presetID="22" presetClass="entr" presetSubtype="1" fill="hold" nodeType="afterEffect">
                                  <p:stCondLst>
                                    <p:cond delay="0"/>
                                  </p:stCondLst>
                                  <p:childTnLst>
                                    <p:set>
                                      <p:cBhvr>
                                        <p:cTn id="131" dur="1" fill="hold">
                                          <p:stCondLst>
                                            <p:cond delay="0"/>
                                          </p:stCondLst>
                                        </p:cTn>
                                        <p:tgtEl>
                                          <p:spTgt spid="122"/>
                                        </p:tgtEl>
                                        <p:attrNameLst>
                                          <p:attrName>style.visibility</p:attrName>
                                        </p:attrNameLst>
                                      </p:cBhvr>
                                      <p:to>
                                        <p:strVal val="visible"/>
                                      </p:to>
                                    </p:set>
                                    <p:animEffect transition="in" filter="wipe(up)">
                                      <p:cBhvr>
                                        <p:cTn id="132" dur="500"/>
                                        <p:tgtEl>
                                          <p:spTgt spid="122"/>
                                        </p:tgtEl>
                                      </p:cBhvr>
                                    </p:animEffect>
                                  </p:childTnLst>
                                </p:cTn>
                              </p:par>
                            </p:childTnLst>
                          </p:cTn>
                        </p:par>
                        <p:par>
                          <p:cTn id="133" fill="hold">
                            <p:stCondLst>
                              <p:cond delay="2000"/>
                            </p:stCondLst>
                            <p:childTnLst>
                              <p:par>
                                <p:cTn id="134" presetID="53" presetClass="entr" presetSubtype="16" fill="hold" grpId="0" nodeType="afterEffect">
                                  <p:stCondLst>
                                    <p:cond delay="0"/>
                                  </p:stCondLst>
                                  <p:childTnLst>
                                    <p:set>
                                      <p:cBhvr>
                                        <p:cTn id="135" dur="1" fill="hold">
                                          <p:stCondLst>
                                            <p:cond delay="0"/>
                                          </p:stCondLst>
                                        </p:cTn>
                                        <p:tgtEl>
                                          <p:spTgt spid="172"/>
                                        </p:tgtEl>
                                        <p:attrNameLst>
                                          <p:attrName>style.visibility</p:attrName>
                                        </p:attrNameLst>
                                      </p:cBhvr>
                                      <p:to>
                                        <p:strVal val="visible"/>
                                      </p:to>
                                    </p:set>
                                    <p:anim calcmode="lin" valueType="num">
                                      <p:cBhvr>
                                        <p:cTn id="136" dur="500" fill="hold"/>
                                        <p:tgtEl>
                                          <p:spTgt spid="172"/>
                                        </p:tgtEl>
                                        <p:attrNameLst>
                                          <p:attrName>ppt_w</p:attrName>
                                        </p:attrNameLst>
                                      </p:cBhvr>
                                      <p:tavLst>
                                        <p:tav tm="0">
                                          <p:val>
                                            <p:fltVal val="0"/>
                                          </p:val>
                                        </p:tav>
                                        <p:tav tm="100000">
                                          <p:val>
                                            <p:strVal val="#ppt_w"/>
                                          </p:val>
                                        </p:tav>
                                      </p:tavLst>
                                    </p:anim>
                                    <p:anim calcmode="lin" valueType="num">
                                      <p:cBhvr>
                                        <p:cTn id="137" dur="500" fill="hold"/>
                                        <p:tgtEl>
                                          <p:spTgt spid="172"/>
                                        </p:tgtEl>
                                        <p:attrNameLst>
                                          <p:attrName>ppt_h</p:attrName>
                                        </p:attrNameLst>
                                      </p:cBhvr>
                                      <p:tavLst>
                                        <p:tav tm="0">
                                          <p:val>
                                            <p:fltVal val="0"/>
                                          </p:val>
                                        </p:tav>
                                        <p:tav tm="100000">
                                          <p:val>
                                            <p:strVal val="#ppt_h"/>
                                          </p:val>
                                        </p:tav>
                                      </p:tavLst>
                                    </p:anim>
                                    <p:animEffect transition="in" filter="fade">
                                      <p:cBhvr>
                                        <p:cTn id="138" dur="500"/>
                                        <p:tgtEl>
                                          <p:spTgt spid="172"/>
                                        </p:tgtEl>
                                      </p:cBhvr>
                                    </p:animEffect>
                                  </p:childTnLst>
                                </p:cTn>
                              </p:par>
                            </p:childTnLst>
                          </p:cTn>
                        </p:par>
                        <p:par>
                          <p:cTn id="139" fill="hold">
                            <p:stCondLst>
                              <p:cond delay="2500"/>
                            </p:stCondLst>
                            <p:childTnLst>
                              <p:par>
                                <p:cTn id="140" presetID="10" presetClass="entr" presetSubtype="0" fill="hold" grpId="0" nodeType="afterEffect">
                                  <p:stCondLst>
                                    <p:cond delay="0"/>
                                  </p:stCondLst>
                                  <p:childTnLst>
                                    <p:set>
                                      <p:cBhvr>
                                        <p:cTn id="141" dur="1" fill="hold">
                                          <p:stCondLst>
                                            <p:cond delay="0"/>
                                          </p:stCondLst>
                                        </p:cTn>
                                        <p:tgtEl>
                                          <p:spTgt spid="156"/>
                                        </p:tgtEl>
                                        <p:attrNameLst>
                                          <p:attrName>style.visibility</p:attrName>
                                        </p:attrNameLst>
                                      </p:cBhvr>
                                      <p:to>
                                        <p:strVal val="visible"/>
                                      </p:to>
                                    </p:set>
                                    <p:animEffect transition="in" filter="fade">
                                      <p:cBhvr>
                                        <p:cTn id="142" dur="500"/>
                                        <p:tgtEl>
                                          <p:spTgt spid="156"/>
                                        </p:tgtEl>
                                      </p:cBhvr>
                                    </p:animEffect>
                                  </p:childTnLst>
                                </p:cTn>
                              </p:par>
                            </p:childTnLst>
                          </p:cTn>
                        </p:par>
                        <p:par>
                          <p:cTn id="143" fill="hold">
                            <p:stCondLst>
                              <p:cond delay="3000"/>
                            </p:stCondLst>
                            <p:childTnLst>
                              <p:par>
                                <p:cTn id="144" presetID="22" presetClass="entr" presetSubtype="8" fill="hold" nodeType="afterEffect">
                                  <p:stCondLst>
                                    <p:cond delay="0"/>
                                  </p:stCondLst>
                                  <p:childTnLst>
                                    <p:set>
                                      <p:cBhvr>
                                        <p:cTn id="145" dur="1" fill="hold">
                                          <p:stCondLst>
                                            <p:cond delay="0"/>
                                          </p:stCondLst>
                                        </p:cTn>
                                        <p:tgtEl>
                                          <p:spTgt spid="123"/>
                                        </p:tgtEl>
                                        <p:attrNameLst>
                                          <p:attrName>style.visibility</p:attrName>
                                        </p:attrNameLst>
                                      </p:cBhvr>
                                      <p:to>
                                        <p:strVal val="visible"/>
                                      </p:to>
                                    </p:set>
                                    <p:animEffect transition="in" filter="wipe(left)">
                                      <p:cBhvr>
                                        <p:cTn id="146" dur="500"/>
                                        <p:tgtEl>
                                          <p:spTgt spid="123"/>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79"/>
                                        </p:tgtEl>
                                        <p:attrNameLst>
                                          <p:attrName>style.visibility</p:attrName>
                                        </p:attrNameLst>
                                      </p:cBhvr>
                                      <p:to>
                                        <p:strVal val="visible"/>
                                      </p:to>
                                    </p:set>
                                    <p:animEffect transition="in" filter="fade">
                                      <p:cBhvr>
                                        <p:cTn id="149" dur="500"/>
                                        <p:tgtEl>
                                          <p:spTgt spid="179"/>
                                        </p:tgtEl>
                                      </p:cBhvr>
                                    </p:animEffect>
                                  </p:childTnLst>
                                </p:cTn>
                              </p:par>
                            </p:childTnLst>
                          </p:cTn>
                        </p:par>
                        <p:par>
                          <p:cTn id="150" fill="hold">
                            <p:stCondLst>
                              <p:cond delay="3500"/>
                            </p:stCondLst>
                            <p:childTnLst>
                              <p:par>
                                <p:cTn id="151" presetID="10" presetClass="entr" presetSubtype="0" fill="hold" grpId="0" nodeType="afterEffect">
                                  <p:stCondLst>
                                    <p:cond delay="0"/>
                                  </p:stCondLst>
                                  <p:childTnLst>
                                    <p:set>
                                      <p:cBhvr>
                                        <p:cTn id="152" dur="1" fill="hold">
                                          <p:stCondLst>
                                            <p:cond delay="0"/>
                                          </p:stCondLst>
                                        </p:cTn>
                                        <p:tgtEl>
                                          <p:spTgt spid="160"/>
                                        </p:tgtEl>
                                        <p:attrNameLst>
                                          <p:attrName>style.visibility</p:attrName>
                                        </p:attrNameLst>
                                      </p:cBhvr>
                                      <p:to>
                                        <p:strVal val="visible"/>
                                      </p:to>
                                    </p:set>
                                    <p:animEffect transition="in" filter="fade">
                                      <p:cBhvr>
                                        <p:cTn id="153" dur="500"/>
                                        <p:tgtEl>
                                          <p:spTgt spid="160"/>
                                        </p:tgtEl>
                                      </p:cBhvr>
                                    </p:animEffect>
                                  </p:childTnLst>
                                </p:cTn>
                              </p:par>
                            </p:childTnLst>
                          </p:cTn>
                        </p:par>
                        <p:par>
                          <p:cTn id="154" fill="hold">
                            <p:stCondLst>
                              <p:cond delay="4000"/>
                            </p:stCondLst>
                            <p:childTnLst>
                              <p:par>
                                <p:cTn id="155" presetID="10" presetClass="entr" presetSubtype="0" fill="hold" grpId="0" nodeType="afterEffect">
                                  <p:stCondLst>
                                    <p:cond delay="0"/>
                                  </p:stCondLst>
                                  <p:childTnLst>
                                    <p:set>
                                      <p:cBhvr>
                                        <p:cTn id="156" dur="1" fill="hold">
                                          <p:stCondLst>
                                            <p:cond delay="0"/>
                                          </p:stCondLst>
                                        </p:cTn>
                                        <p:tgtEl>
                                          <p:spTgt spid="159"/>
                                        </p:tgtEl>
                                        <p:attrNameLst>
                                          <p:attrName>style.visibility</p:attrName>
                                        </p:attrNameLst>
                                      </p:cBhvr>
                                      <p:to>
                                        <p:strVal val="visible"/>
                                      </p:to>
                                    </p:set>
                                    <p:animEffect transition="in" filter="fade">
                                      <p:cBhvr>
                                        <p:cTn id="157" dur="500"/>
                                        <p:tgtEl>
                                          <p:spTgt spid="159"/>
                                        </p:tgtEl>
                                      </p:cBhvr>
                                    </p:animEffect>
                                  </p:childTnLst>
                                </p:cTn>
                              </p:par>
                            </p:childTnLst>
                          </p:cTn>
                        </p:par>
                        <p:par>
                          <p:cTn id="158" fill="hold">
                            <p:stCondLst>
                              <p:cond delay="4500"/>
                            </p:stCondLst>
                            <p:childTnLst>
                              <p:par>
                                <p:cTn id="159" presetID="22" presetClass="entr" presetSubtype="2" fill="hold" nodeType="afterEffect">
                                  <p:stCondLst>
                                    <p:cond delay="0"/>
                                  </p:stCondLst>
                                  <p:childTnLst>
                                    <p:set>
                                      <p:cBhvr>
                                        <p:cTn id="160" dur="1" fill="hold">
                                          <p:stCondLst>
                                            <p:cond delay="0"/>
                                          </p:stCondLst>
                                        </p:cTn>
                                        <p:tgtEl>
                                          <p:spTgt spid="131"/>
                                        </p:tgtEl>
                                        <p:attrNameLst>
                                          <p:attrName>style.visibility</p:attrName>
                                        </p:attrNameLst>
                                      </p:cBhvr>
                                      <p:to>
                                        <p:strVal val="visible"/>
                                      </p:to>
                                    </p:set>
                                    <p:animEffect transition="in" filter="wipe(right)">
                                      <p:cBhvr>
                                        <p:cTn id="161" dur="500"/>
                                        <p:tgtEl>
                                          <p:spTgt spid="131"/>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180"/>
                                        </p:tgtEl>
                                        <p:attrNameLst>
                                          <p:attrName>style.visibility</p:attrName>
                                        </p:attrNameLst>
                                      </p:cBhvr>
                                      <p:to>
                                        <p:strVal val="visible"/>
                                      </p:to>
                                    </p:set>
                                    <p:animEffect transition="in" filter="fade">
                                      <p:cBhvr>
                                        <p:cTn id="164" dur="500"/>
                                        <p:tgtEl>
                                          <p:spTgt spid="180"/>
                                        </p:tgtEl>
                                      </p:cBhvr>
                                    </p:animEffect>
                                  </p:childTnLst>
                                </p:cTn>
                              </p:par>
                            </p:childTnLst>
                          </p:cTn>
                        </p:par>
                        <p:par>
                          <p:cTn id="165" fill="hold">
                            <p:stCondLst>
                              <p:cond delay="5000"/>
                            </p:stCondLst>
                            <p:childTnLst>
                              <p:par>
                                <p:cTn id="166" presetID="10" presetClass="entr" presetSubtype="0" fill="hold" grpId="0" nodeType="afterEffect">
                                  <p:stCondLst>
                                    <p:cond delay="0"/>
                                  </p:stCondLst>
                                  <p:childTnLst>
                                    <p:set>
                                      <p:cBhvr>
                                        <p:cTn id="167" dur="1" fill="hold">
                                          <p:stCondLst>
                                            <p:cond delay="0"/>
                                          </p:stCondLst>
                                        </p:cTn>
                                        <p:tgtEl>
                                          <p:spTgt spid="157"/>
                                        </p:tgtEl>
                                        <p:attrNameLst>
                                          <p:attrName>style.visibility</p:attrName>
                                        </p:attrNameLst>
                                      </p:cBhvr>
                                      <p:to>
                                        <p:strVal val="visible"/>
                                      </p:to>
                                    </p:set>
                                    <p:animEffect transition="in" filter="fade">
                                      <p:cBhvr>
                                        <p:cTn id="168" dur="500"/>
                                        <p:tgtEl>
                                          <p:spTgt spid="157"/>
                                        </p:tgtEl>
                                      </p:cBhvr>
                                    </p:animEffect>
                                  </p:childTnLst>
                                </p:cTn>
                              </p:par>
                            </p:childTnLst>
                          </p:cTn>
                        </p:par>
                        <p:par>
                          <p:cTn id="169" fill="hold">
                            <p:stCondLst>
                              <p:cond delay="5500"/>
                            </p:stCondLst>
                            <p:childTnLst>
                              <p:par>
                                <p:cTn id="170" presetID="10" presetClass="entr" presetSubtype="0" fill="hold" grpId="0" nodeType="afterEffect">
                                  <p:stCondLst>
                                    <p:cond delay="0"/>
                                  </p:stCondLst>
                                  <p:childTnLst>
                                    <p:set>
                                      <p:cBhvr>
                                        <p:cTn id="171" dur="1" fill="hold">
                                          <p:stCondLst>
                                            <p:cond delay="0"/>
                                          </p:stCondLst>
                                        </p:cTn>
                                        <p:tgtEl>
                                          <p:spTgt spid="158"/>
                                        </p:tgtEl>
                                        <p:attrNameLst>
                                          <p:attrName>style.visibility</p:attrName>
                                        </p:attrNameLst>
                                      </p:cBhvr>
                                      <p:to>
                                        <p:strVal val="visible"/>
                                      </p:to>
                                    </p:set>
                                    <p:animEffect transition="in" filter="fade">
                                      <p:cBhvr>
                                        <p:cTn id="172" dur="500"/>
                                        <p:tgtEl>
                                          <p:spTgt spid="158"/>
                                        </p:tgtEl>
                                      </p:cBhvr>
                                    </p:animEffect>
                                  </p:childTnLst>
                                </p:cTn>
                              </p:par>
                            </p:childTnLst>
                          </p:cTn>
                        </p:par>
                        <p:par>
                          <p:cTn id="173" fill="hold">
                            <p:stCondLst>
                              <p:cond delay="6000"/>
                            </p:stCondLst>
                            <p:childTnLst>
                              <p:par>
                                <p:cTn id="174" presetID="22" presetClass="entr" presetSubtype="8" fill="hold" nodeType="afterEffect">
                                  <p:stCondLst>
                                    <p:cond delay="0"/>
                                  </p:stCondLst>
                                  <p:childTnLst>
                                    <p:set>
                                      <p:cBhvr>
                                        <p:cTn id="175" dur="1" fill="hold">
                                          <p:stCondLst>
                                            <p:cond delay="0"/>
                                          </p:stCondLst>
                                        </p:cTn>
                                        <p:tgtEl>
                                          <p:spTgt spid="140"/>
                                        </p:tgtEl>
                                        <p:attrNameLst>
                                          <p:attrName>style.visibility</p:attrName>
                                        </p:attrNameLst>
                                      </p:cBhvr>
                                      <p:to>
                                        <p:strVal val="visible"/>
                                      </p:to>
                                    </p:set>
                                    <p:animEffect transition="in" filter="wipe(left)">
                                      <p:cBhvr>
                                        <p:cTn id="176" dur="500"/>
                                        <p:tgtEl>
                                          <p:spTgt spid="140"/>
                                        </p:tgtEl>
                                      </p:cBhvr>
                                    </p:animEffect>
                                  </p:childTnLst>
                                </p:cTn>
                              </p:par>
                              <p:par>
                                <p:cTn id="177" presetID="10" presetClass="entr" presetSubtype="0" fill="hold" nodeType="withEffect">
                                  <p:stCondLst>
                                    <p:cond delay="0"/>
                                  </p:stCondLst>
                                  <p:childTnLst>
                                    <p:set>
                                      <p:cBhvr>
                                        <p:cTn id="178" dur="1" fill="hold">
                                          <p:stCondLst>
                                            <p:cond delay="0"/>
                                          </p:stCondLst>
                                        </p:cTn>
                                        <p:tgtEl>
                                          <p:spTgt spid="41"/>
                                        </p:tgtEl>
                                        <p:attrNameLst>
                                          <p:attrName>style.visibility</p:attrName>
                                        </p:attrNameLst>
                                      </p:cBhvr>
                                      <p:to>
                                        <p:strVal val="visible"/>
                                      </p:to>
                                    </p:set>
                                    <p:animEffect transition="in" filter="fade">
                                      <p:cBhvr>
                                        <p:cTn id="179" dur="500"/>
                                        <p:tgtEl>
                                          <p:spTgt spid="41"/>
                                        </p:tgtEl>
                                      </p:cBhvr>
                                    </p:animEffect>
                                  </p:childTnLst>
                                </p:cTn>
                              </p:par>
                            </p:childTnLst>
                          </p:cTn>
                        </p:par>
                        <p:par>
                          <p:cTn id="180" fill="hold">
                            <p:stCondLst>
                              <p:cond delay="6500"/>
                            </p:stCondLst>
                            <p:childTnLst>
                              <p:par>
                                <p:cTn id="181" presetID="10" presetClass="entr" presetSubtype="0" fill="hold" grpId="0" nodeType="afterEffect">
                                  <p:stCondLst>
                                    <p:cond delay="0"/>
                                  </p:stCondLst>
                                  <p:childTnLst>
                                    <p:set>
                                      <p:cBhvr>
                                        <p:cTn id="182" dur="1" fill="hold">
                                          <p:stCondLst>
                                            <p:cond delay="0"/>
                                          </p:stCondLst>
                                        </p:cTn>
                                        <p:tgtEl>
                                          <p:spTgt spid="170"/>
                                        </p:tgtEl>
                                        <p:attrNameLst>
                                          <p:attrName>style.visibility</p:attrName>
                                        </p:attrNameLst>
                                      </p:cBhvr>
                                      <p:to>
                                        <p:strVal val="visible"/>
                                      </p:to>
                                    </p:set>
                                    <p:animEffect transition="in" filter="fade">
                                      <p:cBhvr>
                                        <p:cTn id="183" dur="500"/>
                                        <p:tgtEl>
                                          <p:spTgt spid="170"/>
                                        </p:tgtEl>
                                      </p:cBhvr>
                                    </p:animEffect>
                                  </p:childTnLst>
                                </p:cTn>
                              </p:par>
                            </p:childTnLst>
                          </p:cTn>
                        </p:par>
                        <p:par>
                          <p:cTn id="184" fill="hold">
                            <p:stCondLst>
                              <p:cond delay="7000"/>
                            </p:stCondLst>
                            <p:childTnLst>
                              <p:par>
                                <p:cTn id="185" presetID="22" presetClass="entr" presetSubtype="1" fill="hold" nodeType="afterEffect">
                                  <p:stCondLst>
                                    <p:cond delay="0"/>
                                  </p:stCondLst>
                                  <p:childTnLst>
                                    <p:set>
                                      <p:cBhvr>
                                        <p:cTn id="186" dur="1" fill="hold">
                                          <p:stCondLst>
                                            <p:cond delay="0"/>
                                          </p:stCondLst>
                                        </p:cTn>
                                        <p:tgtEl>
                                          <p:spTgt spid="38"/>
                                        </p:tgtEl>
                                        <p:attrNameLst>
                                          <p:attrName>style.visibility</p:attrName>
                                        </p:attrNameLst>
                                      </p:cBhvr>
                                      <p:to>
                                        <p:strVal val="visible"/>
                                      </p:to>
                                    </p:set>
                                    <p:animEffect transition="in" filter="wipe(up)">
                                      <p:cBhvr>
                                        <p:cTn id="187" dur="500"/>
                                        <p:tgtEl>
                                          <p:spTgt spid="38"/>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67"/>
                                        </p:tgtEl>
                                        <p:attrNameLst>
                                          <p:attrName>style.visibility</p:attrName>
                                        </p:attrNameLst>
                                      </p:cBhvr>
                                      <p:to>
                                        <p:strVal val="visible"/>
                                      </p:to>
                                    </p:set>
                                    <p:animEffect transition="in" filter="fade">
                                      <p:cBhvr>
                                        <p:cTn id="190" dur="500"/>
                                        <p:tgtEl>
                                          <p:spTgt spid="167"/>
                                        </p:tgtEl>
                                      </p:cBhvr>
                                    </p:animEffect>
                                  </p:childTnLst>
                                </p:cTn>
                              </p:par>
                            </p:childTnLst>
                          </p:cTn>
                        </p:par>
                        <p:par>
                          <p:cTn id="191" fill="hold">
                            <p:stCondLst>
                              <p:cond delay="7500"/>
                            </p:stCondLst>
                            <p:childTnLst>
                              <p:par>
                                <p:cTn id="192" presetID="22" presetClass="entr" presetSubtype="8" fill="hold" nodeType="afterEffect">
                                  <p:stCondLst>
                                    <p:cond delay="0"/>
                                  </p:stCondLst>
                                  <p:childTnLst>
                                    <p:set>
                                      <p:cBhvr>
                                        <p:cTn id="193" dur="1" fill="hold">
                                          <p:stCondLst>
                                            <p:cond delay="0"/>
                                          </p:stCondLst>
                                        </p:cTn>
                                        <p:tgtEl>
                                          <p:spTgt spid="135"/>
                                        </p:tgtEl>
                                        <p:attrNameLst>
                                          <p:attrName>style.visibility</p:attrName>
                                        </p:attrNameLst>
                                      </p:cBhvr>
                                      <p:to>
                                        <p:strVal val="visible"/>
                                      </p:to>
                                    </p:set>
                                    <p:animEffect transition="in" filter="wipe(left)">
                                      <p:cBhvr>
                                        <p:cTn id="194" dur="500"/>
                                        <p:tgtEl>
                                          <p:spTgt spid="135"/>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81"/>
                                        </p:tgtEl>
                                        <p:attrNameLst>
                                          <p:attrName>style.visibility</p:attrName>
                                        </p:attrNameLst>
                                      </p:cBhvr>
                                      <p:to>
                                        <p:strVal val="visible"/>
                                      </p:to>
                                    </p:set>
                                    <p:animEffect transition="in" filter="fade">
                                      <p:cBhvr>
                                        <p:cTn id="197" dur="500"/>
                                        <p:tgtEl>
                                          <p:spTgt spid="181"/>
                                        </p:tgtEl>
                                      </p:cBhvr>
                                    </p:animEffect>
                                  </p:childTnLst>
                                </p:cTn>
                              </p:par>
                            </p:childTnLst>
                          </p:cTn>
                        </p:par>
                        <p:par>
                          <p:cTn id="198" fill="hold">
                            <p:stCondLst>
                              <p:cond delay="8000"/>
                            </p:stCondLst>
                            <p:childTnLst>
                              <p:par>
                                <p:cTn id="199" presetID="10" presetClass="entr" presetSubtype="0" fill="hold" grpId="0" nodeType="afterEffect">
                                  <p:stCondLst>
                                    <p:cond delay="0"/>
                                  </p:stCondLst>
                                  <p:childTnLst>
                                    <p:set>
                                      <p:cBhvr>
                                        <p:cTn id="200" dur="1" fill="hold">
                                          <p:stCondLst>
                                            <p:cond delay="0"/>
                                          </p:stCondLst>
                                        </p:cTn>
                                        <p:tgtEl>
                                          <p:spTgt spid="162"/>
                                        </p:tgtEl>
                                        <p:attrNameLst>
                                          <p:attrName>style.visibility</p:attrName>
                                        </p:attrNameLst>
                                      </p:cBhvr>
                                      <p:to>
                                        <p:strVal val="visible"/>
                                      </p:to>
                                    </p:set>
                                    <p:animEffect transition="in" filter="fade">
                                      <p:cBhvr>
                                        <p:cTn id="201" dur="500"/>
                                        <p:tgtEl>
                                          <p:spTgt spid="162"/>
                                        </p:tgtEl>
                                      </p:cBhvr>
                                    </p:animEffect>
                                  </p:childTnLst>
                                </p:cTn>
                              </p:par>
                            </p:childTnLst>
                          </p:cTn>
                        </p:par>
                        <p:par>
                          <p:cTn id="202" fill="hold">
                            <p:stCondLst>
                              <p:cond delay="8500"/>
                            </p:stCondLst>
                            <p:childTnLst>
                              <p:par>
                                <p:cTn id="203" presetID="10" presetClass="entr" presetSubtype="0" fill="hold" grpId="0" nodeType="afterEffect">
                                  <p:stCondLst>
                                    <p:cond delay="0"/>
                                  </p:stCondLst>
                                  <p:childTnLst>
                                    <p:set>
                                      <p:cBhvr>
                                        <p:cTn id="204" dur="1" fill="hold">
                                          <p:stCondLst>
                                            <p:cond delay="0"/>
                                          </p:stCondLst>
                                        </p:cTn>
                                        <p:tgtEl>
                                          <p:spTgt spid="161"/>
                                        </p:tgtEl>
                                        <p:attrNameLst>
                                          <p:attrName>style.visibility</p:attrName>
                                        </p:attrNameLst>
                                      </p:cBhvr>
                                      <p:to>
                                        <p:strVal val="visible"/>
                                      </p:to>
                                    </p:set>
                                    <p:animEffect transition="in" filter="fade">
                                      <p:cBhvr>
                                        <p:cTn id="205" dur="500"/>
                                        <p:tgtEl>
                                          <p:spTgt spid="161"/>
                                        </p:tgtEl>
                                      </p:cBhvr>
                                    </p:animEffect>
                                  </p:childTnLst>
                                </p:cTn>
                              </p:par>
                            </p:childTnLst>
                          </p:cTn>
                        </p:par>
                        <p:par>
                          <p:cTn id="206" fill="hold">
                            <p:stCondLst>
                              <p:cond delay="9000"/>
                            </p:stCondLst>
                            <p:childTnLst>
                              <p:par>
                                <p:cTn id="207" presetID="22" presetClass="entr" presetSubtype="2" fill="hold" nodeType="afterEffect">
                                  <p:stCondLst>
                                    <p:cond delay="0"/>
                                  </p:stCondLst>
                                  <p:childTnLst>
                                    <p:set>
                                      <p:cBhvr>
                                        <p:cTn id="208" dur="1" fill="hold">
                                          <p:stCondLst>
                                            <p:cond delay="0"/>
                                          </p:stCondLst>
                                        </p:cTn>
                                        <p:tgtEl>
                                          <p:spTgt spid="136"/>
                                        </p:tgtEl>
                                        <p:attrNameLst>
                                          <p:attrName>style.visibility</p:attrName>
                                        </p:attrNameLst>
                                      </p:cBhvr>
                                      <p:to>
                                        <p:strVal val="visible"/>
                                      </p:to>
                                    </p:set>
                                    <p:animEffect transition="in" filter="wipe(right)">
                                      <p:cBhvr>
                                        <p:cTn id="209" dur="500"/>
                                        <p:tgtEl>
                                          <p:spTgt spid="136"/>
                                        </p:tgtEl>
                                      </p:cBhvr>
                                    </p:animEffect>
                                  </p:childTnLst>
                                </p:cTn>
                              </p:par>
                              <p:par>
                                <p:cTn id="210" presetID="10" presetClass="entr" presetSubtype="0" fill="hold" grpId="0" nodeType="withEffect">
                                  <p:stCondLst>
                                    <p:cond delay="0"/>
                                  </p:stCondLst>
                                  <p:childTnLst>
                                    <p:set>
                                      <p:cBhvr>
                                        <p:cTn id="211" dur="1" fill="hold">
                                          <p:stCondLst>
                                            <p:cond delay="0"/>
                                          </p:stCondLst>
                                        </p:cTn>
                                        <p:tgtEl>
                                          <p:spTgt spid="182"/>
                                        </p:tgtEl>
                                        <p:attrNameLst>
                                          <p:attrName>style.visibility</p:attrName>
                                        </p:attrNameLst>
                                      </p:cBhvr>
                                      <p:to>
                                        <p:strVal val="visible"/>
                                      </p:to>
                                    </p:set>
                                    <p:animEffect transition="in" filter="fade">
                                      <p:cBhvr>
                                        <p:cTn id="212" dur="500"/>
                                        <p:tgtEl>
                                          <p:spTgt spid="182"/>
                                        </p:tgtEl>
                                      </p:cBhvr>
                                    </p:animEffect>
                                  </p:childTnLst>
                                </p:cTn>
                              </p:par>
                            </p:childTnLst>
                          </p:cTn>
                        </p:par>
                        <p:par>
                          <p:cTn id="213" fill="hold">
                            <p:stCondLst>
                              <p:cond delay="9500"/>
                            </p:stCondLst>
                            <p:childTnLst>
                              <p:par>
                                <p:cTn id="214" presetID="10" presetClass="entr" presetSubtype="0" fill="hold" grpId="0" nodeType="afterEffect">
                                  <p:stCondLst>
                                    <p:cond delay="0"/>
                                  </p:stCondLst>
                                  <p:childTnLst>
                                    <p:set>
                                      <p:cBhvr>
                                        <p:cTn id="215" dur="1" fill="hold">
                                          <p:stCondLst>
                                            <p:cond delay="0"/>
                                          </p:stCondLst>
                                        </p:cTn>
                                        <p:tgtEl>
                                          <p:spTgt spid="163"/>
                                        </p:tgtEl>
                                        <p:attrNameLst>
                                          <p:attrName>style.visibility</p:attrName>
                                        </p:attrNameLst>
                                      </p:cBhvr>
                                      <p:to>
                                        <p:strVal val="visible"/>
                                      </p:to>
                                    </p:set>
                                    <p:animEffect transition="in" filter="fade">
                                      <p:cBhvr>
                                        <p:cTn id="216" dur="500"/>
                                        <p:tgtEl>
                                          <p:spTgt spid="163"/>
                                        </p:tgtEl>
                                      </p:cBhvr>
                                    </p:animEffect>
                                  </p:childTnLst>
                                </p:cTn>
                              </p:par>
                            </p:childTnLst>
                          </p:cTn>
                        </p:par>
                        <p:par>
                          <p:cTn id="217" fill="hold">
                            <p:stCondLst>
                              <p:cond delay="10000"/>
                            </p:stCondLst>
                            <p:childTnLst>
                              <p:par>
                                <p:cTn id="218" presetID="10" presetClass="entr" presetSubtype="0" fill="hold" grpId="0" nodeType="afterEffect">
                                  <p:stCondLst>
                                    <p:cond delay="0"/>
                                  </p:stCondLst>
                                  <p:childTnLst>
                                    <p:set>
                                      <p:cBhvr>
                                        <p:cTn id="219" dur="1" fill="hold">
                                          <p:stCondLst>
                                            <p:cond delay="0"/>
                                          </p:stCondLst>
                                        </p:cTn>
                                        <p:tgtEl>
                                          <p:spTgt spid="164"/>
                                        </p:tgtEl>
                                        <p:attrNameLst>
                                          <p:attrName>style.visibility</p:attrName>
                                        </p:attrNameLst>
                                      </p:cBhvr>
                                      <p:to>
                                        <p:strVal val="visible"/>
                                      </p:to>
                                    </p:set>
                                    <p:animEffect transition="in" filter="fade">
                                      <p:cBhvr>
                                        <p:cTn id="220" dur="500"/>
                                        <p:tgtEl>
                                          <p:spTgt spid="164"/>
                                        </p:tgtEl>
                                      </p:cBhvr>
                                    </p:animEffect>
                                  </p:childTnLst>
                                </p:cTn>
                              </p:par>
                            </p:childTnLst>
                          </p:cTn>
                        </p:par>
                        <p:par>
                          <p:cTn id="221" fill="hold">
                            <p:stCondLst>
                              <p:cond delay="10500"/>
                            </p:stCondLst>
                            <p:childTnLst>
                              <p:par>
                                <p:cTn id="222" presetID="22" presetClass="entr" presetSubtype="8" fill="hold" nodeType="afterEffect">
                                  <p:stCondLst>
                                    <p:cond delay="0"/>
                                  </p:stCondLst>
                                  <p:childTnLst>
                                    <p:set>
                                      <p:cBhvr>
                                        <p:cTn id="223" dur="1" fill="hold">
                                          <p:stCondLst>
                                            <p:cond delay="0"/>
                                          </p:stCondLst>
                                        </p:cTn>
                                        <p:tgtEl>
                                          <p:spTgt spid="138"/>
                                        </p:tgtEl>
                                        <p:attrNameLst>
                                          <p:attrName>style.visibility</p:attrName>
                                        </p:attrNameLst>
                                      </p:cBhvr>
                                      <p:to>
                                        <p:strVal val="visible"/>
                                      </p:to>
                                    </p:set>
                                    <p:animEffect transition="in" filter="wipe(left)">
                                      <p:cBhvr>
                                        <p:cTn id="224" dur="500"/>
                                        <p:tgtEl>
                                          <p:spTgt spid="138"/>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183"/>
                                        </p:tgtEl>
                                        <p:attrNameLst>
                                          <p:attrName>style.visibility</p:attrName>
                                        </p:attrNameLst>
                                      </p:cBhvr>
                                      <p:to>
                                        <p:strVal val="visible"/>
                                      </p:to>
                                    </p:set>
                                    <p:animEffect transition="in" filter="fade">
                                      <p:cBhvr>
                                        <p:cTn id="227" dur="500"/>
                                        <p:tgtEl>
                                          <p:spTgt spid="183"/>
                                        </p:tgtEl>
                                      </p:cBhvr>
                                    </p:animEffect>
                                  </p:childTnLst>
                                </p:cTn>
                              </p:par>
                            </p:childTnLst>
                          </p:cTn>
                        </p:par>
                        <p:par>
                          <p:cTn id="228" fill="hold">
                            <p:stCondLst>
                              <p:cond delay="11000"/>
                            </p:stCondLst>
                            <p:childTnLst>
                              <p:par>
                                <p:cTn id="229" presetID="10" presetClass="entr" presetSubtype="0" fill="hold" grpId="0" nodeType="afterEffect">
                                  <p:stCondLst>
                                    <p:cond delay="0"/>
                                  </p:stCondLst>
                                  <p:childTnLst>
                                    <p:set>
                                      <p:cBhvr>
                                        <p:cTn id="230" dur="1" fill="hold">
                                          <p:stCondLst>
                                            <p:cond delay="0"/>
                                          </p:stCondLst>
                                        </p:cTn>
                                        <p:tgtEl>
                                          <p:spTgt spid="166"/>
                                        </p:tgtEl>
                                        <p:attrNameLst>
                                          <p:attrName>style.visibility</p:attrName>
                                        </p:attrNameLst>
                                      </p:cBhvr>
                                      <p:to>
                                        <p:strVal val="visible"/>
                                      </p:to>
                                    </p:set>
                                    <p:animEffect transition="in" filter="fade">
                                      <p:cBhvr>
                                        <p:cTn id="231" dur="500"/>
                                        <p:tgtEl>
                                          <p:spTgt spid="166"/>
                                        </p:tgtEl>
                                      </p:cBhvr>
                                    </p:animEffect>
                                  </p:childTnLst>
                                </p:cTn>
                              </p:par>
                            </p:childTnLst>
                          </p:cTn>
                        </p:par>
                        <p:par>
                          <p:cTn id="232" fill="hold">
                            <p:stCondLst>
                              <p:cond delay="11500"/>
                            </p:stCondLst>
                            <p:childTnLst>
                              <p:par>
                                <p:cTn id="233" presetID="10" presetClass="entr" presetSubtype="0" fill="hold" grpId="0" nodeType="afterEffect">
                                  <p:stCondLst>
                                    <p:cond delay="0"/>
                                  </p:stCondLst>
                                  <p:childTnLst>
                                    <p:set>
                                      <p:cBhvr>
                                        <p:cTn id="234" dur="1" fill="hold">
                                          <p:stCondLst>
                                            <p:cond delay="0"/>
                                          </p:stCondLst>
                                        </p:cTn>
                                        <p:tgtEl>
                                          <p:spTgt spid="165"/>
                                        </p:tgtEl>
                                        <p:attrNameLst>
                                          <p:attrName>style.visibility</p:attrName>
                                        </p:attrNameLst>
                                      </p:cBhvr>
                                      <p:to>
                                        <p:strVal val="visible"/>
                                      </p:to>
                                    </p:set>
                                    <p:animEffect transition="in" filter="fade">
                                      <p:cBhvr>
                                        <p:cTn id="235" dur="500"/>
                                        <p:tgtEl>
                                          <p:spTgt spid="165"/>
                                        </p:tgtEl>
                                      </p:cBhvr>
                                    </p:animEffect>
                                  </p:childTnLst>
                                </p:cTn>
                              </p:par>
                            </p:childTnLst>
                          </p:cTn>
                        </p:par>
                        <p:par>
                          <p:cTn id="236" fill="hold">
                            <p:stCondLst>
                              <p:cond delay="12000"/>
                            </p:stCondLst>
                            <p:childTnLst>
                              <p:par>
                                <p:cTn id="237" presetID="22" presetClass="entr" presetSubtype="2" fill="hold" nodeType="afterEffect">
                                  <p:stCondLst>
                                    <p:cond delay="0"/>
                                  </p:stCondLst>
                                  <p:childTnLst>
                                    <p:set>
                                      <p:cBhvr>
                                        <p:cTn id="238" dur="1" fill="hold">
                                          <p:stCondLst>
                                            <p:cond delay="0"/>
                                          </p:stCondLst>
                                        </p:cTn>
                                        <p:tgtEl>
                                          <p:spTgt spid="139"/>
                                        </p:tgtEl>
                                        <p:attrNameLst>
                                          <p:attrName>style.visibility</p:attrName>
                                        </p:attrNameLst>
                                      </p:cBhvr>
                                      <p:to>
                                        <p:strVal val="visible"/>
                                      </p:to>
                                    </p:set>
                                    <p:animEffect transition="in" filter="wipe(right)">
                                      <p:cBhvr>
                                        <p:cTn id="239" dur="500"/>
                                        <p:tgtEl>
                                          <p:spTgt spid="139"/>
                                        </p:tgtEl>
                                      </p:cBhvr>
                                    </p:animEffect>
                                  </p:childTnLst>
                                </p:cTn>
                              </p:par>
                              <p:par>
                                <p:cTn id="240" presetID="10" presetClass="entr" presetSubtype="0" fill="hold" grpId="0" nodeType="withEffect">
                                  <p:stCondLst>
                                    <p:cond delay="0"/>
                                  </p:stCondLst>
                                  <p:childTnLst>
                                    <p:set>
                                      <p:cBhvr>
                                        <p:cTn id="241" dur="1" fill="hold">
                                          <p:stCondLst>
                                            <p:cond delay="0"/>
                                          </p:stCondLst>
                                        </p:cTn>
                                        <p:tgtEl>
                                          <p:spTgt spid="184"/>
                                        </p:tgtEl>
                                        <p:attrNameLst>
                                          <p:attrName>style.visibility</p:attrName>
                                        </p:attrNameLst>
                                      </p:cBhvr>
                                      <p:to>
                                        <p:strVal val="visible"/>
                                      </p:to>
                                    </p:set>
                                    <p:animEffect transition="in" filter="fade">
                                      <p:cBhvr>
                                        <p:cTn id="242"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142" grpId="0"/>
      <p:bldP spid="143" grpId="0"/>
      <p:bldP spid="144" grpId="0"/>
      <p:bldP spid="146" grpId="0"/>
      <p:bldP spid="147" grpId="0"/>
      <p:bldP spid="148" grpId="0"/>
      <p:bldP spid="149" grpId="0"/>
      <p:bldP spid="150" grpId="0"/>
      <p:bldP spid="151" grpId="0"/>
      <p:bldP spid="152" grpId="0"/>
      <p:bldP spid="153" grpId="0"/>
      <p:bldP spid="154" grpId="0"/>
      <p:bldP spid="155" grpId="0"/>
      <p:bldP spid="156" grpId="0"/>
      <p:bldP spid="157" grpId="0"/>
      <p:bldP spid="158" grpId="0"/>
      <p:bldP spid="159" grpId="0"/>
      <p:bldP spid="160" grpId="0"/>
      <p:bldP spid="161" grpId="0"/>
      <p:bldP spid="162" grpId="0"/>
      <p:bldP spid="163" grpId="0"/>
      <p:bldP spid="164" grpId="0"/>
      <p:bldP spid="165" grpId="0"/>
      <p:bldP spid="166" grpId="0"/>
      <p:bldP spid="167" grpId="0"/>
      <p:bldP spid="170" grpId="0"/>
      <p:bldP spid="171" grpId="0"/>
      <p:bldP spid="172" grpId="0"/>
      <p:bldP spid="145" grpId="0" animBg="1"/>
      <p:bldP spid="173" grpId="0" animBg="1"/>
      <p:bldP spid="174" grpId="0" animBg="1"/>
      <p:bldP spid="175" grpId="0" animBg="1"/>
      <p:bldP spid="176" grpId="0" animBg="1"/>
      <p:bldP spid="177" grpId="0" animBg="1"/>
      <p:bldP spid="178" grpId="0"/>
      <p:bldP spid="179" grpId="0" animBg="1"/>
      <p:bldP spid="180" grpId="0" animBg="1"/>
      <p:bldP spid="181" grpId="0" animBg="1"/>
      <p:bldP spid="182" grpId="0" animBg="1"/>
      <p:bldP spid="183" grpId="0" animBg="1"/>
      <p:bldP spid="18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1" name="直接箭头连接符 120">
            <a:extLst>
              <a:ext uri="{FF2B5EF4-FFF2-40B4-BE49-F238E27FC236}">
                <a16:creationId xmlns:a16="http://schemas.microsoft.com/office/drawing/2014/main" id="{F4DB73E4-0D63-46B3-8384-DD51F64F7EEC}"/>
              </a:ext>
            </a:extLst>
          </p:cNvPr>
          <p:cNvCxnSpPr/>
          <p:nvPr/>
        </p:nvCxnSpPr>
        <p:spPr>
          <a:xfrm>
            <a:off x="2729883" y="2320438"/>
            <a:ext cx="0" cy="283325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96722524-70F1-4ABC-A0A4-EC97AB953658}"/>
              </a:ext>
            </a:extLst>
          </p:cNvPr>
          <p:cNvCxnSpPr/>
          <p:nvPr/>
        </p:nvCxnSpPr>
        <p:spPr>
          <a:xfrm>
            <a:off x="4411364" y="2320438"/>
            <a:ext cx="0" cy="283325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99E953AE-FFE3-4AB2-B86F-3570E068D8DA}"/>
              </a:ext>
            </a:extLst>
          </p:cNvPr>
          <p:cNvCxnSpPr/>
          <p:nvPr/>
        </p:nvCxnSpPr>
        <p:spPr>
          <a:xfrm>
            <a:off x="2761056" y="2604370"/>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C521892F-8523-4C61-A809-CAE4BCE70FA1}"/>
              </a:ext>
            </a:extLst>
          </p:cNvPr>
          <p:cNvCxnSpPr>
            <a:cxnSpLocks/>
          </p:cNvCxnSpPr>
          <p:nvPr/>
        </p:nvCxnSpPr>
        <p:spPr>
          <a:xfrm flipH="1">
            <a:off x="2792229" y="2772010"/>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028C56DF-16DB-44EF-863F-2A5539CC7EDE}"/>
              </a:ext>
            </a:extLst>
          </p:cNvPr>
          <p:cNvCxnSpPr/>
          <p:nvPr/>
        </p:nvCxnSpPr>
        <p:spPr>
          <a:xfrm>
            <a:off x="2761056" y="3814053"/>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C31223FF-2B3E-4480-95E2-F6E37DA621C6}"/>
              </a:ext>
            </a:extLst>
          </p:cNvPr>
          <p:cNvCxnSpPr>
            <a:cxnSpLocks/>
          </p:cNvCxnSpPr>
          <p:nvPr/>
        </p:nvCxnSpPr>
        <p:spPr>
          <a:xfrm flipH="1">
            <a:off x="2756543" y="3981693"/>
            <a:ext cx="1623650" cy="4303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4CC70520-011E-49FD-8940-55094D8556DE}"/>
              </a:ext>
            </a:extLst>
          </p:cNvPr>
          <p:cNvCxnSpPr/>
          <p:nvPr/>
        </p:nvCxnSpPr>
        <p:spPr>
          <a:xfrm>
            <a:off x="2761056" y="4429507"/>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04BB0482-0F04-46FF-B8C9-0882F46FA93B}"/>
              </a:ext>
            </a:extLst>
          </p:cNvPr>
          <p:cNvCxnSpPr>
            <a:cxnSpLocks/>
          </p:cNvCxnSpPr>
          <p:nvPr/>
        </p:nvCxnSpPr>
        <p:spPr>
          <a:xfrm flipH="1">
            <a:off x="2792229" y="4597147"/>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a:extLst>
              <a:ext uri="{FF2B5EF4-FFF2-40B4-BE49-F238E27FC236}">
                <a16:creationId xmlns:a16="http://schemas.microsoft.com/office/drawing/2014/main" id="{615DEEF3-0CF0-4821-8AD2-234853AB8830}"/>
              </a:ext>
            </a:extLst>
          </p:cNvPr>
          <p:cNvCxnSpPr>
            <a:cxnSpLocks/>
          </p:cNvCxnSpPr>
          <p:nvPr/>
        </p:nvCxnSpPr>
        <p:spPr>
          <a:xfrm>
            <a:off x="2761056" y="3171224"/>
            <a:ext cx="1663264" cy="172208"/>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143" name="Text Box 79">
            <a:extLst>
              <a:ext uri="{FF2B5EF4-FFF2-40B4-BE49-F238E27FC236}">
                <a16:creationId xmlns:a16="http://schemas.microsoft.com/office/drawing/2014/main" id="{B3D5E3C5-F4FE-4BAB-A464-7D2F05381E9A}"/>
              </a:ext>
            </a:extLst>
          </p:cNvPr>
          <p:cNvSpPr txBox="1">
            <a:spLocks noChangeArrowheads="1"/>
          </p:cNvSpPr>
          <p:nvPr/>
        </p:nvSpPr>
        <p:spPr bwMode="auto">
          <a:xfrm>
            <a:off x="2118621" y="1863152"/>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发送方</a:t>
            </a:r>
          </a:p>
        </p:txBody>
      </p:sp>
      <p:sp>
        <p:nvSpPr>
          <p:cNvPr id="144" name="Text Box 79">
            <a:extLst>
              <a:ext uri="{FF2B5EF4-FFF2-40B4-BE49-F238E27FC236}">
                <a16:creationId xmlns:a16="http://schemas.microsoft.com/office/drawing/2014/main" id="{8812BFDD-537E-4114-A6D9-8E74271C192B}"/>
              </a:ext>
            </a:extLst>
          </p:cNvPr>
          <p:cNvSpPr txBox="1">
            <a:spLocks noChangeArrowheads="1"/>
          </p:cNvSpPr>
          <p:nvPr/>
        </p:nvSpPr>
        <p:spPr bwMode="auto">
          <a:xfrm>
            <a:off x="4017092" y="1857772"/>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接收方</a:t>
            </a:r>
          </a:p>
        </p:txBody>
      </p:sp>
      <p:sp>
        <p:nvSpPr>
          <p:cNvPr id="156" name="Text Box 79">
            <a:extLst>
              <a:ext uri="{FF2B5EF4-FFF2-40B4-BE49-F238E27FC236}">
                <a16:creationId xmlns:a16="http://schemas.microsoft.com/office/drawing/2014/main" id="{3227CCAE-F562-4620-9075-EC9FB9A40496}"/>
              </a:ext>
            </a:extLst>
          </p:cNvPr>
          <p:cNvSpPr txBox="1">
            <a:spLocks noChangeArrowheads="1"/>
          </p:cNvSpPr>
          <p:nvPr/>
        </p:nvSpPr>
        <p:spPr bwMode="auto">
          <a:xfrm>
            <a:off x="1737675" y="251891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7" name="Text Box 79">
            <a:extLst>
              <a:ext uri="{FF2B5EF4-FFF2-40B4-BE49-F238E27FC236}">
                <a16:creationId xmlns:a16="http://schemas.microsoft.com/office/drawing/2014/main" id="{A207A732-E8F6-4E7A-ADFC-2FEF489BD243}"/>
              </a:ext>
            </a:extLst>
          </p:cNvPr>
          <p:cNvSpPr txBox="1">
            <a:spLocks noChangeArrowheads="1"/>
          </p:cNvSpPr>
          <p:nvPr/>
        </p:nvSpPr>
        <p:spPr bwMode="auto">
          <a:xfrm>
            <a:off x="1737674" y="2910671"/>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8" name="Text Box 79">
            <a:extLst>
              <a:ext uri="{FF2B5EF4-FFF2-40B4-BE49-F238E27FC236}">
                <a16:creationId xmlns:a16="http://schemas.microsoft.com/office/drawing/2014/main" id="{8FAD4F2B-7CAB-44F0-96BE-75F7BEE169DD}"/>
              </a:ext>
            </a:extLst>
          </p:cNvPr>
          <p:cNvSpPr txBox="1">
            <a:spLocks noChangeArrowheads="1"/>
          </p:cNvSpPr>
          <p:nvPr/>
        </p:nvSpPr>
        <p:spPr bwMode="auto">
          <a:xfrm>
            <a:off x="1737674" y="3147078"/>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p>
        </p:txBody>
      </p:sp>
      <p:sp>
        <p:nvSpPr>
          <p:cNvPr id="159" name="Text Box 79">
            <a:extLst>
              <a:ext uri="{FF2B5EF4-FFF2-40B4-BE49-F238E27FC236}">
                <a16:creationId xmlns:a16="http://schemas.microsoft.com/office/drawing/2014/main" id="{15500F88-C537-4DD7-BE9A-0EB16D6BEAD2}"/>
              </a:ext>
            </a:extLst>
          </p:cNvPr>
          <p:cNvSpPr txBox="1">
            <a:spLocks noChangeArrowheads="1"/>
          </p:cNvSpPr>
          <p:nvPr/>
        </p:nvSpPr>
        <p:spPr bwMode="auto">
          <a:xfrm>
            <a:off x="4434390" y="2699525"/>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0" name="Text Box 79">
            <a:extLst>
              <a:ext uri="{FF2B5EF4-FFF2-40B4-BE49-F238E27FC236}">
                <a16:creationId xmlns:a16="http://schemas.microsoft.com/office/drawing/2014/main" id="{B8246B65-0644-4B9F-8F88-8250D377D1C4}"/>
              </a:ext>
            </a:extLst>
          </p:cNvPr>
          <p:cNvSpPr txBox="1">
            <a:spLocks noChangeArrowheads="1"/>
          </p:cNvSpPr>
          <p:nvPr/>
        </p:nvSpPr>
        <p:spPr bwMode="auto">
          <a:xfrm>
            <a:off x="4434390" y="2467498"/>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61" name="Text Box 79">
            <a:extLst>
              <a:ext uri="{FF2B5EF4-FFF2-40B4-BE49-F238E27FC236}">
                <a16:creationId xmlns:a16="http://schemas.microsoft.com/office/drawing/2014/main" id="{97DB30B5-268D-4A96-9576-331DBDD91F33}"/>
              </a:ext>
            </a:extLst>
          </p:cNvPr>
          <p:cNvSpPr txBox="1">
            <a:spLocks noChangeArrowheads="1"/>
          </p:cNvSpPr>
          <p:nvPr/>
        </p:nvSpPr>
        <p:spPr bwMode="auto">
          <a:xfrm>
            <a:off x="4434390" y="4167245"/>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2" name="Text Box 79">
            <a:extLst>
              <a:ext uri="{FF2B5EF4-FFF2-40B4-BE49-F238E27FC236}">
                <a16:creationId xmlns:a16="http://schemas.microsoft.com/office/drawing/2014/main" id="{05C46429-4A74-4BB5-A8E4-5EE9C35AD154}"/>
              </a:ext>
            </a:extLst>
          </p:cNvPr>
          <p:cNvSpPr txBox="1">
            <a:spLocks noChangeArrowheads="1"/>
          </p:cNvSpPr>
          <p:nvPr/>
        </p:nvSpPr>
        <p:spPr bwMode="auto">
          <a:xfrm>
            <a:off x="4434390" y="3565403"/>
            <a:ext cx="109364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1</a:t>
            </a:r>
          </a:p>
          <a:p>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检测冗余发送</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ACK1)</a:t>
            </a:r>
          </a:p>
        </p:txBody>
      </p:sp>
      <p:sp>
        <p:nvSpPr>
          <p:cNvPr id="163" name="Text Box 79">
            <a:extLst>
              <a:ext uri="{FF2B5EF4-FFF2-40B4-BE49-F238E27FC236}">
                <a16:creationId xmlns:a16="http://schemas.microsoft.com/office/drawing/2014/main" id="{F8FDCCA8-69DD-40F4-88D6-89296CBA871A}"/>
              </a:ext>
            </a:extLst>
          </p:cNvPr>
          <p:cNvSpPr txBox="1">
            <a:spLocks noChangeArrowheads="1"/>
          </p:cNvSpPr>
          <p:nvPr/>
        </p:nvSpPr>
        <p:spPr bwMode="auto">
          <a:xfrm>
            <a:off x="1739956" y="4175616"/>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4" name="Text Box 79">
            <a:extLst>
              <a:ext uri="{FF2B5EF4-FFF2-40B4-BE49-F238E27FC236}">
                <a16:creationId xmlns:a16="http://schemas.microsoft.com/office/drawing/2014/main" id="{E2DFE66D-344E-4826-BF88-5C431B2497B8}"/>
              </a:ext>
            </a:extLst>
          </p:cNvPr>
          <p:cNvSpPr txBox="1">
            <a:spLocks noChangeArrowheads="1"/>
          </p:cNvSpPr>
          <p:nvPr/>
        </p:nvSpPr>
        <p:spPr bwMode="auto">
          <a:xfrm>
            <a:off x="1739956" y="441202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65" name="Text Box 79">
            <a:extLst>
              <a:ext uri="{FF2B5EF4-FFF2-40B4-BE49-F238E27FC236}">
                <a16:creationId xmlns:a16="http://schemas.microsoft.com/office/drawing/2014/main" id="{0B964104-AAA1-4ED8-90E2-B3B8BA148CB0}"/>
              </a:ext>
            </a:extLst>
          </p:cNvPr>
          <p:cNvSpPr txBox="1">
            <a:spLocks noChangeArrowheads="1"/>
          </p:cNvSpPr>
          <p:nvPr/>
        </p:nvSpPr>
        <p:spPr bwMode="auto">
          <a:xfrm>
            <a:off x="4434390" y="4813636"/>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6" name="Text Box 79">
            <a:extLst>
              <a:ext uri="{FF2B5EF4-FFF2-40B4-BE49-F238E27FC236}">
                <a16:creationId xmlns:a16="http://schemas.microsoft.com/office/drawing/2014/main" id="{F4AD6F46-14EC-4E85-8AA1-96B4EA1B5C16}"/>
              </a:ext>
            </a:extLst>
          </p:cNvPr>
          <p:cNvSpPr txBox="1">
            <a:spLocks noChangeArrowheads="1"/>
          </p:cNvSpPr>
          <p:nvPr/>
        </p:nvSpPr>
        <p:spPr bwMode="auto">
          <a:xfrm>
            <a:off x="4434390" y="458160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67" name="Text Box 79">
            <a:extLst>
              <a:ext uri="{FF2B5EF4-FFF2-40B4-BE49-F238E27FC236}">
                <a16:creationId xmlns:a16="http://schemas.microsoft.com/office/drawing/2014/main" id="{3F6D8769-0682-440E-9DD1-D603949DDB04}"/>
              </a:ext>
            </a:extLst>
          </p:cNvPr>
          <p:cNvSpPr txBox="1">
            <a:spLocks noChangeArrowheads="1"/>
          </p:cNvSpPr>
          <p:nvPr/>
        </p:nvSpPr>
        <p:spPr bwMode="auto">
          <a:xfrm>
            <a:off x="1533630" y="3469679"/>
            <a:ext cx="12157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超时</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a:p>
            <a:pPr algn="ct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重发分组</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1</a:t>
            </a:r>
          </a:p>
        </p:txBody>
      </p:sp>
      <p:grpSp>
        <p:nvGrpSpPr>
          <p:cNvPr id="38" name="组合 37">
            <a:extLst>
              <a:ext uri="{FF2B5EF4-FFF2-40B4-BE49-F238E27FC236}">
                <a16:creationId xmlns:a16="http://schemas.microsoft.com/office/drawing/2014/main" id="{72947B06-9139-418A-A7CF-090736A53CD0}"/>
              </a:ext>
            </a:extLst>
          </p:cNvPr>
          <p:cNvGrpSpPr/>
          <p:nvPr/>
        </p:nvGrpSpPr>
        <p:grpSpPr>
          <a:xfrm>
            <a:off x="2573189" y="3167798"/>
            <a:ext cx="201103" cy="691242"/>
            <a:chOff x="5136355" y="3361281"/>
            <a:chExt cx="201103" cy="691921"/>
          </a:xfrm>
        </p:grpSpPr>
        <p:grpSp>
          <p:nvGrpSpPr>
            <p:cNvPr id="34" name="组合 33">
              <a:extLst>
                <a:ext uri="{FF2B5EF4-FFF2-40B4-BE49-F238E27FC236}">
                  <a16:creationId xmlns:a16="http://schemas.microsoft.com/office/drawing/2014/main" id="{B1B191FE-0822-4AC4-933F-A6012859113D}"/>
                </a:ext>
              </a:extLst>
            </p:cNvPr>
            <p:cNvGrpSpPr/>
            <p:nvPr/>
          </p:nvGrpSpPr>
          <p:grpSpPr>
            <a:xfrm>
              <a:off x="5136355" y="3381319"/>
              <a:ext cx="137539" cy="637242"/>
              <a:chOff x="9525000" y="2490721"/>
              <a:chExt cx="205740" cy="699551"/>
            </a:xfrm>
          </p:grpSpPr>
          <p:cxnSp>
            <p:nvCxnSpPr>
              <p:cNvPr id="26" name="直接连接符 25">
                <a:extLst>
                  <a:ext uri="{FF2B5EF4-FFF2-40B4-BE49-F238E27FC236}">
                    <a16:creationId xmlns:a16="http://schemas.microsoft.com/office/drawing/2014/main" id="{B42C79B7-CB3B-44D4-A58B-A221B232DD2B}"/>
                  </a:ext>
                </a:extLst>
              </p:cNvPr>
              <p:cNvCxnSpPr/>
              <p:nvPr/>
            </p:nvCxnSpPr>
            <p:spPr>
              <a:xfrm flipH="1">
                <a:off x="9525000" y="3181574"/>
                <a:ext cx="20574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CD114B3-11C4-44F0-85F1-DC942F33FA48}"/>
                  </a:ext>
                </a:extLst>
              </p:cNvPr>
              <p:cNvCxnSpPr/>
              <p:nvPr/>
            </p:nvCxnSpPr>
            <p:spPr>
              <a:xfrm flipV="1">
                <a:off x="9525000" y="2490721"/>
                <a:ext cx="0" cy="69955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2B956F3C-9B08-4AB1-89E3-C3CF6A4D83B1}"/>
                  </a:ext>
                </a:extLst>
              </p:cNvPr>
              <p:cNvCxnSpPr/>
              <p:nvPr/>
            </p:nvCxnSpPr>
            <p:spPr>
              <a:xfrm flipH="1">
                <a:off x="9525000" y="2502440"/>
                <a:ext cx="205740" cy="0"/>
              </a:xfrm>
              <a:prstGeom prst="line">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6" name="弧形 35">
              <a:extLst>
                <a:ext uri="{FF2B5EF4-FFF2-40B4-BE49-F238E27FC236}">
                  <a16:creationId xmlns:a16="http://schemas.microsoft.com/office/drawing/2014/main" id="{369D2B4F-F937-443F-904D-BA9BFF3AB8CC}"/>
                </a:ext>
              </a:extLst>
            </p:cNvPr>
            <p:cNvSpPr/>
            <p:nvPr/>
          </p:nvSpPr>
          <p:spPr>
            <a:xfrm>
              <a:off x="5273895" y="3361281"/>
              <a:ext cx="63563" cy="75920"/>
            </a:xfrm>
            <a:prstGeom prst="arc">
              <a:avLst>
                <a:gd name="adj1" fmla="val 10773146"/>
                <a:gd name="adj2" fmla="val 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9" name="弧形 168">
              <a:extLst>
                <a:ext uri="{FF2B5EF4-FFF2-40B4-BE49-F238E27FC236}">
                  <a16:creationId xmlns:a16="http://schemas.microsoft.com/office/drawing/2014/main" id="{80EFC23A-5BE8-4E99-BBF4-E6C3717CBD24}"/>
                </a:ext>
              </a:extLst>
            </p:cNvPr>
            <p:cNvSpPr/>
            <p:nvPr/>
          </p:nvSpPr>
          <p:spPr>
            <a:xfrm>
              <a:off x="5273895" y="3977282"/>
              <a:ext cx="63563" cy="75920"/>
            </a:xfrm>
            <a:prstGeom prst="arc">
              <a:avLst>
                <a:gd name="adj1" fmla="val 10773146"/>
                <a:gd name="adj2" fmla="val 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70" name="Text Box 79">
            <a:extLst>
              <a:ext uri="{FF2B5EF4-FFF2-40B4-BE49-F238E27FC236}">
                <a16:creationId xmlns:a16="http://schemas.microsoft.com/office/drawing/2014/main" id="{AEDA9269-1F35-4980-B97E-8FC5C26B4015}"/>
              </a:ext>
            </a:extLst>
          </p:cNvPr>
          <p:cNvSpPr txBox="1">
            <a:spLocks noChangeArrowheads="1"/>
          </p:cNvSpPr>
          <p:nvPr/>
        </p:nvSpPr>
        <p:spPr bwMode="auto">
          <a:xfrm>
            <a:off x="2601347" y="3353014"/>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X</a:t>
            </a: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丢失</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2" name="Text Box 79">
            <a:extLst>
              <a:ext uri="{FF2B5EF4-FFF2-40B4-BE49-F238E27FC236}">
                <a16:creationId xmlns:a16="http://schemas.microsoft.com/office/drawing/2014/main" id="{D5847385-73EC-4409-B1C7-38AB1F99FE83}"/>
              </a:ext>
            </a:extLst>
          </p:cNvPr>
          <p:cNvSpPr txBox="1">
            <a:spLocks noChangeArrowheads="1"/>
          </p:cNvSpPr>
          <p:nvPr/>
        </p:nvSpPr>
        <p:spPr bwMode="auto">
          <a:xfrm>
            <a:off x="2474054" y="5386820"/>
            <a:ext cx="2188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c</a:t>
            </a: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）丢失</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ACK</a:t>
            </a:r>
            <a:endPar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9" name="Text Box 79">
            <a:extLst>
              <a:ext uri="{FF2B5EF4-FFF2-40B4-BE49-F238E27FC236}">
                <a16:creationId xmlns:a16="http://schemas.microsoft.com/office/drawing/2014/main" id="{B17A1CED-8FC8-4D3E-9BC7-DE04A8C94B52}"/>
              </a:ext>
            </a:extLst>
          </p:cNvPr>
          <p:cNvSpPr txBox="1">
            <a:spLocks noChangeArrowheads="1"/>
          </p:cNvSpPr>
          <p:nvPr/>
        </p:nvSpPr>
        <p:spPr bwMode="auto">
          <a:xfrm>
            <a:off x="3278756" y="2519978"/>
            <a:ext cx="58728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0" name="Text Box 79">
            <a:extLst>
              <a:ext uri="{FF2B5EF4-FFF2-40B4-BE49-F238E27FC236}">
                <a16:creationId xmlns:a16="http://schemas.microsoft.com/office/drawing/2014/main" id="{3A75AB56-9750-4E12-82C7-2AF9490E85B0}"/>
              </a:ext>
            </a:extLst>
          </p:cNvPr>
          <p:cNvSpPr txBox="1">
            <a:spLocks noChangeArrowheads="1"/>
          </p:cNvSpPr>
          <p:nvPr/>
        </p:nvSpPr>
        <p:spPr bwMode="auto">
          <a:xfrm>
            <a:off x="3226322" y="2822643"/>
            <a:ext cx="71701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1" name="Text Box 79">
            <a:extLst>
              <a:ext uri="{FF2B5EF4-FFF2-40B4-BE49-F238E27FC236}">
                <a16:creationId xmlns:a16="http://schemas.microsoft.com/office/drawing/2014/main" id="{4A73467D-504A-49F8-ACD1-1A8A9C600607}"/>
              </a:ext>
            </a:extLst>
          </p:cNvPr>
          <p:cNvSpPr txBox="1">
            <a:spLocks noChangeArrowheads="1"/>
          </p:cNvSpPr>
          <p:nvPr/>
        </p:nvSpPr>
        <p:spPr bwMode="auto">
          <a:xfrm>
            <a:off x="3278756" y="3768401"/>
            <a:ext cx="58728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2" name="Text Box 79">
            <a:extLst>
              <a:ext uri="{FF2B5EF4-FFF2-40B4-BE49-F238E27FC236}">
                <a16:creationId xmlns:a16="http://schemas.microsoft.com/office/drawing/2014/main" id="{B330E622-2DDD-4E4E-BA60-93B8F60565E7}"/>
              </a:ext>
            </a:extLst>
          </p:cNvPr>
          <p:cNvSpPr txBox="1">
            <a:spLocks noChangeArrowheads="1"/>
          </p:cNvSpPr>
          <p:nvPr/>
        </p:nvSpPr>
        <p:spPr bwMode="auto">
          <a:xfrm>
            <a:off x="3226322" y="4073910"/>
            <a:ext cx="71701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3" name="Text Box 79">
            <a:extLst>
              <a:ext uri="{FF2B5EF4-FFF2-40B4-BE49-F238E27FC236}">
                <a16:creationId xmlns:a16="http://schemas.microsoft.com/office/drawing/2014/main" id="{DF8AD5AA-9DD3-485C-97D8-85EB42FC069F}"/>
              </a:ext>
            </a:extLst>
          </p:cNvPr>
          <p:cNvSpPr txBox="1">
            <a:spLocks noChangeArrowheads="1"/>
          </p:cNvSpPr>
          <p:nvPr/>
        </p:nvSpPr>
        <p:spPr bwMode="auto">
          <a:xfrm>
            <a:off x="3278756" y="4389503"/>
            <a:ext cx="58728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4" name="Text Box 79">
            <a:extLst>
              <a:ext uri="{FF2B5EF4-FFF2-40B4-BE49-F238E27FC236}">
                <a16:creationId xmlns:a16="http://schemas.microsoft.com/office/drawing/2014/main" id="{67EB5F40-360F-4521-9348-8B13D9D41D88}"/>
              </a:ext>
            </a:extLst>
          </p:cNvPr>
          <p:cNvSpPr txBox="1">
            <a:spLocks noChangeArrowheads="1"/>
          </p:cNvSpPr>
          <p:nvPr/>
        </p:nvSpPr>
        <p:spPr bwMode="auto">
          <a:xfrm>
            <a:off x="3226322" y="4686163"/>
            <a:ext cx="71701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41" name="组合 40">
            <a:extLst>
              <a:ext uri="{FF2B5EF4-FFF2-40B4-BE49-F238E27FC236}">
                <a16:creationId xmlns:a16="http://schemas.microsoft.com/office/drawing/2014/main" id="{2AC0D0A5-7F74-42C0-B389-F7065F979D9A}"/>
              </a:ext>
            </a:extLst>
          </p:cNvPr>
          <p:cNvGrpSpPr/>
          <p:nvPr/>
        </p:nvGrpSpPr>
        <p:grpSpPr>
          <a:xfrm>
            <a:off x="3283443" y="3080949"/>
            <a:ext cx="548548" cy="307777"/>
            <a:chOff x="5552071" y="3257731"/>
            <a:chExt cx="548548" cy="307777"/>
          </a:xfrm>
          <a:solidFill>
            <a:srgbClr val="FEF1D6"/>
          </a:solidFill>
        </p:grpSpPr>
        <p:sp>
          <p:nvSpPr>
            <p:cNvPr id="185" name="Text Box 79">
              <a:extLst>
                <a:ext uri="{FF2B5EF4-FFF2-40B4-BE49-F238E27FC236}">
                  <a16:creationId xmlns:a16="http://schemas.microsoft.com/office/drawing/2014/main" id="{13F7F0C5-B874-4985-86DA-DACDC0B20C86}"/>
                </a:ext>
              </a:extLst>
            </p:cNvPr>
            <p:cNvSpPr txBox="1">
              <a:spLocks noChangeArrowheads="1"/>
            </p:cNvSpPr>
            <p:nvPr/>
          </p:nvSpPr>
          <p:spPr bwMode="auto">
            <a:xfrm>
              <a:off x="5620670" y="3332398"/>
              <a:ext cx="385887" cy="200055"/>
            </a:xfrm>
            <a:prstGeom prst="rect">
              <a:avLst/>
            </a:prstGeom>
            <a:grp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7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39" name="矩形 38">
              <a:extLst>
                <a:ext uri="{FF2B5EF4-FFF2-40B4-BE49-F238E27FC236}">
                  <a16:creationId xmlns:a16="http://schemas.microsoft.com/office/drawing/2014/main" id="{BFDF459B-B588-48EF-B53E-B13855CE0DF0}"/>
                </a:ext>
              </a:extLst>
            </p:cNvPr>
            <p:cNvSpPr/>
            <p:nvPr/>
          </p:nvSpPr>
          <p:spPr>
            <a:xfrm>
              <a:off x="5552071" y="3257731"/>
              <a:ext cx="548548" cy="307777"/>
            </a:xfrm>
            <a:prstGeom prst="rect">
              <a:avLst/>
            </a:prstGeom>
            <a:grpFill/>
          </p:spPr>
          <p:txBody>
            <a:bodyPr wrap="none">
              <a:spAutoFit/>
            </a:body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cxnSp>
        <p:nvCxnSpPr>
          <p:cNvPr id="83" name="直接箭头连接符 82">
            <a:extLst>
              <a:ext uri="{FF2B5EF4-FFF2-40B4-BE49-F238E27FC236}">
                <a16:creationId xmlns:a16="http://schemas.microsoft.com/office/drawing/2014/main" id="{855E71DC-9E0A-4AF2-BED1-A2EC706F0886}"/>
              </a:ext>
            </a:extLst>
          </p:cNvPr>
          <p:cNvCxnSpPr>
            <a:cxnSpLocks/>
          </p:cNvCxnSpPr>
          <p:nvPr/>
        </p:nvCxnSpPr>
        <p:spPr>
          <a:xfrm flipH="1">
            <a:off x="3459619" y="3376223"/>
            <a:ext cx="938790" cy="97199"/>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84" name="组合 83">
            <a:extLst>
              <a:ext uri="{FF2B5EF4-FFF2-40B4-BE49-F238E27FC236}">
                <a16:creationId xmlns:a16="http://schemas.microsoft.com/office/drawing/2014/main" id="{2EECDC06-FA44-4FD5-B215-1DA605F2EE40}"/>
              </a:ext>
            </a:extLst>
          </p:cNvPr>
          <p:cNvGrpSpPr/>
          <p:nvPr/>
        </p:nvGrpSpPr>
        <p:grpSpPr>
          <a:xfrm>
            <a:off x="3563721" y="3283910"/>
            <a:ext cx="735369" cy="307777"/>
            <a:chOff x="5410393" y="3273073"/>
            <a:chExt cx="735369" cy="307777"/>
          </a:xfrm>
        </p:grpSpPr>
        <p:sp>
          <p:nvSpPr>
            <p:cNvPr id="85" name="Text Box 79">
              <a:extLst>
                <a:ext uri="{FF2B5EF4-FFF2-40B4-BE49-F238E27FC236}">
                  <a16:creationId xmlns:a16="http://schemas.microsoft.com/office/drawing/2014/main" id="{6BF68E70-2D01-42C9-A5DE-CC992618CE28}"/>
                </a:ext>
              </a:extLst>
            </p:cNvPr>
            <p:cNvSpPr txBox="1">
              <a:spLocks noChangeArrowheads="1"/>
            </p:cNvSpPr>
            <p:nvPr/>
          </p:nvSpPr>
          <p:spPr bwMode="auto">
            <a:xfrm>
              <a:off x="5529818" y="3332398"/>
              <a:ext cx="476740" cy="200055"/>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7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86" name="矩形 85">
              <a:extLst>
                <a:ext uri="{FF2B5EF4-FFF2-40B4-BE49-F238E27FC236}">
                  <a16:creationId xmlns:a16="http://schemas.microsoft.com/office/drawing/2014/main" id="{3326DE9E-52F7-47CF-9589-BA6AF487E7B8}"/>
                </a:ext>
              </a:extLst>
            </p:cNvPr>
            <p:cNvSpPr/>
            <p:nvPr/>
          </p:nvSpPr>
          <p:spPr>
            <a:xfrm>
              <a:off x="5410393" y="3273073"/>
              <a:ext cx="735369" cy="307777"/>
            </a:xfrm>
            <a:prstGeom prst="rect">
              <a:avLst/>
            </a:prstGeom>
          </p:spPr>
          <p:txBody>
            <a:bodyPr wrap="square">
              <a:spAutoFit/>
            </a:body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88" name="Text Box 79">
            <a:extLst>
              <a:ext uri="{FF2B5EF4-FFF2-40B4-BE49-F238E27FC236}">
                <a16:creationId xmlns:a16="http://schemas.microsoft.com/office/drawing/2014/main" id="{E7129F14-4D35-4BB1-8DF7-AE9CDCD2D101}"/>
              </a:ext>
            </a:extLst>
          </p:cNvPr>
          <p:cNvSpPr txBox="1">
            <a:spLocks noChangeArrowheads="1"/>
          </p:cNvSpPr>
          <p:nvPr/>
        </p:nvSpPr>
        <p:spPr bwMode="auto">
          <a:xfrm>
            <a:off x="4438074" y="3253520"/>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89" name="Text Box 79">
            <a:extLst>
              <a:ext uri="{FF2B5EF4-FFF2-40B4-BE49-F238E27FC236}">
                <a16:creationId xmlns:a16="http://schemas.microsoft.com/office/drawing/2014/main" id="{69170539-63B0-48EF-BFD7-CAB43E26A320}"/>
              </a:ext>
            </a:extLst>
          </p:cNvPr>
          <p:cNvSpPr txBox="1">
            <a:spLocks noChangeArrowheads="1"/>
          </p:cNvSpPr>
          <p:nvPr/>
        </p:nvSpPr>
        <p:spPr bwMode="auto">
          <a:xfrm>
            <a:off x="4438074" y="302149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p>
        </p:txBody>
      </p:sp>
      <p:cxnSp>
        <p:nvCxnSpPr>
          <p:cNvPr id="120" name="直接箭头连接符 119">
            <a:extLst>
              <a:ext uri="{FF2B5EF4-FFF2-40B4-BE49-F238E27FC236}">
                <a16:creationId xmlns:a16="http://schemas.microsoft.com/office/drawing/2014/main" id="{790A8CFA-48C7-46C7-A70C-4BAFD822FD18}"/>
              </a:ext>
            </a:extLst>
          </p:cNvPr>
          <p:cNvCxnSpPr/>
          <p:nvPr/>
        </p:nvCxnSpPr>
        <p:spPr>
          <a:xfrm>
            <a:off x="7699244" y="2283312"/>
            <a:ext cx="0" cy="283325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59990573-F1F8-4C88-B1E3-33B4F23BCDFA}"/>
              </a:ext>
            </a:extLst>
          </p:cNvPr>
          <p:cNvCxnSpPr/>
          <p:nvPr/>
        </p:nvCxnSpPr>
        <p:spPr>
          <a:xfrm>
            <a:off x="9380725" y="2283312"/>
            <a:ext cx="0" cy="283325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5B8F256F-16CA-4A01-A62D-70808A45059B}"/>
              </a:ext>
            </a:extLst>
          </p:cNvPr>
          <p:cNvCxnSpPr/>
          <p:nvPr/>
        </p:nvCxnSpPr>
        <p:spPr>
          <a:xfrm>
            <a:off x="7730417" y="2567244"/>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1D45BF77-7AF7-44E0-B5BB-9616BF555E66}"/>
              </a:ext>
            </a:extLst>
          </p:cNvPr>
          <p:cNvCxnSpPr>
            <a:cxnSpLocks/>
          </p:cNvCxnSpPr>
          <p:nvPr/>
        </p:nvCxnSpPr>
        <p:spPr>
          <a:xfrm flipH="1">
            <a:off x="7711871" y="2734884"/>
            <a:ext cx="1637683" cy="52441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B1898198-4427-4793-8C50-4C37D4D62DA3}"/>
              </a:ext>
            </a:extLst>
          </p:cNvPr>
          <p:cNvCxnSpPr>
            <a:cxnSpLocks/>
          </p:cNvCxnSpPr>
          <p:nvPr/>
        </p:nvCxnSpPr>
        <p:spPr>
          <a:xfrm>
            <a:off x="7718399" y="3273814"/>
            <a:ext cx="1607235" cy="199608"/>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130" name="Text Box 79">
            <a:extLst>
              <a:ext uri="{FF2B5EF4-FFF2-40B4-BE49-F238E27FC236}">
                <a16:creationId xmlns:a16="http://schemas.microsoft.com/office/drawing/2014/main" id="{477B3A25-C595-452A-B62F-19C61A8919E7}"/>
              </a:ext>
            </a:extLst>
          </p:cNvPr>
          <p:cNvSpPr txBox="1">
            <a:spLocks noChangeArrowheads="1"/>
          </p:cNvSpPr>
          <p:nvPr/>
        </p:nvSpPr>
        <p:spPr bwMode="auto">
          <a:xfrm>
            <a:off x="7087982" y="1826026"/>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发送方</a:t>
            </a:r>
          </a:p>
        </p:txBody>
      </p:sp>
      <p:sp>
        <p:nvSpPr>
          <p:cNvPr id="141" name="Text Box 79">
            <a:extLst>
              <a:ext uri="{FF2B5EF4-FFF2-40B4-BE49-F238E27FC236}">
                <a16:creationId xmlns:a16="http://schemas.microsoft.com/office/drawing/2014/main" id="{6AC717CB-812F-4064-905C-810CAA82FD3C}"/>
              </a:ext>
            </a:extLst>
          </p:cNvPr>
          <p:cNvSpPr txBox="1">
            <a:spLocks noChangeArrowheads="1"/>
          </p:cNvSpPr>
          <p:nvPr/>
        </p:nvSpPr>
        <p:spPr bwMode="auto">
          <a:xfrm>
            <a:off x="8986453" y="1820646"/>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接收方</a:t>
            </a:r>
          </a:p>
        </p:txBody>
      </p:sp>
      <p:sp>
        <p:nvSpPr>
          <p:cNvPr id="142" name="Text Box 79">
            <a:extLst>
              <a:ext uri="{FF2B5EF4-FFF2-40B4-BE49-F238E27FC236}">
                <a16:creationId xmlns:a16="http://schemas.microsoft.com/office/drawing/2014/main" id="{044CDB38-810E-41EA-9AE5-EB605CFDC54B}"/>
              </a:ext>
            </a:extLst>
          </p:cNvPr>
          <p:cNvSpPr txBox="1">
            <a:spLocks noChangeArrowheads="1"/>
          </p:cNvSpPr>
          <p:nvPr/>
        </p:nvSpPr>
        <p:spPr bwMode="auto">
          <a:xfrm>
            <a:off x="6707036" y="2481787"/>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45" name="Text Box 79">
            <a:extLst>
              <a:ext uri="{FF2B5EF4-FFF2-40B4-BE49-F238E27FC236}">
                <a16:creationId xmlns:a16="http://schemas.microsoft.com/office/drawing/2014/main" id="{903C8BDC-C0D8-4CD8-8803-49B71991CADE}"/>
              </a:ext>
            </a:extLst>
          </p:cNvPr>
          <p:cNvSpPr txBox="1">
            <a:spLocks noChangeArrowheads="1"/>
          </p:cNvSpPr>
          <p:nvPr/>
        </p:nvSpPr>
        <p:spPr bwMode="auto">
          <a:xfrm>
            <a:off x="6707035" y="2873545"/>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46" name="Text Box 79">
            <a:extLst>
              <a:ext uri="{FF2B5EF4-FFF2-40B4-BE49-F238E27FC236}">
                <a16:creationId xmlns:a16="http://schemas.microsoft.com/office/drawing/2014/main" id="{4670B843-D3F8-4976-98C3-19CA40362AB4}"/>
              </a:ext>
            </a:extLst>
          </p:cNvPr>
          <p:cNvSpPr txBox="1">
            <a:spLocks noChangeArrowheads="1"/>
          </p:cNvSpPr>
          <p:nvPr/>
        </p:nvSpPr>
        <p:spPr bwMode="auto">
          <a:xfrm>
            <a:off x="6707035" y="3109952"/>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p>
        </p:txBody>
      </p:sp>
      <p:sp>
        <p:nvSpPr>
          <p:cNvPr id="147" name="Text Box 79">
            <a:extLst>
              <a:ext uri="{FF2B5EF4-FFF2-40B4-BE49-F238E27FC236}">
                <a16:creationId xmlns:a16="http://schemas.microsoft.com/office/drawing/2014/main" id="{B02025AF-F420-4F19-8214-BDEE1B08AD9E}"/>
              </a:ext>
            </a:extLst>
          </p:cNvPr>
          <p:cNvSpPr txBox="1">
            <a:spLocks noChangeArrowheads="1"/>
          </p:cNvSpPr>
          <p:nvPr/>
        </p:nvSpPr>
        <p:spPr bwMode="auto">
          <a:xfrm>
            <a:off x="9404644" y="266239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48" name="Text Box 79">
            <a:extLst>
              <a:ext uri="{FF2B5EF4-FFF2-40B4-BE49-F238E27FC236}">
                <a16:creationId xmlns:a16="http://schemas.microsoft.com/office/drawing/2014/main" id="{7824FFE0-0E7F-4EF9-84FF-C99044820EFC}"/>
              </a:ext>
            </a:extLst>
          </p:cNvPr>
          <p:cNvSpPr txBox="1">
            <a:spLocks noChangeArrowheads="1"/>
          </p:cNvSpPr>
          <p:nvPr/>
        </p:nvSpPr>
        <p:spPr bwMode="auto">
          <a:xfrm>
            <a:off x="9404644" y="2430372"/>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cxnSp>
        <p:nvCxnSpPr>
          <p:cNvPr id="149" name="直接箭头连接符 148">
            <a:extLst>
              <a:ext uri="{FF2B5EF4-FFF2-40B4-BE49-F238E27FC236}">
                <a16:creationId xmlns:a16="http://schemas.microsoft.com/office/drawing/2014/main" id="{53DA3A43-93E6-4FFD-81CB-99E0CE688E38}"/>
              </a:ext>
            </a:extLst>
          </p:cNvPr>
          <p:cNvCxnSpPr>
            <a:cxnSpLocks/>
          </p:cNvCxnSpPr>
          <p:nvPr/>
        </p:nvCxnSpPr>
        <p:spPr>
          <a:xfrm flipH="1">
            <a:off x="7713964" y="3457176"/>
            <a:ext cx="1611670" cy="553799"/>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50" name="Text Box 79">
            <a:extLst>
              <a:ext uri="{FF2B5EF4-FFF2-40B4-BE49-F238E27FC236}">
                <a16:creationId xmlns:a16="http://schemas.microsoft.com/office/drawing/2014/main" id="{627F9D23-58C5-4234-993E-79F6790BC70B}"/>
              </a:ext>
            </a:extLst>
          </p:cNvPr>
          <p:cNvSpPr txBox="1">
            <a:spLocks noChangeArrowheads="1"/>
          </p:cNvSpPr>
          <p:nvPr/>
        </p:nvSpPr>
        <p:spPr bwMode="auto">
          <a:xfrm>
            <a:off x="9393070" y="3283910"/>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1" name="Text Box 79">
            <a:extLst>
              <a:ext uri="{FF2B5EF4-FFF2-40B4-BE49-F238E27FC236}">
                <a16:creationId xmlns:a16="http://schemas.microsoft.com/office/drawing/2014/main" id="{34865D9B-3FCE-4116-9084-62E68B7DF658}"/>
              </a:ext>
            </a:extLst>
          </p:cNvPr>
          <p:cNvSpPr txBox="1">
            <a:spLocks noChangeArrowheads="1"/>
          </p:cNvSpPr>
          <p:nvPr/>
        </p:nvSpPr>
        <p:spPr bwMode="auto">
          <a:xfrm>
            <a:off x="9393070" y="305188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p>
        </p:txBody>
      </p:sp>
      <p:sp>
        <p:nvSpPr>
          <p:cNvPr id="152" name="Text Box 79">
            <a:extLst>
              <a:ext uri="{FF2B5EF4-FFF2-40B4-BE49-F238E27FC236}">
                <a16:creationId xmlns:a16="http://schemas.microsoft.com/office/drawing/2014/main" id="{DF17B727-A39E-4C59-9820-9A9D1F70919E}"/>
              </a:ext>
            </a:extLst>
          </p:cNvPr>
          <p:cNvSpPr txBox="1">
            <a:spLocks noChangeArrowheads="1"/>
          </p:cNvSpPr>
          <p:nvPr/>
        </p:nvSpPr>
        <p:spPr bwMode="auto">
          <a:xfrm>
            <a:off x="8248117" y="2482852"/>
            <a:ext cx="58728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3" name="Text Box 79">
            <a:extLst>
              <a:ext uri="{FF2B5EF4-FFF2-40B4-BE49-F238E27FC236}">
                <a16:creationId xmlns:a16="http://schemas.microsoft.com/office/drawing/2014/main" id="{8C7786AC-9785-4A68-A3A1-E174AAECC3D3}"/>
              </a:ext>
            </a:extLst>
          </p:cNvPr>
          <p:cNvSpPr txBox="1">
            <a:spLocks noChangeArrowheads="1"/>
          </p:cNvSpPr>
          <p:nvPr/>
        </p:nvSpPr>
        <p:spPr bwMode="auto">
          <a:xfrm>
            <a:off x="8195683" y="2818725"/>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154" name="组合 153">
            <a:extLst>
              <a:ext uri="{FF2B5EF4-FFF2-40B4-BE49-F238E27FC236}">
                <a16:creationId xmlns:a16="http://schemas.microsoft.com/office/drawing/2014/main" id="{9D48F930-EEBA-4E6C-821E-B18856AE1282}"/>
              </a:ext>
            </a:extLst>
          </p:cNvPr>
          <p:cNvGrpSpPr/>
          <p:nvPr/>
        </p:nvGrpSpPr>
        <p:grpSpPr>
          <a:xfrm>
            <a:off x="8252804" y="3200524"/>
            <a:ext cx="548548" cy="307777"/>
            <a:chOff x="5552071" y="3257731"/>
            <a:chExt cx="548548" cy="307777"/>
          </a:xfrm>
          <a:solidFill>
            <a:srgbClr val="F9F2E8"/>
          </a:solidFill>
        </p:grpSpPr>
        <p:sp>
          <p:nvSpPr>
            <p:cNvPr id="155" name="Text Box 79">
              <a:extLst>
                <a:ext uri="{FF2B5EF4-FFF2-40B4-BE49-F238E27FC236}">
                  <a16:creationId xmlns:a16="http://schemas.microsoft.com/office/drawing/2014/main" id="{724F4969-AEBA-46D6-92D8-0D6648236690}"/>
                </a:ext>
              </a:extLst>
            </p:cNvPr>
            <p:cNvSpPr txBox="1">
              <a:spLocks noChangeArrowheads="1"/>
            </p:cNvSpPr>
            <p:nvPr/>
          </p:nvSpPr>
          <p:spPr bwMode="auto">
            <a:xfrm>
              <a:off x="5620670" y="3332398"/>
              <a:ext cx="385887" cy="200055"/>
            </a:xfrm>
            <a:prstGeom prst="rect">
              <a:avLst/>
            </a:prstGeom>
            <a:grp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7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1" name="矩形 170">
              <a:extLst>
                <a:ext uri="{FF2B5EF4-FFF2-40B4-BE49-F238E27FC236}">
                  <a16:creationId xmlns:a16="http://schemas.microsoft.com/office/drawing/2014/main" id="{F6D7A89E-79FD-4E39-B84D-23DB3FC48C2B}"/>
                </a:ext>
              </a:extLst>
            </p:cNvPr>
            <p:cNvSpPr/>
            <p:nvPr/>
          </p:nvSpPr>
          <p:spPr>
            <a:xfrm>
              <a:off x="5552071" y="3257731"/>
              <a:ext cx="548548" cy="307777"/>
            </a:xfrm>
            <a:prstGeom prst="rect">
              <a:avLst/>
            </a:prstGeom>
            <a:grpFill/>
          </p:spPr>
          <p:txBody>
            <a:bodyPr wrap="none">
              <a:spAutoFit/>
            </a:body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73" name="Text Box 79">
            <a:extLst>
              <a:ext uri="{FF2B5EF4-FFF2-40B4-BE49-F238E27FC236}">
                <a16:creationId xmlns:a16="http://schemas.microsoft.com/office/drawing/2014/main" id="{825B9BB6-82E8-4D97-A758-347CBBDB2506}"/>
              </a:ext>
            </a:extLst>
          </p:cNvPr>
          <p:cNvSpPr txBox="1">
            <a:spLocks noChangeArrowheads="1"/>
          </p:cNvSpPr>
          <p:nvPr/>
        </p:nvSpPr>
        <p:spPr bwMode="auto">
          <a:xfrm>
            <a:off x="8195683" y="3549572"/>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4" name="Text Box 79">
            <a:extLst>
              <a:ext uri="{FF2B5EF4-FFF2-40B4-BE49-F238E27FC236}">
                <a16:creationId xmlns:a16="http://schemas.microsoft.com/office/drawing/2014/main" id="{42A7B8AF-88E5-42A0-88B6-82112ED8E57F}"/>
              </a:ext>
            </a:extLst>
          </p:cNvPr>
          <p:cNvSpPr txBox="1">
            <a:spLocks noChangeArrowheads="1"/>
          </p:cNvSpPr>
          <p:nvPr/>
        </p:nvSpPr>
        <p:spPr bwMode="auto">
          <a:xfrm>
            <a:off x="6502991" y="3432553"/>
            <a:ext cx="12157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超时</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a:p>
            <a:pPr algn="ct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重发分组</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1</a:t>
            </a:r>
          </a:p>
        </p:txBody>
      </p:sp>
      <p:grpSp>
        <p:nvGrpSpPr>
          <p:cNvPr id="175" name="组合 174">
            <a:extLst>
              <a:ext uri="{FF2B5EF4-FFF2-40B4-BE49-F238E27FC236}">
                <a16:creationId xmlns:a16="http://schemas.microsoft.com/office/drawing/2014/main" id="{8BEB3CD4-D77E-46ED-A166-6290FF63DACF}"/>
              </a:ext>
            </a:extLst>
          </p:cNvPr>
          <p:cNvGrpSpPr/>
          <p:nvPr/>
        </p:nvGrpSpPr>
        <p:grpSpPr>
          <a:xfrm>
            <a:off x="7514513" y="3252705"/>
            <a:ext cx="201103" cy="584407"/>
            <a:chOff x="5136355" y="3361281"/>
            <a:chExt cx="201103" cy="691921"/>
          </a:xfrm>
        </p:grpSpPr>
        <p:grpSp>
          <p:nvGrpSpPr>
            <p:cNvPr id="176" name="组合 175">
              <a:extLst>
                <a:ext uri="{FF2B5EF4-FFF2-40B4-BE49-F238E27FC236}">
                  <a16:creationId xmlns:a16="http://schemas.microsoft.com/office/drawing/2014/main" id="{1370F971-1C71-4D6C-907D-78928F6575DD}"/>
                </a:ext>
              </a:extLst>
            </p:cNvPr>
            <p:cNvGrpSpPr/>
            <p:nvPr/>
          </p:nvGrpSpPr>
          <p:grpSpPr>
            <a:xfrm>
              <a:off x="5136355" y="3381319"/>
              <a:ext cx="137539" cy="637242"/>
              <a:chOff x="9525000" y="2490721"/>
              <a:chExt cx="205740" cy="699551"/>
            </a:xfrm>
          </p:grpSpPr>
          <p:cxnSp>
            <p:nvCxnSpPr>
              <p:cNvPr id="187" name="直接连接符 186">
                <a:extLst>
                  <a:ext uri="{FF2B5EF4-FFF2-40B4-BE49-F238E27FC236}">
                    <a16:creationId xmlns:a16="http://schemas.microsoft.com/office/drawing/2014/main" id="{1307EC5E-42BD-4F5B-B3A3-FEF2A52B8F26}"/>
                  </a:ext>
                </a:extLst>
              </p:cNvPr>
              <p:cNvCxnSpPr/>
              <p:nvPr/>
            </p:nvCxnSpPr>
            <p:spPr>
              <a:xfrm flipH="1">
                <a:off x="9525000" y="3181574"/>
                <a:ext cx="2057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E7E2601F-924C-451C-98A6-8005347682DE}"/>
                  </a:ext>
                </a:extLst>
              </p:cNvPr>
              <p:cNvCxnSpPr/>
              <p:nvPr/>
            </p:nvCxnSpPr>
            <p:spPr>
              <a:xfrm flipV="1">
                <a:off x="9525000" y="2490721"/>
                <a:ext cx="0" cy="69955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FFB1C0AD-1E2F-41FA-A341-1FC169B85F46}"/>
                  </a:ext>
                </a:extLst>
              </p:cNvPr>
              <p:cNvCxnSpPr/>
              <p:nvPr/>
            </p:nvCxnSpPr>
            <p:spPr>
              <a:xfrm flipH="1">
                <a:off x="9525000" y="2502440"/>
                <a:ext cx="205740"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77" name="弧形 176">
              <a:extLst>
                <a:ext uri="{FF2B5EF4-FFF2-40B4-BE49-F238E27FC236}">
                  <a16:creationId xmlns:a16="http://schemas.microsoft.com/office/drawing/2014/main" id="{1ABA999F-E43A-428A-939D-5A60BB83E8EC}"/>
                </a:ext>
              </a:extLst>
            </p:cNvPr>
            <p:cNvSpPr/>
            <p:nvPr/>
          </p:nvSpPr>
          <p:spPr>
            <a:xfrm>
              <a:off x="5273895" y="3361281"/>
              <a:ext cx="63563" cy="75920"/>
            </a:xfrm>
            <a:prstGeom prst="arc">
              <a:avLst>
                <a:gd name="adj1" fmla="val 10773146"/>
                <a:gd name="adj2" fmla="val 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8" name="弧形 177">
              <a:extLst>
                <a:ext uri="{FF2B5EF4-FFF2-40B4-BE49-F238E27FC236}">
                  <a16:creationId xmlns:a16="http://schemas.microsoft.com/office/drawing/2014/main" id="{167D51EB-8D2E-475B-9B02-F90CBA751C19}"/>
                </a:ext>
              </a:extLst>
            </p:cNvPr>
            <p:cNvSpPr/>
            <p:nvPr/>
          </p:nvSpPr>
          <p:spPr>
            <a:xfrm>
              <a:off x="5273895" y="3977282"/>
              <a:ext cx="63563" cy="75920"/>
            </a:xfrm>
            <a:prstGeom prst="arc">
              <a:avLst>
                <a:gd name="adj1" fmla="val 10773146"/>
                <a:gd name="adj2" fmla="val 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cxnSp>
        <p:nvCxnSpPr>
          <p:cNvPr id="201" name="直接箭头连接符 200">
            <a:extLst>
              <a:ext uri="{FF2B5EF4-FFF2-40B4-BE49-F238E27FC236}">
                <a16:creationId xmlns:a16="http://schemas.microsoft.com/office/drawing/2014/main" id="{69C53C2D-915D-42B4-9E40-DB32E6316327}"/>
              </a:ext>
            </a:extLst>
          </p:cNvPr>
          <p:cNvCxnSpPr>
            <a:cxnSpLocks/>
          </p:cNvCxnSpPr>
          <p:nvPr/>
        </p:nvCxnSpPr>
        <p:spPr>
          <a:xfrm>
            <a:off x="7724572" y="3794305"/>
            <a:ext cx="1605825" cy="229407"/>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204" name="Text Box 79">
            <a:extLst>
              <a:ext uri="{FF2B5EF4-FFF2-40B4-BE49-F238E27FC236}">
                <a16:creationId xmlns:a16="http://schemas.microsoft.com/office/drawing/2014/main" id="{3A195A98-79A0-4630-8146-0336ABF6F868}"/>
              </a:ext>
            </a:extLst>
          </p:cNvPr>
          <p:cNvSpPr txBox="1">
            <a:spLocks noChangeArrowheads="1"/>
          </p:cNvSpPr>
          <p:nvPr/>
        </p:nvSpPr>
        <p:spPr bwMode="auto">
          <a:xfrm>
            <a:off x="9389682" y="3459628"/>
            <a:ext cx="1093648"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1</a:t>
            </a:r>
          </a:p>
          <a:p>
            <a:pPr>
              <a:lnSpc>
                <a:spcPct val="90000"/>
              </a:lnSpc>
            </a:pP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检测冗余发送</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ACK1)</a:t>
            </a:r>
          </a:p>
        </p:txBody>
      </p:sp>
      <p:sp>
        <p:nvSpPr>
          <p:cNvPr id="208" name="Text Box 79">
            <a:extLst>
              <a:ext uri="{FF2B5EF4-FFF2-40B4-BE49-F238E27FC236}">
                <a16:creationId xmlns:a16="http://schemas.microsoft.com/office/drawing/2014/main" id="{C8AE1EBC-5451-4120-A3DA-3CA171862761}"/>
              </a:ext>
            </a:extLst>
          </p:cNvPr>
          <p:cNvSpPr txBox="1">
            <a:spLocks noChangeArrowheads="1"/>
          </p:cNvSpPr>
          <p:nvPr/>
        </p:nvSpPr>
        <p:spPr bwMode="auto">
          <a:xfrm>
            <a:off x="8248117" y="3773445"/>
            <a:ext cx="58728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09" name="Text Box 79">
            <a:extLst>
              <a:ext uri="{FF2B5EF4-FFF2-40B4-BE49-F238E27FC236}">
                <a16:creationId xmlns:a16="http://schemas.microsoft.com/office/drawing/2014/main" id="{2882E264-07D3-487F-9426-2F347ACE1E5C}"/>
              </a:ext>
            </a:extLst>
          </p:cNvPr>
          <p:cNvSpPr txBox="1">
            <a:spLocks noChangeArrowheads="1"/>
          </p:cNvSpPr>
          <p:nvPr/>
        </p:nvSpPr>
        <p:spPr bwMode="auto">
          <a:xfrm>
            <a:off x="6709317" y="3837112"/>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cxnSp>
        <p:nvCxnSpPr>
          <p:cNvPr id="210" name="直接箭头连接符 209">
            <a:extLst>
              <a:ext uri="{FF2B5EF4-FFF2-40B4-BE49-F238E27FC236}">
                <a16:creationId xmlns:a16="http://schemas.microsoft.com/office/drawing/2014/main" id="{0E74F62B-3799-4E7E-97B0-9A31FB0FB80C}"/>
              </a:ext>
            </a:extLst>
          </p:cNvPr>
          <p:cNvCxnSpPr>
            <a:cxnSpLocks/>
          </p:cNvCxnSpPr>
          <p:nvPr/>
        </p:nvCxnSpPr>
        <p:spPr>
          <a:xfrm flipH="1">
            <a:off x="7719351" y="4035598"/>
            <a:ext cx="1593938" cy="561549"/>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11" name="Text Box 79">
            <a:extLst>
              <a:ext uri="{FF2B5EF4-FFF2-40B4-BE49-F238E27FC236}">
                <a16:creationId xmlns:a16="http://schemas.microsoft.com/office/drawing/2014/main" id="{C7FBF41D-416B-4930-B807-5771B996E73F}"/>
              </a:ext>
            </a:extLst>
          </p:cNvPr>
          <p:cNvSpPr txBox="1">
            <a:spLocks noChangeArrowheads="1"/>
          </p:cNvSpPr>
          <p:nvPr/>
        </p:nvSpPr>
        <p:spPr bwMode="auto">
          <a:xfrm>
            <a:off x="9389682" y="398729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12" name="Text Box 79">
            <a:extLst>
              <a:ext uri="{FF2B5EF4-FFF2-40B4-BE49-F238E27FC236}">
                <a16:creationId xmlns:a16="http://schemas.microsoft.com/office/drawing/2014/main" id="{FB23DB68-66AC-4467-B39F-502324BE7600}"/>
              </a:ext>
            </a:extLst>
          </p:cNvPr>
          <p:cNvSpPr txBox="1">
            <a:spLocks noChangeArrowheads="1"/>
          </p:cNvSpPr>
          <p:nvPr/>
        </p:nvSpPr>
        <p:spPr bwMode="auto">
          <a:xfrm>
            <a:off x="8195683" y="4244102"/>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13" name="Text Box 79">
            <a:extLst>
              <a:ext uri="{FF2B5EF4-FFF2-40B4-BE49-F238E27FC236}">
                <a16:creationId xmlns:a16="http://schemas.microsoft.com/office/drawing/2014/main" id="{87EEDA55-3F50-43BB-BAC2-1149481186D4}"/>
              </a:ext>
            </a:extLst>
          </p:cNvPr>
          <p:cNvSpPr txBox="1">
            <a:spLocks noChangeArrowheads="1"/>
          </p:cNvSpPr>
          <p:nvPr/>
        </p:nvSpPr>
        <p:spPr bwMode="auto">
          <a:xfrm>
            <a:off x="6707035" y="4456232"/>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14" name="Text Box 79">
            <a:extLst>
              <a:ext uri="{FF2B5EF4-FFF2-40B4-BE49-F238E27FC236}">
                <a16:creationId xmlns:a16="http://schemas.microsoft.com/office/drawing/2014/main" id="{C4A7DEAC-37BF-450C-9B88-2F4AA54764AC}"/>
              </a:ext>
            </a:extLst>
          </p:cNvPr>
          <p:cNvSpPr txBox="1">
            <a:spLocks noChangeArrowheads="1"/>
          </p:cNvSpPr>
          <p:nvPr/>
        </p:nvSpPr>
        <p:spPr bwMode="auto">
          <a:xfrm>
            <a:off x="6709317" y="407351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cxnSp>
        <p:nvCxnSpPr>
          <p:cNvPr id="215" name="直接箭头连接符 214">
            <a:extLst>
              <a:ext uri="{FF2B5EF4-FFF2-40B4-BE49-F238E27FC236}">
                <a16:creationId xmlns:a16="http://schemas.microsoft.com/office/drawing/2014/main" id="{FD9FE643-C924-480C-9E35-A9955D916EB9}"/>
              </a:ext>
            </a:extLst>
          </p:cNvPr>
          <p:cNvCxnSpPr>
            <a:cxnSpLocks/>
          </p:cNvCxnSpPr>
          <p:nvPr/>
        </p:nvCxnSpPr>
        <p:spPr>
          <a:xfrm>
            <a:off x="7724572" y="4000694"/>
            <a:ext cx="1624981" cy="279984"/>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216" name="Text Box 79">
            <a:extLst>
              <a:ext uri="{FF2B5EF4-FFF2-40B4-BE49-F238E27FC236}">
                <a16:creationId xmlns:a16="http://schemas.microsoft.com/office/drawing/2014/main" id="{792A8AE3-CA22-4B22-A61B-CD5DFC070E33}"/>
              </a:ext>
            </a:extLst>
          </p:cNvPr>
          <p:cNvSpPr txBox="1">
            <a:spLocks noChangeArrowheads="1"/>
          </p:cNvSpPr>
          <p:nvPr/>
        </p:nvSpPr>
        <p:spPr bwMode="auto">
          <a:xfrm>
            <a:off x="9396617" y="4172767"/>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217" name="Text Box 79">
            <a:extLst>
              <a:ext uri="{FF2B5EF4-FFF2-40B4-BE49-F238E27FC236}">
                <a16:creationId xmlns:a16="http://schemas.microsoft.com/office/drawing/2014/main" id="{FDE15A88-57FD-456B-8DFF-0AC6E081A4F5}"/>
              </a:ext>
            </a:extLst>
          </p:cNvPr>
          <p:cNvSpPr txBox="1">
            <a:spLocks noChangeArrowheads="1"/>
          </p:cNvSpPr>
          <p:nvPr/>
        </p:nvSpPr>
        <p:spPr bwMode="auto">
          <a:xfrm>
            <a:off x="8248117" y="4000351"/>
            <a:ext cx="58728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cxnSp>
        <p:nvCxnSpPr>
          <p:cNvPr id="218" name="直接箭头连接符 217">
            <a:extLst>
              <a:ext uri="{FF2B5EF4-FFF2-40B4-BE49-F238E27FC236}">
                <a16:creationId xmlns:a16="http://schemas.microsoft.com/office/drawing/2014/main" id="{F7D45457-EF49-4E13-91E6-475606F5879E}"/>
              </a:ext>
            </a:extLst>
          </p:cNvPr>
          <p:cNvCxnSpPr>
            <a:cxnSpLocks/>
          </p:cNvCxnSpPr>
          <p:nvPr/>
        </p:nvCxnSpPr>
        <p:spPr>
          <a:xfrm flipH="1">
            <a:off x="7724572" y="4310849"/>
            <a:ext cx="1588717" cy="541411"/>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19" name="Text Box 79">
            <a:extLst>
              <a:ext uri="{FF2B5EF4-FFF2-40B4-BE49-F238E27FC236}">
                <a16:creationId xmlns:a16="http://schemas.microsoft.com/office/drawing/2014/main" id="{814CA61F-B43C-4384-BF4D-97D94587D109}"/>
              </a:ext>
            </a:extLst>
          </p:cNvPr>
          <p:cNvSpPr txBox="1">
            <a:spLocks noChangeArrowheads="1"/>
          </p:cNvSpPr>
          <p:nvPr/>
        </p:nvSpPr>
        <p:spPr bwMode="auto">
          <a:xfrm>
            <a:off x="9396617" y="4404794"/>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20" name="Text Box 79">
            <a:extLst>
              <a:ext uri="{FF2B5EF4-FFF2-40B4-BE49-F238E27FC236}">
                <a16:creationId xmlns:a16="http://schemas.microsoft.com/office/drawing/2014/main" id="{4A6988DD-893C-4719-92A6-98EDA9CCC6C1}"/>
              </a:ext>
            </a:extLst>
          </p:cNvPr>
          <p:cNvSpPr txBox="1">
            <a:spLocks noChangeArrowheads="1"/>
          </p:cNvSpPr>
          <p:nvPr/>
        </p:nvSpPr>
        <p:spPr bwMode="auto">
          <a:xfrm>
            <a:off x="8195683" y="4483393"/>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21" name="Text Box 79">
            <a:extLst>
              <a:ext uri="{FF2B5EF4-FFF2-40B4-BE49-F238E27FC236}">
                <a16:creationId xmlns:a16="http://schemas.microsoft.com/office/drawing/2014/main" id="{B0F97523-2753-4750-80FD-27471FE3FE9A}"/>
              </a:ext>
            </a:extLst>
          </p:cNvPr>
          <p:cNvSpPr txBox="1">
            <a:spLocks noChangeArrowheads="1"/>
          </p:cNvSpPr>
          <p:nvPr/>
        </p:nvSpPr>
        <p:spPr bwMode="auto">
          <a:xfrm>
            <a:off x="6631105" y="469263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什么也不做</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22" name="Text Box 79">
            <a:extLst>
              <a:ext uri="{FF2B5EF4-FFF2-40B4-BE49-F238E27FC236}">
                <a16:creationId xmlns:a16="http://schemas.microsoft.com/office/drawing/2014/main" id="{7875217E-3EF6-4246-8CC1-9597038175C6}"/>
              </a:ext>
            </a:extLst>
          </p:cNvPr>
          <p:cNvSpPr txBox="1">
            <a:spLocks noChangeArrowheads="1"/>
          </p:cNvSpPr>
          <p:nvPr/>
        </p:nvSpPr>
        <p:spPr bwMode="auto">
          <a:xfrm>
            <a:off x="7542550" y="5349694"/>
            <a:ext cx="2188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d</a:t>
            </a: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）过早超时</a:t>
            </a:r>
          </a:p>
        </p:txBody>
      </p:sp>
      <p:grpSp>
        <p:nvGrpSpPr>
          <p:cNvPr id="100" name="组合 99">
            <a:extLst>
              <a:ext uri="{FF2B5EF4-FFF2-40B4-BE49-F238E27FC236}">
                <a16:creationId xmlns:a16="http://schemas.microsoft.com/office/drawing/2014/main" id="{59F384A2-DF1D-4D16-9C76-E55E626B55F9}"/>
              </a:ext>
            </a:extLst>
          </p:cNvPr>
          <p:cNvGrpSpPr/>
          <p:nvPr/>
        </p:nvGrpSpPr>
        <p:grpSpPr>
          <a:xfrm>
            <a:off x="430213" y="0"/>
            <a:ext cx="4471177" cy="1428589"/>
            <a:chOff x="551030" y="-368704"/>
            <a:chExt cx="4471177" cy="1428589"/>
          </a:xfrm>
        </p:grpSpPr>
        <p:grpSp>
          <p:nvGrpSpPr>
            <p:cNvPr id="101" name="组合 100">
              <a:extLst>
                <a:ext uri="{FF2B5EF4-FFF2-40B4-BE49-F238E27FC236}">
                  <a16:creationId xmlns:a16="http://schemas.microsoft.com/office/drawing/2014/main" id="{4D43A486-76AC-47C9-B8A5-360C2EC9EB3C}"/>
                </a:ext>
              </a:extLst>
            </p:cNvPr>
            <p:cNvGrpSpPr/>
            <p:nvPr/>
          </p:nvGrpSpPr>
          <p:grpSpPr>
            <a:xfrm>
              <a:off x="1201632" y="303925"/>
              <a:ext cx="3820575" cy="709466"/>
              <a:chOff x="1839059" y="967769"/>
              <a:chExt cx="3820575" cy="709466"/>
            </a:xfrm>
          </p:grpSpPr>
          <p:sp>
            <p:nvSpPr>
              <p:cNvPr id="103" name="矩形: 圆角 30">
                <a:extLst>
                  <a:ext uri="{FF2B5EF4-FFF2-40B4-BE49-F238E27FC236}">
                    <a16:creationId xmlns:a16="http://schemas.microsoft.com/office/drawing/2014/main" id="{B47A86A4-4612-43FB-B5D8-1159B6661B40}"/>
                  </a:ext>
                </a:extLst>
              </p:cNvPr>
              <p:cNvSpPr/>
              <p:nvPr/>
            </p:nvSpPr>
            <p:spPr>
              <a:xfrm>
                <a:off x="1839059" y="967769"/>
                <a:ext cx="382057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04" name="文本框 103">
                <a:extLst>
                  <a:ext uri="{FF2B5EF4-FFF2-40B4-BE49-F238E27FC236}">
                    <a16:creationId xmlns:a16="http://schemas.microsoft.com/office/drawing/2014/main" id="{5AF82F40-C756-43CA-A992-A1AF1F7BE0F3}"/>
                  </a:ext>
                </a:extLst>
              </p:cNvPr>
              <p:cNvSpPr txBox="1"/>
              <p:nvPr/>
            </p:nvSpPr>
            <p:spPr>
              <a:xfrm>
                <a:off x="2673077" y="1030904"/>
                <a:ext cx="2986557"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Rdt3.0</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举例</a:t>
                </a:r>
              </a:p>
            </p:txBody>
          </p:sp>
        </p:grpSp>
        <p:pic>
          <p:nvPicPr>
            <p:cNvPr id="102" name="图片 101">
              <a:extLst>
                <a:ext uri="{FF2B5EF4-FFF2-40B4-BE49-F238E27FC236}">
                  <a16:creationId xmlns:a16="http://schemas.microsoft.com/office/drawing/2014/main" id="{E2CDCD69-0F7A-45D5-B424-03A47CCC77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AF00C087-6CFE-42F2-8597-312A469BF48F}"/>
              </a:ext>
            </a:extLst>
          </p:cNvPr>
          <p:cNvSpPr>
            <a:spLocks noGrp="1"/>
          </p:cNvSpPr>
          <p:nvPr>
            <p:ph type="sldNum" sz="quarter" idx="12"/>
          </p:nvPr>
        </p:nvSpPr>
        <p:spPr/>
        <p:txBody>
          <a:bodyPr/>
          <a:lstStyle/>
          <a:p>
            <a:fld id="{91F2D4EF-46D4-4764-B373-FC59CD1D281E}" type="slidenum">
              <a:rPr lang="zh-CN" altLang="en-US" smtClean="0"/>
              <a:t>62</a:t>
            </a:fld>
            <a:endParaRPr lang="zh-CN" altLang="en-US"/>
          </a:p>
        </p:txBody>
      </p:sp>
    </p:spTree>
    <p:extLst>
      <p:ext uri="{BB962C8B-B14F-4D97-AF65-F5344CB8AC3E}">
        <p14:creationId xmlns:p14="http://schemas.microsoft.com/office/powerpoint/2010/main" val="403804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3"/>
                                        </p:tgtEl>
                                        <p:attrNameLst>
                                          <p:attrName>style.visibility</p:attrName>
                                        </p:attrNameLst>
                                      </p:cBhvr>
                                      <p:to>
                                        <p:strVal val="visible"/>
                                      </p:to>
                                    </p:set>
                                    <p:animEffect transition="in" filter="fade">
                                      <p:cBhvr>
                                        <p:cTn id="11" dur="500"/>
                                        <p:tgtEl>
                                          <p:spTgt spid="14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21"/>
                                        </p:tgtEl>
                                        <p:attrNameLst>
                                          <p:attrName>style.visibility</p:attrName>
                                        </p:attrNameLst>
                                      </p:cBhvr>
                                      <p:to>
                                        <p:strVal val="visible"/>
                                      </p:to>
                                    </p:set>
                                    <p:animEffect transition="in" filter="wipe(up)">
                                      <p:cBhvr>
                                        <p:cTn id="15" dur="500"/>
                                        <p:tgtEl>
                                          <p:spTgt spid="12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4"/>
                                        </p:tgtEl>
                                        <p:attrNameLst>
                                          <p:attrName>style.visibility</p:attrName>
                                        </p:attrNameLst>
                                      </p:cBhvr>
                                      <p:to>
                                        <p:strVal val="visible"/>
                                      </p:to>
                                    </p:set>
                                    <p:animEffect transition="in" filter="fade">
                                      <p:cBhvr>
                                        <p:cTn id="19" dur="500"/>
                                        <p:tgtEl>
                                          <p:spTgt spid="144"/>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22"/>
                                        </p:tgtEl>
                                        <p:attrNameLst>
                                          <p:attrName>style.visibility</p:attrName>
                                        </p:attrNameLst>
                                      </p:cBhvr>
                                      <p:to>
                                        <p:strVal val="visible"/>
                                      </p:to>
                                    </p:set>
                                    <p:animEffect transition="in" filter="wipe(up)">
                                      <p:cBhvr>
                                        <p:cTn id="23" dur="500"/>
                                        <p:tgtEl>
                                          <p:spTgt spid="122"/>
                                        </p:tgtEl>
                                      </p:cBhvr>
                                    </p:animEffect>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172"/>
                                        </p:tgtEl>
                                        <p:attrNameLst>
                                          <p:attrName>style.visibility</p:attrName>
                                        </p:attrNameLst>
                                      </p:cBhvr>
                                      <p:to>
                                        <p:strVal val="visible"/>
                                      </p:to>
                                    </p:set>
                                    <p:anim calcmode="lin" valueType="num">
                                      <p:cBhvr>
                                        <p:cTn id="27" dur="500" fill="hold"/>
                                        <p:tgtEl>
                                          <p:spTgt spid="172"/>
                                        </p:tgtEl>
                                        <p:attrNameLst>
                                          <p:attrName>ppt_w</p:attrName>
                                        </p:attrNameLst>
                                      </p:cBhvr>
                                      <p:tavLst>
                                        <p:tav tm="0">
                                          <p:val>
                                            <p:fltVal val="0"/>
                                          </p:val>
                                        </p:tav>
                                        <p:tav tm="100000">
                                          <p:val>
                                            <p:strVal val="#ppt_w"/>
                                          </p:val>
                                        </p:tav>
                                      </p:tavLst>
                                    </p:anim>
                                    <p:anim calcmode="lin" valueType="num">
                                      <p:cBhvr>
                                        <p:cTn id="28" dur="500" fill="hold"/>
                                        <p:tgtEl>
                                          <p:spTgt spid="172"/>
                                        </p:tgtEl>
                                        <p:attrNameLst>
                                          <p:attrName>ppt_h</p:attrName>
                                        </p:attrNameLst>
                                      </p:cBhvr>
                                      <p:tavLst>
                                        <p:tav tm="0">
                                          <p:val>
                                            <p:fltVal val="0"/>
                                          </p:val>
                                        </p:tav>
                                        <p:tav tm="100000">
                                          <p:val>
                                            <p:strVal val="#ppt_h"/>
                                          </p:val>
                                        </p:tav>
                                      </p:tavLst>
                                    </p:anim>
                                    <p:animEffect transition="in" filter="fade">
                                      <p:cBhvr>
                                        <p:cTn id="29" dur="500"/>
                                        <p:tgtEl>
                                          <p:spTgt spid="172"/>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56"/>
                                        </p:tgtEl>
                                        <p:attrNameLst>
                                          <p:attrName>style.visibility</p:attrName>
                                        </p:attrNameLst>
                                      </p:cBhvr>
                                      <p:to>
                                        <p:strVal val="visible"/>
                                      </p:to>
                                    </p:set>
                                    <p:animEffect transition="in" filter="fade">
                                      <p:cBhvr>
                                        <p:cTn id="33" dur="500"/>
                                        <p:tgtEl>
                                          <p:spTgt spid="156"/>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123"/>
                                        </p:tgtEl>
                                        <p:attrNameLst>
                                          <p:attrName>style.visibility</p:attrName>
                                        </p:attrNameLst>
                                      </p:cBhvr>
                                      <p:to>
                                        <p:strVal val="visible"/>
                                      </p:to>
                                    </p:set>
                                    <p:animEffect transition="in" filter="wipe(left)">
                                      <p:cBhvr>
                                        <p:cTn id="37" dur="500"/>
                                        <p:tgtEl>
                                          <p:spTgt spid="1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9"/>
                                        </p:tgtEl>
                                        <p:attrNameLst>
                                          <p:attrName>style.visibility</p:attrName>
                                        </p:attrNameLst>
                                      </p:cBhvr>
                                      <p:to>
                                        <p:strVal val="visible"/>
                                      </p:to>
                                    </p:set>
                                    <p:animEffect transition="in" filter="fade">
                                      <p:cBhvr>
                                        <p:cTn id="40" dur="500"/>
                                        <p:tgtEl>
                                          <p:spTgt spid="179"/>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160"/>
                                        </p:tgtEl>
                                        <p:attrNameLst>
                                          <p:attrName>style.visibility</p:attrName>
                                        </p:attrNameLst>
                                      </p:cBhvr>
                                      <p:to>
                                        <p:strVal val="visible"/>
                                      </p:to>
                                    </p:set>
                                    <p:animEffect transition="in" filter="fade">
                                      <p:cBhvr>
                                        <p:cTn id="44" dur="500"/>
                                        <p:tgtEl>
                                          <p:spTgt spid="160"/>
                                        </p:tgtEl>
                                      </p:cBhvr>
                                    </p:animEffect>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159"/>
                                        </p:tgtEl>
                                        <p:attrNameLst>
                                          <p:attrName>style.visibility</p:attrName>
                                        </p:attrNameLst>
                                      </p:cBhvr>
                                      <p:to>
                                        <p:strVal val="visible"/>
                                      </p:to>
                                    </p:set>
                                    <p:animEffect transition="in" filter="fade">
                                      <p:cBhvr>
                                        <p:cTn id="48" dur="500"/>
                                        <p:tgtEl>
                                          <p:spTgt spid="159"/>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131"/>
                                        </p:tgtEl>
                                        <p:attrNameLst>
                                          <p:attrName>style.visibility</p:attrName>
                                        </p:attrNameLst>
                                      </p:cBhvr>
                                      <p:to>
                                        <p:strVal val="visible"/>
                                      </p:to>
                                    </p:set>
                                    <p:animEffect transition="in" filter="wipe(right)">
                                      <p:cBhvr>
                                        <p:cTn id="52" dur="500"/>
                                        <p:tgtEl>
                                          <p:spTgt spid="1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0"/>
                                        </p:tgtEl>
                                        <p:attrNameLst>
                                          <p:attrName>style.visibility</p:attrName>
                                        </p:attrNameLst>
                                      </p:cBhvr>
                                      <p:to>
                                        <p:strVal val="visible"/>
                                      </p:to>
                                    </p:set>
                                    <p:animEffect transition="in" filter="fade">
                                      <p:cBhvr>
                                        <p:cTn id="55" dur="500"/>
                                        <p:tgtEl>
                                          <p:spTgt spid="180"/>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157"/>
                                        </p:tgtEl>
                                        <p:attrNameLst>
                                          <p:attrName>style.visibility</p:attrName>
                                        </p:attrNameLst>
                                      </p:cBhvr>
                                      <p:to>
                                        <p:strVal val="visible"/>
                                      </p:to>
                                    </p:set>
                                    <p:animEffect transition="in" filter="fade">
                                      <p:cBhvr>
                                        <p:cTn id="59" dur="500"/>
                                        <p:tgtEl>
                                          <p:spTgt spid="157"/>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158"/>
                                        </p:tgtEl>
                                        <p:attrNameLst>
                                          <p:attrName>style.visibility</p:attrName>
                                        </p:attrNameLst>
                                      </p:cBhvr>
                                      <p:to>
                                        <p:strVal val="visible"/>
                                      </p:to>
                                    </p:set>
                                    <p:animEffect transition="in" filter="fade">
                                      <p:cBhvr>
                                        <p:cTn id="63" dur="500"/>
                                        <p:tgtEl>
                                          <p:spTgt spid="158"/>
                                        </p:tgtEl>
                                      </p:cBhvr>
                                    </p:animEffect>
                                  </p:childTnLst>
                                </p:cTn>
                              </p:par>
                            </p:childTnLst>
                          </p:cTn>
                        </p:par>
                        <p:par>
                          <p:cTn id="64" fill="hold">
                            <p:stCondLst>
                              <p:cond delay="6500"/>
                            </p:stCondLst>
                            <p:childTnLst>
                              <p:par>
                                <p:cTn id="65" presetID="22" presetClass="entr" presetSubtype="8" fill="hold" nodeType="after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wipe(left)">
                                      <p:cBhvr>
                                        <p:cTn id="67" dur="500"/>
                                        <p:tgtEl>
                                          <p:spTgt spid="140"/>
                                        </p:tgtEl>
                                      </p:cBhvr>
                                    </p:animEffect>
                                  </p:childTnLst>
                                </p:cTn>
                              </p:par>
                              <p:par>
                                <p:cTn id="68" presetID="10" presetClass="entr" presetSubtype="0" fill="hold"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childTnLst>
                          </p:cTn>
                        </p:par>
                        <p:par>
                          <p:cTn id="71" fill="hold">
                            <p:stCondLst>
                              <p:cond delay="7000"/>
                            </p:stCondLst>
                            <p:childTnLst>
                              <p:par>
                                <p:cTn id="72" presetID="10" presetClass="entr" presetSubtype="0" fill="hold" grpId="0" nodeType="afterEffect">
                                  <p:stCondLst>
                                    <p:cond delay="0"/>
                                  </p:stCondLst>
                                  <p:childTnLst>
                                    <p:set>
                                      <p:cBhvr>
                                        <p:cTn id="73" dur="1" fill="hold">
                                          <p:stCondLst>
                                            <p:cond delay="0"/>
                                          </p:stCondLst>
                                        </p:cTn>
                                        <p:tgtEl>
                                          <p:spTgt spid="89"/>
                                        </p:tgtEl>
                                        <p:attrNameLst>
                                          <p:attrName>style.visibility</p:attrName>
                                        </p:attrNameLst>
                                      </p:cBhvr>
                                      <p:to>
                                        <p:strVal val="visible"/>
                                      </p:to>
                                    </p:set>
                                    <p:animEffect transition="in" filter="fade">
                                      <p:cBhvr>
                                        <p:cTn id="74" dur="500"/>
                                        <p:tgtEl>
                                          <p:spTgt spid="89"/>
                                        </p:tgtEl>
                                      </p:cBhvr>
                                    </p:animEffect>
                                  </p:childTnLst>
                                </p:cTn>
                              </p:par>
                            </p:childTnLst>
                          </p:cTn>
                        </p:par>
                        <p:par>
                          <p:cTn id="75" fill="hold">
                            <p:stCondLst>
                              <p:cond delay="7500"/>
                            </p:stCondLst>
                            <p:childTnLst>
                              <p:par>
                                <p:cTn id="76" presetID="10" presetClass="entr" presetSubtype="0" fill="hold" grpId="0" nodeType="afterEffect">
                                  <p:stCondLst>
                                    <p:cond delay="0"/>
                                  </p:stCondLst>
                                  <p:childTnLst>
                                    <p:set>
                                      <p:cBhvr>
                                        <p:cTn id="77" dur="1" fill="hold">
                                          <p:stCondLst>
                                            <p:cond delay="0"/>
                                          </p:stCondLst>
                                        </p:cTn>
                                        <p:tgtEl>
                                          <p:spTgt spid="88"/>
                                        </p:tgtEl>
                                        <p:attrNameLst>
                                          <p:attrName>style.visibility</p:attrName>
                                        </p:attrNameLst>
                                      </p:cBhvr>
                                      <p:to>
                                        <p:strVal val="visible"/>
                                      </p:to>
                                    </p:set>
                                    <p:animEffect transition="in" filter="fade">
                                      <p:cBhvr>
                                        <p:cTn id="78" dur="500"/>
                                        <p:tgtEl>
                                          <p:spTgt spid="88"/>
                                        </p:tgtEl>
                                      </p:cBhvr>
                                    </p:animEffect>
                                  </p:childTnLst>
                                </p:cTn>
                              </p:par>
                            </p:childTnLst>
                          </p:cTn>
                        </p:par>
                        <p:par>
                          <p:cTn id="79" fill="hold">
                            <p:stCondLst>
                              <p:cond delay="8000"/>
                            </p:stCondLst>
                            <p:childTnLst>
                              <p:par>
                                <p:cTn id="80" presetID="22" presetClass="entr" presetSubtype="2" fill="hold" nodeType="after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wipe(right)">
                                      <p:cBhvr>
                                        <p:cTn id="82" dur="500"/>
                                        <p:tgtEl>
                                          <p:spTgt spid="83"/>
                                        </p:tgtEl>
                                      </p:cBhvr>
                                    </p:animEffect>
                                  </p:childTnLst>
                                </p:cTn>
                              </p:par>
                              <p:par>
                                <p:cTn id="83" presetID="10" presetClass="entr" presetSubtype="0" fill="hold" nodeType="withEffect">
                                  <p:stCondLst>
                                    <p:cond delay="0"/>
                                  </p:stCondLst>
                                  <p:childTnLst>
                                    <p:set>
                                      <p:cBhvr>
                                        <p:cTn id="84" dur="1" fill="hold">
                                          <p:stCondLst>
                                            <p:cond delay="0"/>
                                          </p:stCondLst>
                                        </p:cTn>
                                        <p:tgtEl>
                                          <p:spTgt spid="84"/>
                                        </p:tgtEl>
                                        <p:attrNameLst>
                                          <p:attrName>style.visibility</p:attrName>
                                        </p:attrNameLst>
                                      </p:cBhvr>
                                      <p:to>
                                        <p:strVal val="visible"/>
                                      </p:to>
                                    </p:set>
                                    <p:animEffect transition="in" filter="fade">
                                      <p:cBhvr>
                                        <p:cTn id="85" dur="500"/>
                                        <p:tgtEl>
                                          <p:spTgt spid="84"/>
                                        </p:tgtEl>
                                      </p:cBhvr>
                                    </p:animEffect>
                                  </p:childTnLst>
                                </p:cTn>
                              </p:par>
                            </p:childTnLst>
                          </p:cTn>
                        </p:par>
                        <p:par>
                          <p:cTn id="86" fill="hold">
                            <p:stCondLst>
                              <p:cond delay="8500"/>
                            </p:stCondLst>
                            <p:childTnLst>
                              <p:par>
                                <p:cTn id="87" presetID="10" presetClass="entr" presetSubtype="0" fill="hold" grpId="0" nodeType="afterEffect">
                                  <p:stCondLst>
                                    <p:cond delay="0"/>
                                  </p:stCondLst>
                                  <p:childTnLst>
                                    <p:set>
                                      <p:cBhvr>
                                        <p:cTn id="88" dur="1" fill="hold">
                                          <p:stCondLst>
                                            <p:cond delay="0"/>
                                          </p:stCondLst>
                                        </p:cTn>
                                        <p:tgtEl>
                                          <p:spTgt spid="170"/>
                                        </p:tgtEl>
                                        <p:attrNameLst>
                                          <p:attrName>style.visibility</p:attrName>
                                        </p:attrNameLst>
                                      </p:cBhvr>
                                      <p:to>
                                        <p:strVal val="visible"/>
                                      </p:to>
                                    </p:set>
                                    <p:animEffect transition="in" filter="fade">
                                      <p:cBhvr>
                                        <p:cTn id="89" dur="500"/>
                                        <p:tgtEl>
                                          <p:spTgt spid="170"/>
                                        </p:tgtEl>
                                      </p:cBhvr>
                                    </p:animEffect>
                                  </p:childTnLst>
                                </p:cTn>
                              </p:par>
                            </p:childTnLst>
                          </p:cTn>
                        </p:par>
                        <p:par>
                          <p:cTn id="90" fill="hold">
                            <p:stCondLst>
                              <p:cond delay="9000"/>
                            </p:stCondLst>
                            <p:childTnLst>
                              <p:par>
                                <p:cTn id="91" presetID="22" presetClass="entr" presetSubtype="1" fill="hold" nodeType="after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wipe(up)">
                                      <p:cBhvr>
                                        <p:cTn id="93" dur="500"/>
                                        <p:tgtEl>
                                          <p:spTgt spid="3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67"/>
                                        </p:tgtEl>
                                        <p:attrNameLst>
                                          <p:attrName>style.visibility</p:attrName>
                                        </p:attrNameLst>
                                      </p:cBhvr>
                                      <p:to>
                                        <p:strVal val="visible"/>
                                      </p:to>
                                    </p:set>
                                    <p:animEffect transition="in" filter="fade">
                                      <p:cBhvr>
                                        <p:cTn id="96" dur="500"/>
                                        <p:tgtEl>
                                          <p:spTgt spid="167"/>
                                        </p:tgtEl>
                                      </p:cBhvr>
                                    </p:animEffect>
                                  </p:childTnLst>
                                </p:cTn>
                              </p:par>
                            </p:childTnLst>
                          </p:cTn>
                        </p:par>
                        <p:par>
                          <p:cTn id="97" fill="hold">
                            <p:stCondLst>
                              <p:cond delay="9500"/>
                            </p:stCondLst>
                            <p:childTnLst>
                              <p:par>
                                <p:cTn id="98" presetID="22" presetClass="entr" presetSubtype="8" fill="hold" nodeType="afterEffect">
                                  <p:stCondLst>
                                    <p:cond delay="0"/>
                                  </p:stCondLst>
                                  <p:childTnLst>
                                    <p:set>
                                      <p:cBhvr>
                                        <p:cTn id="99" dur="1" fill="hold">
                                          <p:stCondLst>
                                            <p:cond delay="0"/>
                                          </p:stCondLst>
                                        </p:cTn>
                                        <p:tgtEl>
                                          <p:spTgt spid="135"/>
                                        </p:tgtEl>
                                        <p:attrNameLst>
                                          <p:attrName>style.visibility</p:attrName>
                                        </p:attrNameLst>
                                      </p:cBhvr>
                                      <p:to>
                                        <p:strVal val="visible"/>
                                      </p:to>
                                    </p:set>
                                    <p:animEffect transition="in" filter="wipe(left)">
                                      <p:cBhvr>
                                        <p:cTn id="100" dur="500"/>
                                        <p:tgtEl>
                                          <p:spTgt spid="13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81"/>
                                        </p:tgtEl>
                                        <p:attrNameLst>
                                          <p:attrName>style.visibility</p:attrName>
                                        </p:attrNameLst>
                                      </p:cBhvr>
                                      <p:to>
                                        <p:strVal val="visible"/>
                                      </p:to>
                                    </p:set>
                                    <p:animEffect transition="in" filter="fade">
                                      <p:cBhvr>
                                        <p:cTn id="103" dur="500"/>
                                        <p:tgtEl>
                                          <p:spTgt spid="181"/>
                                        </p:tgtEl>
                                      </p:cBhvr>
                                    </p:animEffect>
                                  </p:childTnLst>
                                </p:cTn>
                              </p:par>
                            </p:childTnLst>
                          </p:cTn>
                        </p:par>
                        <p:par>
                          <p:cTn id="104" fill="hold">
                            <p:stCondLst>
                              <p:cond delay="10000"/>
                            </p:stCondLst>
                            <p:childTnLst>
                              <p:par>
                                <p:cTn id="105" presetID="10" presetClass="entr" presetSubtype="0" fill="hold" grpId="0" nodeType="afterEffect">
                                  <p:stCondLst>
                                    <p:cond delay="0"/>
                                  </p:stCondLst>
                                  <p:childTnLst>
                                    <p:set>
                                      <p:cBhvr>
                                        <p:cTn id="106" dur="1" fill="hold">
                                          <p:stCondLst>
                                            <p:cond delay="0"/>
                                          </p:stCondLst>
                                        </p:cTn>
                                        <p:tgtEl>
                                          <p:spTgt spid="162"/>
                                        </p:tgtEl>
                                        <p:attrNameLst>
                                          <p:attrName>style.visibility</p:attrName>
                                        </p:attrNameLst>
                                      </p:cBhvr>
                                      <p:to>
                                        <p:strVal val="visible"/>
                                      </p:to>
                                    </p:set>
                                    <p:animEffect transition="in" filter="fade">
                                      <p:cBhvr>
                                        <p:cTn id="107" dur="500"/>
                                        <p:tgtEl>
                                          <p:spTgt spid="162"/>
                                        </p:tgtEl>
                                      </p:cBhvr>
                                    </p:animEffect>
                                  </p:childTnLst>
                                </p:cTn>
                              </p:par>
                            </p:childTnLst>
                          </p:cTn>
                        </p:par>
                        <p:par>
                          <p:cTn id="108" fill="hold">
                            <p:stCondLst>
                              <p:cond delay="10500"/>
                            </p:stCondLst>
                            <p:childTnLst>
                              <p:par>
                                <p:cTn id="109" presetID="10" presetClass="entr" presetSubtype="0" fill="hold" grpId="0" nodeType="afterEffect">
                                  <p:stCondLst>
                                    <p:cond delay="0"/>
                                  </p:stCondLst>
                                  <p:childTnLst>
                                    <p:set>
                                      <p:cBhvr>
                                        <p:cTn id="110" dur="1" fill="hold">
                                          <p:stCondLst>
                                            <p:cond delay="0"/>
                                          </p:stCondLst>
                                        </p:cTn>
                                        <p:tgtEl>
                                          <p:spTgt spid="161"/>
                                        </p:tgtEl>
                                        <p:attrNameLst>
                                          <p:attrName>style.visibility</p:attrName>
                                        </p:attrNameLst>
                                      </p:cBhvr>
                                      <p:to>
                                        <p:strVal val="visible"/>
                                      </p:to>
                                    </p:set>
                                    <p:animEffect transition="in" filter="fade">
                                      <p:cBhvr>
                                        <p:cTn id="111" dur="500"/>
                                        <p:tgtEl>
                                          <p:spTgt spid="161"/>
                                        </p:tgtEl>
                                      </p:cBhvr>
                                    </p:animEffect>
                                  </p:childTnLst>
                                </p:cTn>
                              </p:par>
                            </p:childTnLst>
                          </p:cTn>
                        </p:par>
                        <p:par>
                          <p:cTn id="112" fill="hold">
                            <p:stCondLst>
                              <p:cond delay="11000"/>
                            </p:stCondLst>
                            <p:childTnLst>
                              <p:par>
                                <p:cTn id="113" presetID="22" presetClass="entr" presetSubtype="2" fill="hold" nodeType="afterEffect">
                                  <p:stCondLst>
                                    <p:cond delay="0"/>
                                  </p:stCondLst>
                                  <p:childTnLst>
                                    <p:set>
                                      <p:cBhvr>
                                        <p:cTn id="114" dur="1" fill="hold">
                                          <p:stCondLst>
                                            <p:cond delay="0"/>
                                          </p:stCondLst>
                                        </p:cTn>
                                        <p:tgtEl>
                                          <p:spTgt spid="136"/>
                                        </p:tgtEl>
                                        <p:attrNameLst>
                                          <p:attrName>style.visibility</p:attrName>
                                        </p:attrNameLst>
                                      </p:cBhvr>
                                      <p:to>
                                        <p:strVal val="visible"/>
                                      </p:to>
                                    </p:set>
                                    <p:animEffect transition="in" filter="wipe(right)">
                                      <p:cBhvr>
                                        <p:cTn id="115" dur="500"/>
                                        <p:tgtEl>
                                          <p:spTgt spid="13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82"/>
                                        </p:tgtEl>
                                        <p:attrNameLst>
                                          <p:attrName>style.visibility</p:attrName>
                                        </p:attrNameLst>
                                      </p:cBhvr>
                                      <p:to>
                                        <p:strVal val="visible"/>
                                      </p:to>
                                    </p:set>
                                    <p:animEffect transition="in" filter="fade">
                                      <p:cBhvr>
                                        <p:cTn id="118" dur="500"/>
                                        <p:tgtEl>
                                          <p:spTgt spid="182"/>
                                        </p:tgtEl>
                                      </p:cBhvr>
                                    </p:animEffect>
                                  </p:childTnLst>
                                </p:cTn>
                              </p:par>
                            </p:childTnLst>
                          </p:cTn>
                        </p:par>
                        <p:par>
                          <p:cTn id="119" fill="hold">
                            <p:stCondLst>
                              <p:cond delay="11500"/>
                            </p:stCondLst>
                            <p:childTnLst>
                              <p:par>
                                <p:cTn id="120" presetID="10" presetClass="entr" presetSubtype="0" fill="hold" grpId="0" nodeType="afterEffect">
                                  <p:stCondLst>
                                    <p:cond delay="0"/>
                                  </p:stCondLst>
                                  <p:childTnLst>
                                    <p:set>
                                      <p:cBhvr>
                                        <p:cTn id="121" dur="1" fill="hold">
                                          <p:stCondLst>
                                            <p:cond delay="0"/>
                                          </p:stCondLst>
                                        </p:cTn>
                                        <p:tgtEl>
                                          <p:spTgt spid="163"/>
                                        </p:tgtEl>
                                        <p:attrNameLst>
                                          <p:attrName>style.visibility</p:attrName>
                                        </p:attrNameLst>
                                      </p:cBhvr>
                                      <p:to>
                                        <p:strVal val="visible"/>
                                      </p:to>
                                    </p:set>
                                    <p:animEffect transition="in" filter="fade">
                                      <p:cBhvr>
                                        <p:cTn id="122" dur="500"/>
                                        <p:tgtEl>
                                          <p:spTgt spid="163"/>
                                        </p:tgtEl>
                                      </p:cBhvr>
                                    </p:animEffect>
                                  </p:childTnLst>
                                </p:cTn>
                              </p:par>
                            </p:childTnLst>
                          </p:cTn>
                        </p:par>
                        <p:par>
                          <p:cTn id="123" fill="hold">
                            <p:stCondLst>
                              <p:cond delay="12000"/>
                            </p:stCondLst>
                            <p:childTnLst>
                              <p:par>
                                <p:cTn id="124" presetID="10" presetClass="entr" presetSubtype="0" fill="hold" grpId="0" nodeType="afterEffect">
                                  <p:stCondLst>
                                    <p:cond delay="0"/>
                                  </p:stCondLst>
                                  <p:childTnLst>
                                    <p:set>
                                      <p:cBhvr>
                                        <p:cTn id="125" dur="1" fill="hold">
                                          <p:stCondLst>
                                            <p:cond delay="0"/>
                                          </p:stCondLst>
                                        </p:cTn>
                                        <p:tgtEl>
                                          <p:spTgt spid="164"/>
                                        </p:tgtEl>
                                        <p:attrNameLst>
                                          <p:attrName>style.visibility</p:attrName>
                                        </p:attrNameLst>
                                      </p:cBhvr>
                                      <p:to>
                                        <p:strVal val="visible"/>
                                      </p:to>
                                    </p:set>
                                    <p:animEffect transition="in" filter="fade">
                                      <p:cBhvr>
                                        <p:cTn id="126" dur="500"/>
                                        <p:tgtEl>
                                          <p:spTgt spid="164"/>
                                        </p:tgtEl>
                                      </p:cBhvr>
                                    </p:animEffect>
                                  </p:childTnLst>
                                </p:cTn>
                              </p:par>
                            </p:childTnLst>
                          </p:cTn>
                        </p:par>
                        <p:par>
                          <p:cTn id="127" fill="hold">
                            <p:stCondLst>
                              <p:cond delay="12500"/>
                            </p:stCondLst>
                            <p:childTnLst>
                              <p:par>
                                <p:cTn id="128" presetID="22" presetClass="entr" presetSubtype="8" fill="hold" nodeType="afterEffect">
                                  <p:stCondLst>
                                    <p:cond delay="0"/>
                                  </p:stCondLst>
                                  <p:childTnLst>
                                    <p:set>
                                      <p:cBhvr>
                                        <p:cTn id="129" dur="1" fill="hold">
                                          <p:stCondLst>
                                            <p:cond delay="0"/>
                                          </p:stCondLst>
                                        </p:cTn>
                                        <p:tgtEl>
                                          <p:spTgt spid="138"/>
                                        </p:tgtEl>
                                        <p:attrNameLst>
                                          <p:attrName>style.visibility</p:attrName>
                                        </p:attrNameLst>
                                      </p:cBhvr>
                                      <p:to>
                                        <p:strVal val="visible"/>
                                      </p:to>
                                    </p:set>
                                    <p:animEffect transition="in" filter="wipe(left)">
                                      <p:cBhvr>
                                        <p:cTn id="130" dur="500"/>
                                        <p:tgtEl>
                                          <p:spTgt spid="13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83"/>
                                        </p:tgtEl>
                                        <p:attrNameLst>
                                          <p:attrName>style.visibility</p:attrName>
                                        </p:attrNameLst>
                                      </p:cBhvr>
                                      <p:to>
                                        <p:strVal val="visible"/>
                                      </p:to>
                                    </p:set>
                                    <p:animEffect transition="in" filter="fade">
                                      <p:cBhvr>
                                        <p:cTn id="133" dur="500"/>
                                        <p:tgtEl>
                                          <p:spTgt spid="183"/>
                                        </p:tgtEl>
                                      </p:cBhvr>
                                    </p:animEffect>
                                  </p:childTnLst>
                                </p:cTn>
                              </p:par>
                            </p:childTnLst>
                          </p:cTn>
                        </p:par>
                        <p:par>
                          <p:cTn id="134" fill="hold">
                            <p:stCondLst>
                              <p:cond delay="13000"/>
                            </p:stCondLst>
                            <p:childTnLst>
                              <p:par>
                                <p:cTn id="135" presetID="10" presetClass="entr" presetSubtype="0" fill="hold" grpId="0" nodeType="afterEffect">
                                  <p:stCondLst>
                                    <p:cond delay="0"/>
                                  </p:stCondLst>
                                  <p:childTnLst>
                                    <p:set>
                                      <p:cBhvr>
                                        <p:cTn id="136" dur="1" fill="hold">
                                          <p:stCondLst>
                                            <p:cond delay="0"/>
                                          </p:stCondLst>
                                        </p:cTn>
                                        <p:tgtEl>
                                          <p:spTgt spid="166"/>
                                        </p:tgtEl>
                                        <p:attrNameLst>
                                          <p:attrName>style.visibility</p:attrName>
                                        </p:attrNameLst>
                                      </p:cBhvr>
                                      <p:to>
                                        <p:strVal val="visible"/>
                                      </p:to>
                                    </p:set>
                                    <p:animEffect transition="in" filter="fade">
                                      <p:cBhvr>
                                        <p:cTn id="137" dur="500"/>
                                        <p:tgtEl>
                                          <p:spTgt spid="166"/>
                                        </p:tgtEl>
                                      </p:cBhvr>
                                    </p:animEffect>
                                  </p:childTnLst>
                                </p:cTn>
                              </p:par>
                            </p:childTnLst>
                          </p:cTn>
                        </p:par>
                        <p:par>
                          <p:cTn id="138" fill="hold">
                            <p:stCondLst>
                              <p:cond delay="13500"/>
                            </p:stCondLst>
                            <p:childTnLst>
                              <p:par>
                                <p:cTn id="139" presetID="10" presetClass="entr" presetSubtype="0" fill="hold" grpId="0" nodeType="afterEffect">
                                  <p:stCondLst>
                                    <p:cond delay="0"/>
                                  </p:stCondLst>
                                  <p:childTnLst>
                                    <p:set>
                                      <p:cBhvr>
                                        <p:cTn id="140" dur="1" fill="hold">
                                          <p:stCondLst>
                                            <p:cond delay="0"/>
                                          </p:stCondLst>
                                        </p:cTn>
                                        <p:tgtEl>
                                          <p:spTgt spid="165"/>
                                        </p:tgtEl>
                                        <p:attrNameLst>
                                          <p:attrName>style.visibility</p:attrName>
                                        </p:attrNameLst>
                                      </p:cBhvr>
                                      <p:to>
                                        <p:strVal val="visible"/>
                                      </p:to>
                                    </p:set>
                                    <p:animEffect transition="in" filter="fade">
                                      <p:cBhvr>
                                        <p:cTn id="141" dur="500"/>
                                        <p:tgtEl>
                                          <p:spTgt spid="165"/>
                                        </p:tgtEl>
                                      </p:cBhvr>
                                    </p:animEffect>
                                  </p:childTnLst>
                                </p:cTn>
                              </p:par>
                            </p:childTnLst>
                          </p:cTn>
                        </p:par>
                        <p:par>
                          <p:cTn id="142" fill="hold">
                            <p:stCondLst>
                              <p:cond delay="14000"/>
                            </p:stCondLst>
                            <p:childTnLst>
                              <p:par>
                                <p:cTn id="143" presetID="22" presetClass="entr" presetSubtype="2" fill="hold" nodeType="afterEffect">
                                  <p:stCondLst>
                                    <p:cond delay="0"/>
                                  </p:stCondLst>
                                  <p:childTnLst>
                                    <p:set>
                                      <p:cBhvr>
                                        <p:cTn id="144" dur="1" fill="hold">
                                          <p:stCondLst>
                                            <p:cond delay="0"/>
                                          </p:stCondLst>
                                        </p:cTn>
                                        <p:tgtEl>
                                          <p:spTgt spid="139"/>
                                        </p:tgtEl>
                                        <p:attrNameLst>
                                          <p:attrName>style.visibility</p:attrName>
                                        </p:attrNameLst>
                                      </p:cBhvr>
                                      <p:to>
                                        <p:strVal val="visible"/>
                                      </p:to>
                                    </p:set>
                                    <p:animEffect transition="in" filter="wipe(right)">
                                      <p:cBhvr>
                                        <p:cTn id="145" dur="500"/>
                                        <p:tgtEl>
                                          <p:spTgt spid="139"/>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84"/>
                                        </p:tgtEl>
                                        <p:attrNameLst>
                                          <p:attrName>style.visibility</p:attrName>
                                        </p:attrNameLst>
                                      </p:cBhvr>
                                      <p:to>
                                        <p:strVal val="visible"/>
                                      </p:to>
                                    </p:set>
                                    <p:animEffect transition="in" filter="fade">
                                      <p:cBhvr>
                                        <p:cTn id="148" dur="500"/>
                                        <p:tgtEl>
                                          <p:spTgt spid="184"/>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130"/>
                                        </p:tgtEl>
                                        <p:attrNameLst>
                                          <p:attrName>style.visibility</p:attrName>
                                        </p:attrNameLst>
                                      </p:cBhvr>
                                      <p:to>
                                        <p:strVal val="visible"/>
                                      </p:to>
                                    </p:set>
                                    <p:animEffect transition="in" filter="fade">
                                      <p:cBhvr>
                                        <p:cTn id="153" dur="500"/>
                                        <p:tgtEl>
                                          <p:spTgt spid="130"/>
                                        </p:tgtEl>
                                      </p:cBhvr>
                                    </p:animEffect>
                                  </p:childTnLst>
                                </p:cTn>
                              </p:par>
                            </p:childTnLst>
                          </p:cTn>
                        </p:par>
                        <p:par>
                          <p:cTn id="154" fill="hold">
                            <p:stCondLst>
                              <p:cond delay="500"/>
                            </p:stCondLst>
                            <p:childTnLst>
                              <p:par>
                                <p:cTn id="155" presetID="22" presetClass="entr" presetSubtype="1" fill="hold" nodeType="afterEffect">
                                  <p:stCondLst>
                                    <p:cond delay="0"/>
                                  </p:stCondLst>
                                  <p:childTnLst>
                                    <p:set>
                                      <p:cBhvr>
                                        <p:cTn id="156" dur="1" fill="hold">
                                          <p:stCondLst>
                                            <p:cond delay="0"/>
                                          </p:stCondLst>
                                        </p:cTn>
                                        <p:tgtEl>
                                          <p:spTgt spid="120"/>
                                        </p:tgtEl>
                                        <p:attrNameLst>
                                          <p:attrName>style.visibility</p:attrName>
                                        </p:attrNameLst>
                                      </p:cBhvr>
                                      <p:to>
                                        <p:strVal val="visible"/>
                                      </p:to>
                                    </p:set>
                                    <p:animEffect transition="in" filter="wipe(up)">
                                      <p:cBhvr>
                                        <p:cTn id="157" dur="500"/>
                                        <p:tgtEl>
                                          <p:spTgt spid="120"/>
                                        </p:tgtEl>
                                      </p:cBhvr>
                                    </p:animEffect>
                                  </p:childTnLst>
                                </p:cTn>
                              </p:par>
                            </p:childTnLst>
                          </p:cTn>
                        </p:par>
                        <p:par>
                          <p:cTn id="158" fill="hold">
                            <p:stCondLst>
                              <p:cond delay="1000"/>
                            </p:stCondLst>
                            <p:childTnLst>
                              <p:par>
                                <p:cTn id="159" presetID="10" presetClass="entr" presetSubtype="0" fill="hold" grpId="0" nodeType="afterEffect">
                                  <p:stCondLst>
                                    <p:cond delay="0"/>
                                  </p:stCondLst>
                                  <p:childTnLst>
                                    <p:set>
                                      <p:cBhvr>
                                        <p:cTn id="160" dur="1" fill="hold">
                                          <p:stCondLst>
                                            <p:cond delay="0"/>
                                          </p:stCondLst>
                                        </p:cTn>
                                        <p:tgtEl>
                                          <p:spTgt spid="141"/>
                                        </p:tgtEl>
                                        <p:attrNameLst>
                                          <p:attrName>style.visibility</p:attrName>
                                        </p:attrNameLst>
                                      </p:cBhvr>
                                      <p:to>
                                        <p:strVal val="visible"/>
                                      </p:to>
                                    </p:set>
                                    <p:animEffect transition="in" filter="fade">
                                      <p:cBhvr>
                                        <p:cTn id="161" dur="500"/>
                                        <p:tgtEl>
                                          <p:spTgt spid="141"/>
                                        </p:tgtEl>
                                      </p:cBhvr>
                                    </p:animEffect>
                                  </p:childTnLst>
                                </p:cTn>
                              </p:par>
                            </p:childTnLst>
                          </p:cTn>
                        </p:par>
                        <p:par>
                          <p:cTn id="162" fill="hold">
                            <p:stCondLst>
                              <p:cond delay="1500"/>
                            </p:stCondLst>
                            <p:childTnLst>
                              <p:par>
                                <p:cTn id="163" presetID="22" presetClass="entr" presetSubtype="1" fill="hold" nodeType="afterEffect">
                                  <p:stCondLst>
                                    <p:cond delay="0"/>
                                  </p:stCondLst>
                                  <p:childTnLst>
                                    <p:set>
                                      <p:cBhvr>
                                        <p:cTn id="164" dur="1" fill="hold">
                                          <p:stCondLst>
                                            <p:cond delay="0"/>
                                          </p:stCondLst>
                                        </p:cTn>
                                        <p:tgtEl>
                                          <p:spTgt spid="124"/>
                                        </p:tgtEl>
                                        <p:attrNameLst>
                                          <p:attrName>style.visibility</p:attrName>
                                        </p:attrNameLst>
                                      </p:cBhvr>
                                      <p:to>
                                        <p:strVal val="visible"/>
                                      </p:to>
                                    </p:set>
                                    <p:animEffect transition="in" filter="wipe(up)">
                                      <p:cBhvr>
                                        <p:cTn id="165" dur="500"/>
                                        <p:tgtEl>
                                          <p:spTgt spid="124"/>
                                        </p:tgtEl>
                                      </p:cBhvr>
                                    </p:animEffect>
                                  </p:childTnLst>
                                </p:cTn>
                              </p:par>
                            </p:childTnLst>
                          </p:cTn>
                        </p:par>
                        <p:par>
                          <p:cTn id="166" fill="hold">
                            <p:stCondLst>
                              <p:cond delay="2000"/>
                            </p:stCondLst>
                            <p:childTnLst>
                              <p:par>
                                <p:cTn id="167" presetID="53" presetClass="entr" presetSubtype="16" fill="hold" grpId="0" nodeType="afterEffect">
                                  <p:stCondLst>
                                    <p:cond delay="0"/>
                                  </p:stCondLst>
                                  <p:childTnLst>
                                    <p:set>
                                      <p:cBhvr>
                                        <p:cTn id="168" dur="1" fill="hold">
                                          <p:stCondLst>
                                            <p:cond delay="0"/>
                                          </p:stCondLst>
                                        </p:cTn>
                                        <p:tgtEl>
                                          <p:spTgt spid="222"/>
                                        </p:tgtEl>
                                        <p:attrNameLst>
                                          <p:attrName>style.visibility</p:attrName>
                                        </p:attrNameLst>
                                      </p:cBhvr>
                                      <p:to>
                                        <p:strVal val="visible"/>
                                      </p:to>
                                    </p:set>
                                    <p:anim calcmode="lin" valueType="num">
                                      <p:cBhvr>
                                        <p:cTn id="169" dur="500" fill="hold"/>
                                        <p:tgtEl>
                                          <p:spTgt spid="222"/>
                                        </p:tgtEl>
                                        <p:attrNameLst>
                                          <p:attrName>ppt_w</p:attrName>
                                        </p:attrNameLst>
                                      </p:cBhvr>
                                      <p:tavLst>
                                        <p:tav tm="0">
                                          <p:val>
                                            <p:fltVal val="0"/>
                                          </p:val>
                                        </p:tav>
                                        <p:tav tm="100000">
                                          <p:val>
                                            <p:strVal val="#ppt_w"/>
                                          </p:val>
                                        </p:tav>
                                      </p:tavLst>
                                    </p:anim>
                                    <p:anim calcmode="lin" valueType="num">
                                      <p:cBhvr>
                                        <p:cTn id="170" dur="500" fill="hold"/>
                                        <p:tgtEl>
                                          <p:spTgt spid="222"/>
                                        </p:tgtEl>
                                        <p:attrNameLst>
                                          <p:attrName>ppt_h</p:attrName>
                                        </p:attrNameLst>
                                      </p:cBhvr>
                                      <p:tavLst>
                                        <p:tav tm="0">
                                          <p:val>
                                            <p:fltVal val="0"/>
                                          </p:val>
                                        </p:tav>
                                        <p:tav tm="100000">
                                          <p:val>
                                            <p:strVal val="#ppt_h"/>
                                          </p:val>
                                        </p:tav>
                                      </p:tavLst>
                                    </p:anim>
                                    <p:animEffect transition="in" filter="fade">
                                      <p:cBhvr>
                                        <p:cTn id="171" dur="500"/>
                                        <p:tgtEl>
                                          <p:spTgt spid="222"/>
                                        </p:tgtEl>
                                      </p:cBhvr>
                                    </p:animEffect>
                                  </p:childTnLst>
                                </p:cTn>
                              </p:par>
                            </p:childTnLst>
                          </p:cTn>
                        </p:par>
                        <p:par>
                          <p:cTn id="172" fill="hold">
                            <p:stCondLst>
                              <p:cond delay="2500"/>
                            </p:stCondLst>
                            <p:childTnLst>
                              <p:par>
                                <p:cTn id="173" presetID="10" presetClass="entr" presetSubtype="0" fill="hold" grpId="0" nodeType="afterEffect">
                                  <p:stCondLst>
                                    <p:cond delay="0"/>
                                  </p:stCondLst>
                                  <p:childTnLst>
                                    <p:set>
                                      <p:cBhvr>
                                        <p:cTn id="174" dur="1" fill="hold">
                                          <p:stCondLst>
                                            <p:cond delay="0"/>
                                          </p:stCondLst>
                                        </p:cTn>
                                        <p:tgtEl>
                                          <p:spTgt spid="142"/>
                                        </p:tgtEl>
                                        <p:attrNameLst>
                                          <p:attrName>style.visibility</p:attrName>
                                        </p:attrNameLst>
                                      </p:cBhvr>
                                      <p:to>
                                        <p:strVal val="visible"/>
                                      </p:to>
                                    </p:set>
                                    <p:animEffect transition="in" filter="fade">
                                      <p:cBhvr>
                                        <p:cTn id="175" dur="500"/>
                                        <p:tgtEl>
                                          <p:spTgt spid="142"/>
                                        </p:tgtEl>
                                      </p:cBhvr>
                                    </p:animEffect>
                                  </p:childTnLst>
                                </p:cTn>
                              </p:par>
                            </p:childTnLst>
                          </p:cTn>
                        </p:par>
                        <p:par>
                          <p:cTn id="176" fill="hold">
                            <p:stCondLst>
                              <p:cond delay="3000"/>
                            </p:stCondLst>
                            <p:childTnLst>
                              <p:par>
                                <p:cTn id="177" presetID="22" presetClass="entr" presetSubtype="8" fill="hold" nodeType="afterEffect">
                                  <p:stCondLst>
                                    <p:cond delay="0"/>
                                  </p:stCondLst>
                                  <p:childTnLst>
                                    <p:set>
                                      <p:cBhvr>
                                        <p:cTn id="178" dur="1" fill="hold">
                                          <p:stCondLst>
                                            <p:cond delay="0"/>
                                          </p:stCondLst>
                                        </p:cTn>
                                        <p:tgtEl>
                                          <p:spTgt spid="126"/>
                                        </p:tgtEl>
                                        <p:attrNameLst>
                                          <p:attrName>style.visibility</p:attrName>
                                        </p:attrNameLst>
                                      </p:cBhvr>
                                      <p:to>
                                        <p:strVal val="visible"/>
                                      </p:to>
                                    </p:set>
                                    <p:animEffect transition="in" filter="wipe(left)">
                                      <p:cBhvr>
                                        <p:cTn id="179" dur="500"/>
                                        <p:tgtEl>
                                          <p:spTgt spid="126"/>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152"/>
                                        </p:tgtEl>
                                        <p:attrNameLst>
                                          <p:attrName>style.visibility</p:attrName>
                                        </p:attrNameLst>
                                      </p:cBhvr>
                                      <p:to>
                                        <p:strVal val="visible"/>
                                      </p:to>
                                    </p:set>
                                    <p:animEffect transition="in" filter="fade">
                                      <p:cBhvr>
                                        <p:cTn id="182" dur="500"/>
                                        <p:tgtEl>
                                          <p:spTgt spid="152"/>
                                        </p:tgtEl>
                                      </p:cBhvr>
                                    </p:animEffect>
                                  </p:childTnLst>
                                </p:cTn>
                              </p:par>
                            </p:childTnLst>
                          </p:cTn>
                        </p:par>
                        <p:par>
                          <p:cTn id="183" fill="hold">
                            <p:stCondLst>
                              <p:cond delay="3500"/>
                            </p:stCondLst>
                            <p:childTnLst>
                              <p:par>
                                <p:cTn id="184" presetID="10" presetClass="entr" presetSubtype="0" fill="hold" grpId="0" nodeType="afterEffect">
                                  <p:stCondLst>
                                    <p:cond delay="0"/>
                                  </p:stCondLst>
                                  <p:childTnLst>
                                    <p:set>
                                      <p:cBhvr>
                                        <p:cTn id="185" dur="1" fill="hold">
                                          <p:stCondLst>
                                            <p:cond delay="0"/>
                                          </p:stCondLst>
                                        </p:cTn>
                                        <p:tgtEl>
                                          <p:spTgt spid="148"/>
                                        </p:tgtEl>
                                        <p:attrNameLst>
                                          <p:attrName>style.visibility</p:attrName>
                                        </p:attrNameLst>
                                      </p:cBhvr>
                                      <p:to>
                                        <p:strVal val="visible"/>
                                      </p:to>
                                    </p:set>
                                    <p:animEffect transition="in" filter="fade">
                                      <p:cBhvr>
                                        <p:cTn id="186" dur="500"/>
                                        <p:tgtEl>
                                          <p:spTgt spid="148"/>
                                        </p:tgtEl>
                                      </p:cBhvr>
                                    </p:animEffect>
                                  </p:childTnLst>
                                </p:cTn>
                              </p:par>
                            </p:childTnLst>
                          </p:cTn>
                        </p:par>
                        <p:par>
                          <p:cTn id="187" fill="hold">
                            <p:stCondLst>
                              <p:cond delay="4000"/>
                            </p:stCondLst>
                            <p:childTnLst>
                              <p:par>
                                <p:cTn id="188" presetID="10" presetClass="entr" presetSubtype="0" fill="hold" grpId="0" nodeType="afterEffect">
                                  <p:stCondLst>
                                    <p:cond delay="0"/>
                                  </p:stCondLst>
                                  <p:childTnLst>
                                    <p:set>
                                      <p:cBhvr>
                                        <p:cTn id="189" dur="1" fill="hold">
                                          <p:stCondLst>
                                            <p:cond delay="0"/>
                                          </p:stCondLst>
                                        </p:cTn>
                                        <p:tgtEl>
                                          <p:spTgt spid="147"/>
                                        </p:tgtEl>
                                        <p:attrNameLst>
                                          <p:attrName>style.visibility</p:attrName>
                                        </p:attrNameLst>
                                      </p:cBhvr>
                                      <p:to>
                                        <p:strVal val="visible"/>
                                      </p:to>
                                    </p:set>
                                    <p:animEffect transition="in" filter="fade">
                                      <p:cBhvr>
                                        <p:cTn id="190" dur="500"/>
                                        <p:tgtEl>
                                          <p:spTgt spid="147"/>
                                        </p:tgtEl>
                                      </p:cBhvr>
                                    </p:animEffect>
                                  </p:childTnLst>
                                </p:cTn>
                              </p:par>
                            </p:childTnLst>
                          </p:cTn>
                        </p:par>
                        <p:par>
                          <p:cTn id="191" fill="hold">
                            <p:stCondLst>
                              <p:cond delay="4500"/>
                            </p:stCondLst>
                            <p:childTnLst>
                              <p:par>
                                <p:cTn id="192" presetID="22" presetClass="entr" presetSubtype="2" fill="hold" nodeType="afterEffect">
                                  <p:stCondLst>
                                    <p:cond delay="0"/>
                                  </p:stCondLst>
                                  <p:childTnLst>
                                    <p:set>
                                      <p:cBhvr>
                                        <p:cTn id="193" dur="1" fill="hold">
                                          <p:stCondLst>
                                            <p:cond delay="0"/>
                                          </p:stCondLst>
                                        </p:cTn>
                                        <p:tgtEl>
                                          <p:spTgt spid="127"/>
                                        </p:tgtEl>
                                        <p:attrNameLst>
                                          <p:attrName>style.visibility</p:attrName>
                                        </p:attrNameLst>
                                      </p:cBhvr>
                                      <p:to>
                                        <p:strVal val="visible"/>
                                      </p:to>
                                    </p:set>
                                    <p:animEffect transition="in" filter="wipe(right)">
                                      <p:cBhvr>
                                        <p:cTn id="194" dur="500"/>
                                        <p:tgtEl>
                                          <p:spTgt spid="127"/>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53"/>
                                        </p:tgtEl>
                                        <p:attrNameLst>
                                          <p:attrName>style.visibility</p:attrName>
                                        </p:attrNameLst>
                                      </p:cBhvr>
                                      <p:to>
                                        <p:strVal val="visible"/>
                                      </p:to>
                                    </p:set>
                                    <p:animEffect transition="in" filter="fade">
                                      <p:cBhvr>
                                        <p:cTn id="197" dur="500"/>
                                        <p:tgtEl>
                                          <p:spTgt spid="153"/>
                                        </p:tgtEl>
                                      </p:cBhvr>
                                    </p:animEffect>
                                  </p:childTnLst>
                                </p:cTn>
                              </p:par>
                            </p:childTnLst>
                          </p:cTn>
                        </p:par>
                        <p:par>
                          <p:cTn id="198" fill="hold">
                            <p:stCondLst>
                              <p:cond delay="5000"/>
                            </p:stCondLst>
                            <p:childTnLst>
                              <p:par>
                                <p:cTn id="199" presetID="10" presetClass="entr" presetSubtype="0" fill="hold" grpId="0" nodeType="afterEffect">
                                  <p:stCondLst>
                                    <p:cond delay="0"/>
                                  </p:stCondLst>
                                  <p:childTnLst>
                                    <p:set>
                                      <p:cBhvr>
                                        <p:cTn id="200" dur="1" fill="hold">
                                          <p:stCondLst>
                                            <p:cond delay="0"/>
                                          </p:stCondLst>
                                        </p:cTn>
                                        <p:tgtEl>
                                          <p:spTgt spid="145"/>
                                        </p:tgtEl>
                                        <p:attrNameLst>
                                          <p:attrName>style.visibility</p:attrName>
                                        </p:attrNameLst>
                                      </p:cBhvr>
                                      <p:to>
                                        <p:strVal val="visible"/>
                                      </p:to>
                                    </p:set>
                                    <p:animEffect transition="in" filter="fade">
                                      <p:cBhvr>
                                        <p:cTn id="201" dur="500"/>
                                        <p:tgtEl>
                                          <p:spTgt spid="145"/>
                                        </p:tgtEl>
                                      </p:cBhvr>
                                    </p:animEffect>
                                  </p:childTnLst>
                                </p:cTn>
                              </p:par>
                            </p:childTnLst>
                          </p:cTn>
                        </p:par>
                        <p:par>
                          <p:cTn id="202" fill="hold">
                            <p:stCondLst>
                              <p:cond delay="5500"/>
                            </p:stCondLst>
                            <p:childTnLst>
                              <p:par>
                                <p:cTn id="203" presetID="10" presetClass="entr" presetSubtype="0" fill="hold" grpId="0" nodeType="afterEffect">
                                  <p:stCondLst>
                                    <p:cond delay="0"/>
                                  </p:stCondLst>
                                  <p:childTnLst>
                                    <p:set>
                                      <p:cBhvr>
                                        <p:cTn id="204" dur="1" fill="hold">
                                          <p:stCondLst>
                                            <p:cond delay="0"/>
                                          </p:stCondLst>
                                        </p:cTn>
                                        <p:tgtEl>
                                          <p:spTgt spid="146"/>
                                        </p:tgtEl>
                                        <p:attrNameLst>
                                          <p:attrName>style.visibility</p:attrName>
                                        </p:attrNameLst>
                                      </p:cBhvr>
                                      <p:to>
                                        <p:strVal val="visible"/>
                                      </p:to>
                                    </p:set>
                                    <p:animEffect transition="in" filter="fade">
                                      <p:cBhvr>
                                        <p:cTn id="205" dur="500"/>
                                        <p:tgtEl>
                                          <p:spTgt spid="146"/>
                                        </p:tgtEl>
                                      </p:cBhvr>
                                    </p:animEffect>
                                  </p:childTnLst>
                                </p:cTn>
                              </p:par>
                            </p:childTnLst>
                          </p:cTn>
                        </p:par>
                        <p:par>
                          <p:cTn id="206" fill="hold">
                            <p:stCondLst>
                              <p:cond delay="6000"/>
                            </p:stCondLst>
                            <p:childTnLst>
                              <p:par>
                                <p:cTn id="207" presetID="22" presetClass="entr" presetSubtype="8" fill="hold" nodeType="afterEffect">
                                  <p:stCondLst>
                                    <p:cond delay="0"/>
                                  </p:stCondLst>
                                  <p:childTnLst>
                                    <p:set>
                                      <p:cBhvr>
                                        <p:cTn id="208" dur="1" fill="hold">
                                          <p:stCondLst>
                                            <p:cond delay="0"/>
                                          </p:stCondLst>
                                        </p:cTn>
                                        <p:tgtEl>
                                          <p:spTgt spid="129"/>
                                        </p:tgtEl>
                                        <p:attrNameLst>
                                          <p:attrName>style.visibility</p:attrName>
                                        </p:attrNameLst>
                                      </p:cBhvr>
                                      <p:to>
                                        <p:strVal val="visible"/>
                                      </p:to>
                                    </p:set>
                                    <p:animEffect transition="in" filter="wipe(left)">
                                      <p:cBhvr>
                                        <p:cTn id="209" dur="500"/>
                                        <p:tgtEl>
                                          <p:spTgt spid="129"/>
                                        </p:tgtEl>
                                      </p:cBhvr>
                                    </p:animEffect>
                                  </p:childTnLst>
                                </p:cTn>
                              </p:par>
                              <p:par>
                                <p:cTn id="210" presetID="10" presetClass="entr" presetSubtype="0" fill="hold" nodeType="withEffect">
                                  <p:stCondLst>
                                    <p:cond delay="0"/>
                                  </p:stCondLst>
                                  <p:childTnLst>
                                    <p:set>
                                      <p:cBhvr>
                                        <p:cTn id="211" dur="1" fill="hold">
                                          <p:stCondLst>
                                            <p:cond delay="0"/>
                                          </p:stCondLst>
                                        </p:cTn>
                                        <p:tgtEl>
                                          <p:spTgt spid="154"/>
                                        </p:tgtEl>
                                        <p:attrNameLst>
                                          <p:attrName>style.visibility</p:attrName>
                                        </p:attrNameLst>
                                      </p:cBhvr>
                                      <p:to>
                                        <p:strVal val="visible"/>
                                      </p:to>
                                    </p:set>
                                    <p:animEffect transition="in" filter="fade">
                                      <p:cBhvr>
                                        <p:cTn id="212" dur="500"/>
                                        <p:tgtEl>
                                          <p:spTgt spid="154"/>
                                        </p:tgtEl>
                                      </p:cBhvr>
                                    </p:animEffect>
                                  </p:childTnLst>
                                </p:cTn>
                              </p:par>
                            </p:childTnLst>
                          </p:cTn>
                        </p:par>
                        <p:par>
                          <p:cTn id="213" fill="hold">
                            <p:stCondLst>
                              <p:cond delay="6500"/>
                            </p:stCondLst>
                            <p:childTnLst>
                              <p:par>
                                <p:cTn id="214" presetID="10" presetClass="entr" presetSubtype="0" fill="hold" grpId="0" nodeType="afterEffect">
                                  <p:stCondLst>
                                    <p:cond delay="0"/>
                                  </p:stCondLst>
                                  <p:childTnLst>
                                    <p:set>
                                      <p:cBhvr>
                                        <p:cTn id="215" dur="1" fill="hold">
                                          <p:stCondLst>
                                            <p:cond delay="0"/>
                                          </p:stCondLst>
                                        </p:cTn>
                                        <p:tgtEl>
                                          <p:spTgt spid="151"/>
                                        </p:tgtEl>
                                        <p:attrNameLst>
                                          <p:attrName>style.visibility</p:attrName>
                                        </p:attrNameLst>
                                      </p:cBhvr>
                                      <p:to>
                                        <p:strVal val="visible"/>
                                      </p:to>
                                    </p:set>
                                    <p:animEffect transition="in" filter="fade">
                                      <p:cBhvr>
                                        <p:cTn id="216" dur="500"/>
                                        <p:tgtEl>
                                          <p:spTgt spid="151"/>
                                        </p:tgtEl>
                                      </p:cBhvr>
                                    </p:animEffect>
                                  </p:childTnLst>
                                </p:cTn>
                              </p:par>
                            </p:childTnLst>
                          </p:cTn>
                        </p:par>
                        <p:par>
                          <p:cTn id="217" fill="hold">
                            <p:stCondLst>
                              <p:cond delay="7000"/>
                            </p:stCondLst>
                            <p:childTnLst>
                              <p:par>
                                <p:cTn id="218" presetID="10" presetClass="entr" presetSubtype="0" fill="hold" grpId="0" nodeType="afterEffect">
                                  <p:stCondLst>
                                    <p:cond delay="0"/>
                                  </p:stCondLst>
                                  <p:childTnLst>
                                    <p:set>
                                      <p:cBhvr>
                                        <p:cTn id="219" dur="1" fill="hold">
                                          <p:stCondLst>
                                            <p:cond delay="0"/>
                                          </p:stCondLst>
                                        </p:cTn>
                                        <p:tgtEl>
                                          <p:spTgt spid="150"/>
                                        </p:tgtEl>
                                        <p:attrNameLst>
                                          <p:attrName>style.visibility</p:attrName>
                                        </p:attrNameLst>
                                      </p:cBhvr>
                                      <p:to>
                                        <p:strVal val="visible"/>
                                      </p:to>
                                    </p:set>
                                    <p:animEffect transition="in" filter="fade">
                                      <p:cBhvr>
                                        <p:cTn id="220" dur="500"/>
                                        <p:tgtEl>
                                          <p:spTgt spid="150"/>
                                        </p:tgtEl>
                                      </p:cBhvr>
                                    </p:animEffect>
                                  </p:childTnLst>
                                </p:cTn>
                              </p:par>
                            </p:childTnLst>
                          </p:cTn>
                        </p:par>
                        <p:par>
                          <p:cTn id="221" fill="hold">
                            <p:stCondLst>
                              <p:cond delay="7500"/>
                            </p:stCondLst>
                            <p:childTnLst>
                              <p:par>
                                <p:cTn id="222" presetID="22" presetClass="entr" presetSubtype="2" fill="hold" nodeType="afterEffect">
                                  <p:stCondLst>
                                    <p:cond delay="0"/>
                                  </p:stCondLst>
                                  <p:childTnLst>
                                    <p:set>
                                      <p:cBhvr>
                                        <p:cTn id="223" dur="1" fill="hold">
                                          <p:stCondLst>
                                            <p:cond delay="0"/>
                                          </p:stCondLst>
                                        </p:cTn>
                                        <p:tgtEl>
                                          <p:spTgt spid="149"/>
                                        </p:tgtEl>
                                        <p:attrNameLst>
                                          <p:attrName>style.visibility</p:attrName>
                                        </p:attrNameLst>
                                      </p:cBhvr>
                                      <p:to>
                                        <p:strVal val="visible"/>
                                      </p:to>
                                    </p:set>
                                    <p:animEffect transition="in" filter="wipe(right)">
                                      <p:cBhvr>
                                        <p:cTn id="224" dur="500"/>
                                        <p:tgtEl>
                                          <p:spTgt spid="149"/>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173"/>
                                        </p:tgtEl>
                                        <p:attrNameLst>
                                          <p:attrName>style.visibility</p:attrName>
                                        </p:attrNameLst>
                                      </p:cBhvr>
                                      <p:to>
                                        <p:strVal val="visible"/>
                                      </p:to>
                                    </p:set>
                                    <p:animEffect transition="in" filter="fade">
                                      <p:cBhvr>
                                        <p:cTn id="227" dur="500"/>
                                        <p:tgtEl>
                                          <p:spTgt spid="173"/>
                                        </p:tgtEl>
                                      </p:cBhvr>
                                    </p:animEffect>
                                  </p:childTnLst>
                                </p:cTn>
                              </p:par>
                              <p:par>
                                <p:cTn id="228" presetID="22" presetClass="entr" presetSubtype="1" fill="hold" nodeType="withEffect">
                                  <p:stCondLst>
                                    <p:cond delay="200"/>
                                  </p:stCondLst>
                                  <p:childTnLst>
                                    <p:set>
                                      <p:cBhvr>
                                        <p:cTn id="229" dur="1" fill="hold">
                                          <p:stCondLst>
                                            <p:cond delay="0"/>
                                          </p:stCondLst>
                                        </p:cTn>
                                        <p:tgtEl>
                                          <p:spTgt spid="175"/>
                                        </p:tgtEl>
                                        <p:attrNameLst>
                                          <p:attrName>style.visibility</p:attrName>
                                        </p:attrNameLst>
                                      </p:cBhvr>
                                      <p:to>
                                        <p:strVal val="visible"/>
                                      </p:to>
                                    </p:set>
                                    <p:animEffect transition="in" filter="wipe(up)">
                                      <p:cBhvr>
                                        <p:cTn id="230" dur="500"/>
                                        <p:tgtEl>
                                          <p:spTgt spid="175"/>
                                        </p:tgtEl>
                                      </p:cBhvr>
                                    </p:animEffect>
                                  </p:childTnLst>
                                </p:cTn>
                              </p:par>
                              <p:par>
                                <p:cTn id="231" presetID="10" presetClass="entr" presetSubtype="0" fill="hold" grpId="0" nodeType="withEffect">
                                  <p:stCondLst>
                                    <p:cond delay="200"/>
                                  </p:stCondLst>
                                  <p:childTnLst>
                                    <p:set>
                                      <p:cBhvr>
                                        <p:cTn id="232" dur="1" fill="hold">
                                          <p:stCondLst>
                                            <p:cond delay="0"/>
                                          </p:stCondLst>
                                        </p:cTn>
                                        <p:tgtEl>
                                          <p:spTgt spid="174"/>
                                        </p:tgtEl>
                                        <p:attrNameLst>
                                          <p:attrName>style.visibility</p:attrName>
                                        </p:attrNameLst>
                                      </p:cBhvr>
                                      <p:to>
                                        <p:strVal val="visible"/>
                                      </p:to>
                                    </p:set>
                                    <p:animEffect transition="in" filter="fade">
                                      <p:cBhvr>
                                        <p:cTn id="233" dur="500"/>
                                        <p:tgtEl>
                                          <p:spTgt spid="174"/>
                                        </p:tgtEl>
                                      </p:cBhvr>
                                    </p:animEffect>
                                  </p:childTnLst>
                                </p:cTn>
                              </p:par>
                            </p:childTnLst>
                          </p:cTn>
                        </p:par>
                        <p:par>
                          <p:cTn id="234" fill="hold">
                            <p:stCondLst>
                              <p:cond delay="8200"/>
                            </p:stCondLst>
                            <p:childTnLst>
                              <p:par>
                                <p:cTn id="235" presetID="22" presetClass="entr" presetSubtype="8" fill="hold" nodeType="afterEffect">
                                  <p:stCondLst>
                                    <p:cond delay="0"/>
                                  </p:stCondLst>
                                  <p:childTnLst>
                                    <p:set>
                                      <p:cBhvr>
                                        <p:cTn id="236" dur="1" fill="hold">
                                          <p:stCondLst>
                                            <p:cond delay="0"/>
                                          </p:stCondLst>
                                        </p:cTn>
                                        <p:tgtEl>
                                          <p:spTgt spid="201"/>
                                        </p:tgtEl>
                                        <p:attrNameLst>
                                          <p:attrName>style.visibility</p:attrName>
                                        </p:attrNameLst>
                                      </p:cBhvr>
                                      <p:to>
                                        <p:strVal val="visible"/>
                                      </p:to>
                                    </p:set>
                                    <p:animEffect transition="in" filter="wipe(left)">
                                      <p:cBhvr>
                                        <p:cTn id="237" dur="500"/>
                                        <p:tgtEl>
                                          <p:spTgt spid="201"/>
                                        </p:tgtEl>
                                      </p:cBhvr>
                                    </p:animEffect>
                                  </p:childTnLst>
                                </p:cTn>
                              </p:par>
                              <p:par>
                                <p:cTn id="238" presetID="10" presetClass="entr" presetSubtype="0" fill="hold" grpId="0" nodeType="withEffect">
                                  <p:stCondLst>
                                    <p:cond delay="0"/>
                                  </p:stCondLst>
                                  <p:childTnLst>
                                    <p:set>
                                      <p:cBhvr>
                                        <p:cTn id="239" dur="1" fill="hold">
                                          <p:stCondLst>
                                            <p:cond delay="0"/>
                                          </p:stCondLst>
                                        </p:cTn>
                                        <p:tgtEl>
                                          <p:spTgt spid="208"/>
                                        </p:tgtEl>
                                        <p:attrNameLst>
                                          <p:attrName>style.visibility</p:attrName>
                                        </p:attrNameLst>
                                      </p:cBhvr>
                                      <p:to>
                                        <p:strVal val="visible"/>
                                      </p:to>
                                    </p:set>
                                    <p:animEffect transition="in" filter="fade">
                                      <p:cBhvr>
                                        <p:cTn id="240" dur="500"/>
                                        <p:tgtEl>
                                          <p:spTgt spid="208"/>
                                        </p:tgtEl>
                                      </p:cBhvr>
                                    </p:animEffect>
                                  </p:childTnLst>
                                </p:cTn>
                              </p:par>
                            </p:childTnLst>
                          </p:cTn>
                        </p:par>
                        <p:par>
                          <p:cTn id="241" fill="hold">
                            <p:stCondLst>
                              <p:cond delay="8700"/>
                            </p:stCondLst>
                            <p:childTnLst>
                              <p:par>
                                <p:cTn id="242" presetID="10" presetClass="entr" presetSubtype="0" fill="hold" grpId="0" nodeType="afterEffect">
                                  <p:stCondLst>
                                    <p:cond delay="0"/>
                                  </p:stCondLst>
                                  <p:childTnLst>
                                    <p:set>
                                      <p:cBhvr>
                                        <p:cTn id="243" dur="1" fill="hold">
                                          <p:stCondLst>
                                            <p:cond delay="0"/>
                                          </p:stCondLst>
                                        </p:cTn>
                                        <p:tgtEl>
                                          <p:spTgt spid="204"/>
                                        </p:tgtEl>
                                        <p:attrNameLst>
                                          <p:attrName>style.visibility</p:attrName>
                                        </p:attrNameLst>
                                      </p:cBhvr>
                                      <p:to>
                                        <p:strVal val="visible"/>
                                      </p:to>
                                    </p:set>
                                    <p:animEffect transition="in" filter="fade">
                                      <p:cBhvr>
                                        <p:cTn id="244" dur="500"/>
                                        <p:tgtEl>
                                          <p:spTgt spid="204"/>
                                        </p:tgtEl>
                                      </p:cBhvr>
                                    </p:animEffect>
                                  </p:childTnLst>
                                </p:cTn>
                              </p:par>
                            </p:childTnLst>
                          </p:cTn>
                        </p:par>
                        <p:par>
                          <p:cTn id="245" fill="hold">
                            <p:stCondLst>
                              <p:cond delay="9200"/>
                            </p:stCondLst>
                            <p:childTnLst>
                              <p:par>
                                <p:cTn id="246" presetID="10" presetClass="entr" presetSubtype="0" fill="hold" grpId="0" nodeType="afterEffect">
                                  <p:stCondLst>
                                    <p:cond delay="0"/>
                                  </p:stCondLst>
                                  <p:childTnLst>
                                    <p:set>
                                      <p:cBhvr>
                                        <p:cTn id="247" dur="1" fill="hold">
                                          <p:stCondLst>
                                            <p:cond delay="0"/>
                                          </p:stCondLst>
                                        </p:cTn>
                                        <p:tgtEl>
                                          <p:spTgt spid="211"/>
                                        </p:tgtEl>
                                        <p:attrNameLst>
                                          <p:attrName>style.visibility</p:attrName>
                                        </p:attrNameLst>
                                      </p:cBhvr>
                                      <p:to>
                                        <p:strVal val="visible"/>
                                      </p:to>
                                    </p:set>
                                    <p:animEffect transition="in" filter="fade">
                                      <p:cBhvr>
                                        <p:cTn id="248" dur="500"/>
                                        <p:tgtEl>
                                          <p:spTgt spid="211"/>
                                        </p:tgtEl>
                                      </p:cBhvr>
                                    </p:animEffect>
                                  </p:childTnLst>
                                </p:cTn>
                              </p:par>
                            </p:childTnLst>
                          </p:cTn>
                        </p:par>
                        <p:par>
                          <p:cTn id="249" fill="hold">
                            <p:stCondLst>
                              <p:cond delay="9700"/>
                            </p:stCondLst>
                            <p:childTnLst>
                              <p:par>
                                <p:cTn id="250" presetID="10" presetClass="entr" presetSubtype="0" fill="hold" grpId="0" nodeType="afterEffect">
                                  <p:stCondLst>
                                    <p:cond delay="0"/>
                                  </p:stCondLst>
                                  <p:childTnLst>
                                    <p:set>
                                      <p:cBhvr>
                                        <p:cTn id="251" dur="1" fill="hold">
                                          <p:stCondLst>
                                            <p:cond delay="0"/>
                                          </p:stCondLst>
                                        </p:cTn>
                                        <p:tgtEl>
                                          <p:spTgt spid="209"/>
                                        </p:tgtEl>
                                        <p:attrNameLst>
                                          <p:attrName>style.visibility</p:attrName>
                                        </p:attrNameLst>
                                      </p:cBhvr>
                                      <p:to>
                                        <p:strVal val="visible"/>
                                      </p:to>
                                    </p:set>
                                    <p:animEffect transition="in" filter="fade">
                                      <p:cBhvr>
                                        <p:cTn id="252" dur="500"/>
                                        <p:tgtEl>
                                          <p:spTgt spid="209"/>
                                        </p:tgtEl>
                                      </p:cBhvr>
                                    </p:animEffect>
                                  </p:childTnLst>
                                </p:cTn>
                              </p:par>
                            </p:childTnLst>
                          </p:cTn>
                        </p:par>
                        <p:par>
                          <p:cTn id="253" fill="hold">
                            <p:stCondLst>
                              <p:cond delay="10200"/>
                            </p:stCondLst>
                            <p:childTnLst>
                              <p:par>
                                <p:cTn id="254" presetID="10" presetClass="entr" presetSubtype="0" fill="hold" grpId="0" nodeType="afterEffect">
                                  <p:stCondLst>
                                    <p:cond delay="0"/>
                                  </p:stCondLst>
                                  <p:childTnLst>
                                    <p:set>
                                      <p:cBhvr>
                                        <p:cTn id="255" dur="1" fill="hold">
                                          <p:stCondLst>
                                            <p:cond delay="0"/>
                                          </p:stCondLst>
                                        </p:cTn>
                                        <p:tgtEl>
                                          <p:spTgt spid="214"/>
                                        </p:tgtEl>
                                        <p:attrNameLst>
                                          <p:attrName>style.visibility</p:attrName>
                                        </p:attrNameLst>
                                      </p:cBhvr>
                                      <p:to>
                                        <p:strVal val="visible"/>
                                      </p:to>
                                    </p:set>
                                    <p:animEffect transition="in" filter="fade">
                                      <p:cBhvr>
                                        <p:cTn id="256" dur="500"/>
                                        <p:tgtEl>
                                          <p:spTgt spid="214"/>
                                        </p:tgtEl>
                                      </p:cBhvr>
                                    </p:animEffect>
                                  </p:childTnLst>
                                </p:cTn>
                              </p:par>
                            </p:childTnLst>
                          </p:cTn>
                        </p:par>
                        <p:par>
                          <p:cTn id="257" fill="hold">
                            <p:stCondLst>
                              <p:cond delay="10700"/>
                            </p:stCondLst>
                            <p:childTnLst>
                              <p:par>
                                <p:cTn id="258" presetID="22" presetClass="entr" presetSubtype="2" fill="hold" nodeType="afterEffect">
                                  <p:stCondLst>
                                    <p:cond delay="0"/>
                                  </p:stCondLst>
                                  <p:childTnLst>
                                    <p:set>
                                      <p:cBhvr>
                                        <p:cTn id="259" dur="1" fill="hold">
                                          <p:stCondLst>
                                            <p:cond delay="0"/>
                                          </p:stCondLst>
                                        </p:cTn>
                                        <p:tgtEl>
                                          <p:spTgt spid="210"/>
                                        </p:tgtEl>
                                        <p:attrNameLst>
                                          <p:attrName>style.visibility</p:attrName>
                                        </p:attrNameLst>
                                      </p:cBhvr>
                                      <p:to>
                                        <p:strVal val="visible"/>
                                      </p:to>
                                    </p:set>
                                    <p:animEffect transition="in" filter="wipe(right)">
                                      <p:cBhvr>
                                        <p:cTn id="260" dur="500"/>
                                        <p:tgtEl>
                                          <p:spTgt spid="210"/>
                                        </p:tgtEl>
                                      </p:cBhvr>
                                    </p:animEffect>
                                  </p:childTnLst>
                                </p:cTn>
                              </p:par>
                              <p:par>
                                <p:cTn id="261" presetID="22" presetClass="entr" presetSubtype="8" fill="hold" nodeType="withEffect">
                                  <p:stCondLst>
                                    <p:cond delay="0"/>
                                  </p:stCondLst>
                                  <p:childTnLst>
                                    <p:set>
                                      <p:cBhvr>
                                        <p:cTn id="262" dur="1" fill="hold">
                                          <p:stCondLst>
                                            <p:cond delay="0"/>
                                          </p:stCondLst>
                                        </p:cTn>
                                        <p:tgtEl>
                                          <p:spTgt spid="215"/>
                                        </p:tgtEl>
                                        <p:attrNameLst>
                                          <p:attrName>style.visibility</p:attrName>
                                        </p:attrNameLst>
                                      </p:cBhvr>
                                      <p:to>
                                        <p:strVal val="visible"/>
                                      </p:to>
                                    </p:set>
                                    <p:animEffect transition="in" filter="wipe(left)">
                                      <p:cBhvr>
                                        <p:cTn id="263" dur="500"/>
                                        <p:tgtEl>
                                          <p:spTgt spid="215"/>
                                        </p:tgtEl>
                                      </p:cBhvr>
                                    </p:animEffect>
                                  </p:childTnLst>
                                </p:cTn>
                              </p:par>
                              <p:par>
                                <p:cTn id="264" presetID="10" presetClass="entr" presetSubtype="0" fill="hold" grpId="0" nodeType="withEffect">
                                  <p:stCondLst>
                                    <p:cond delay="0"/>
                                  </p:stCondLst>
                                  <p:childTnLst>
                                    <p:set>
                                      <p:cBhvr>
                                        <p:cTn id="265" dur="1" fill="hold">
                                          <p:stCondLst>
                                            <p:cond delay="0"/>
                                          </p:stCondLst>
                                        </p:cTn>
                                        <p:tgtEl>
                                          <p:spTgt spid="212"/>
                                        </p:tgtEl>
                                        <p:attrNameLst>
                                          <p:attrName>style.visibility</p:attrName>
                                        </p:attrNameLst>
                                      </p:cBhvr>
                                      <p:to>
                                        <p:strVal val="visible"/>
                                      </p:to>
                                    </p:set>
                                    <p:animEffect transition="in" filter="fade">
                                      <p:cBhvr>
                                        <p:cTn id="266" dur="500"/>
                                        <p:tgtEl>
                                          <p:spTgt spid="212"/>
                                        </p:tgtEl>
                                      </p:cBhvr>
                                    </p:animEffect>
                                  </p:childTnLst>
                                </p:cTn>
                              </p:par>
                              <p:par>
                                <p:cTn id="267" presetID="10" presetClass="entr" presetSubtype="0" fill="hold" grpId="0" nodeType="withEffect">
                                  <p:stCondLst>
                                    <p:cond delay="0"/>
                                  </p:stCondLst>
                                  <p:childTnLst>
                                    <p:set>
                                      <p:cBhvr>
                                        <p:cTn id="268" dur="1" fill="hold">
                                          <p:stCondLst>
                                            <p:cond delay="0"/>
                                          </p:stCondLst>
                                        </p:cTn>
                                        <p:tgtEl>
                                          <p:spTgt spid="217"/>
                                        </p:tgtEl>
                                        <p:attrNameLst>
                                          <p:attrName>style.visibility</p:attrName>
                                        </p:attrNameLst>
                                      </p:cBhvr>
                                      <p:to>
                                        <p:strVal val="visible"/>
                                      </p:to>
                                    </p:set>
                                    <p:animEffect transition="in" filter="fade">
                                      <p:cBhvr>
                                        <p:cTn id="269" dur="500"/>
                                        <p:tgtEl>
                                          <p:spTgt spid="217"/>
                                        </p:tgtEl>
                                      </p:cBhvr>
                                    </p:animEffect>
                                  </p:childTnLst>
                                </p:cTn>
                              </p:par>
                            </p:childTnLst>
                          </p:cTn>
                        </p:par>
                        <p:par>
                          <p:cTn id="270" fill="hold">
                            <p:stCondLst>
                              <p:cond delay="11200"/>
                            </p:stCondLst>
                            <p:childTnLst>
                              <p:par>
                                <p:cTn id="271" presetID="10" presetClass="entr" presetSubtype="0" fill="hold" grpId="0" nodeType="afterEffect">
                                  <p:stCondLst>
                                    <p:cond delay="0"/>
                                  </p:stCondLst>
                                  <p:childTnLst>
                                    <p:set>
                                      <p:cBhvr>
                                        <p:cTn id="272" dur="1" fill="hold">
                                          <p:stCondLst>
                                            <p:cond delay="0"/>
                                          </p:stCondLst>
                                        </p:cTn>
                                        <p:tgtEl>
                                          <p:spTgt spid="213"/>
                                        </p:tgtEl>
                                        <p:attrNameLst>
                                          <p:attrName>style.visibility</p:attrName>
                                        </p:attrNameLst>
                                      </p:cBhvr>
                                      <p:to>
                                        <p:strVal val="visible"/>
                                      </p:to>
                                    </p:set>
                                    <p:animEffect transition="in" filter="fade">
                                      <p:cBhvr>
                                        <p:cTn id="273" dur="500"/>
                                        <p:tgtEl>
                                          <p:spTgt spid="213"/>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216"/>
                                        </p:tgtEl>
                                        <p:attrNameLst>
                                          <p:attrName>style.visibility</p:attrName>
                                        </p:attrNameLst>
                                      </p:cBhvr>
                                      <p:to>
                                        <p:strVal val="visible"/>
                                      </p:to>
                                    </p:set>
                                    <p:animEffect transition="in" filter="fade">
                                      <p:cBhvr>
                                        <p:cTn id="276" dur="500"/>
                                        <p:tgtEl>
                                          <p:spTgt spid="216"/>
                                        </p:tgtEl>
                                      </p:cBhvr>
                                    </p:animEffect>
                                  </p:childTnLst>
                                </p:cTn>
                              </p:par>
                            </p:childTnLst>
                          </p:cTn>
                        </p:par>
                        <p:par>
                          <p:cTn id="277" fill="hold">
                            <p:stCondLst>
                              <p:cond delay="11700"/>
                            </p:stCondLst>
                            <p:childTnLst>
                              <p:par>
                                <p:cTn id="278" presetID="10" presetClass="entr" presetSubtype="0" fill="hold" grpId="0" nodeType="afterEffect">
                                  <p:stCondLst>
                                    <p:cond delay="0"/>
                                  </p:stCondLst>
                                  <p:childTnLst>
                                    <p:set>
                                      <p:cBhvr>
                                        <p:cTn id="279" dur="1" fill="hold">
                                          <p:stCondLst>
                                            <p:cond delay="0"/>
                                          </p:stCondLst>
                                        </p:cTn>
                                        <p:tgtEl>
                                          <p:spTgt spid="219"/>
                                        </p:tgtEl>
                                        <p:attrNameLst>
                                          <p:attrName>style.visibility</p:attrName>
                                        </p:attrNameLst>
                                      </p:cBhvr>
                                      <p:to>
                                        <p:strVal val="visible"/>
                                      </p:to>
                                    </p:set>
                                    <p:animEffect transition="in" filter="fade">
                                      <p:cBhvr>
                                        <p:cTn id="280" dur="500"/>
                                        <p:tgtEl>
                                          <p:spTgt spid="219"/>
                                        </p:tgtEl>
                                      </p:cBhvr>
                                    </p:animEffect>
                                  </p:childTnLst>
                                </p:cTn>
                              </p:par>
                            </p:childTnLst>
                          </p:cTn>
                        </p:par>
                        <p:par>
                          <p:cTn id="281" fill="hold">
                            <p:stCondLst>
                              <p:cond delay="12200"/>
                            </p:stCondLst>
                            <p:childTnLst>
                              <p:par>
                                <p:cTn id="282" presetID="22" presetClass="entr" presetSubtype="2" fill="hold" nodeType="afterEffect">
                                  <p:stCondLst>
                                    <p:cond delay="0"/>
                                  </p:stCondLst>
                                  <p:childTnLst>
                                    <p:set>
                                      <p:cBhvr>
                                        <p:cTn id="283" dur="1" fill="hold">
                                          <p:stCondLst>
                                            <p:cond delay="0"/>
                                          </p:stCondLst>
                                        </p:cTn>
                                        <p:tgtEl>
                                          <p:spTgt spid="218"/>
                                        </p:tgtEl>
                                        <p:attrNameLst>
                                          <p:attrName>style.visibility</p:attrName>
                                        </p:attrNameLst>
                                      </p:cBhvr>
                                      <p:to>
                                        <p:strVal val="visible"/>
                                      </p:to>
                                    </p:set>
                                    <p:animEffect transition="in" filter="wipe(right)">
                                      <p:cBhvr>
                                        <p:cTn id="284" dur="500"/>
                                        <p:tgtEl>
                                          <p:spTgt spid="218"/>
                                        </p:tgtEl>
                                      </p:cBhvr>
                                    </p:animEffect>
                                  </p:childTnLst>
                                </p:cTn>
                              </p:par>
                              <p:par>
                                <p:cTn id="285" presetID="10" presetClass="entr" presetSubtype="0" fill="hold" grpId="0" nodeType="withEffect">
                                  <p:stCondLst>
                                    <p:cond delay="0"/>
                                  </p:stCondLst>
                                  <p:childTnLst>
                                    <p:set>
                                      <p:cBhvr>
                                        <p:cTn id="286" dur="1" fill="hold">
                                          <p:stCondLst>
                                            <p:cond delay="0"/>
                                          </p:stCondLst>
                                        </p:cTn>
                                        <p:tgtEl>
                                          <p:spTgt spid="220"/>
                                        </p:tgtEl>
                                        <p:attrNameLst>
                                          <p:attrName>style.visibility</p:attrName>
                                        </p:attrNameLst>
                                      </p:cBhvr>
                                      <p:to>
                                        <p:strVal val="visible"/>
                                      </p:to>
                                    </p:set>
                                    <p:animEffect transition="in" filter="fade">
                                      <p:cBhvr>
                                        <p:cTn id="287" dur="500"/>
                                        <p:tgtEl>
                                          <p:spTgt spid="220"/>
                                        </p:tgtEl>
                                      </p:cBhvr>
                                    </p:animEffect>
                                  </p:childTnLst>
                                </p:cTn>
                              </p:par>
                            </p:childTnLst>
                          </p:cTn>
                        </p:par>
                        <p:par>
                          <p:cTn id="288" fill="hold">
                            <p:stCondLst>
                              <p:cond delay="12700"/>
                            </p:stCondLst>
                            <p:childTnLst>
                              <p:par>
                                <p:cTn id="289" presetID="10" presetClass="entr" presetSubtype="0" fill="hold" grpId="0" nodeType="afterEffect">
                                  <p:stCondLst>
                                    <p:cond delay="0"/>
                                  </p:stCondLst>
                                  <p:childTnLst>
                                    <p:set>
                                      <p:cBhvr>
                                        <p:cTn id="290" dur="1" fill="hold">
                                          <p:stCondLst>
                                            <p:cond delay="0"/>
                                          </p:stCondLst>
                                        </p:cTn>
                                        <p:tgtEl>
                                          <p:spTgt spid="221"/>
                                        </p:tgtEl>
                                        <p:attrNameLst>
                                          <p:attrName>style.visibility</p:attrName>
                                        </p:attrNameLst>
                                      </p:cBhvr>
                                      <p:to>
                                        <p:strVal val="visible"/>
                                      </p:to>
                                    </p:set>
                                    <p:animEffect transition="in" filter="fade">
                                      <p:cBhvr>
                                        <p:cTn id="291"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4" grpId="0"/>
      <p:bldP spid="156" grpId="0"/>
      <p:bldP spid="157" grpId="0"/>
      <p:bldP spid="158" grpId="0"/>
      <p:bldP spid="159" grpId="0"/>
      <p:bldP spid="160" grpId="0"/>
      <p:bldP spid="161" grpId="0"/>
      <p:bldP spid="162" grpId="0"/>
      <p:bldP spid="163" grpId="0"/>
      <p:bldP spid="164" grpId="0"/>
      <p:bldP spid="165" grpId="0"/>
      <p:bldP spid="166" grpId="0"/>
      <p:bldP spid="167" grpId="0"/>
      <p:bldP spid="170" grpId="0"/>
      <p:bldP spid="172" grpId="0"/>
      <p:bldP spid="179" grpId="0" animBg="1"/>
      <p:bldP spid="180" grpId="0" animBg="1"/>
      <p:bldP spid="181" grpId="0" animBg="1"/>
      <p:bldP spid="182" grpId="0" animBg="1"/>
      <p:bldP spid="183" grpId="0" animBg="1"/>
      <p:bldP spid="184" grpId="0" animBg="1"/>
      <p:bldP spid="88" grpId="0"/>
      <p:bldP spid="89" grpId="0"/>
      <p:bldP spid="130" grpId="0"/>
      <p:bldP spid="141" grpId="0"/>
      <p:bldP spid="142" grpId="0"/>
      <p:bldP spid="145" grpId="0"/>
      <p:bldP spid="146" grpId="0"/>
      <p:bldP spid="147" grpId="0"/>
      <p:bldP spid="148" grpId="0"/>
      <p:bldP spid="150" grpId="0"/>
      <p:bldP spid="151" grpId="0"/>
      <p:bldP spid="152" grpId="0" animBg="1"/>
      <p:bldP spid="153" grpId="0" animBg="1"/>
      <p:bldP spid="173" grpId="0" animBg="1"/>
      <p:bldP spid="174" grpId="0"/>
      <p:bldP spid="204" grpId="0"/>
      <p:bldP spid="208" grpId="0" animBg="1"/>
      <p:bldP spid="209" grpId="0"/>
      <p:bldP spid="211" grpId="0"/>
      <p:bldP spid="212" grpId="0" animBg="1"/>
      <p:bldP spid="213" grpId="0"/>
      <p:bldP spid="214" grpId="0"/>
      <p:bldP spid="216" grpId="0"/>
      <p:bldP spid="217" grpId="0" animBg="1"/>
      <p:bldP spid="219" grpId="0"/>
      <p:bldP spid="220" grpId="0" animBg="1"/>
      <p:bldP spid="221" grpId="0"/>
      <p:bldP spid="22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430213" y="0"/>
            <a:ext cx="4753783" cy="1428589"/>
            <a:chOff x="551030" y="-368704"/>
            <a:chExt cx="4753783"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2" y="303925"/>
              <a:ext cx="4103181" cy="687997"/>
              <a:chOff x="1839059" y="967769"/>
              <a:chExt cx="4103181" cy="687997"/>
            </a:xfrm>
          </p:grpSpPr>
          <p:sp>
            <p:nvSpPr>
              <p:cNvPr id="31" name="矩形: 圆角 30">
                <a:extLst>
                  <a:ext uri="{FF2B5EF4-FFF2-40B4-BE49-F238E27FC236}">
                    <a16:creationId xmlns:a16="http://schemas.microsoft.com/office/drawing/2014/main" id="{2DA5E28D-BC59-4566-A76F-F5BF0D7A0402}"/>
                  </a:ext>
                </a:extLst>
              </p:cNvPr>
              <p:cNvSpPr/>
              <p:nvPr/>
            </p:nvSpPr>
            <p:spPr>
              <a:xfrm>
                <a:off x="1839059" y="967769"/>
                <a:ext cx="337016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4" y="1009435"/>
                <a:ext cx="3156146"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性能分析</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41" name="组合 140">
            <a:extLst>
              <a:ext uri="{FF2B5EF4-FFF2-40B4-BE49-F238E27FC236}">
                <a16:creationId xmlns:a16="http://schemas.microsoft.com/office/drawing/2014/main" id="{D4B4EE89-6B66-4821-9292-B56D3982A33F}"/>
              </a:ext>
            </a:extLst>
          </p:cNvPr>
          <p:cNvGrpSpPr/>
          <p:nvPr/>
        </p:nvGrpSpPr>
        <p:grpSpPr>
          <a:xfrm>
            <a:off x="629529" y="1762867"/>
            <a:ext cx="8450676" cy="476221"/>
            <a:chOff x="1403750" y="3593123"/>
            <a:chExt cx="8450676" cy="476221"/>
          </a:xfrm>
        </p:grpSpPr>
        <p:grpSp>
          <p:nvGrpSpPr>
            <p:cNvPr id="142" name="组合 141">
              <a:extLst>
                <a:ext uri="{FF2B5EF4-FFF2-40B4-BE49-F238E27FC236}">
                  <a16:creationId xmlns:a16="http://schemas.microsoft.com/office/drawing/2014/main" id="{FCB8EC4D-C5EB-405E-AAA6-3CEE19F1FCD1}"/>
                </a:ext>
              </a:extLst>
            </p:cNvPr>
            <p:cNvGrpSpPr/>
            <p:nvPr/>
          </p:nvGrpSpPr>
          <p:grpSpPr>
            <a:xfrm>
              <a:off x="1403750" y="3593123"/>
              <a:ext cx="490436" cy="476221"/>
              <a:chOff x="1403750" y="3593123"/>
              <a:chExt cx="808892" cy="785446"/>
            </a:xfrm>
          </p:grpSpPr>
          <p:sp>
            <p:nvSpPr>
              <p:cNvPr id="146" name="对话气泡: 椭圆形 145">
                <a:extLst>
                  <a:ext uri="{FF2B5EF4-FFF2-40B4-BE49-F238E27FC236}">
                    <a16:creationId xmlns:a16="http://schemas.microsoft.com/office/drawing/2014/main" id="{7B79FB73-CB42-4A98-B5FF-D39DD0425D7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round-web-cam_17861">
                <a:extLst>
                  <a:ext uri="{FF2B5EF4-FFF2-40B4-BE49-F238E27FC236}">
                    <a16:creationId xmlns:a16="http://schemas.microsoft.com/office/drawing/2014/main" id="{26B938BD-465B-4E7F-B6E8-FDBF64FD164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5" name="Text Box 79">
              <a:extLst>
                <a:ext uri="{FF2B5EF4-FFF2-40B4-BE49-F238E27FC236}">
                  <a16:creationId xmlns:a16="http://schemas.microsoft.com/office/drawing/2014/main" id="{ACC4EF27-532C-4B7F-8CE0-270407D4E9A8}"/>
                </a:ext>
              </a:extLst>
            </p:cNvPr>
            <p:cNvSpPr txBox="1">
              <a:spLocks noChangeArrowheads="1"/>
            </p:cNvSpPr>
            <p:nvPr/>
          </p:nvSpPr>
          <p:spPr bwMode="auto">
            <a:xfrm>
              <a:off x="1985931" y="3593123"/>
              <a:ext cx="7868495"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1Gbps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的链路，</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15ms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的端到端延迟，</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分组大小为</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1KB </a:t>
              </a:r>
            </a:p>
          </p:txBody>
        </p:sp>
      </p:grpSp>
      <p:grpSp>
        <p:nvGrpSpPr>
          <p:cNvPr id="149" name="Group 18">
            <a:extLst>
              <a:ext uri="{FF2B5EF4-FFF2-40B4-BE49-F238E27FC236}">
                <a16:creationId xmlns:a16="http://schemas.microsoft.com/office/drawing/2014/main" id="{5D1FCAE0-4525-4DA3-976E-313C1D56725C}"/>
              </a:ext>
            </a:extLst>
          </p:cNvPr>
          <p:cNvGrpSpPr>
            <a:grpSpLocks/>
          </p:cNvGrpSpPr>
          <p:nvPr/>
        </p:nvGrpSpPr>
        <p:grpSpPr bwMode="auto">
          <a:xfrm>
            <a:off x="1676576" y="2526090"/>
            <a:ext cx="8838000" cy="915988"/>
            <a:chOff x="384" y="1561"/>
            <a:chExt cx="4759" cy="577"/>
          </a:xfrm>
        </p:grpSpPr>
        <p:sp>
          <p:nvSpPr>
            <p:cNvPr id="150" name="Text Box 4">
              <a:extLst>
                <a:ext uri="{FF2B5EF4-FFF2-40B4-BE49-F238E27FC236}">
                  <a16:creationId xmlns:a16="http://schemas.microsoft.com/office/drawing/2014/main" id="{9BB14F2B-73EA-47E7-A313-4E6BE9C40DD9}"/>
                </a:ext>
              </a:extLst>
            </p:cNvPr>
            <p:cNvSpPr txBox="1">
              <a:spLocks noChangeArrowheads="1"/>
            </p:cNvSpPr>
            <p:nvPr/>
          </p:nvSpPr>
          <p:spPr bwMode="auto">
            <a:xfrm>
              <a:off x="384" y="1683"/>
              <a:ext cx="2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a:t>
              </a:r>
            </a:p>
          </p:txBody>
        </p:sp>
        <p:sp>
          <p:nvSpPr>
            <p:cNvPr id="151" name="Text Box 5">
              <a:extLst>
                <a:ext uri="{FF2B5EF4-FFF2-40B4-BE49-F238E27FC236}">
                  <a16:creationId xmlns:a16="http://schemas.microsoft.com/office/drawing/2014/main" id="{57D50AA7-3960-44A9-BF88-4D7E5005F9F6}"/>
                </a:ext>
              </a:extLst>
            </p:cNvPr>
            <p:cNvSpPr txBox="1">
              <a:spLocks noChangeArrowheads="1"/>
            </p:cNvSpPr>
            <p:nvPr/>
          </p:nvSpPr>
          <p:spPr bwMode="auto">
            <a:xfrm>
              <a:off x="390" y="1770"/>
              <a:ext cx="6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transmit</a:t>
              </a:r>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2" name="Text Box 6">
                  <a:extLst>
                    <a:ext uri="{FF2B5EF4-FFF2-40B4-BE49-F238E27FC236}">
                      <a16:creationId xmlns:a16="http://schemas.microsoft.com/office/drawing/2014/main" id="{ECEF6D68-76C4-4FDB-8C77-DDD66D0A9547}"/>
                    </a:ext>
                  </a:extLst>
                </p:cNvPr>
                <p:cNvSpPr txBox="1">
                  <a:spLocks noChangeArrowheads="1"/>
                </p:cNvSpPr>
                <p:nvPr/>
              </p:nvSpPr>
              <p:spPr bwMode="auto">
                <a:xfrm>
                  <a:off x="1082" y="1695"/>
                  <a:ext cx="198" cy="2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Cambria Math" panose="02040503050406030204" pitchFamily="18" charset="0"/>
                          </a:rPr>
                          <m:t>=</m:t>
                        </m:r>
                      </m:oMath>
                    </m:oMathPara>
                  </a14:m>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xmlns="">
            <p:sp>
              <p:nvSpPr>
                <p:cNvPr id="152" name="Text Box 6">
                  <a:extLst>
                    <a:ext uri="{FF2B5EF4-FFF2-40B4-BE49-F238E27FC236}">
                      <a16:creationId xmlns:a16="http://schemas.microsoft.com/office/drawing/2014/main" id="{ECEF6D68-76C4-4FDB-8C77-DDD66D0A9547}"/>
                    </a:ext>
                  </a:extLst>
                </p:cNvPr>
                <p:cNvSpPr txBox="1">
                  <a:spLocks noRot="1" noChangeAspect="1" noMove="1" noResize="1" noEditPoints="1" noAdjustHandles="1" noChangeArrowheads="1" noChangeShapeType="1" noTextEdit="1"/>
                </p:cNvSpPr>
                <p:nvPr/>
              </p:nvSpPr>
              <p:spPr bwMode="auto">
                <a:xfrm>
                  <a:off x="1082" y="1695"/>
                  <a:ext cx="198" cy="252"/>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3" name="Text Box 7">
              <a:extLst>
                <a:ext uri="{FF2B5EF4-FFF2-40B4-BE49-F238E27FC236}">
                  <a16:creationId xmlns:a16="http://schemas.microsoft.com/office/drawing/2014/main" id="{CF2157D7-7DE8-49A5-AE76-98369B520748}"/>
                </a:ext>
              </a:extLst>
            </p:cNvPr>
            <p:cNvSpPr txBox="1">
              <a:spLocks noChangeArrowheads="1"/>
            </p:cNvSpPr>
            <p:nvPr/>
          </p:nvSpPr>
          <p:spPr bwMode="auto">
            <a:xfrm>
              <a:off x="3775" y="1608"/>
              <a:ext cx="57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Times New Roman" panose="02020603050405020304" pitchFamily="18" charset="0"/>
                  <a:ea typeface="Cambria Math" panose="02040503050406030204" pitchFamily="18" charset="0"/>
                  <a:cs typeface="Times New Roman" panose="02020603050405020304" pitchFamily="18" charset="0"/>
                </a:rPr>
                <a:t>8</a:t>
              </a:r>
              <a:r>
                <a:rPr lang="en-US" altLang="zh-CN" sz="2000" i="1" dirty="0">
                  <a:latin typeface="Cambria Math" panose="02040503050406030204" pitchFamily="18" charset="0"/>
                  <a:ea typeface="Cambria Math" panose="02040503050406030204" pitchFamily="18" charset="0"/>
                </a:rPr>
                <a:t>kb/pkt</a:t>
              </a:r>
            </a:p>
          </p:txBody>
        </p:sp>
        <p:sp>
          <p:nvSpPr>
            <p:cNvPr id="154" name="Text Box 8">
              <a:extLst>
                <a:ext uri="{FF2B5EF4-FFF2-40B4-BE49-F238E27FC236}">
                  <a16:creationId xmlns:a16="http://schemas.microsoft.com/office/drawing/2014/main" id="{D2F98D61-968A-4887-A8D5-B6626BC40510}"/>
                </a:ext>
              </a:extLst>
            </p:cNvPr>
            <p:cNvSpPr txBox="1">
              <a:spLocks noChangeArrowheads="1"/>
            </p:cNvSpPr>
            <p:nvPr/>
          </p:nvSpPr>
          <p:spPr bwMode="auto">
            <a:xfrm>
              <a:off x="3754" y="1834"/>
              <a:ext cx="64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Times New Roman" panose="02020603050405020304" pitchFamily="18" charset="0"/>
                  <a:ea typeface="Cambria Math" panose="02040503050406030204" pitchFamily="18" charset="0"/>
                  <a:cs typeface="Times New Roman" panose="02020603050405020304" pitchFamily="18" charset="0"/>
                </a:rPr>
                <a:t>10</a:t>
              </a:r>
              <a:r>
                <a:rPr lang="en-US" altLang="zh-CN" sz="2000" baseline="30000" dirty="0">
                  <a:latin typeface="Times New Roman" panose="02020603050405020304" pitchFamily="18" charset="0"/>
                  <a:ea typeface="Cambria Math" panose="02040503050406030204" pitchFamily="18" charset="0"/>
                  <a:cs typeface="Times New Roman" panose="02020603050405020304" pitchFamily="18" charset="0"/>
                </a:rPr>
                <a:t>9</a:t>
              </a:r>
              <a:r>
                <a:rPr lang="en-US" altLang="zh-CN" sz="2000" dirty="0">
                  <a:latin typeface="Times New Roman" panose="02020603050405020304" pitchFamily="18" charset="0"/>
                  <a:ea typeface="Cambria Math" panose="02040503050406030204" pitchFamily="18" charset="0"/>
                  <a:cs typeface="Times New Roman" panose="02020603050405020304" pitchFamily="18" charset="0"/>
                </a:rPr>
                <a:t> </a:t>
              </a:r>
              <a: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a:t>b/sec</a:t>
              </a:r>
            </a:p>
          </p:txBody>
        </p:sp>
        <mc:AlternateContent xmlns:mc="http://schemas.openxmlformats.org/markup-compatibility/2006" xmlns:a14="http://schemas.microsoft.com/office/drawing/2010/main">
          <mc:Choice Requires="a14">
            <p:sp>
              <p:nvSpPr>
                <p:cNvPr id="155" name="Text Box 9">
                  <a:extLst>
                    <a:ext uri="{FF2B5EF4-FFF2-40B4-BE49-F238E27FC236}">
                      <a16:creationId xmlns:a16="http://schemas.microsoft.com/office/drawing/2014/main" id="{8D521C0D-4B5C-431D-9079-2D5F6F22DD5F}"/>
                    </a:ext>
                  </a:extLst>
                </p:cNvPr>
                <p:cNvSpPr txBox="1">
                  <a:spLocks noChangeArrowheads="1"/>
                </p:cNvSpPr>
                <p:nvPr/>
              </p:nvSpPr>
              <p:spPr bwMode="auto">
                <a:xfrm>
                  <a:off x="4667" y="1720"/>
                  <a:ext cx="476" cy="2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14:m>
                    <m:oMath xmlns:m="http://schemas.openxmlformats.org/officeDocument/2006/math">
                      <m:r>
                        <a:rPr lang="en-US" altLang="zh-CN" sz="2000" i="1">
                          <a:latin typeface="Cambria Math" panose="02040503050406030204" pitchFamily="18" charset="0"/>
                          <a:ea typeface="Cambria Math" panose="02040503050406030204" pitchFamily="18" charset="0"/>
                        </a:rPr>
                        <m:t>=</m:t>
                      </m:r>
                    </m:oMath>
                  </a14:m>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2000" dirty="0">
                      <a:latin typeface="Times New Roman" panose="02020603050405020304" pitchFamily="18" charset="0"/>
                      <a:ea typeface="Cambria Math" panose="02040503050406030204" pitchFamily="18" charset="0"/>
                      <a:cs typeface="Times New Roman" panose="02020603050405020304" pitchFamily="18" charset="0"/>
                    </a:rPr>
                    <a:t>8 </a:t>
                  </a:r>
                  <a:r>
                    <a:rPr lang="el-GR" altLang="zh-CN" sz="2000" i="1" dirty="0">
                      <a:latin typeface="Cambria Math" panose="02040503050406030204" pitchFamily="18" charset="0"/>
                      <a:ea typeface="Cambria Math" panose="02040503050406030204" pitchFamily="18" charset="0"/>
                    </a:rPr>
                    <a:t>μ</a:t>
                  </a:r>
                  <a:r>
                    <a:rPr lang="en-US" altLang="zh-CN" sz="2000" i="1" dirty="0">
                      <a:latin typeface="Cambria Math" panose="02040503050406030204" pitchFamily="18" charset="0"/>
                      <a:ea typeface="Cambria Math" panose="02040503050406030204" pitchFamily="18" charset="0"/>
                    </a:rPr>
                    <a:t>s</a:t>
                  </a:r>
                  <a:endParaRPr lang="el-GR" altLang="zh-CN" sz="2000" i="1" dirty="0">
                    <a:latin typeface="Cambria Math" panose="02040503050406030204" pitchFamily="18" charset="0"/>
                    <a:ea typeface="Cambria Math" panose="02040503050406030204" pitchFamily="18" charset="0"/>
                  </a:endParaRPr>
                </a:p>
              </p:txBody>
            </p:sp>
          </mc:Choice>
          <mc:Fallback xmlns="">
            <p:sp>
              <p:nvSpPr>
                <p:cNvPr id="155" name="Text Box 9">
                  <a:extLst>
                    <a:ext uri="{FF2B5EF4-FFF2-40B4-BE49-F238E27FC236}">
                      <a16:creationId xmlns:a16="http://schemas.microsoft.com/office/drawing/2014/main" id="{8D521C0D-4B5C-431D-9079-2D5F6F22DD5F}"/>
                    </a:ext>
                  </a:extLst>
                </p:cNvPr>
                <p:cNvSpPr txBox="1">
                  <a:spLocks noRot="1" noChangeAspect="1" noMove="1" noResize="1" noEditPoints="1" noAdjustHandles="1" noChangeArrowheads="1" noChangeShapeType="1" noTextEdit="1"/>
                </p:cNvSpPr>
                <p:nvPr/>
              </p:nvSpPr>
              <p:spPr bwMode="auto">
                <a:xfrm>
                  <a:off x="4667" y="1720"/>
                  <a:ext cx="476" cy="252"/>
                </a:xfrm>
                <a:prstGeom prst="rect">
                  <a:avLst/>
                </a:prstGeom>
                <a:blipFill>
                  <a:blip r:embed="rId6"/>
                  <a:stretch>
                    <a:fillRect t="-9091" r="-6897"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71" name="Line 10">
              <a:extLst>
                <a:ext uri="{FF2B5EF4-FFF2-40B4-BE49-F238E27FC236}">
                  <a16:creationId xmlns:a16="http://schemas.microsoft.com/office/drawing/2014/main" id="{F649D0F9-7576-43BC-9666-5B099D886FDD}"/>
                </a:ext>
              </a:extLst>
            </p:cNvPr>
            <p:cNvSpPr>
              <a:spLocks noChangeShapeType="1"/>
            </p:cNvSpPr>
            <p:nvPr/>
          </p:nvSpPr>
          <p:spPr bwMode="auto">
            <a:xfrm>
              <a:off x="3633" y="1847"/>
              <a:ext cx="86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3" name="Text Box 12">
              <a:extLst>
                <a:ext uri="{FF2B5EF4-FFF2-40B4-BE49-F238E27FC236}">
                  <a16:creationId xmlns:a16="http://schemas.microsoft.com/office/drawing/2014/main" id="{4EE0266D-42C4-454B-8251-4994CA9A8A3A}"/>
                </a:ext>
              </a:extLst>
            </p:cNvPr>
            <p:cNvSpPr txBox="1">
              <a:spLocks noChangeArrowheads="1"/>
            </p:cNvSpPr>
            <p:nvPr/>
          </p:nvSpPr>
          <p:spPr bwMode="auto">
            <a:xfrm>
              <a:off x="1312" y="1561"/>
              <a:ext cx="196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L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比特为单位的分组大小</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4" name="Text Box 13">
              <a:extLst>
                <a:ext uri="{FF2B5EF4-FFF2-40B4-BE49-F238E27FC236}">
                  <a16:creationId xmlns:a16="http://schemas.microsoft.com/office/drawing/2014/main" id="{C458EA2D-9599-40D3-9CF8-C65CD7F8BA08}"/>
                </a:ext>
              </a:extLst>
            </p:cNvPr>
            <p:cNvSpPr txBox="1">
              <a:spLocks noChangeArrowheads="1"/>
            </p:cNvSpPr>
            <p:nvPr/>
          </p:nvSpPr>
          <p:spPr bwMode="auto">
            <a:xfrm>
              <a:off x="1689" y="1886"/>
              <a:ext cx="132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R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传输速率</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 bps)</a:t>
              </a:r>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5" name="Line 14">
              <a:extLst>
                <a:ext uri="{FF2B5EF4-FFF2-40B4-BE49-F238E27FC236}">
                  <a16:creationId xmlns:a16="http://schemas.microsoft.com/office/drawing/2014/main" id="{D6514CC9-3B2C-47FA-819D-3B1B7CE64257}"/>
                </a:ext>
              </a:extLst>
            </p:cNvPr>
            <p:cNvSpPr>
              <a:spLocks noChangeShapeType="1"/>
            </p:cNvSpPr>
            <p:nvPr/>
          </p:nvSpPr>
          <p:spPr bwMode="auto">
            <a:xfrm>
              <a:off x="1377" y="1847"/>
              <a:ext cx="1851"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6" name="Text Box 15">
                  <a:extLst>
                    <a:ext uri="{FF2B5EF4-FFF2-40B4-BE49-F238E27FC236}">
                      <a16:creationId xmlns:a16="http://schemas.microsoft.com/office/drawing/2014/main" id="{BF22C14A-807C-41DD-AE6E-317938857C00}"/>
                    </a:ext>
                  </a:extLst>
                </p:cNvPr>
                <p:cNvSpPr txBox="1">
                  <a:spLocks noChangeArrowheads="1"/>
                </p:cNvSpPr>
                <p:nvPr/>
              </p:nvSpPr>
              <p:spPr bwMode="auto">
                <a:xfrm>
                  <a:off x="3364" y="1712"/>
                  <a:ext cx="198" cy="2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Cambria Math" panose="02040503050406030204" pitchFamily="18" charset="0"/>
                          </a:rPr>
                          <m:t>=</m:t>
                        </m:r>
                      </m:oMath>
                    </m:oMathPara>
                  </a14:m>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xmlns="">
            <p:sp>
              <p:nvSpPr>
                <p:cNvPr id="176" name="Text Box 15">
                  <a:extLst>
                    <a:ext uri="{FF2B5EF4-FFF2-40B4-BE49-F238E27FC236}">
                      <a16:creationId xmlns:a16="http://schemas.microsoft.com/office/drawing/2014/main" id="{BF22C14A-807C-41DD-AE6E-317938857C00}"/>
                    </a:ext>
                  </a:extLst>
                </p:cNvPr>
                <p:cNvSpPr txBox="1">
                  <a:spLocks noRot="1" noChangeAspect="1" noMove="1" noResize="1" noEditPoints="1" noAdjustHandles="1" noChangeArrowheads="1" noChangeShapeType="1" noTextEdit="1"/>
                </p:cNvSpPr>
                <p:nvPr/>
              </p:nvSpPr>
              <p:spPr bwMode="auto">
                <a:xfrm>
                  <a:off x="3364" y="1712"/>
                  <a:ext cx="198" cy="252"/>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201" name="Text Box 79">
            <a:extLst>
              <a:ext uri="{FF2B5EF4-FFF2-40B4-BE49-F238E27FC236}">
                <a16:creationId xmlns:a16="http://schemas.microsoft.com/office/drawing/2014/main" id="{E2B212A6-25C6-4E17-B4BD-52597A37EE93}"/>
              </a:ext>
            </a:extLst>
          </p:cNvPr>
          <p:cNvSpPr txBox="1">
            <a:spLocks noChangeArrowheads="1"/>
          </p:cNvSpPr>
          <p:nvPr/>
        </p:nvSpPr>
        <p:spPr bwMode="auto">
          <a:xfrm>
            <a:off x="1303084" y="4843415"/>
            <a:ext cx="1006493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每</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30ms</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内只能发送</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1KB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 Gbps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的链路只有</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33kB/sec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的吞吐量。</a:t>
            </a:r>
          </a:p>
        </p:txBody>
      </p:sp>
      <p:grpSp>
        <p:nvGrpSpPr>
          <p:cNvPr id="204" name="组合 203">
            <a:extLst>
              <a:ext uri="{FF2B5EF4-FFF2-40B4-BE49-F238E27FC236}">
                <a16:creationId xmlns:a16="http://schemas.microsoft.com/office/drawing/2014/main" id="{3210F4AB-F62D-4D01-9B7E-DC9F3D059460}"/>
              </a:ext>
            </a:extLst>
          </p:cNvPr>
          <p:cNvGrpSpPr/>
          <p:nvPr/>
        </p:nvGrpSpPr>
        <p:grpSpPr>
          <a:xfrm>
            <a:off x="2330280" y="6157554"/>
            <a:ext cx="6351710" cy="640609"/>
            <a:chOff x="1635195" y="2437258"/>
            <a:chExt cx="6262255" cy="1402564"/>
          </a:xfrm>
        </p:grpSpPr>
        <p:sp>
          <p:nvSpPr>
            <p:cNvPr id="208" name="矩形: 圆角 207">
              <a:extLst>
                <a:ext uri="{FF2B5EF4-FFF2-40B4-BE49-F238E27FC236}">
                  <a16:creationId xmlns:a16="http://schemas.microsoft.com/office/drawing/2014/main" id="{2D7CCD4D-0DA2-4EA0-84FD-6C0FFC307FDC}"/>
                </a:ext>
              </a:extLst>
            </p:cNvPr>
            <p:cNvSpPr/>
            <p:nvPr/>
          </p:nvSpPr>
          <p:spPr>
            <a:xfrm>
              <a:off x="1635195" y="2437258"/>
              <a:ext cx="5816277" cy="1402564"/>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9" name="文本框 208">
              <a:extLst>
                <a:ext uri="{FF2B5EF4-FFF2-40B4-BE49-F238E27FC236}">
                  <a16:creationId xmlns:a16="http://schemas.microsoft.com/office/drawing/2014/main" id="{0AE7AC52-63B2-44F3-BA2D-26E4AC300A90}"/>
                </a:ext>
              </a:extLst>
            </p:cNvPr>
            <p:cNvSpPr txBox="1"/>
            <p:nvPr/>
          </p:nvSpPr>
          <p:spPr>
            <a:xfrm>
              <a:off x="2273633" y="2704604"/>
              <a:ext cx="5623817" cy="515486"/>
            </a:xfrm>
            <a:prstGeom prst="rect">
              <a:avLst/>
            </a:prstGeom>
            <a:noFill/>
          </p:spPr>
          <p:txBody>
            <a:bodyPr wrap="square" rtlCol="0">
              <a:spAutoFit/>
            </a:bodyPr>
            <a:lstStyle/>
            <a:p>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网络协议限制了物理资源的利用率</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210" name="矩形: 圆角 209">
              <a:extLst>
                <a:ext uri="{FF2B5EF4-FFF2-40B4-BE49-F238E27FC236}">
                  <a16:creationId xmlns:a16="http://schemas.microsoft.com/office/drawing/2014/main" id="{5483FF03-0010-4667-9C68-6022B7FF906C}"/>
                </a:ext>
              </a:extLst>
            </p:cNvPr>
            <p:cNvSpPr/>
            <p:nvPr/>
          </p:nvSpPr>
          <p:spPr>
            <a:xfrm>
              <a:off x="1724819" y="2603030"/>
              <a:ext cx="5623817"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文本框 1"/>
              <p:cNvSpPr txBox="1"/>
              <p:nvPr/>
            </p:nvSpPr>
            <p:spPr>
              <a:xfrm>
                <a:off x="2765895" y="3596069"/>
                <a:ext cx="4000205" cy="369332"/>
              </a:xfrm>
              <a:prstGeom prst="rect">
                <a:avLst/>
              </a:prstGeom>
              <a:noFill/>
            </p:spPr>
            <p:txBody>
              <a:bodyPr wrap="square" lIns="0" tIns="0" rIns="0" bIns="0" rtlCol="0">
                <a:spAutoFit/>
              </a:bodyPr>
              <a:lstStyle/>
              <a:p>
                <a:r>
                  <a:rPr lang="en-US" altLang="zh-CN" sz="2400" dirty="0">
                    <a:latin typeface="Times New Roman" panose="02020603050405020304" pitchFamily="18" charset="0"/>
                    <a:cs typeface="Times New Roman" panose="02020603050405020304" pitchFamily="18" charset="0"/>
                  </a:rPr>
                  <a:t>RTT </a:t>
                </a:r>
                <a14:m>
                  <m:oMath xmlns:m="http://schemas.openxmlformats.org/officeDocument/2006/math">
                    <m:r>
                      <a:rPr lang="en-US" altLang="zh-CN" sz="2400" i="1">
                        <a:latin typeface="Cambria Math" panose="02040503050406030204" pitchFamily="18" charset="0"/>
                        <a:ea typeface="Cambria Math" panose="02040503050406030204" pitchFamily="18" charset="0"/>
                      </a:rPr>
                      <m:t>= </m:t>
                    </m:r>
                  </m:oMath>
                </a14:m>
                <a:r>
                  <a:rPr lang="en-US" altLang="zh-CN" sz="2400" dirty="0">
                    <a:latin typeface="Times New Roman" panose="02020603050405020304" pitchFamily="18" charset="0"/>
                    <a:cs typeface="Times New Roman" panose="02020603050405020304" pitchFamily="18" charset="0"/>
                  </a:rPr>
                  <a:t>2  </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15</m:t>
                    </m:r>
                    <m:r>
                      <a:rPr lang="en-US" altLang="zh-CN" sz="2400" b="0" i="1" smtClean="0">
                        <a:latin typeface="Cambria Math" panose="02040503050406030204" pitchFamily="18" charset="0"/>
                        <a:ea typeface="Cambria Math" panose="02040503050406030204" pitchFamily="18" charset="0"/>
                      </a:rPr>
                      <m:t>𝑚𝑠</m:t>
                    </m:r>
                    <m:r>
                      <a:rPr lang="en-US" altLang="zh-CN" sz="2400" b="0" i="1" smtClean="0">
                        <a:latin typeface="Cambria Math" panose="02040503050406030204" pitchFamily="18" charset="0"/>
                        <a:ea typeface="Cambria Math" panose="02040503050406030204" pitchFamily="18" charset="0"/>
                      </a:rPr>
                      <m:t>=30</m:t>
                    </m:r>
                    <m:r>
                      <a:rPr lang="en-US" altLang="zh-CN" sz="2400" b="0" i="1" smtClean="0">
                        <a:latin typeface="Cambria Math" panose="02040503050406030204" pitchFamily="18" charset="0"/>
                        <a:ea typeface="Cambria Math" panose="02040503050406030204" pitchFamily="18" charset="0"/>
                      </a:rPr>
                      <m:t>𝑚𝑠</m:t>
                    </m:r>
                  </m:oMath>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765895" y="3596069"/>
                <a:ext cx="4000205" cy="369332"/>
              </a:xfrm>
              <a:prstGeom prst="rect">
                <a:avLst/>
              </a:prstGeom>
              <a:blipFill>
                <a:blip r:embed="rId8"/>
                <a:stretch>
                  <a:fillRect l="-4726" t="-26667"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2765895" y="4172515"/>
                <a:ext cx="4660060" cy="738664"/>
              </a:xfrm>
              <a:prstGeom prst="rect">
                <a:avLst/>
              </a:prstGeom>
              <a:noFill/>
            </p:spPr>
            <p:txBody>
              <a:bodyPr wrap="square" lIns="0" tIns="0" rIns="0" bIns="0" rtlCol="0">
                <a:spAutoFit/>
              </a:bodyPr>
              <a:lstStyle/>
              <a:p>
                <a:r>
                  <a:rPr lang="en-US" altLang="zh-CN" sz="2400" dirty="0">
                    <a:latin typeface="Times New Roman" panose="02020603050405020304" pitchFamily="18" charset="0"/>
                    <a:cs typeface="Times New Roman" panose="02020603050405020304" pitchFamily="18" charset="0"/>
                  </a:rPr>
                  <a:t>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oMath>
                </a14:m>
                <a:r>
                  <a:rPr lang="en-US" altLang="zh-CN" sz="2400" dirty="0">
                    <a:latin typeface="Times New Roman" panose="02020603050405020304" pitchFamily="18" charset="0"/>
                    <a:cs typeface="Times New Roman" panose="02020603050405020304" pitchFamily="18" charset="0"/>
                  </a:rPr>
                  <a:t> RTT + </a:t>
                </a:r>
                <a:r>
                  <a:rPr lang="en-US" altLang="zh-CN" sz="2400" dirty="0" err="1">
                    <a:latin typeface="Times New Roman" panose="02020603050405020304" pitchFamily="18" charset="0"/>
                    <a:cs typeface="Times New Roman" panose="02020603050405020304" pitchFamily="18" charset="0"/>
                  </a:rPr>
                  <a:t>T</a:t>
                </a:r>
                <a:r>
                  <a:rPr lang="en-US" altLang="zh-CN" sz="2400" baseline="-25000" dirty="0" err="1">
                    <a:latin typeface="Times New Roman" panose="02020603050405020304" pitchFamily="18" charset="0"/>
                    <a:ea typeface="思源黑体 CN Normal" panose="020B0400000000000000" pitchFamily="34" charset="-122"/>
                    <a:cs typeface="Times New Roman" panose="02020603050405020304" pitchFamily="18" charset="0"/>
                  </a:rPr>
                  <a:t>transmit</a:t>
                </a:r>
                <a:r>
                  <a:rPr lang="en-US" altLang="zh-CN" sz="2400" baseline="-25000" dirty="0">
                    <a:latin typeface="Times New Roman" panose="02020603050405020304" pitchFamily="18" charset="0"/>
                    <a:ea typeface="思源黑体 CN Normal" panose="020B0400000000000000" pitchFamily="34" charset="-122"/>
                    <a:cs typeface="Times New Roman" panose="020206030504050203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oMath>
                </a14:m>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30.008</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𝑚</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a:t>
                </a:r>
                <a:endParaRPr lang="en-US" altLang="zh-CN" sz="3200" dirty="0">
                  <a:latin typeface="Times New Roman" panose="02020603050405020304" pitchFamily="18" charset="0"/>
                  <a:ea typeface="思源黑体 CN Normal" panose="020B0400000000000000" pitchFamily="34" charset="-122"/>
                  <a:cs typeface="Times New Roman" panose="02020603050405020304" pitchFamily="18" charset="0"/>
                </a:endParaRPr>
              </a:p>
              <a:p>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37" name="文本框 36"/>
              <p:cNvSpPr txBox="1">
                <a:spLocks noRot="1" noChangeAspect="1" noMove="1" noResize="1" noEditPoints="1" noAdjustHandles="1" noChangeArrowheads="1" noChangeShapeType="1" noTextEdit="1"/>
              </p:cNvSpPr>
              <p:nvPr/>
            </p:nvSpPr>
            <p:spPr>
              <a:xfrm>
                <a:off x="2765895" y="4172515"/>
                <a:ext cx="4660060" cy="738664"/>
              </a:xfrm>
              <a:prstGeom prst="rect">
                <a:avLst/>
              </a:prstGeom>
              <a:blipFill>
                <a:blip r:embed="rId9"/>
                <a:stretch>
                  <a:fillRect l="-4058" t="-13115"/>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54702FA3-E6B8-452E-9585-FF422BCAAA27}"/>
              </a:ext>
            </a:extLst>
          </p:cNvPr>
          <p:cNvGrpSpPr/>
          <p:nvPr/>
        </p:nvGrpSpPr>
        <p:grpSpPr>
          <a:xfrm>
            <a:off x="430213" y="0"/>
            <a:ext cx="5397150" cy="1428589"/>
            <a:chOff x="551030" y="-368704"/>
            <a:chExt cx="5397150" cy="1428589"/>
          </a:xfrm>
        </p:grpSpPr>
        <p:grpSp>
          <p:nvGrpSpPr>
            <p:cNvPr id="34" name="组合 33">
              <a:extLst>
                <a:ext uri="{FF2B5EF4-FFF2-40B4-BE49-F238E27FC236}">
                  <a16:creationId xmlns:a16="http://schemas.microsoft.com/office/drawing/2014/main" id="{C4867B79-2F0C-4B35-A389-A67847DDF608}"/>
                </a:ext>
              </a:extLst>
            </p:cNvPr>
            <p:cNvGrpSpPr/>
            <p:nvPr/>
          </p:nvGrpSpPr>
          <p:grpSpPr>
            <a:xfrm>
              <a:off x="1201632" y="303925"/>
              <a:ext cx="4746548" cy="709466"/>
              <a:chOff x="1839059" y="967769"/>
              <a:chExt cx="4746548" cy="709466"/>
            </a:xfrm>
          </p:grpSpPr>
          <p:sp>
            <p:nvSpPr>
              <p:cNvPr id="36" name="矩形: 圆角 30">
                <a:extLst>
                  <a:ext uri="{FF2B5EF4-FFF2-40B4-BE49-F238E27FC236}">
                    <a16:creationId xmlns:a16="http://schemas.microsoft.com/office/drawing/2014/main" id="{CA32FA6F-EA3C-4D55-BA9D-2133FE97B6A4}"/>
                  </a:ext>
                </a:extLst>
              </p:cNvPr>
              <p:cNvSpPr/>
              <p:nvPr/>
            </p:nvSpPr>
            <p:spPr>
              <a:xfrm>
                <a:off x="1839059" y="967769"/>
                <a:ext cx="474654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8" name="文本框 37">
                <a:extLst>
                  <a:ext uri="{FF2B5EF4-FFF2-40B4-BE49-F238E27FC236}">
                    <a16:creationId xmlns:a16="http://schemas.microsoft.com/office/drawing/2014/main" id="{D9745FD1-8CBB-421E-99A0-503FE6441207}"/>
                  </a:ext>
                </a:extLst>
              </p:cNvPr>
              <p:cNvSpPr txBox="1"/>
              <p:nvPr/>
            </p:nvSpPr>
            <p:spPr>
              <a:xfrm>
                <a:off x="2673078" y="1030904"/>
                <a:ext cx="370094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Rdt3.0</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性能分析</a:t>
                </a:r>
              </a:p>
            </p:txBody>
          </p:sp>
        </p:grpSp>
        <p:pic>
          <p:nvPicPr>
            <p:cNvPr id="35" name="图片 34">
              <a:extLst>
                <a:ext uri="{FF2B5EF4-FFF2-40B4-BE49-F238E27FC236}">
                  <a16:creationId xmlns:a16="http://schemas.microsoft.com/office/drawing/2014/main" id="{1A8ADFD9-46B7-4FCC-A39A-E213D7EA63D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3" name="灯片编号占位符 2">
            <a:extLst>
              <a:ext uri="{FF2B5EF4-FFF2-40B4-BE49-F238E27FC236}">
                <a16:creationId xmlns:a16="http://schemas.microsoft.com/office/drawing/2014/main" id="{DF0FB113-8F2F-44CC-81D7-B3C32C2BBBCE}"/>
              </a:ext>
            </a:extLst>
          </p:cNvPr>
          <p:cNvSpPr>
            <a:spLocks noGrp="1"/>
          </p:cNvSpPr>
          <p:nvPr>
            <p:ph type="sldNum" sz="quarter" idx="12"/>
          </p:nvPr>
        </p:nvSpPr>
        <p:spPr/>
        <p:txBody>
          <a:bodyPr/>
          <a:lstStyle/>
          <a:p>
            <a:fld id="{91F2D4EF-46D4-4764-B373-FC59CD1D281E}" type="slidenum">
              <a:rPr lang="zh-CN" altLang="en-US" smtClean="0"/>
              <a:t>63</a:t>
            </a:fld>
            <a:endParaRPr lang="zh-CN" altLang="en-US"/>
          </a:p>
        </p:txBody>
      </p:sp>
      <p:graphicFrame>
        <p:nvGraphicFramePr>
          <p:cNvPr id="39" name="Object 11">
            <a:extLst>
              <a:ext uri="{FF2B5EF4-FFF2-40B4-BE49-F238E27FC236}">
                <a16:creationId xmlns:a16="http://schemas.microsoft.com/office/drawing/2014/main" id="{7F39A7C3-CFBB-4C96-BE53-726C808D35CB}"/>
              </a:ext>
            </a:extLst>
          </p:cNvPr>
          <p:cNvGraphicFramePr>
            <a:graphicFrameLocks noChangeAspect="1"/>
          </p:cNvGraphicFramePr>
          <p:nvPr>
            <p:extLst>
              <p:ext uri="{D42A27DB-BD31-4B8C-83A1-F6EECF244321}">
                <p14:modId xmlns:p14="http://schemas.microsoft.com/office/powerpoint/2010/main" val="1983149795"/>
              </p:ext>
            </p:extLst>
          </p:nvPr>
        </p:nvGraphicFramePr>
        <p:xfrm>
          <a:off x="2543279" y="5210255"/>
          <a:ext cx="5994400" cy="933450"/>
        </p:xfrm>
        <a:graphic>
          <a:graphicData uri="http://schemas.openxmlformats.org/presentationml/2006/ole">
            <mc:AlternateContent xmlns:mc="http://schemas.openxmlformats.org/markup-compatibility/2006">
              <mc:Choice xmlns:v="urn:schemas-microsoft-com:vml" Requires="v">
                <p:oleObj name="Picture" r:id="rId10" imgW="3177616" imgH="498211" progId="Word.Picture.8">
                  <p:embed/>
                </p:oleObj>
              </mc:Choice>
              <mc:Fallback>
                <p:oleObj name="Picture" r:id="rId10" imgW="3177616" imgH="498211" progId="Word.Picture.8">
                  <p:embed/>
                  <p:pic>
                    <p:nvPicPr>
                      <p:cNvPr id="39" name="Object 11">
                        <a:extLst>
                          <a:ext uri="{FF2B5EF4-FFF2-40B4-BE49-F238E27FC236}">
                            <a16:creationId xmlns:a16="http://schemas.microsoft.com/office/drawing/2014/main" id="{7F39A7C3-CFBB-4C96-BE53-726C808D35C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43279" y="5210255"/>
                        <a:ext cx="599440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7547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wipe(left)">
                                      <p:cBhvr>
                                        <p:cTn id="15" dur="500"/>
                                        <p:tgtEl>
                                          <p:spTgt spid="14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49"/>
                                        </p:tgtEl>
                                        <p:attrNameLst>
                                          <p:attrName>style.visibility</p:attrName>
                                        </p:attrNameLst>
                                      </p:cBhvr>
                                      <p:to>
                                        <p:strVal val="visible"/>
                                      </p:to>
                                    </p:set>
                                    <p:animEffect transition="in" filter="dissolve">
                                      <p:cBhvr>
                                        <p:cTn id="20" dur="500"/>
                                        <p:tgtEl>
                                          <p:spTgt spid="149"/>
                                        </p:tgtEl>
                                      </p:cBhvr>
                                    </p:animEffect>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dissolve">
                                      <p:cBhvr>
                                        <p:cTn id="24" dur="500"/>
                                        <p:tgtEl>
                                          <p:spTgt spid="2"/>
                                        </p:tgtEl>
                                      </p:cBhvr>
                                    </p:animEffect>
                                  </p:childTnLst>
                                </p:cTn>
                              </p:par>
                            </p:childTnLst>
                          </p:cTn>
                        </p:par>
                        <p:par>
                          <p:cTn id="25" fill="hold">
                            <p:stCondLst>
                              <p:cond delay="1000"/>
                            </p:stCondLst>
                            <p:childTnLst>
                              <p:par>
                                <p:cTn id="26" presetID="9" presetClass="entr" presetSubtype="0"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dissolv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01"/>
                                        </p:tgtEl>
                                        <p:attrNameLst>
                                          <p:attrName>style.visibility</p:attrName>
                                        </p:attrNameLst>
                                      </p:cBhvr>
                                      <p:to>
                                        <p:strVal val="visible"/>
                                      </p:to>
                                    </p:set>
                                    <p:animEffect transition="in" filter="wipe(left)">
                                      <p:cBhvr>
                                        <p:cTn id="33" dur="500"/>
                                        <p:tgtEl>
                                          <p:spTgt spid="201"/>
                                        </p:tgtEl>
                                      </p:cBhvr>
                                    </p:animEffect>
                                  </p:childTnLst>
                                </p:cTn>
                              </p:par>
                            </p:childTnLst>
                          </p:cTn>
                        </p:par>
                        <p:par>
                          <p:cTn id="34" fill="hold">
                            <p:stCondLst>
                              <p:cond delay="500"/>
                            </p:stCondLst>
                            <p:childTnLst>
                              <p:par>
                                <p:cTn id="35" presetID="12" presetClass="entr" presetSubtype="8" fill="hold" nodeType="afterEffect">
                                  <p:stCondLst>
                                    <p:cond delay="0"/>
                                  </p:stCondLst>
                                  <p:childTnLst>
                                    <p:set>
                                      <p:cBhvr>
                                        <p:cTn id="36" dur="1" fill="hold">
                                          <p:stCondLst>
                                            <p:cond delay="0"/>
                                          </p:stCondLst>
                                        </p:cTn>
                                        <p:tgtEl>
                                          <p:spTgt spid="204"/>
                                        </p:tgtEl>
                                        <p:attrNameLst>
                                          <p:attrName>style.visibility</p:attrName>
                                        </p:attrNameLst>
                                      </p:cBhvr>
                                      <p:to>
                                        <p:strVal val="visible"/>
                                      </p:to>
                                    </p:set>
                                    <p:anim calcmode="lin" valueType="num">
                                      <p:cBhvr additive="base">
                                        <p:cTn id="37" dur="500"/>
                                        <p:tgtEl>
                                          <p:spTgt spid="204"/>
                                        </p:tgtEl>
                                        <p:attrNameLst>
                                          <p:attrName>ppt_x</p:attrName>
                                        </p:attrNameLst>
                                      </p:cBhvr>
                                      <p:tavLst>
                                        <p:tav tm="0">
                                          <p:val>
                                            <p:strVal val="#ppt_x-#ppt_w*1.125000"/>
                                          </p:val>
                                        </p:tav>
                                        <p:tav tm="100000">
                                          <p:val>
                                            <p:strVal val="#ppt_x"/>
                                          </p:val>
                                        </p:tav>
                                      </p:tavLst>
                                    </p:anim>
                                    <p:animEffect transition="in" filter="wipe(right)">
                                      <p:cBhvr>
                                        <p:cTn id="38" dur="500"/>
                                        <p:tgtEl>
                                          <p:spTgt spid="204"/>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dissolv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p:bldP spid="2" grpId="0"/>
      <p:bldP spid="3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430212" y="0"/>
            <a:ext cx="7275333" cy="1428589"/>
            <a:chOff x="551030" y="-368704"/>
            <a:chExt cx="4988454"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2" y="303925"/>
              <a:ext cx="4337852" cy="687997"/>
              <a:chOff x="1839059" y="967769"/>
              <a:chExt cx="4337852" cy="687997"/>
            </a:xfrm>
          </p:grpSpPr>
          <p:sp>
            <p:nvSpPr>
              <p:cNvPr id="31" name="矩形: 圆角 30">
                <a:extLst>
                  <a:ext uri="{FF2B5EF4-FFF2-40B4-BE49-F238E27FC236}">
                    <a16:creationId xmlns:a16="http://schemas.microsoft.com/office/drawing/2014/main" id="{2DA5E28D-BC59-4566-A76F-F5BF0D7A0402}"/>
                  </a:ext>
                </a:extLst>
              </p:cNvPr>
              <p:cNvSpPr/>
              <p:nvPr/>
            </p:nvSpPr>
            <p:spPr>
              <a:xfrm>
                <a:off x="1839059" y="967769"/>
                <a:ext cx="433785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636723" y="1009435"/>
                <a:ext cx="35401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Rdt3.0</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性能低下的原因</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36" name="Line 4">
            <a:extLst>
              <a:ext uri="{FF2B5EF4-FFF2-40B4-BE49-F238E27FC236}">
                <a16:creationId xmlns:a16="http://schemas.microsoft.com/office/drawing/2014/main" id="{5706C35F-B765-43D0-A66E-2F9C9C0144C4}"/>
              </a:ext>
            </a:extLst>
          </p:cNvPr>
          <p:cNvSpPr>
            <a:spLocks noChangeShapeType="1"/>
          </p:cNvSpPr>
          <p:nvPr/>
        </p:nvSpPr>
        <p:spPr bwMode="auto">
          <a:xfrm>
            <a:off x="5478284" y="2376524"/>
            <a:ext cx="2227262" cy="9223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7" name="Text Box 5">
            <a:extLst>
              <a:ext uri="{FF2B5EF4-FFF2-40B4-BE49-F238E27FC236}">
                <a16:creationId xmlns:a16="http://schemas.microsoft.com/office/drawing/2014/main" id="{73F08659-3E2E-4E1D-B3BB-411C61FC3602}"/>
              </a:ext>
            </a:extLst>
          </p:cNvPr>
          <p:cNvSpPr txBox="1">
            <a:spLocks noChangeArrowheads="1"/>
          </p:cNvSpPr>
          <p:nvPr/>
        </p:nvSpPr>
        <p:spPr bwMode="auto">
          <a:xfrm>
            <a:off x="1156447" y="2179832"/>
            <a:ext cx="3715439" cy="282751"/>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首个分组的第</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个比特被传输</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t = 0</a:t>
            </a:r>
          </a:p>
          <a:p>
            <a:endPar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8" name="Line 6">
            <a:extLst>
              <a:ext uri="{FF2B5EF4-FFF2-40B4-BE49-F238E27FC236}">
                <a16:creationId xmlns:a16="http://schemas.microsoft.com/office/drawing/2014/main" id="{630ECA73-F04C-416E-ABA4-467D864F9E22}"/>
              </a:ext>
            </a:extLst>
          </p:cNvPr>
          <p:cNvSpPr>
            <a:spLocks noChangeShapeType="1"/>
          </p:cNvSpPr>
          <p:nvPr/>
        </p:nvSpPr>
        <p:spPr bwMode="auto">
          <a:xfrm>
            <a:off x="5467172" y="2157450"/>
            <a:ext cx="0" cy="284479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9" name="Line 7">
            <a:extLst>
              <a:ext uri="{FF2B5EF4-FFF2-40B4-BE49-F238E27FC236}">
                <a16:creationId xmlns:a16="http://schemas.microsoft.com/office/drawing/2014/main" id="{BF8FC3B7-9BF4-482E-831D-36FBEECA2500}"/>
              </a:ext>
            </a:extLst>
          </p:cNvPr>
          <p:cNvSpPr>
            <a:spLocks noChangeShapeType="1"/>
          </p:cNvSpPr>
          <p:nvPr/>
        </p:nvSpPr>
        <p:spPr bwMode="auto">
          <a:xfrm>
            <a:off x="7694434" y="2170149"/>
            <a:ext cx="0" cy="292979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0" name="Text Box 8">
            <a:extLst>
              <a:ext uri="{FF2B5EF4-FFF2-40B4-BE49-F238E27FC236}">
                <a16:creationId xmlns:a16="http://schemas.microsoft.com/office/drawing/2014/main" id="{25865B85-01A3-484B-BEF8-5A6601AB1E4F}"/>
              </a:ext>
            </a:extLst>
          </p:cNvPr>
          <p:cNvSpPr txBox="1">
            <a:spLocks noChangeArrowheads="1"/>
          </p:cNvSpPr>
          <p:nvPr/>
        </p:nvSpPr>
        <p:spPr bwMode="auto">
          <a:xfrm>
            <a:off x="4878210" y="1820899"/>
            <a:ext cx="946149" cy="350837"/>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p>
        </p:txBody>
      </p:sp>
      <p:sp>
        <p:nvSpPr>
          <p:cNvPr id="41" name="Text Box 9">
            <a:extLst>
              <a:ext uri="{FF2B5EF4-FFF2-40B4-BE49-F238E27FC236}">
                <a16:creationId xmlns:a16="http://schemas.microsoft.com/office/drawing/2014/main" id="{7E3EC7DD-00EA-4792-8C87-40917450E2CD}"/>
              </a:ext>
            </a:extLst>
          </p:cNvPr>
          <p:cNvSpPr txBox="1">
            <a:spLocks noChangeArrowheads="1"/>
          </p:cNvSpPr>
          <p:nvPr/>
        </p:nvSpPr>
        <p:spPr bwMode="auto">
          <a:xfrm>
            <a:off x="7116584" y="1820899"/>
            <a:ext cx="946150" cy="350837"/>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p>
        </p:txBody>
      </p:sp>
      <p:sp>
        <p:nvSpPr>
          <p:cNvPr id="42" name="Line 10">
            <a:extLst>
              <a:ext uri="{FF2B5EF4-FFF2-40B4-BE49-F238E27FC236}">
                <a16:creationId xmlns:a16="http://schemas.microsoft.com/office/drawing/2014/main" id="{E5C76C75-A2D5-43D9-94B2-D9425F24EADA}"/>
              </a:ext>
            </a:extLst>
          </p:cNvPr>
          <p:cNvSpPr>
            <a:spLocks noChangeShapeType="1"/>
          </p:cNvSpPr>
          <p:nvPr/>
        </p:nvSpPr>
        <p:spPr bwMode="auto">
          <a:xfrm>
            <a:off x="5490984" y="2371762"/>
            <a:ext cx="2219324" cy="19048"/>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3" name="Line 11">
            <a:extLst>
              <a:ext uri="{FF2B5EF4-FFF2-40B4-BE49-F238E27FC236}">
                <a16:creationId xmlns:a16="http://schemas.microsoft.com/office/drawing/2014/main" id="{7469D962-73B4-48B3-88FE-1F608FCB7675}"/>
              </a:ext>
            </a:extLst>
          </p:cNvPr>
          <p:cNvSpPr>
            <a:spLocks noChangeShapeType="1"/>
          </p:cNvSpPr>
          <p:nvPr/>
        </p:nvSpPr>
        <p:spPr bwMode="auto">
          <a:xfrm>
            <a:off x="5495746" y="4483135"/>
            <a:ext cx="2198690" cy="14395"/>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 name="Line 12">
            <a:extLst>
              <a:ext uri="{FF2B5EF4-FFF2-40B4-BE49-F238E27FC236}">
                <a16:creationId xmlns:a16="http://schemas.microsoft.com/office/drawing/2014/main" id="{CCC0DD91-E29F-4D0E-85B8-9DF8EFEAFB0F}"/>
              </a:ext>
            </a:extLst>
          </p:cNvPr>
          <p:cNvSpPr>
            <a:spLocks noChangeShapeType="1"/>
          </p:cNvSpPr>
          <p:nvPr/>
        </p:nvSpPr>
        <p:spPr bwMode="auto">
          <a:xfrm flipV="1">
            <a:off x="5495746" y="3540161"/>
            <a:ext cx="2209800" cy="92233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Line 14">
            <a:extLst>
              <a:ext uri="{FF2B5EF4-FFF2-40B4-BE49-F238E27FC236}">
                <a16:creationId xmlns:a16="http://schemas.microsoft.com/office/drawing/2014/main" id="{2FC76803-9E96-449B-B26F-4F7EB9907E09}"/>
              </a:ext>
            </a:extLst>
          </p:cNvPr>
          <p:cNvSpPr>
            <a:spLocks noChangeShapeType="1"/>
          </p:cNvSpPr>
          <p:nvPr/>
        </p:nvSpPr>
        <p:spPr bwMode="auto">
          <a:xfrm flipH="1">
            <a:off x="5329059" y="2370174"/>
            <a:ext cx="1317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Line 15">
            <a:extLst>
              <a:ext uri="{FF2B5EF4-FFF2-40B4-BE49-F238E27FC236}">
                <a16:creationId xmlns:a16="http://schemas.microsoft.com/office/drawing/2014/main" id="{77F1CF2C-D5F9-4F1F-A6ED-90464358AF8D}"/>
              </a:ext>
            </a:extLst>
          </p:cNvPr>
          <p:cNvSpPr>
            <a:spLocks noChangeShapeType="1"/>
          </p:cNvSpPr>
          <p:nvPr/>
        </p:nvSpPr>
        <p:spPr bwMode="auto">
          <a:xfrm flipH="1">
            <a:off x="5329059" y="2611474"/>
            <a:ext cx="1317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Line 16">
            <a:extLst>
              <a:ext uri="{FF2B5EF4-FFF2-40B4-BE49-F238E27FC236}">
                <a16:creationId xmlns:a16="http://schemas.microsoft.com/office/drawing/2014/main" id="{256DD216-4595-4780-A27F-41E234552086}"/>
              </a:ext>
            </a:extLst>
          </p:cNvPr>
          <p:cNvSpPr>
            <a:spLocks noChangeShapeType="1"/>
          </p:cNvSpPr>
          <p:nvPr/>
        </p:nvSpPr>
        <p:spPr bwMode="auto">
          <a:xfrm flipH="1">
            <a:off x="5340171" y="4470436"/>
            <a:ext cx="1333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9" name="Text Box 17">
            <a:extLst>
              <a:ext uri="{FF2B5EF4-FFF2-40B4-BE49-F238E27FC236}">
                <a16:creationId xmlns:a16="http://schemas.microsoft.com/office/drawing/2014/main" id="{806A900A-00F9-4CA7-8C92-858CC74C9F30}"/>
              </a:ext>
            </a:extLst>
          </p:cNvPr>
          <p:cNvSpPr txBox="1">
            <a:spLocks noChangeArrowheads="1"/>
          </p:cNvSpPr>
          <p:nvPr/>
        </p:nvSpPr>
        <p:spPr bwMode="auto">
          <a:xfrm>
            <a:off x="4676596" y="3343311"/>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RTT</a:t>
            </a:r>
            <a:r>
              <a:rPr lang="en-US" altLang="zh-CN" sz="10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0" name="Line 18">
            <a:extLst>
              <a:ext uri="{FF2B5EF4-FFF2-40B4-BE49-F238E27FC236}">
                <a16:creationId xmlns:a16="http://schemas.microsoft.com/office/drawing/2014/main" id="{A6F94577-A707-44F0-9277-BE9B055EDEB2}"/>
              </a:ext>
            </a:extLst>
          </p:cNvPr>
          <p:cNvSpPr>
            <a:spLocks noChangeShapeType="1"/>
          </p:cNvSpPr>
          <p:nvPr/>
        </p:nvSpPr>
        <p:spPr bwMode="auto">
          <a:xfrm>
            <a:off x="5363984" y="3651286"/>
            <a:ext cx="11112" cy="811213"/>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Line 19">
            <a:extLst>
              <a:ext uri="{FF2B5EF4-FFF2-40B4-BE49-F238E27FC236}">
                <a16:creationId xmlns:a16="http://schemas.microsoft.com/office/drawing/2014/main" id="{170835F9-173F-49E5-8FFE-CEF889267EAC}"/>
              </a:ext>
            </a:extLst>
          </p:cNvPr>
          <p:cNvSpPr>
            <a:spLocks noChangeShapeType="1"/>
          </p:cNvSpPr>
          <p:nvPr/>
        </p:nvSpPr>
        <p:spPr bwMode="auto">
          <a:xfrm flipV="1">
            <a:off x="5368746" y="2633699"/>
            <a:ext cx="3175" cy="76835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Text Box 20">
            <a:extLst>
              <a:ext uri="{FF2B5EF4-FFF2-40B4-BE49-F238E27FC236}">
                <a16:creationId xmlns:a16="http://schemas.microsoft.com/office/drawing/2014/main" id="{9FAEE1AF-F877-4BDC-A2BA-9B22DBD2C653}"/>
              </a:ext>
            </a:extLst>
          </p:cNvPr>
          <p:cNvSpPr txBox="1">
            <a:spLocks noChangeArrowheads="1"/>
          </p:cNvSpPr>
          <p:nvPr/>
        </p:nvSpPr>
        <p:spPr bwMode="auto">
          <a:xfrm>
            <a:off x="1156447" y="2538213"/>
            <a:ext cx="4014777" cy="349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首个分组的最后</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比特被传输</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t = L / R</a:t>
            </a:r>
          </a:p>
        </p:txBody>
      </p:sp>
      <p:sp>
        <p:nvSpPr>
          <p:cNvPr id="53" name="Line 21">
            <a:extLst>
              <a:ext uri="{FF2B5EF4-FFF2-40B4-BE49-F238E27FC236}">
                <a16:creationId xmlns:a16="http://schemas.microsoft.com/office/drawing/2014/main" id="{7E785514-438D-42C3-83B9-133503C43288}"/>
              </a:ext>
            </a:extLst>
          </p:cNvPr>
          <p:cNvSpPr>
            <a:spLocks noChangeShapeType="1"/>
          </p:cNvSpPr>
          <p:nvPr/>
        </p:nvSpPr>
        <p:spPr bwMode="auto">
          <a:xfrm flipH="1">
            <a:off x="7681734" y="3284574"/>
            <a:ext cx="1333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Text Box 22">
            <a:extLst>
              <a:ext uri="{FF2B5EF4-FFF2-40B4-BE49-F238E27FC236}">
                <a16:creationId xmlns:a16="http://schemas.microsoft.com/office/drawing/2014/main" id="{86C9778A-BEE5-470F-AA4C-543B3C9B3279}"/>
              </a:ext>
            </a:extLst>
          </p:cNvPr>
          <p:cNvSpPr txBox="1">
            <a:spLocks noChangeArrowheads="1"/>
          </p:cNvSpPr>
          <p:nvPr/>
        </p:nvSpPr>
        <p:spPr bwMode="auto">
          <a:xfrm>
            <a:off x="7873822" y="2999568"/>
            <a:ext cx="3175739" cy="299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首个分组的第</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个比特到达</a:t>
            </a:r>
          </a:p>
        </p:txBody>
      </p:sp>
      <p:sp>
        <p:nvSpPr>
          <p:cNvPr id="55" name="Line 23">
            <a:extLst>
              <a:ext uri="{FF2B5EF4-FFF2-40B4-BE49-F238E27FC236}">
                <a16:creationId xmlns:a16="http://schemas.microsoft.com/office/drawing/2014/main" id="{85B6087D-F80D-4ADC-9417-4B9FF447F7BD}"/>
              </a:ext>
            </a:extLst>
          </p:cNvPr>
          <p:cNvSpPr>
            <a:spLocks noChangeShapeType="1"/>
          </p:cNvSpPr>
          <p:nvPr/>
        </p:nvSpPr>
        <p:spPr bwMode="auto">
          <a:xfrm>
            <a:off x="7705546" y="3533811"/>
            <a:ext cx="1270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Text Box 24">
            <a:extLst>
              <a:ext uri="{FF2B5EF4-FFF2-40B4-BE49-F238E27FC236}">
                <a16:creationId xmlns:a16="http://schemas.microsoft.com/office/drawing/2014/main" id="{60BC4FE7-4EDA-49AA-B955-D336CAF41838}"/>
              </a:ext>
            </a:extLst>
          </p:cNvPr>
          <p:cNvSpPr txBox="1">
            <a:spLocks noChangeArrowheads="1"/>
          </p:cNvSpPr>
          <p:nvPr/>
        </p:nvSpPr>
        <p:spPr bwMode="auto">
          <a:xfrm>
            <a:off x="7873822" y="3298861"/>
            <a:ext cx="4318178" cy="41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首个分组的最后</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个比特到达</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发送</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ACK</a:t>
            </a:r>
          </a:p>
        </p:txBody>
      </p:sp>
      <p:sp>
        <p:nvSpPr>
          <p:cNvPr id="57" name="Text Box 25">
            <a:extLst>
              <a:ext uri="{FF2B5EF4-FFF2-40B4-BE49-F238E27FC236}">
                <a16:creationId xmlns:a16="http://schemas.microsoft.com/office/drawing/2014/main" id="{00BE5791-35B8-4518-B5DC-081933E52129}"/>
              </a:ext>
            </a:extLst>
          </p:cNvPr>
          <p:cNvSpPr txBox="1">
            <a:spLocks noChangeArrowheads="1"/>
          </p:cNvSpPr>
          <p:nvPr/>
        </p:nvSpPr>
        <p:spPr bwMode="auto">
          <a:xfrm>
            <a:off x="632777" y="4272633"/>
            <a:ext cx="4683581" cy="453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到达</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发送下一个分组</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t = RTT + L / R</a:t>
            </a:r>
          </a:p>
        </p:txBody>
      </p:sp>
      <p:sp>
        <p:nvSpPr>
          <p:cNvPr id="58" name="Freeform 26">
            <a:extLst>
              <a:ext uri="{FF2B5EF4-FFF2-40B4-BE49-F238E27FC236}">
                <a16:creationId xmlns:a16="http://schemas.microsoft.com/office/drawing/2014/main" id="{E7454E33-65AB-43F3-B3E5-94D1C8F025B6}"/>
              </a:ext>
            </a:extLst>
          </p:cNvPr>
          <p:cNvSpPr>
            <a:spLocks/>
          </p:cNvSpPr>
          <p:nvPr/>
        </p:nvSpPr>
        <p:spPr bwMode="auto">
          <a:xfrm>
            <a:off x="5473522" y="4478374"/>
            <a:ext cx="1436688" cy="577850"/>
          </a:xfrm>
          <a:custGeom>
            <a:avLst/>
            <a:gdLst>
              <a:gd name="T0" fmla="*/ 0 w 1845"/>
              <a:gd name="T1" fmla="*/ 0 h 592"/>
              <a:gd name="T2" fmla="*/ 2147483646 w 1845"/>
              <a:gd name="T3" fmla="*/ 2147483646 h 592"/>
              <a:gd name="T4" fmla="*/ 2147483646 w 1845"/>
              <a:gd name="T5" fmla="*/ 2147483646 h 592"/>
              <a:gd name="T6" fmla="*/ 0 w 1845"/>
              <a:gd name="T7" fmla="*/ 2147483646 h 592"/>
              <a:gd name="T8" fmla="*/ 0 w 1845"/>
              <a:gd name="T9" fmla="*/ 0 h 592"/>
              <a:gd name="T10" fmla="*/ 0 60000 65536"/>
              <a:gd name="T11" fmla="*/ 0 60000 65536"/>
              <a:gd name="T12" fmla="*/ 0 60000 65536"/>
              <a:gd name="T13" fmla="*/ 0 60000 65536"/>
              <a:gd name="T14" fmla="*/ 0 60000 65536"/>
              <a:gd name="T15" fmla="*/ 0 w 1845"/>
              <a:gd name="T16" fmla="*/ 0 h 592"/>
              <a:gd name="T17" fmla="*/ 1845 w 1845"/>
              <a:gd name="T18" fmla="*/ 592 h 592"/>
            </a:gdLst>
            <a:ahLst/>
            <a:cxnLst>
              <a:cxn ang="T10">
                <a:pos x="T0" y="T1"/>
              </a:cxn>
              <a:cxn ang="T11">
                <a:pos x="T2" y="T3"/>
              </a:cxn>
              <a:cxn ang="T12">
                <a:pos x="T4" y="T5"/>
              </a:cxn>
              <a:cxn ang="T13">
                <a:pos x="T6" y="T7"/>
              </a:cxn>
              <a:cxn ang="T14">
                <a:pos x="T8" y="T9"/>
              </a:cxn>
            </a:cxnLst>
            <a:rect l="T15" t="T16" r="T17" b="T18"/>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w="9525">
            <a:solidFill>
              <a:srgbClr val="000000"/>
            </a:solidFill>
            <a:round/>
            <a:headEnd/>
            <a:tailEnd/>
          </a:ln>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9" name="Group 27">
            <a:extLst>
              <a:ext uri="{FF2B5EF4-FFF2-40B4-BE49-F238E27FC236}">
                <a16:creationId xmlns:a16="http://schemas.microsoft.com/office/drawing/2014/main" id="{CE138EC4-FF2E-46CE-8D13-ED3A53CFB847}"/>
              </a:ext>
            </a:extLst>
          </p:cNvPr>
          <p:cNvGrpSpPr>
            <a:grpSpLocks/>
          </p:cNvGrpSpPr>
          <p:nvPr/>
        </p:nvGrpSpPr>
        <p:grpSpPr bwMode="auto">
          <a:xfrm>
            <a:off x="5484634" y="4470436"/>
            <a:ext cx="1281112" cy="534988"/>
            <a:chOff x="12315" y="13225"/>
            <a:chExt cx="2775" cy="913"/>
          </a:xfrm>
        </p:grpSpPr>
        <p:sp>
          <p:nvSpPr>
            <p:cNvPr id="60" name="Line 28">
              <a:extLst>
                <a:ext uri="{FF2B5EF4-FFF2-40B4-BE49-F238E27FC236}">
                  <a16:creationId xmlns:a16="http://schemas.microsoft.com/office/drawing/2014/main" id="{2ACD90C4-D9E9-4DE8-B1AB-E5252091661B}"/>
                </a:ext>
              </a:extLst>
            </p:cNvPr>
            <p:cNvSpPr>
              <a:spLocks noChangeShapeType="1"/>
            </p:cNvSpPr>
            <p:nvPr/>
          </p:nvSpPr>
          <p:spPr bwMode="auto">
            <a:xfrm>
              <a:off x="12315" y="13225"/>
              <a:ext cx="1587" cy="51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1" name="Line 29">
              <a:extLst>
                <a:ext uri="{FF2B5EF4-FFF2-40B4-BE49-F238E27FC236}">
                  <a16:creationId xmlns:a16="http://schemas.microsoft.com/office/drawing/2014/main" id="{038F56F7-79C8-4C77-B839-78F73698AD78}"/>
                </a:ext>
              </a:extLst>
            </p:cNvPr>
            <p:cNvSpPr>
              <a:spLocks noChangeShapeType="1"/>
            </p:cNvSpPr>
            <p:nvPr/>
          </p:nvSpPr>
          <p:spPr bwMode="auto">
            <a:xfrm>
              <a:off x="13915" y="13737"/>
              <a:ext cx="1175" cy="401"/>
            </a:xfrm>
            <a:prstGeom prst="line">
              <a:avLst/>
            </a:prstGeom>
            <a:noFill/>
            <a:ln w="1905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62" name="Line 30">
            <a:extLst>
              <a:ext uri="{FF2B5EF4-FFF2-40B4-BE49-F238E27FC236}">
                <a16:creationId xmlns:a16="http://schemas.microsoft.com/office/drawing/2014/main" id="{10D64934-10CF-4A9D-BDC1-149E074700B8}"/>
              </a:ext>
            </a:extLst>
          </p:cNvPr>
          <p:cNvSpPr>
            <a:spLocks noChangeShapeType="1"/>
          </p:cNvSpPr>
          <p:nvPr/>
        </p:nvSpPr>
        <p:spPr bwMode="auto">
          <a:xfrm>
            <a:off x="5484634" y="4711736"/>
            <a:ext cx="317500" cy="123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3" name="Line 31">
            <a:extLst>
              <a:ext uri="{FF2B5EF4-FFF2-40B4-BE49-F238E27FC236}">
                <a16:creationId xmlns:a16="http://schemas.microsoft.com/office/drawing/2014/main" id="{217235F2-2EA0-4C42-B45F-A4E28139E971}"/>
              </a:ext>
            </a:extLst>
          </p:cNvPr>
          <p:cNvSpPr>
            <a:spLocks noChangeShapeType="1"/>
          </p:cNvSpPr>
          <p:nvPr/>
        </p:nvSpPr>
        <p:spPr bwMode="auto">
          <a:xfrm>
            <a:off x="5808484" y="4835561"/>
            <a:ext cx="541337" cy="234950"/>
          </a:xfrm>
          <a:prstGeom prst="line">
            <a:avLst/>
          </a:prstGeom>
          <a:noFill/>
          <a:ln w="1905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5" name="Freeform 13">
            <a:extLst>
              <a:ext uri="{FF2B5EF4-FFF2-40B4-BE49-F238E27FC236}">
                <a16:creationId xmlns:a16="http://schemas.microsoft.com/office/drawing/2014/main" id="{F927E176-B80D-4D98-AC4B-B7EC37C682B5}"/>
              </a:ext>
            </a:extLst>
          </p:cNvPr>
          <p:cNvSpPr>
            <a:spLocks/>
          </p:cNvSpPr>
          <p:nvPr/>
        </p:nvSpPr>
        <p:spPr bwMode="auto">
          <a:xfrm>
            <a:off x="5473522" y="2370174"/>
            <a:ext cx="2220914" cy="11557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 name="T15" fmla="*/ 0 w 2902"/>
              <a:gd name="T16" fmla="*/ 0 h 1185"/>
              <a:gd name="T17" fmla="*/ 2902 w 2902"/>
              <a:gd name="T18" fmla="*/ 1185 h 1185"/>
            </a:gdLst>
            <a:ahLst/>
            <a:cxnLst>
              <a:cxn ang="T10">
                <a:pos x="T0" y="T1"/>
              </a:cxn>
              <a:cxn ang="T11">
                <a:pos x="T2" y="T3"/>
              </a:cxn>
              <a:cxn ang="T12">
                <a:pos x="T4" y="T5"/>
              </a:cxn>
              <a:cxn ang="T13">
                <a:pos x="T6" y="T7"/>
              </a:cxn>
              <a:cxn ang="T14">
                <a:pos x="T8" y="T9"/>
              </a:cxn>
            </a:cxnLst>
            <a:rect l="T15" t="T16" r="T17" b="T18"/>
            <a:pathLst>
              <a:path w="2902" h="1185">
                <a:moveTo>
                  <a:pt x="0" y="0"/>
                </a:moveTo>
                <a:lnTo>
                  <a:pt x="2895" y="937"/>
                </a:lnTo>
                <a:lnTo>
                  <a:pt x="2902" y="1185"/>
                </a:lnTo>
                <a:lnTo>
                  <a:pt x="0" y="247"/>
                </a:lnTo>
                <a:lnTo>
                  <a:pt x="0" y="0"/>
                </a:lnTo>
                <a:close/>
              </a:path>
            </a:pathLst>
          </a:custGeom>
          <a:solidFill>
            <a:srgbClr val="00CCFF"/>
          </a:solidFill>
          <a:ln w="19050">
            <a:solidFill>
              <a:srgbClr val="000000"/>
            </a:solidFill>
            <a:round/>
            <a:headEnd/>
            <a:tailEnd/>
          </a:ln>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aphicFrame>
        <p:nvGraphicFramePr>
          <p:cNvPr id="64" name="Object 11">
            <a:extLst>
              <a:ext uri="{FF2B5EF4-FFF2-40B4-BE49-F238E27FC236}">
                <a16:creationId xmlns:a16="http://schemas.microsoft.com/office/drawing/2014/main" id="{661B021C-9045-49C1-86D4-C441924E41F1}"/>
              </a:ext>
            </a:extLst>
          </p:cNvPr>
          <p:cNvGraphicFramePr>
            <a:graphicFrameLocks noChangeAspect="1"/>
          </p:cNvGraphicFramePr>
          <p:nvPr/>
        </p:nvGraphicFramePr>
        <p:xfrm>
          <a:off x="2966064" y="5407914"/>
          <a:ext cx="6767513" cy="1044575"/>
        </p:xfrm>
        <a:graphic>
          <a:graphicData uri="http://schemas.openxmlformats.org/presentationml/2006/ole">
            <mc:AlternateContent xmlns:mc="http://schemas.openxmlformats.org/markup-compatibility/2006">
              <mc:Choice xmlns:v="urn:schemas-microsoft-com:vml" Requires="v">
                <p:oleObj name="Picture" r:id="rId4" imgW="3181320" imgH="495360" progId="Word.Picture.8">
                  <p:embed/>
                </p:oleObj>
              </mc:Choice>
              <mc:Fallback>
                <p:oleObj name="Picture" r:id="rId4" imgW="3181320" imgH="495360" progId="Word.Picture.8">
                  <p:embed/>
                  <p:pic>
                    <p:nvPicPr>
                      <p:cNvPr id="64" name="Object 11">
                        <a:extLst>
                          <a:ext uri="{FF2B5EF4-FFF2-40B4-BE49-F238E27FC236}">
                            <a16:creationId xmlns:a16="http://schemas.microsoft.com/office/drawing/2014/main" id="{661B021C-9045-49C1-86D4-C441924E41F1}"/>
                          </a:ext>
                        </a:extLst>
                      </p:cNvPr>
                      <p:cNvPicPr>
                        <a:picLocks noChangeAspect="1" noChangeArrowheads="1"/>
                      </p:cNvPicPr>
                      <p:nvPr/>
                    </p:nvPicPr>
                    <p:blipFill>
                      <a:blip r:embed="rId5"/>
                      <a:srcRect/>
                      <a:stretch>
                        <a:fillRect/>
                      </a:stretch>
                    </p:blipFill>
                    <p:spPr bwMode="auto">
                      <a:xfrm>
                        <a:off x="2966064" y="5407914"/>
                        <a:ext cx="6767513" cy="1044575"/>
                      </a:xfrm>
                      <a:prstGeom prst="rect">
                        <a:avLst/>
                      </a:prstGeom>
                      <a:noFill/>
                      <a:ln>
                        <a:noFill/>
                      </a:ln>
                    </p:spPr>
                  </p:pic>
                </p:oleObj>
              </mc:Fallback>
            </mc:AlternateContent>
          </a:graphicData>
        </a:graphic>
      </p:graphicFrame>
      <p:sp>
        <p:nvSpPr>
          <p:cNvPr id="2" name="灯片编号占位符 1">
            <a:extLst>
              <a:ext uri="{FF2B5EF4-FFF2-40B4-BE49-F238E27FC236}">
                <a16:creationId xmlns:a16="http://schemas.microsoft.com/office/drawing/2014/main" id="{201F9815-511E-416E-868C-1618154DA78A}"/>
              </a:ext>
            </a:extLst>
          </p:cNvPr>
          <p:cNvSpPr>
            <a:spLocks noGrp="1"/>
          </p:cNvSpPr>
          <p:nvPr>
            <p:ph type="sldNum" sz="quarter" idx="12"/>
          </p:nvPr>
        </p:nvSpPr>
        <p:spPr/>
        <p:txBody>
          <a:bodyPr/>
          <a:lstStyle/>
          <a:p>
            <a:fld id="{91F2D4EF-46D4-4764-B373-FC59CD1D281E}" type="slidenum">
              <a:rPr lang="zh-CN" altLang="en-US" smtClean="0"/>
              <a:t>64</a:t>
            </a:fld>
            <a:endParaRPr lang="zh-CN" altLang="en-US"/>
          </a:p>
        </p:txBody>
      </p:sp>
    </p:spTree>
    <p:extLst>
      <p:ext uri="{BB962C8B-B14F-4D97-AF65-F5344CB8AC3E}">
        <p14:creationId xmlns:p14="http://schemas.microsoft.com/office/powerpoint/2010/main" val="207796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p:cTn id="11" dur="500" fill="hold"/>
                                        <p:tgtEl>
                                          <p:spTgt spid="40"/>
                                        </p:tgtEl>
                                        <p:attrNameLst>
                                          <p:attrName>ppt_w</p:attrName>
                                        </p:attrNameLst>
                                      </p:cBhvr>
                                      <p:tavLst>
                                        <p:tav tm="0">
                                          <p:val>
                                            <p:fltVal val="0"/>
                                          </p:val>
                                        </p:tav>
                                        <p:tav tm="100000">
                                          <p:val>
                                            <p:strVal val="#ppt_w"/>
                                          </p:val>
                                        </p:tav>
                                      </p:tavLst>
                                    </p:anim>
                                    <p:anim calcmode="lin" valueType="num">
                                      <p:cBhvr>
                                        <p:cTn id="12" dur="500" fill="hold"/>
                                        <p:tgtEl>
                                          <p:spTgt spid="40"/>
                                        </p:tgtEl>
                                        <p:attrNameLst>
                                          <p:attrName>ppt_h</p:attrName>
                                        </p:attrNameLst>
                                      </p:cBhvr>
                                      <p:tavLst>
                                        <p:tav tm="0">
                                          <p:val>
                                            <p:fltVal val="0"/>
                                          </p:val>
                                        </p:tav>
                                        <p:tav tm="100000">
                                          <p:val>
                                            <p:strVal val="#ppt_h"/>
                                          </p:val>
                                        </p:tav>
                                      </p:tavLst>
                                    </p:anim>
                                    <p:animEffect transition="in" filter="fade">
                                      <p:cBhvr>
                                        <p:cTn id="13" dur="500"/>
                                        <p:tgtEl>
                                          <p:spTgt spid="40"/>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up)">
                                      <p:cBhvr>
                                        <p:cTn id="17" dur="500"/>
                                        <p:tgtEl>
                                          <p:spTgt spid="38"/>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p:cTn id="21" dur="500" fill="hold"/>
                                        <p:tgtEl>
                                          <p:spTgt spid="41"/>
                                        </p:tgtEl>
                                        <p:attrNameLst>
                                          <p:attrName>ppt_w</p:attrName>
                                        </p:attrNameLst>
                                      </p:cBhvr>
                                      <p:tavLst>
                                        <p:tav tm="0">
                                          <p:val>
                                            <p:fltVal val="0"/>
                                          </p:val>
                                        </p:tav>
                                        <p:tav tm="100000">
                                          <p:val>
                                            <p:strVal val="#ppt_w"/>
                                          </p:val>
                                        </p:tav>
                                      </p:tavLst>
                                    </p:anim>
                                    <p:anim calcmode="lin" valueType="num">
                                      <p:cBhvr>
                                        <p:cTn id="22" dur="500" fill="hold"/>
                                        <p:tgtEl>
                                          <p:spTgt spid="41"/>
                                        </p:tgtEl>
                                        <p:attrNameLst>
                                          <p:attrName>ppt_h</p:attrName>
                                        </p:attrNameLst>
                                      </p:cBhvr>
                                      <p:tavLst>
                                        <p:tav tm="0">
                                          <p:val>
                                            <p:fltVal val="0"/>
                                          </p:val>
                                        </p:tav>
                                        <p:tav tm="100000">
                                          <p:val>
                                            <p:strVal val="#ppt_h"/>
                                          </p:val>
                                        </p:tav>
                                      </p:tavLst>
                                    </p:anim>
                                    <p:animEffect transition="in" filter="fade">
                                      <p:cBhvr>
                                        <p:cTn id="23" dur="500"/>
                                        <p:tgtEl>
                                          <p:spTgt spid="41"/>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up)">
                                      <p:cBhvr>
                                        <p:cTn id="27" dur="500"/>
                                        <p:tgtEl>
                                          <p:spTgt spid="39"/>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wipe(left)">
                                      <p:cBhvr>
                                        <p:cTn id="31" dur="500"/>
                                        <p:tgtEl>
                                          <p:spTgt spid="46"/>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left)">
                                      <p:cBhvr>
                                        <p:cTn id="35" dur="500"/>
                                        <p:tgtEl>
                                          <p:spTgt spid="42"/>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wipe(left)">
                                      <p:cBhvr>
                                        <p:cTn id="39" dur="500"/>
                                        <p:tgtEl>
                                          <p:spTgt spid="47"/>
                                        </p:tgtEl>
                                      </p:cBhvr>
                                    </p:animEffect>
                                  </p:childTnLst>
                                </p:cTn>
                              </p:par>
                            </p:childTnLst>
                          </p:cTn>
                        </p:par>
                        <p:par>
                          <p:cTn id="40" fill="hold">
                            <p:stCondLst>
                              <p:cond delay="4000"/>
                            </p:stCondLst>
                            <p:childTnLst>
                              <p:par>
                                <p:cTn id="41" presetID="22" presetClass="entr" presetSubtype="8"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left)">
                                      <p:cBhvr>
                                        <p:cTn id="43" dur="500"/>
                                        <p:tgtEl>
                                          <p:spTgt spid="37"/>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wipe(left)">
                                      <p:cBhvr>
                                        <p:cTn id="46" dur="500"/>
                                        <p:tgtEl>
                                          <p:spTgt spid="52"/>
                                        </p:tgtEl>
                                      </p:cBhvr>
                                    </p:animEffect>
                                  </p:childTnLst>
                                </p:cTn>
                              </p:par>
                            </p:childTnLst>
                          </p:cTn>
                        </p:par>
                        <p:par>
                          <p:cTn id="47" fill="hold">
                            <p:stCondLst>
                              <p:cond delay="4500"/>
                            </p:stCondLst>
                            <p:childTnLst>
                              <p:par>
                                <p:cTn id="48" presetID="22" presetClass="entr" presetSubtype="8" fill="hold" grpId="0" nodeType="after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wipe(left)">
                                      <p:cBhvr>
                                        <p:cTn id="50" dur="500"/>
                                        <p:tgtEl>
                                          <p:spTgt spid="48"/>
                                        </p:tgtEl>
                                      </p:cBhvr>
                                    </p:animEffect>
                                  </p:childTnLst>
                                </p:cTn>
                              </p:par>
                            </p:childTnLst>
                          </p:cTn>
                        </p:par>
                        <p:par>
                          <p:cTn id="51" fill="hold">
                            <p:stCondLst>
                              <p:cond delay="5000"/>
                            </p:stCondLst>
                            <p:childTnLst>
                              <p:par>
                                <p:cTn id="52" presetID="22" presetClass="entr" presetSubtype="4" fill="hold" grpId="0" nodeType="after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wipe(down)">
                                      <p:cBhvr>
                                        <p:cTn id="54" dur="500"/>
                                        <p:tgtEl>
                                          <p:spTgt spid="51"/>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up)">
                                      <p:cBhvr>
                                        <p:cTn id="57" dur="500"/>
                                        <p:tgtEl>
                                          <p:spTgt spid="50"/>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49"/>
                                        </p:tgtEl>
                                        <p:attrNameLst>
                                          <p:attrName>style.visibility</p:attrName>
                                        </p:attrNameLst>
                                      </p:cBhvr>
                                      <p:to>
                                        <p:strVal val="visible"/>
                                      </p:to>
                                    </p:set>
                                    <p:anim calcmode="lin" valueType="num">
                                      <p:cBhvr>
                                        <p:cTn id="60" dur="500" fill="hold"/>
                                        <p:tgtEl>
                                          <p:spTgt spid="49"/>
                                        </p:tgtEl>
                                        <p:attrNameLst>
                                          <p:attrName>ppt_w</p:attrName>
                                        </p:attrNameLst>
                                      </p:cBhvr>
                                      <p:tavLst>
                                        <p:tav tm="0">
                                          <p:val>
                                            <p:fltVal val="0"/>
                                          </p:val>
                                        </p:tav>
                                        <p:tav tm="100000">
                                          <p:val>
                                            <p:strVal val="#ppt_w"/>
                                          </p:val>
                                        </p:tav>
                                      </p:tavLst>
                                    </p:anim>
                                    <p:anim calcmode="lin" valueType="num">
                                      <p:cBhvr>
                                        <p:cTn id="61" dur="500" fill="hold"/>
                                        <p:tgtEl>
                                          <p:spTgt spid="49"/>
                                        </p:tgtEl>
                                        <p:attrNameLst>
                                          <p:attrName>ppt_h</p:attrName>
                                        </p:attrNameLst>
                                      </p:cBhvr>
                                      <p:tavLst>
                                        <p:tav tm="0">
                                          <p:val>
                                            <p:fltVal val="0"/>
                                          </p:val>
                                        </p:tav>
                                        <p:tav tm="100000">
                                          <p:val>
                                            <p:strVal val="#ppt_h"/>
                                          </p:val>
                                        </p:tav>
                                      </p:tavLst>
                                    </p:anim>
                                    <p:animEffect transition="in" filter="fade">
                                      <p:cBhvr>
                                        <p:cTn id="62" dur="500"/>
                                        <p:tgtEl>
                                          <p:spTgt spid="49"/>
                                        </p:tgtEl>
                                      </p:cBhvr>
                                    </p:animEffect>
                                  </p:childTnLst>
                                </p:cTn>
                              </p:par>
                            </p:childTnLst>
                          </p:cTn>
                        </p:par>
                        <p:par>
                          <p:cTn id="63" fill="hold">
                            <p:stCondLst>
                              <p:cond delay="5500"/>
                            </p:stCondLst>
                            <p:childTnLst>
                              <p:par>
                                <p:cTn id="64" presetID="22" presetClass="entr" presetSubtype="8" fill="hold" grpId="0" nodeType="after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wipe(left)">
                                      <p:cBhvr>
                                        <p:cTn id="66" dur="500"/>
                                        <p:tgtEl>
                                          <p:spTgt spid="45"/>
                                        </p:tgtEl>
                                      </p:cBhvr>
                                    </p:animEffect>
                                  </p:childTnLst>
                                </p:cTn>
                              </p:par>
                            </p:childTnLst>
                          </p:cTn>
                        </p:par>
                        <p:par>
                          <p:cTn id="67" fill="hold">
                            <p:stCondLst>
                              <p:cond delay="6000"/>
                            </p:stCondLst>
                            <p:childTnLst>
                              <p:par>
                                <p:cTn id="68" presetID="1" presetClass="entr" presetSubtype="0" fill="hold" grpId="0" nodeType="afterEffect">
                                  <p:stCondLst>
                                    <p:cond delay="0"/>
                                  </p:stCondLst>
                                  <p:childTnLst>
                                    <p:set>
                                      <p:cBhvr>
                                        <p:cTn id="69" dur="1" fill="hold">
                                          <p:stCondLst>
                                            <p:cond delay="0"/>
                                          </p:stCondLst>
                                        </p:cTn>
                                        <p:tgtEl>
                                          <p:spTgt spid="36"/>
                                        </p:tgtEl>
                                        <p:attrNameLst>
                                          <p:attrName>style.visibility</p:attrName>
                                        </p:attrNameLst>
                                      </p:cBhvr>
                                      <p:to>
                                        <p:strVal val="visible"/>
                                      </p:to>
                                    </p:set>
                                  </p:childTnLst>
                                </p:cTn>
                              </p:par>
                            </p:childTnLst>
                          </p:cTn>
                        </p:par>
                        <p:par>
                          <p:cTn id="70" fill="hold">
                            <p:stCondLst>
                              <p:cond delay="6000"/>
                            </p:stCondLst>
                            <p:childTnLst>
                              <p:par>
                                <p:cTn id="71" presetID="22" presetClass="entr" presetSubtype="8" fill="hold" grpId="0" nodeType="after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wipe(left)">
                                      <p:cBhvr>
                                        <p:cTn id="73" dur="500"/>
                                        <p:tgtEl>
                                          <p:spTgt spid="53"/>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wipe(left)">
                                      <p:cBhvr>
                                        <p:cTn id="76" dur="500"/>
                                        <p:tgtEl>
                                          <p:spTgt spid="55"/>
                                        </p:tgtEl>
                                      </p:cBhvr>
                                    </p:animEffect>
                                  </p:childTnLst>
                                </p:cTn>
                              </p:par>
                            </p:childTnLst>
                          </p:cTn>
                        </p:par>
                        <p:par>
                          <p:cTn id="77" fill="hold">
                            <p:stCondLst>
                              <p:cond delay="6500"/>
                            </p:stCondLst>
                            <p:childTnLst>
                              <p:par>
                                <p:cTn id="78" presetID="22" presetClass="entr" presetSubtype="8" fill="hold" grpId="0" nodeType="afterEffect">
                                  <p:stCondLst>
                                    <p:cond delay="0"/>
                                  </p:stCondLst>
                                  <p:childTnLst>
                                    <p:set>
                                      <p:cBhvr>
                                        <p:cTn id="79" dur="1" fill="hold">
                                          <p:stCondLst>
                                            <p:cond delay="0"/>
                                          </p:stCondLst>
                                        </p:cTn>
                                        <p:tgtEl>
                                          <p:spTgt spid="54"/>
                                        </p:tgtEl>
                                        <p:attrNameLst>
                                          <p:attrName>style.visibility</p:attrName>
                                        </p:attrNameLst>
                                      </p:cBhvr>
                                      <p:to>
                                        <p:strVal val="visible"/>
                                      </p:to>
                                    </p:set>
                                    <p:animEffect transition="in" filter="wipe(left)">
                                      <p:cBhvr>
                                        <p:cTn id="80" dur="500"/>
                                        <p:tgtEl>
                                          <p:spTgt spid="54"/>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wipe(left)">
                                      <p:cBhvr>
                                        <p:cTn id="83" dur="500"/>
                                        <p:tgtEl>
                                          <p:spTgt spid="56"/>
                                        </p:tgtEl>
                                      </p:cBhvr>
                                    </p:animEffect>
                                  </p:childTnLst>
                                </p:cTn>
                              </p:par>
                            </p:childTnLst>
                          </p:cTn>
                        </p:par>
                        <p:par>
                          <p:cTn id="84" fill="hold">
                            <p:stCondLst>
                              <p:cond delay="7000"/>
                            </p:stCondLst>
                            <p:childTnLst>
                              <p:par>
                                <p:cTn id="85" presetID="22" presetClass="entr" presetSubtype="2" fill="hold" grpId="0" nodeType="after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wipe(right)">
                                      <p:cBhvr>
                                        <p:cTn id="87" dur="500"/>
                                        <p:tgtEl>
                                          <p:spTgt spid="44"/>
                                        </p:tgtEl>
                                      </p:cBhvr>
                                    </p:animEffect>
                                  </p:childTnLst>
                                </p:cTn>
                              </p:par>
                            </p:childTnLst>
                          </p:cTn>
                        </p:par>
                        <p:par>
                          <p:cTn id="88" fill="hold">
                            <p:stCondLst>
                              <p:cond delay="7500"/>
                            </p:stCondLst>
                            <p:childTnLst>
                              <p:par>
                                <p:cTn id="89" presetID="22" presetClass="entr" presetSubtype="8" fill="hold" grpId="0" nodeType="after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wipe(left)">
                                      <p:cBhvr>
                                        <p:cTn id="91" dur="500"/>
                                        <p:tgtEl>
                                          <p:spTgt spid="57"/>
                                        </p:tgtEl>
                                      </p:cBhvr>
                                    </p:animEffect>
                                  </p:childTnLst>
                                </p:cTn>
                              </p:par>
                            </p:childTnLst>
                          </p:cTn>
                        </p:par>
                        <p:par>
                          <p:cTn id="92" fill="hold">
                            <p:stCondLst>
                              <p:cond delay="8000"/>
                            </p:stCondLst>
                            <p:childTnLst>
                              <p:par>
                                <p:cTn id="93" presetID="22" presetClass="entr" presetSubtype="8" fill="hold" grpId="0" nodeType="after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wipe(left)">
                                      <p:cBhvr>
                                        <p:cTn id="95" dur="500"/>
                                        <p:tgtEl>
                                          <p:spTgt spid="43"/>
                                        </p:tgtEl>
                                      </p:cBhvr>
                                    </p:animEffect>
                                  </p:childTnLst>
                                </p:cTn>
                              </p:par>
                            </p:childTnLst>
                          </p:cTn>
                        </p:par>
                        <p:par>
                          <p:cTn id="96" fill="hold">
                            <p:stCondLst>
                              <p:cond delay="8500"/>
                            </p:stCondLst>
                            <p:childTnLst>
                              <p:par>
                                <p:cTn id="97" presetID="22" presetClass="entr" presetSubtype="8" fill="hold" grpId="0" nodeType="after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wipe(left)">
                                      <p:cBhvr>
                                        <p:cTn id="99" dur="500"/>
                                        <p:tgtEl>
                                          <p:spTgt spid="58"/>
                                        </p:tgtEl>
                                      </p:cBhvr>
                                    </p:animEffect>
                                  </p:childTnLst>
                                </p:cTn>
                              </p:par>
                            </p:childTnLst>
                          </p:cTn>
                        </p:par>
                        <p:par>
                          <p:cTn id="100" fill="hold">
                            <p:stCondLst>
                              <p:cond delay="9000"/>
                            </p:stCondLst>
                            <p:childTnLst>
                              <p:par>
                                <p:cTn id="101" presetID="1" presetClass="entr" presetSubtype="0" fill="hold" nodeType="after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9" presetClass="entr" presetSubtype="0" fill="hold" nodeType="clickEffect">
                                  <p:stCondLst>
                                    <p:cond delay="0"/>
                                  </p:stCondLst>
                                  <p:childTnLst>
                                    <p:set>
                                      <p:cBhvr>
                                        <p:cTn id="110" dur="1" fill="hold">
                                          <p:stCondLst>
                                            <p:cond delay="0"/>
                                          </p:stCondLst>
                                        </p:cTn>
                                        <p:tgtEl>
                                          <p:spTgt spid="64"/>
                                        </p:tgtEl>
                                        <p:attrNameLst>
                                          <p:attrName>style.visibility</p:attrName>
                                        </p:attrNameLst>
                                      </p:cBhvr>
                                      <p:to>
                                        <p:strVal val="visible"/>
                                      </p:to>
                                    </p:set>
                                    <p:animEffect transition="in" filter="dissolve">
                                      <p:cBhvr>
                                        <p:cTn id="11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animBg="1"/>
      <p:bldP spid="39" grpId="0" animBg="1"/>
      <p:bldP spid="40" grpId="0"/>
      <p:bldP spid="41" grpId="0"/>
      <p:bldP spid="42" grpId="0" animBg="1"/>
      <p:bldP spid="43" grpId="0" animBg="1"/>
      <p:bldP spid="44" grpId="0" animBg="1"/>
      <p:bldP spid="46" grpId="0" animBg="1"/>
      <p:bldP spid="47" grpId="0" animBg="1"/>
      <p:bldP spid="48" grpId="0" animBg="1"/>
      <p:bldP spid="49" grpId="0"/>
      <p:bldP spid="50" grpId="0" animBg="1"/>
      <p:bldP spid="51" grpId="0" animBg="1"/>
      <p:bldP spid="52" grpId="0"/>
      <p:bldP spid="53" grpId="0" animBg="1"/>
      <p:bldP spid="54" grpId="0"/>
      <p:bldP spid="55" grpId="0" animBg="1"/>
      <p:bldP spid="56" grpId="0"/>
      <p:bldP spid="57" grpId="0"/>
      <p:bldP spid="58" grpId="0" animBg="1"/>
      <p:bldP spid="62" grpId="0" animBg="1"/>
      <p:bldP spid="63" grpId="0" animBg="1"/>
      <p:bldP spid="4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a:extLst>
              <a:ext uri="{FF2B5EF4-FFF2-40B4-BE49-F238E27FC236}">
                <a16:creationId xmlns:a16="http://schemas.microsoft.com/office/drawing/2014/main" id="{A6A42FED-5FEE-4CB6-AC94-CA53DDAAFFBE}"/>
              </a:ext>
            </a:extLst>
          </p:cNvPr>
          <p:cNvGrpSpPr/>
          <p:nvPr/>
        </p:nvGrpSpPr>
        <p:grpSpPr>
          <a:xfrm>
            <a:off x="910193" y="1879086"/>
            <a:ext cx="6939670" cy="476221"/>
            <a:chOff x="1403750" y="3593123"/>
            <a:chExt cx="6939670" cy="476221"/>
          </a:xfrm>
        </p:grpSpPr>
        <p:grpSp>
          <p:nvGrpSpPr>
            <p:cNvPr id="60" name="组合 59">
              <a:extLst>
                <a:ext uri="{FF2B5EF4-FFF2-40B4-BE49-F238E27FC236}">
                  <a16:creationId xmlns:a16="http://schemas.microsoft.com/office/drawing/2014/main" id="{F6E77D1B-7C5E-455F-B514-5FE31DEEDA6C}"/>
                </a:ext>
              </a:extLst>
            </p:cNvPr>
            <p:cNvGrpSpPr/>
            <p:nvPr/>
          </p:nvGrpSpPr>
          <p:grpSpPr>
            <a:xfrm>
              <a:off x="1403750" y="3593123"/>
              <a:ext cx="490436" cy="476221"/>
              <a:chOff x="1403750" y="3593123"/>
              <a:chExt cx="808892" cy="785446"/>
            </a:xfrm>
          </p:grpSpPr>
          <p:sp>
            <p:nvSpPr>
              <p:cNvPr id="62" name="对话气泡: 椭圆形 61">
                <a:extLst>
                  <a:ext uri="{FF2B5EF4-FFF2-40B4-BE49-F238E27FC236}">
                    <a16:creationId xmlns:a16="http://schemas.microsoft.com/office/drawing/2014/main" id="{EA11CDA2-52D4-44FD-B3A9-5648FB76488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round-web-cam_17861">
                <a:extLst>
                  <a:ext uri="{FF2B5EF4-FFF2-40B4-BE49-F238E27FC236}">
                    <a16:creationId xmlns:a16="http://schemas.microsoft.com/office/drawing/2014/main" id="{23E59009-6AFB-4BD3-B5EB-8F04D1F5807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1" name="Text Box 79">
              <a:extLst>
                <a:ext uri="{FF2B5EF4-FFF2-40B4-BE49-F238E27FC236}">
                  <a16:creationId xmlns:a16="http://schemas.microsoft.com/office/drawing/2014/main" id="{E25FA3BA-E358-465B-B48C-70778545BDFE}"/>
                </a:ext>
              </a:extLst>
            </p:cNvPr>
            <p:cNvSpPr txBox="1">
              <a:spLocks noChangeArrowheads="1"/>
            </p:cNvSpPr>
            <p:nvPr/>
          </p:nvSpPr>
          <p:spPr bwMode="auto">
            <a:xfrm>
              <a:off x="1985931" y="3593123"/>
              <a:ext cx="63574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允许发送方发送多个分组而无需等待确认</a:t>
              </a:r>
            </a:p>
          </p:txBody>
        </p:sp>
      </p:grpSp>
      <p:sp>
        <p:nvSpPr>
          <p:cNvPr id="64" name="Text Box 79">
            <a:extLst>
              <a:ext uri="{FF2B5EF4-FFF2-40B4-BE49-F238E27FC236}">
                <a16:creationId xmlns:a16="http://schemas.microsoft.com/office/drawing/2014/main" id="{D1348A63-1153-41DC-AA60-883CB11A22E5}"/>
              </a:ext>
            </a:extLst>
          </p:cNvPr>
          <p:cNvSpPr txBox="1">
            <a:spLocks noChangeArrowheads="1"/>
          </p:cNvSpPr>
          <p:nvPr/>
        </p:nvSpPr>
        <p:spPr bwMode="auto">
          <a:xfrm>
            <a:off x="1437799" y="2690353"/>
            <a:ext cx="6357489" cy="5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必须增大序号范围</a:t>
            </a:r>
          </a:p>
        </p:txBody>
      </p:sp>
      <p:sp>
        <p:nvSpPr>
          <p:cNvPr id="16" name="Text Box 79">
            <a:extLst>
              <a:ext uri="{FF2B5EF4-FFF2-40B4-BE49-F238E27FC236}">
                <a16:creationId xmlns:a16="http://schemas.microsoft.com/office/drawing/2014/main" id="{D1348A63-1153-41DC-AA60-883CB11A22E5}"/>
              </a:ext>
            </a:extLst>
          </p:cNvPr>
          <p:cNvSpPr txBox="1">
            <a:spLocks noChangeArrowheads="1"/>
          </p:cNvSpPr>
          <p:nvPr/>
        </p:nvSpPr>
        <p:spPr bwMode="auto">
          <a:xfrm>
            <a:off x="1437799" y="3360188"/>
            <a:ext cx="6357489" cy="5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协议的发送方和接收方必须对分组进行缓存</a:t>
            </a:r>
          </a:p>
        </p:txBody>
      </p:sp>
      <p:grpSp>
        <p:nvGrpSpPr>
          <p:cNvPr id="18" name="组合 17">
            <a:extLst>
              <a:ext uri="{FF2B5EF4-FFF2-40B4-BE49-F238E27FC236}">
                <a16:creationId xmlns:a16="http://schemas.microsoft.com/office/drawing/2014/main" id="{C7202076-A5E1-4135-B390-3ED47E4A2D4E}"/>
              </a:ext>
            </a:extLst>
          </p:cNvPr>
          <p:cNvGrpSpPr/>
          <p:nvPr/>
        </p:nvGrpSpPr>
        <p:grpSpPr>
          <a:xfrm>
            <a:off x="430213" y="0"/>
            <a:ext cx="10031143" cy="1428589"/>
            <a:chOff x="551030" y="-368704"/>
            <a:chExt cx="10031143" cy="1428589"/>
          </a:xfrm>
        </p:grpSpPr>
        <p:grpSp>
          <p:nvGrpSpPr>
            <p:cNvPr id="19" name="组合 18">
              <a:extLst>
                <a:ext uri="{FF2B5EF4-FFF2-40B4-BE49-F238E27FC236}">
                  <a16:creationId xmlns:a16="http://schemas.microsoft.com/office/drawing/2014/main" id="{D4F2777F-D7E6-4CBC-A797-28FB4D66085F}"/>
                </a:ext>
              </a:extLst>
            </p:cNvPr>
            <p:cNvGrpSpPr/>
            <p:nvPr/>
          </p:nvGrpSpPr>
          <p:grpSpPr>
            <a:xfrm>
              <a:off x="1201632" y="303925"/>
              <a:ext cx="9380541" cy="701013"/>
              <a:chOff x="1839059" y="967769"/>
              <a:chExt cx="9380541" cy="701013"/>
            </a:xfrm>
          </p:grpSpPr>
          <p:sp>
            <p:nvSpPr>
              <p:cNvPr id="21" name="矩形: 圆角 30">
                <a:extLst>
                  <a:ext uri="{FF2B5EF4-FFF2-40B4-BE49-F238E27FC236}">
                    <a16:creationId xmlns:a16="http://schemas.microsoft.com/office/drawing/2014/main" id="{2DA5E28D-BC59-4566-A76F-F5BF0D7A0402}"/>
                  </a:ext>
                </a:extLst>
              </p:cNvPr>
              <p:cNvSpPr/>
              <p:nvPr/>
            </p:nvSpPr>
            <p:spPr>
              <a:xfrm>
                <a:off x="1839059" y="967769"/>
                <a:ext cx="926394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2" name="文本框 21">
                <a:extLst>
                  <a:ext uri="{FF2B5EF4-FFF2-40B4-BE49-F238E27FC236}">
                    <a16:creationId xmlns:a16="http://schemas.microsoft.com/office/drawing/2014/main" id="{5003D0D2-12E5-41FB-986F-DB6AAC2A0A53}"/>
                  </a:ext>
                </a:extLst>
              </p:cNvPr>
              <p:cNvSpPr txBox="1"/>
              <p:nvPr/>
            </p:nvSpPr>
            <p:spPr>
              <a:xfrm>
                <a:off x="2605485" y="1022451"/>
                <a:ext cx="861411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提高性能的一种可行方法：流水线技术</a:t>
                </a:r>
              </a:p>
            </p:txBody>
          </p:sp>
        </p:grpSp>
        <p:pic>
          <p:nvPicPr>
            <p:cNvPr id="20" name="图片 1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883185E8-F9B4-4099-835B-A5D7A8D8F96D}"/>
              </a:ext>
            </a:extLst>
          </p:cNvPr>
          <p:cNvSpPr>
            <a:spLocks noGrp="1"/>
          </p:cNvSpPr>
          <p:nvPr>
            <p:ph type="sldNum" sz="quarter" idx="12"/>
          </p:nvPr>
        </p:nvSpPr>
        <p:spPr/>
        <p:txBody>
          <a:bodyPr/>
          <a:lstStyle/>
          <a:p>
            <a:fld id="{91F2D4EF-46D4-4764-B373-FC59CD1D281E}" type="slidenum">
              <a:rPr lang="zh-CN" altLang="en-US" smtClean="0"/>
              <a:t>65</a:t>
            </a:fld>
            <a:endParaRPr lang="zh-CN" altLang="en-US"/>
          </a:p>
        </p:txBody>
      </p:sp>
      <p:graphicFrame>
        <p:nvGraphicFramePr>
          <p:cNvPr id="15" name="Object 7">
            <a:extLst>
              <a:ext uri="{FF2B5EF4-FFF2-40B4-BE49-F238E27FC236}">
                <a16:creationId xmlns:a16="http://schemas.microsoft.com/office/drawing/2014/main" id="{8639A724-76F4-4668-8B9F-91F5C96AB034}"/>
              </a:ext>
            </a:extLst>
          </p:cNvPr>
          <p:cNvGraphicFramePr>
            <a:graphicFrameLocks noChangeAspect="1"/>
          </p:cNvGraphicFramePr>
          <p:nvPr>
            <p:extLst>
              <p:ext uri="{D42A27DB-BD31-4B8C-83A1-F6EECF244321}">
                <p14:modId xmlns:p14="http://schemas.microsoft.com/office/powerpoint/2010/main" val="3199140139"/>
              </p:ext>
            </p:extLst>
          </p:nvPr>
        </p:nvGraphicFramePr>
        <p:xfrm>
          <a:off x="2489200" y="3947208"/>
          <a:ext cx="6121400" cy="2830513"/>
        </p:xfrm>
        <a:graphic>
          <a:graphicData uri="http://schemas.openxmlformats.org/presentationml/2006/ole">
            <mc:AlternateContent xmlns:mc="http://schemas.openxmlformats.org/markup-compatibility/2006">
              <mc:Choice xmlns:v="urn:schemas-microsoft-com:vml" Requires="v">
                <p:oleObj name="Visio" r:id="rId4" imgW="5320589" imgH="2902306" progId="Visio.Drawing.11">
                  <p:embed/>
                </p:oleObj>
              </mc:Choice>
              <mc:Fallback>
                <p:oleObj name="Visio" r:id="rId4" imgW="5320589" imgH="2902306" progId="Visio.Drawing.11">
                  <p:embed/>
                  <p:pic>
                    <p:nvPicPr>
                      <p:cNvPr id="15" name="Object 7">
                        <a:extLst>
                          <a:ext uri="{FF2B5EF4-FFF2-40B4-BE49-F238E27FC236}">
                            <a16:creationId xmlns:a16="http://schemas.microsoft.com/office/drawing/2014/main" id="{8639A724-76F4-4668-8B9F-91F5C96AB0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9200" y="3947208"/>
                        <a:ext cx="6121400" cy="283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2020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500"/>
                                        <p:tgtEl>
                                          <p:spTgt spid="5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4">
                                            <p:txEl>
                                              <p:pRg st="0" end="0"/>
                                            </p:txEl>
                                          </p:spTgt>
                                        </p:tgtEl>
                                        <p:attrNameLst>
                                          <p:attrName>style.visibility</p:attrName>
                                        </p:attrNameLst>
                                      </p:cBhvr>
                                      <p:to>
                                        <p:strVal val="visible"/>
                                      </p:to>
                                    </p:set>
                                    <p:animEffect transition="in" filter="wipe(left)">
                                      <p:cBhvr>
                                        <p:cTn id="16" dur="500"/>
                                        <p:tgtEl>
                                          <p:spTgt spid="6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animEffect transition="in" filter="wipe(left)">
                                      <p:cBhvr>
                                        <p:cTn id="21"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p:bldP spid="16"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Freeform 11">
            <a:extLst>
              <a:ext uri="{FF2B5EF4-FFF2-40B4-BE49-F238E27FC236}">
                <a16:creationId xmlns:a16="http://schemas.microsoft.com/office/drawing/2014/main" id="{D277007E-B53D-4DC1-B979-FD8B3CA7D344}"/>
              </a:ext>
            </a:extLst>
          </p:cNvPr>
          <p:cNvSpPr>
            <a:spLocks/>
          </p:cNvSpPr>
          <p:nvPr/>
        </p:nvSpPr>
        <p:spPr bwMode="auto">
          <a:xfrm>
            <a:off x="5288588" y="1827286"/>
            <a:ext cx="2238626" cy="1169987"/>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 name="T15" fmla="*/ 0 w 2902"/>
              <a:gd name="T16" fmla="*/ 0 h 1185"/>
              <a:gd name="T17" fmla="*/ 2902 w 2902"/>
              <a:gd name="T18" fmla="*/ 1185 h 1185"/>
            </a:gdLst>
            <a:ahLst/>
            <a:cxnLst>
              <a:cxn ang="T10">
                <a:pos x="T0" y="T1"/>
              </a:cxn>
              <a:cxn ang="T11">
                <a:pos x="T2" y="T3"/>
              </a:cxn>
              <a:cxn ang="T12">
                <a:pos x="T4" y="T5"/>
              </a:cxn>
              <a:cxn ang="T13">
                <a:pos x="T6" y="T7"/>
              </a:cxn>
              <a:cxn ang="T14">
                <a:pos x="T8" y="T9"/>
              </a:cxn>
            </a:cxnLst>
            <a:rect l="T15" t="T16" r="T17" b="T18"/>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endParaRPr lang="zh-CN" altLang="en-US"/>
          </a:p>
        </p:txBody>
      </p:sp>
      <p:sp>
        <p:nvSpPr>
          <p:cNvPr id="151" name="Freeform 27">
            <a:extLst>
              <a:ext uri="{FF2B5EF4-FFF2-40B4-BE49-F238E27FC236}">
                <a16:creationId xmlns:a16="http://schemas.microsoft.com/office/drawing/2014/main" id="{22D08AEA-B018-4302-AD96-B37F38E6888C}"/>
              </a:ext>
            </a:extLst>
          </p:cNvPr>
          <p:cNvSpPr>
            <a:spLocks/>
          </p:cNvSpPr>
          <p:nvPr/>
        </p:nvSpPr>
        <p:spPr bwMode="auto">
          <a:xfrm>
            <a:off x="5293350" y="2079698"/>
            <a:ext cx="2238627" cy="11684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 name="T15" fmla="*/ 0 w 2902"/>
              <a:gd name="T16" fmla="*/ 0 h 1185"/>
              <a:gd name="T17" fmla="*/ 2902 w 2902"/>
              <a:gd name="T18" fmla="*/ 1185 h 1185"/>
            </a:gdLst>
            <a:ahLst/>
            <a:cxnLst>
              <a:cxn ang="T10">
                <a:pos x="T0" y="T1"/>
              </a:cxn>
              <a:cxn ang="T11">
                <a:pos x="T2" y="T3"/>
              </a:cxn>
              <a:cxn ang="T12">
                <a:pos x="T4" y="T5"/>
              </a:cxn>
              <a:cxn ang="T13">
                <a:pos x="T6" y="T7"/>
              </a:cxn>
              <a:cxn ang="T14">
                <a:pos x="T8" y="T9"/>
              </a:cxn>
            </a:cxnLst>
            <a:rect l="T15" t="T16" r="T17" b="T18"/>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endParaRPr lang="zh-CN" altLang="en-US" dirty="0"/>
          </a:p>
        </p:txBody>
      </p:sp>
      <p:sp>
        <p:nvSpPr>
          <p:cNvPr id="152" name="Freeform 28">
            <a:extLst>
              <a:ext uri="{FF2B5EF4-FFF2-40B4-BE49-F238E27FC236}">
                <a16:creationId xmlns:a16="http://schemas.microsoft.com/office/drawing/2014/main" id="{4B2E71E1-72D8-4255-A960-865DE4DF57B3}"/>
              </a:ext>
            </a:extLst>
          </p:cNvPr>
          <p:cNvSpPr>
            <a:spLocks/>
          </p:cNvSpPr>
          <p:nvPr/>
        </p:nvSpPr>
        <p:spPr bwMode="auto">
          <a:xfrm>
            <a:off x="5293350" y="2330523"/>
            <a:ext cx="2238627" cy="11684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 name="T15" fmla="*/ 0 w 2902"/>
              <a:gd name="T16" fmla="*/ 0 h 1185"/>
              <a:gd name="T17" fmla="*/ 2902 w 2902"/>
              <a:gd name="T18" fmla="*/ 1185 h 1185"/>
            </a:gdLst>
            <a:ahLst/>
            <a:cxnLst>
              <a:cxn ang="T10">
                <a:pos x="T0" y="T1"/>
              </a:cxn>
              <a:cxn ang="T11">
                <a:pos x="T2" y="T3"/>
              </a:cxn>
              <a:cxn ang="T12">
                <a:pos x="T4" y="T5"/>
              </a:cxn>
              <a:cxn ang="T13">
                <a:pos x="T6" y="T7"/>
              </a:cxn>
              <a:cxn ang="T14">
                <a:pos x="T8" y="T9"/>
              </a:cxn>
            </a:cxnLst>
            <a:rect l="T15" t="T16" r="T17" b="T18"/>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endParaRPr lang="zh-CN" altLang="en-US"/>
          </a:p>
        </p:txBody>
      </p:sp>
      <p:grpSp>
        <p:nvGrpSpPr>
          <p:cNvPr id="153" name="Group 19">
            <a:extLst>
              <a:ext uri="{FF2B5EF4-FFF2-40B4-BE49-F238E27FC236}">
                <a16:creationId xmlns:a16="http://schemas.microsoft.com/office/drawing/2014/main" id="{FCA0E04D-25A4-4354-85DC-AAA424689622}"/>
              </a:ext>
            </a:extLst>
          </p:cNvPr>
          <p:cNvGrpSpPr>
            <a:grpSpLocks/>
          </p:cNvGrpSpPr>
          <p:nvPr/>
        </p:nvGrpSpPr>
        <p:grpSpPr bwMode="auto">
          <a:xfrm>
            <a:off x="5304883" y="3949773"/>
            <a:ext cx="1526997" cy="608013"/>
            <a:chOff x="12805" y="21425"/>
            <a:chExt cx="3097" cy="1025"/>
          </a:xfrm>
        </p:grpSpPr>
        <p:sp>
          <p:nvSpPr>
            <p:cNvPr id="154" name="Freeform 21">
              <a:extLst>
                <a:ext uri="{FF2B5EF4-FFF2-40B4-BE49-F238E27FC236}">
                  <a16:creationId xmlns:a16="http://schemas.microsoft.com/office/drawing/2014/main" id="{AF76EE10-11DC-4A31-8ECC-303B5ACEB572}"/>
                </a:ext>
              </a:extLst>
            </p:cNvPr>
            <p:cNvSpPr>
              <a:spLocks/>
            </p:cNvSpPr>
            <p:nvPr/>
          </p:nvSpPr>
          <p:spPr bwMode="auto">
            <a:xfrm>
              <a:off x="12805" y="21438"/>
              <a:ext cx="3097" cy="987"/>
            </a:xfrm>
            <a:custGeom>
              <a:avLst/>
              <a:gdLst>
                <a:gd name="T0" fmla="*/ 0 w 1845"/>
                <a:gd name="T1" fmla="*/ 0 h 592"/>
                <a:gd name="T2" fmla="*/ 2147483646 w 1845"/>
                <a:gd name="T3" fmla="*/ 973479592 h 592"/>
                <a:gd name="T4" fmla="*/ 1783298672 w 1845"/>
                <a:gd name="T5" fmla="*/ 973479592 h 592"/>
                <a:gd name="T6" fmla="*/ 0 w 1845"/>
                <a:gd name="T7" fmla="*/ 406220659 h 592"/>
                <a:gd name="T8" fmla="*/ 0 w 1845"/>
                <a:gd name="T9" fmla="*/ 0 h 592"/>
                <a:gd name="T10" fmla="*/ 0 60000 65536"/>
                <a:gd name="T11" fmla="*/ 0 60000 65536"/>
                <a:gd name="T12" fmla="*/ 0 60000 65536"/>
                <a:gd name="T13" fmla="*/ 0 60000 65536"/>
                <a:gd name="T14" fmla="*/ 0 60000 65536"/>
                <a:gd name="T15" fmla="*/ 0 w 1845"/>
                <a:gd name="T16" fmla="*/ 0 h 592"/>
                <a:gd name="T17" fmla="*/ 1845 w 1845"/>
                <a:gd name="T18" fmla="*/ 592 h 592"/>
              </a:gdLst>
              <a:ahLst/>
              <a:cxnLst>
                <a:cxn ang="T10">
                  <a:pos x="T0" y="T1"/>
                </a:cxn>
                <a:cxn ang="T11">
                  <a:pos x="T2" y="T3"/>
                </a:cxn>
                <a:cxn ang="T12">
                  <a:pos x="T4" y="T5"/>
                </a:cxn>
                <a:cxn ang="T13">
                  <a:pos x="T6" y="T7"/>
                </a:cxn>
                <a:cxn ang="T14">
                  <a:pos x="T8" y="T9"/>
                </a:cxn>
              </a:cxnLst>
              <a:rect l="T15" t="T16" r="T17" b="T18"/>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5" name="Group 22">
              <a:extLst>
                <a:ext uri="{FF2B5EF4-FFF2-40B4-BE49-F238E27FC236}">
                  <a16:creationId xmlns:a16="http://schemas.microsoft.com/office/drawing/2014/main" id="{B35EB0D6-A759-414D-9638-D288F1D5D437}"/>
                </a:ext>
              </a:extLst>
            </p:cNvPr>
            <p:cNvGrpSpPr>
              <a:grpSpLocks/>
            </p:cNvGrpSpPr>
            <p:nvPr/>
          </p:nvGrpSpPr>
          <p:grpSpPr bwMode="auto">
            <a:xfrm>
              <a:off x="12815" y="21425"/>
              <a:ext cx="2776" cy="913"/>
              <a:chOff x="12315" y="13225"/>
              <a:chExt cx="2775" cy="913"/>
            </a:xfrm>
          </p:grpSpPr>
          <p:sp>
            <p:nvSpPr>
              <p:cNvPr id="158" name="Line 23">
                <a:extLst>
                  <a:ext uri="{FF2B5EF4-FFF2-40B4-BE49-F238E27FC236}">
                    <a16:creationId xmlns:a16="http://schemas.microsoft.com/office/drawing/2014/main" id="{71437568-64CF-46CC-9ADA-313E2E6F3E09}"/>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Line 24">
                <a:extLst>
                  <a:ext uri="{FF2B5EF4-FFF2-40B4-BE49-F238E27FC236}">
                    <a16:creationId xmlns:a16="http://schemas.microsoft.com/office/drawing/2014/main" id="{73A6210E-FCA6-4E9B-8EF4-2E1050826764}"/>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6" name="Line 25">
              <a:extLst>
                <a:ext uri="{FF2B5EF4-FFF2-40B4-BE49-F238E27FC236}">
                  <a16:creationId xmlns:a16="http://schemas.microsoft.com/office/drawing/2014/main" id="{618463C0-CA28-4018-B25E-415C2D4687B8}"/>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 name="Line 26">
              <a:extLst>
                <a:ext uri="{FF2B5EF4-FFF2-40B4-BE49-F238E27FC236}">
                  <a16:creationId xmlns:a16="http://schemas.microsoft.com/office/drawing/2014/main" id="{831C62CD-006E-4126-90D8-D4FFF60E1BEC}"/>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0" name="Group 31">
            <a:extLst>
              <a:ext uri="{FF2B5EF4-FFF2-40B4-BE49-F238E27FC236}">
                <a16:creationId xmlns:a16="http://schemas.microsoft.com/office/drawing/2014/main" id="{91203A14-EF27-4C8D-AD41-629B420DA249}"/>
              </a:ext>
            </a:extLst>
          </p:cNvPr>
          <p:cNvGrpSpPr>
            <a:grpSpLocks/>
          </p:cNvGrpSpPr>
          <p:nvPr/>
        </p:nvGrpSpPr>
        <p:grpSpPr bwMode="auto">
          <a:xfrm>
            <a:off x="5151279" y="4187898"/>
            <a:ext cx="1669491" cy="606425"/>
            <a:chOff x="12516" y="21425"/>
            <a:chExt cx="3386" cy="1025"/>
          </a:xfrm>
        </p:grpSpPr>
        <p:sp>
          <p:nvSpPr>
            <p:cNvPr id="161" name="Line 32">
              <a:extLst>
                <a:ext uri="{FF2B5EF4-FFF2-40B4-BE49-F238E27FC236}">
                  <a16:creationId xmlns:a16="http://schemas.microsoft.com/office/drawing/2014/main" id="{B6FAE32C-0C4B-47A8-9930-EDB47758672B}"/>
                </a:ext>
              </a:extLst>
            </p:cNvPr>
            <p:cNvSpPr>
              <a:spLocks noChangeShapeType="1"/>
            </p:cNvSpPr>
            <p:nvPr/>
          </p:nvSpPr>
          <p:spPr bwMode="auto">
            <a:xfrm flipH="1" flipV="1">
              <a:off x="12516" y="21425"/>
              <a:ext cx="27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162" name="Freeform 33">
              <a:extLst>
                <a:ext uri="{FF2B5EF4-FFF2-40B4-BE49-F238E27FC236}">
                  <a16:creationId xmlns:a16="http://schemas.microsoft.com/office/drawing/2014/main" id="{B1CBC8AA-B7F4-42E9-90E0-F4E452274749}"/>
                </a:ext>
              </a:extLst>
            </p:cNvPr>
            <p:cNvSpPr>
              <a:spLocks/>
            </p:cNvSpPr>
            <p:nvPr/>
          </p:nvSpPr>
          <p:spPr bwMode="auto">
            <a:xfrm>
              <a:off x="12827" y="21438"/>
              <a:ext cx="3075" cy="987"/>
            </a:xfrm>
            <a:custGeom>
              <a:avLst/>
              <a:gdLst>
                <a:gd name="T0" fmla="*/ 0 w 1845"/>
                <a:gd name="T1" fmla="*/ 0 h 592"/>
                <a:gd name="T2" fmla="*/ 2147483646 w 1845"/>
                <a:gd name="T3" fmla="*/ 973479592 h 592"/>
                <a:gd name="T4" fmla="*/ 1783298672 w 1845"/>
                <a:gd name="T5" fmla="*/ 973479592 h 592"/>
                <a:gd name="T6" fmla="*/ 0 w 1845"/>
                <a:gd name="T7" fmla="*/ 406220659 h 592"/>
                <a:gd name="T8" fmla="*/ 0 w 1845"/>
                <a:gd name="T9" fmla="*/ 0 h 592"/>
                <a:gd name="T10" fmla="*/ 0 60000 65536"/>
                <a:gd name="T11" fmla="*/ 0 60000 65536"/>
                <a:gd name="T12" fmla="*/ 0 60000 65536"/>
                <a:gd name="T13" fmla="*/ 0 60000 65536"/>
                <a:gd name="T14" fmla="*/ 0 60000 65536"/>
                <a:gd name="T15" fmla="*/ 0 w 1845"/>
                <a:gd name="T16" fmla="*/ 0 h 592"/>
                <a:gd name="T17" fmla="*/ 1845 w 1845"/>
                <a:gd name="T18" fmla="*/ 592 h 592"/>
              </a:gdLst>
              <a:ahLst/>
              <a:cxnLst>
                <a:cxn ang="T10">
                  <a:pos x="T0" y="T1"/>
                </a:cxn>
                <a:cxn ang="T11">
                  <a:pos x="T2" y="T3"/>
                </a:cxn>
                <a:cxn ang="T12">
                  <a:pos x="T4" y="T5"/>
                </a:cxn>
                <a:cxn ang="T13">
                  <a:pos x="T6" y="T7"/>
                </a:cxn>
                <a:cxn ang="T14">
                  <a:pos x="T8" y="T9"/>
                </a:cxn>
              </a:cxnLst>
              <a:rect l="T15" t="T16" r="T17" b="T18"/>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3" name="Group 34">
              <a:extLst>
                <a:ext uri="{FF2B5EF4-FFF2-40B4-BE49-F238E27FC236}">
                  <a16:creationId xmlns:a16="http://schemas.microsoft.com/office/drawing/2014/main" id="{2E30C512-FFA5-49CF-92E9-98F0C04FC3CB}"/>
                </a:ext>
              </a:extLst>
            </p:cNvPr>
            <p:cNvGrpSpPr>
              <a:grpSpLocks/>
            </p:cNvGrpSpPr>
            <p:nvPr/>
          </p:nvGrpSpPr>
          <p:grpSpPr bwMode="auto">
            <a:xfrm>
              <a:off x="12815" y="21425"/>
              <a:ext cx="2776" cy="913"/>
              <a:chOff x="12315" y="13225"/>
              <a:chExt cx="2775" cy="913"/>
            </a:xfrm>
          </p:grpSpPr>
          <p:sp>
            <p:nvSpPr>
              <p:cNvPr id="166" name="Line 35">
                <a:extLst>
                  <a:ext uri="{FF2B5EF4-FFF2-40B4-BE49-F238E27FC236}">
                    <a16:creationId xmlns:a16="http://schemas.microsoft.com/office/drawing/2014/main" id="{3381EDB5-6515-4BA5-8C28-0A90BD78AAAD}"/>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7" name="Line 36">
                <a:extLst>
                  <a:ext uri="{FF2B5EF4-FFF2-40B4-BE49-F238E27FC236}">
                    <a16:creationId xmlns:a16="http://schemas.microsoft.com/office/drawing/2014/main" id="{588CE890-72FA-43E5-91AF-A008907F6F94}"/>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4" name="Line 37">
              <a:extLst>
                <a:ext uri="{FF2B5EF4-FFF2-40B4-BE49-F238E27FC236}">
                  <a16:creationId xmlns:a16="http://schemas.microsoft.com/office/drawing/2014/main" id="{C2996F04-947E-48D6-B3FB-E14749204A85}"/>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 name="Line 38">
              <a:extLst>
                <a:ext uri="{FF2B5EF4-FFF2-40B4-BE49-F238E27FC236}">
                  <a16:creationId xmlns:a16="http://schemas.microsoft.com/office/drawing/2014/main" id="{5C43D9BD-D1CE-495A-97CD-56BE5B3272B4}"/>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8" name="Group 39">
            <a:extLst>
              <a:ext uri="{FF2B5EF4-FFF2-40B4-BE49-F238E27FC236}">
                <a16:creationId xmlns:a16="http://schemas.microsoft.com/office/drawing/2014/main" id="{086EBDC3-8759-4D2C-87D5-A2C1E211C20C}"/>
              </a:ext>
            </a:extLst>
          </p:cNvPr>
          <p:cNvGrpSpPr>
            <a:grpSpLocks/>
          </p:cNvGrpSpPr>
          <p:nvPr/>
        </p:nvGrpSpPr>
        <p:grpSpPr bwMode="auto">
          <a:xfrm>
            <a:off x="5151309" y="4438723"/>
            <a:ext cx="1680570" cy="606425"/>
            <a:chOff x="12530" y="21425"/>
            <a:chExt cx="3372" cy="1025"/>
          </a:xfrm>
        </p:grpSpPr>
        <p:sp>
          <p:nvSpPr>
            <p:cNvPr id="169" name="Line 40">
              <a:extLst>
                <a:ext uri="{FF2B5EF4-FFF2-40B4-BE49-F238E27FC236}">
                  <a16:creationId xmlns:a16="http://schemas.microsoft.com/office/drawing/2014/main" id="{857B746A-043D-4AFD-8BE8-80652B5D3A1B}"/>
                </a:ext>
              </a:extLst>
            </p:cNvPr>
            <p:cNvSpPr>
              <a:spLocks noChangeShapeType="1"/>
            </p:cNvSpPr>
            <p:nvPr/>
          </p:nvSpPr>
          <p:spPr bwMode="auto">
            <a:xfrm flipH="1">
              <a:off x="12530" y="21425"/>
              <a:ext cx="26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0" name="Freeform 41">
              <a:extLst>
                <a:ext uri="{FF2B5EF4-FFF2-40B4-BE49-F238E27FC236}">
                  <a16:creationId xmlns:a16="http://schemas.microsoft.com/office/drawing/2014/main" id="{C6E51F38-EE6E-4D52-B012-80B10C248E23}"/>
                </a:ext>
              </a:extLst>
            </p:cNvPr>
            <p:cNvSpPr>
              <a:spLocks/>
            </p:cNvSpPr>
            <p:nvPr/>
          </p:nvSpPr>
          <p:spPr bwMode="auto">
            <a:xfrm>
              <a:off x="12827" y="21438"/>
              <a:ext cx="3075" cy="987"/>
            </a:xfrm>
            <a:custGeom>
              <a:avLst/>
              <a:gdLst>
                <a:gd name="T0" fmla="*/ 0 w 1845"/>
                <a:gd name="T1" fmla="*/ 0 h 592"/>
                <a:gd name="T2" fmla="*/ 2147483646 w 1845"/>
                <a:gd name="T3" fmla="*/ 973479592 h 592"/>
                <a:gd name="T4" fmla="*/ 1783298672 w 1845"/>
                <a:gd name="T5" fmla="*/ 973479592 h 592"/>
                <a:gd name="T6" fmla="*/ 0 w 1845"/>
                <a:gd name="T7" fmla="*/ 406220659 h 592"/>
                <a:gd name="T8" fmla="*/ 0 w 1845"/>
                <a:gd name="T9" fmla="*/ 0 h 592"/>
                <a:gd name="T10" fmla="*/ 0 60000 65536"/>
                <a:gd name="T11" fmla="*/ 0 60000 65536"/>
                <a:gd name="T12" fmla="*/ 0 60000 65536"/>
                <a:gd name="T13" fmla="*/ 0 60000 65536"/>
                <a:gd name="T14" fmla="*/ 0 60000 65536"/>
                <a:gd name="T15" fmla="*/ 0 w 1845"/>
                <a:gd name="T16" fmla="*/ 0 h 592"/>
                <a:gd name="T17" fmla="*/ 1845 w 1845"/>
                <a:gd name="T18" fmla="*/ 592 h 592"/>
              </a:gdLst>
              <a:ahLst/>
              <a:cxnLst>
                <a:cxn ang="T10">
                  <a:pos x="T0" y="T1"/>
                </a:cxn>
                <a:cxn ang="T11">
                  <a:pos x="T2" y="T3"/>
                </a:cxn>
                <a:cxn ang="T12">
                  <a:pos x="T4" y="T5"/>
                </a:cxn>
                <a:cxn ang="T13">
                  <a:pos x="T6" y="T7"/>
                </a:cxn>
                <a:cxn ang="T14">
                  <a:pos x="T8" y="T9"/>
                </a:cxn>
              </a:cxnLst>
              <a:rect l="T15" t="T16" r="T17" b="T18"/>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71" name="Group 42">
              <a:extLst>
                <a:ext uri="{FF2B5EF4-FFF2-40B4-BE49-F238E27FC236}">
                  <a16:creationId xmlns:a16="http://schemas.microsoft.com/office/drawing/2014/main" id="{3B646899-2D08-4E7D-849C-980870AA1974}"/>
                </a:ext>
              </a:extLst>
            </p:cNvPr>
            <p:cNvGrpSpPr>
              <a:grpSpLocks/>
            </p:cNvGrpSpPr>
            <p:nvPr/>
          </p:nvGrpSpPr>
          <p:grpSpPr bwMode="auto">
            <a:xfrm>
              <a:off x="12815" y="21425"/>
              <a:ext cx="2776" cy="913"/>
              <a:chOff x="12315" y="13225"/>
              <a:chExt cx="2775" cy="913"/>
            </a:xfrm>
          </p:grpSpPr>
          <p:sp>
            <p:nvSpPr>
              <p:cNvPr id="174" name="Line 43">
                <a:extLst>
                  <a:ext uri="{FF2B5EF4-FFF2-40B4-BE49-F238E27FC236}">
                    <a16:creationId xmlns:a16="http://schemas.microsoft.com/office/drawing/2014/main" id="{FACE2306-739B-458C-A8DE-9A479BEEE679}"/>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 name="Line 44">
                <a:extLst>
                  <a:ext uri="{FF2B5EF4-FFF2-40B4-BE49-F238E27FC236}">
                    <a16:creationId xmlns:a16="http://schemas.microsoft.com/office/drawing/2014/main" id="{B6974407-618C-42EE-A567-2D966ECBFADB}"/>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2" name="Line 45">
              <a:extLst>
                <a:ext uri="{FF2B5EF4-FFF2-40B4-BE49-F238E27FC236}">
                  <a16:creationId xmlns:a16="http://schemas.microsoft.com/office/drawing/2014/main" id="{D7FC66BD-E3B6-42EF-9C9C-6515800BFB40}"/>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3" name="Line 46">
              <a:extLst>
                <a:ext uri="{FF2B5EF4-FFF2-40B4-BE49-F238E27FC236}">
                  <a16:creationId xmlns:a16="http://schemas.microsoft.com/office/drawing/2014/main" id="{8EFBEF78-5B45-4A6C-89A5-D805D65D693D}"/>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6" name="Text Box 5">
            <a:extLst>
              <a:ext uri="{FF2B5EF4-FFF2-40B4-BE49-F238E27FC236}">
                <a16:creationId xmlns:a16="http://schemas.microsoft.com/office/drawing/2014/main" id="{DC4A48FC-802E-4273-8BDF-898EC15018DE}"/>
              </a:ext>
            </a:extLst>
          </p:cNvPr>
          <p:cNvSpPr txBox="1">
            <a:spLocks noChangeArrowheads="1"/>
          </p:cNvSpPr>
          <p:nvPr/>
        </p:nvSpPr>
        <p:spPr bwMode="auto">
          <a:xfrm>
            <a:off x="2041471" y="1614267"/>
            <a:ext cx="3224611" cy="381984"/>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首个分组的第</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个比特被传输</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 t = 0</a:t>
            </a:r>
          </a:p>
          <a:p>
            <a:endPar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7" name="Line 6">
            <a:extLst>
              <a:ext uri="{FF2B5EF4-FFF2-40B4-BE49-F238E27FC236}">
                <a16:creationId xmlns:a16="http://schemas.microsoft.com/office/drawing/2014/main" id="{82B32B93-E6E6-41F4-AB88-120F8999014F}"/>
              </a:ext>
            </a:extLst>
          </p:cNvPr>
          <p:cNvSpPr>
            <a:spLocks noChangeShapeType="1"/>
          </p:cNvSpPr>
          <p:nvPr/>
        </p:nvSpPr>
        <p:spPr bwMode="auto">
          <a:xfrm>
            <a:off x="5295188" y="1616228"/>
            <a:ext cx="0" cy="3360657"/>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8" name="Line 7">
            <a:extLst>
              <a:ext uri="{FF2B5EF4-FFF2-40B4-BE49-F238E27FC236}">
                <a16:creationId xmlns:a16="http://schemas.microsoft.com/office/drawing/2014/main" id="{52188383-95B1-451D-BC03-201EB5B60799}"/>
              </a:ext>
            </a:extLst>
          </p:cNvPr>
          <p:cNvSpPr>
            <a:spLocks noChangeShapeType="1"/>
          </p:cNvSpPr>
          <p:nvPr/>
        </p:nvSpPr>
        <p:spPr bwMode="auto">
          <a:xfrm>
            <a:off x="7522450" y="1628927"/>
            <a:ext cx="0" cy="3297301"/>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9" name="Text Box 8">
            <a:extLst>
              <a:ext uri="{FF2B5EF4-FFF2-40B4-BE49-F238E27FC236}">
                <a16:creationId xmlns:a16="http://schemas.microsoft.com/office/drawing/2014/main" id="{DB924F8A-ADC0-4F7D-AB50-2D12E8021621}"/>
              </a:ext>
            </a:extLst>
          </p:cNvPr>
          <p:cNvSpPr txBox="1">
            <a:spLocks noChangeArrowheads="1"/>
          </p:cNvSpPr>
          <p:nvPr/>
        </p:nvSpPr>
        <p:spPr bwMode="auto">
          <a:xfrm>
            <a:off x="4706226" y="1279678"/>
            <a:ext cx="946149" cy="350837"/>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p>
        </p:txBody>
      </p:sp>
      <p:sp>
        <p:nvSpPr>
          <p:cNvPr id="180" name="Text Box 9">
            <a:extLst>
              <a:ext uri="{FF2B5EF4-FFF2-40B4-BE49-F238E27FC236}">
                <a16:creationId xmlns:a16="http://schemas.microsoft.com/office/drawing/2014/main" id="{8E62F9A1-EAE1-4BB6-A2FB-2BD701FF241C}"/>
              </a:ext>
            </a:extLst>
          </p:cNvPr>
          <p:cNvSpPr txBox="1">
            <a:spLocks noChangeArrowheads="1"/>
          </p:cNvSpPr>
          <p:nvPr/>
        </p:nvSpPr>
        <p:spPr bwMode="auto">
          <a:xfrm>
            <a:off x="6944600" y="1279678"/>
            <a:ext cx="946150" cy="350837"/>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p>
        </p:txBody>
      </p:sp>
      <p:sp>
        <p:nvSpPr>
          <p:cNvPr id="181" name="Line 10">
            <a:extLst>
              <a:ext uri="{FF2B5EF4-FFF2-40B4-BE49-F238E27FC236}">
                <a16:creationId xmlns:a16="http://schemas.microsoft.com/office/drawing/2014/main" id="{20C3CCB7-1F15-4C09-A254-1EEF97AEFD01}"/>
              </a:ext>
            </a:extLst>
          </p:cNvPr>
          <p:cNvSpPr>
            <a:spLocks noChangeShapeType="1"/>
          </p:cNvSpPr>
          <p:nvPr/>
        </p:nvSpPr>
        <p:spPr bwMode="auto">
          <a:xfrm>
            <a:off x="5319000" y="1830541"/>
            <a:ext cx="2219324" cy="19048"/>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2" name="Line 11">
            <a:extLst>
              <a:ext uri="{FF2B5EF4-FFF2-40B4-BE49-F238E27FC236}">
                <a16:creationId xmlns:a16="http://schemas.microsoft.com/office/drawing/2014/main" id="{F5222C26-284F-4BEE-9AC1-3C5AA3375761}"/>
              </a:ext>
            </a:extLst>
          </p:cNvPr>
          <p:cNvSpPr>
            <a:spLocks noChangeShapeType="1"/>
          </p:cNvSpPr>
          <p:nvPr/>
        </p:nvSpPr>
        <p:spPr bwMode="auto">
          <a:xfrm>
            <a:off x="5323762" y="3941914"/>
            <a:ext cx="2198690" cy="14395"/>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3" name="Line 12">
            <a:extLst>
              <a:ext uri="{FF2B5EF4-FFF2-40B4-BE49-F238E27FC236}">
                <a16:creationId xmlns:a16="http://schemas.microsoft.com/office/drawing/2014/main" id="{3642C09B-CA3F-48C2-A1F2-4A8FED22AB83}"/>
              </a:ext>
            </a:extLst>
          </p:cNvPr>
          <p:cNvSpPr>
            <a:spLocks noChangeShapeType="1"/>
          </p:cNvSpPr>
          <p:nvPr/>
        </p:nvSpPr>
        <p:spPr bwMode="auto">
          <a:xfrm flipV="1">
            <a:off x="5323762" y="2998940"/>
            <a:ext cx="2209800" cy="92233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4" name="Line 14">
            <a:extLst>
              <a:ext uri="{FF2B5EF4-FFF2-40B4-BE49-F238E27FC236}">
                <a16:creationId xmlns:a16="http://schemas.microsoft.com/office/drawing/2014/main" id="{774F7822-C834-4982-B6D9-842CBA8E0E7B}"/>
              </a:ext>
            </a:extLst>
          </p:cNvPr>
          <p:cNvSpPr>
            <a:spLocks noChangeShapeType="1"/>
          </p:cNvSpPr>
          <p:nvPr/>
        </p:nvSpPr>
        <p:spPr bwMode="auto">
          <a:xfrm flipH="1">
            <a:off x="5157075" y="1828953"/>
            <a:ext cx="1317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5" name="Line 15">
            <a:extLst>
              <a:ext uri="{FF2B5EF4-FFF2-40B4-BE49-F238E27FC236}">
                <a16:creationId xmlns:a16="http://schemas.microsoft.com/office/drawing/2014/main" id="{39A01BF8-E257-4F3F-BD90-EF6A81DA5233}"/>
              </a:ext>
            </a:extLst>
          </p:cNvPr>
          <p:cNvSpPr>
            <a:spLocks noChangeShapeType="1"/>
          </p:cNvSpPr>
          <p:nvPr/>
        </p:nvSpPr>
        <p:spPr bwMode="auto">
          <a:xfrm flipH="1">
            <a:off x="5157075" y="2070253"/>
            <a:ext cx="1317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6" name="Line 16">
            <a:extLst>
              <a:ext uri="{FF2B5EF4-FFF2-40B4-BE49-F238E27FC236}">
                <a16:creationId xmlns:a16="http://schemas.microsoft.com/office/drawing/2014/main" id="{AFADA223-C8B2-42FE-BE38-2DFCAC055FD0}"/>
              </a:ext>
            </a:extLst>
          </p:cNvPr>
          <p:cNvSpPr>
            <a:spLocks noChangeShapeType="1"/>
          </p:cNvSpPr>
          <p:nvPr/>
        </p:nvSpPr>
        <p:spPr bwMode="auto">
          <a:xfrm flipH="1">
            <a:off x="5168187" y="3929215"/>
            <a:ext cx="1333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7" name="Text Box 17">
            <a:extLst>
              <a:ext uri="{FF2B5EF4-FFF2-40B4-BE49-F238E27FC236}">
                <a16:creationId xmlns:a16="http://schemas.microsoft.com/office/drawing/2014/main" id="{93334220-44D1-4AE5-A6C7-961F6601425D}"/>
              </a:ext>
            </a:extLst>
          </p:cNvPr>
          <p:cNvSpPr txBox="1">
            <a:spLocks noChangeArrowheads="1"/>
          </p:cNvSpPr>
          <p:nvPr/>
        </p:nvSpPr>
        <p:spPr bwMode="auto">
          <a:xfrm>
            <a:off x="4504612" y="2802090"/>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RTT</a:t>
            </a:r>
            <a:r>
              <a:rPr lang="en-US" altLang="zh-CN" sz="10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8" name="Line 18">
            <a:extLst>
              <a:ext uri="{FF2B5EF4-FFF2-40B4-BE49-F238E27FC236}">
                <a16:creationId xmlns:a16="http://schemas.microsoft.com/office/drawing/2014/main" id="{5805E0C2-8CE7-458F-83F7-349E54612889}"/>
              </a:ext>
            </a:extLst>
          </p:cNvPr>
          <p:cNvSpPr>
            <a:spLocks noChangeShapeType="1"/>
          </p:cNvSpPr>
          <p:nvPr/>
        </p:nvSpPr>
        <p:spPr bwMode="auto">
          <a:xfrm>
            <a:off x="5192000" y="3110065"/>
            <a:ext cx="11112" cy="811213"/>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9" name="Line 19">
            <a:extLst>
              <a:ext uri="{FF2B5EF4-FFF2-40B4-BE49-F238E27FC236}">
                <a16:creationId xmlns:a16="http://schemas.microsoft.com/office/drawing/2014/main" id="{DDE822BF-5339-41AD-9EDA-1F7C4252AE54}"/>
              </a:ext>
            </a:extLst>
          </p:cNvPr>
          <p:cNvSpPr>
            <a:spLocks noChangeShapeType="1"/>
          </p:cNvSpPr>
          <p:nvPr/>
        </p:nvSpPr>
        <p:spPr bwMode="auto">
          <a:xfrm flipV="1">
            <a:off x="5196762" y="2092478"/>
            <a:ext cx="3175" cy="76835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0" name="Text Box 20">
            <a:extLst>
              <a:ext uri="{FF2B5EF4-FFF2-40B4-BE49-F238E27FC236}">
                <a16:creationId xmlns:a16="http://schemas.microsoft.com/office/drawing/2014/main" id="{A529B1D0-4B76-4026-B884-D0C28520736D}"/>
              </a:ext>
            </a:extLst>
          </p:cNvPr>
          <p:cNvSpPr txBox="1">
            <a:spLocks noChangeArrowheads="1"/>
          </p:cNvSpPr>
          <p:nvPr/>
        </p:nvSpPr>
        <p:spPr bwMode="auto">
          <a:xfrm>
            <a:off x="2041471" y="1881014"/>
            <a:ext cx="3301325" cy="33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首个分组的最后</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比特被传输</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t = L / R</a:t>
            </a:r>
          </a:p>
        </p:txBody>
      </p:sp>
      <p:sp>
        <p:nvSpPr>
          <p:cNvPr id="191" name="Line 21">
            <a:extLst>
              <a:ext uri="{FF2B5EF4-FFF2-40B4-BE49-F238E27FC236}">
                <a16:creationId xmlns:a16="http://schemas.microsoft.com/office/drawing/2014/main" id="{E8F92005-F370-45F1-9BA4-3ADA6BDD318B}"/>
              </a:ext>
            </a:extLst>
          </p:cNvPr>
          <p:cNvSpPr>
            <a:spLocks noChangeShapeType="1"/>
          </p:cNvSpPr>
          <p:nvPr/>
        </p:nvSpPr>
        <p:spPr bwMode="auto">
          <a:xfrm flipH="1">
            <a:off x="7509750" y="2743353"/>
            <a:ext cx="1333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2" name="Line 23">
            <a:extLst>
              <a:ext uri="{FF2B5EF4-FFF2-40B4-BE49-F238E27FC236}">
                <a16:creationId xmlns:a16="http://schemas.microsoft.com/office/drawing/2014/main" id="{63E51B62-F33F-4C72-B0F1-86AAE868A8AB}"/>
              </a:ext>
            </a:extLst>
          </p:cNvPr>
          <p:cNvSpPr>
            <a:spLocks noChangeShapeType="1"/>
          </p:cNvSpPr>
          <p:nvPr/>
        </p:nvSpPr>
        <p:spPr bwMode="auto">
          <a:xfrm>
            <a:off x="7533562" y="2992590"/>
            <a:ext cx="1270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3" name="Text Box 25">
            <a:extLst>
              <a:ext uri="{FF2B5EF4-FFF2-40B4-BE49-F238E27FC236}">
                <a16:creationId xmlns:a16="http://schemas.microsoft.com/office/drawing/2014/main" id="{3C3FD1DF-4DD2-44E4-99BD-CF572DB6A415}"/>
              </a:ext>
            </a:extLst>
          </p:cNvPr>
          <p:cNvSpPr txBox="1">
            <a:spLocks noChangeArrowheads="1"/>
          </p:cNvSpPr>
          <p:nvPr/>
        </p:nvSpPr>
        <p:spPr bwMode="auto">
          <a:xfrm>
            <a:off x="1655767" y="3898867"/>
            <a:ext cx="3901598" cy="32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到达</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发送下一个分组</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1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t = RTT + L / R</a:t>
            </a:r>
          </a:p>
        </p:txBody>
      </p:sp>
      <p:sp>
        <p:nvSpPr>
          <p:cNvPr id="194" name="Line 30">
            <a:extLst>
              <a:ext uri="{FF2B5EF4-FFF2-40B4-BE49-F238E27FC236}">
                <a16:creationId xmlns:a16="http://schemas.microsoft.com/office/drawing/2014/main" id="{4E487DD4-32D3-4ACE-B95F-B7FC0AF1BA1B}"/>
              </a:ext>
            </a:extLst>
          </p:cNvPr>
          <p:cNvSpPr>
            <a:spLocks noChangeShapeType="1"/>
          </p:cNvSpPr>
          <p:nvPr/>
        </p:nvSpPr>
        <p:spPr bwMode="auto">
          <a:xfrm flipV="1">
            <a:off x="5301537" y="3253150"/>
            <a:ext cx="2230439" cy="94109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 name="Line 47">
            <a:extLst>
              <a:ext uri="{FF2B5EF4-FFF2-40B4-BE49-F238E27FC236}">
                <a16:creationId xmlns:a16="http://schemas.microsoft.com/office/drawing/2014/main" id="{7E54B263-EB1C-4C3E-A88F-57053D695177}"/>
              </a:ext>
            </a:extLst>
          </p:cNvPr>
          <p:cNvSpPr>
            <a:spLocks noChangeShapeType="1"/>
          </p:cNvSpPr>
          <p:nvPr/>
        </p:nvSpPr>
        <p:spPr bwMode="auto">
          <a:xfrm flipV="1">
            <a:off x="5306298" y="3503975"/>
            <a:ext cx="2220915" cy="94268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6" name="Line 48">
            <a:extLst>
              <a:ext uri="{FF2B5EF4-FFF2-40B4-BE49-F238E27FC236}">
                <a16:creationId xmlns:a16="http://schemas.microsoft.com/office/drawing/2014/main" id="{4F364E53-F004-4142-877F-5279CEABFA0C}"/>
              </a:ext>
            </a:extLst>
          </p:cNvPr>
          <p:cNvSpPr>
            <a:spLocks noChangeShapeType="1"/>
          </p:cNvSpPr>
          <p:nvPr/>
        </p:nvSpPr>
        <p:spPr bwMode="auto">
          <a:xfrm flipV="1">
            <a:off x="7533562" y="3240161"/>
            <a:ext cx="11271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7" name="Line 49">
            <a:extLst>
              <a:ext uri="{FF2B5EF4-FFF2-40B4-BE49-F238E27FC236}">
                <a16:creationId xmlns:a16="http://schemas.microsoft.com/office/drawing/2014/main" id="{1ED61971-6F4D-4752-AF5A-353E556742A7}"/>
              </a:ext>
            </a:extLst>
          </p:cNvPr>
          <p:cNvSpPr>
            <a:spLocks noChangeShapeType="1"/>
          </p:cNvSpPr>
          <p:nvPr/>
        </p:nvSpPr>
        <p:spPr bwMode="auto">
          <a:xfrm flipV="1">
            <a:off x="7544675" y="3492573"/>
            <a:ext cx="1127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8" name="Text Box 5">
            <a:extLst>
              <a:ext uri="{FF2B5EF4-FFF2-40B4-BE49-F238E27FC236}">
                <a16:creationId xmlns:a16="http://schemas.microsoft.com/office/drawing/2014/main" id="{6611BC5F-E6C8-4874-B500-692E8C7D5FE0}"/>
              </a:ext>
            </a:extLst>
          </p:cNvPr>
          <p:cNvSpPr txBox="1">
            <a:spLocks noChangeArrowheads="1"/>
          </p:cNvSpPr>
          <p:nvPr/>
        </p:nvSpPr>
        <p:spPr bwMode="auto">
          <a:xfrm>
            <a:off x="7615864" y="2559540"/>
            <a:ext cx="3008333" cy="352425"/>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首个分组的第</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个比特到达</a:t>
            </a:r>
          </a:p>
        </p:txBody>
      </p:sp>
      <p:graphicFrame>
        <p:nvGraphicFramePr>
          <p:cNvPr id="199" name="Object 50">
            <a:extLst>
              <a:ext uri="{FF2B5EF4-FFF2-40B4-BE49-F238E27FC236}">
                <a16:creationId xmlns:a16="http://schemas.microsoft.com/office/drawing/2014/main" id="{42E997C9-57FC-445F-B9F9-7587642E69BE}"/>
              </a:ext>
            </a:extLst>
          </p:cNvPr>
          <p:cNvGraphicFramePr>
            <a:graphicFrameLocks noChangeAspect="1"/>
          </p:cNvGraphicFramePr>
          <p:nvPr>
            <p:extLst>
              <p:ext uri="{D42A27DB-BD31-4B8C-83A1-F6EECF244321}">
                <p14:modId xmlns:p14="http://schemas.microsoft.com/office/powerpoint/2010/main" val="3633661796"/>
              </p:ext>
            </p:extLst>
          </p:nvPr>
        </p:nvGraphicFramePr>
        <p:xfrm>
          <a:off x="3871122" y="5117040"/>
          <a:ext cx="5592614" cy="864501"/>
        </p:xfrm>
        <a:graphic>
          <a:graphicData uri="http://schemas.openxmlformats.org/presentationml/2006/ole">
            <mc:AlternateContent xmlns:mc="http://schemas.openxmlformats.org/markup-compatibility/2006">
              <mc:Choice xmlns:v="urn:schemas-microsoft-com:vml" Requires="v">
                <p:oleObj name="Picture" r:id="rId3" imgW="3181320" imgH="495360" progId="Word.Picture.8">
                  <p:embed/>
                </p:oleObj>
              </mc:Choice>
              <mc:Fallback>
                <p:oleObj name="Picture" r:id="rId3" imgW="3181320" imgH="495360" progId="Word.Picture.8">
                  <p:embed/>
                  <p:pic>
                    <p:nvPicPr>
                      <p:cNvPr id="199" name="Object 50">
                        <a:extLst>
                          <a:ext uri="{FF2B5EF4-FFF2-40B4-BE49-F238E27FC236}">
                            <a16:creationId xmlns:a16="http://schemas.microsoft.com/office/drawing/2014/main" id="{42E997C9-57FC-445F-B9F9-7587642E69BE}"/>
                          </a:ext>
                        </a:extLst>
                      </p:cNvPr>
                      <p:cNvPicPr>
                        <a:picLocks noChangeAspect="1" noChangeArrowheads="1"/>
                      </p:cNvPicPr>
                      <p:nvPr/>
                    </p:nvPicPr>
                    <p:blipFill>
                      <a:blip r:embed="rId4"/>
                      <a:srcRect/>
                      <a:stretch>
                        <a:fillRect/>
                      </a:stretch>
                    </p:blipFill>
                    <p:spPr bwMode="auto">
                      <a:xfrm>
                        <a:off x="3871122" y="5117040"/>
                        <a:ext cx="5592614" cy="864501"/>
                      </a:xfrm>
                      <a:prstGeom prst="rect">
                        <a:avLst/>
                      </a:prstGeom>
                      <a:noFill/>
                      <a:ln>
                        <a:noFill/>
                      </a:ln>
                    </p:spPr>
                  </p:pic>
                </p:oleObj>
              </mc:Fallback>
            </mc:AlternateContent>
          </a:graphicData>
        </a:graphic>
      </p:graphicFrame>
      <p:grpSp>
        <p:nvGrpSpPr>
          <p:cNvPr id="57" name="组合 56">
            <a:extLst>
              <a:ext uri="{FF2B5EF4-FFF2-40B4-BE49-F238E27FC236}">
                <a16:creationId xmlns:a16="http://schemas.microsoft.com/office/drawing/2014/main" id="{2F6EE197-4478-4B26-A76B-058A918B66CE}"/>
              </a:ext>
            </a:extLst>
          </p:cNvPr>
          <p:cNvGrpSpPr/>
          <p:nvPr/>
        </p:nvGrpSpPr>
        <p:grpSpPr>
          <a:xfrm>
            <a:off x="4615575" y="6073147"/>
            <a:ext cx="2960850" cy="566406"/>
            <a:chOff x="637541" y="5299868"/>
            <a:chExt cx="2231755" cy="1023947"/>
          </a:xfrm>
        </p:grpSpPr>
        <p:sp>
          <p:nvSpPr>
            <p:cNvPr id="58" name="矩形: 圆角 54">
              <a:extLst>
                <a:ext uri="{FF2B5EF4-FFF2-40B4-BE49-F238E27FC236}">
                  <a16:creationId xmlns:a16="http://schemas.microsoft.com/office/drawing/2014/main" id="{8D32CA8E-8CCE-410A-AEC7-8A7CDCC447C3}"/>
                </a:ext>
              </a:extLst>
            </p:cNvPr>
            <p:cNvSpPr/>
            <p:nvPr/>
          </p:nvSpPr>
          <p:spPr>
            <a:xfrm>
              <a:off x="637541" y="5299868"/>
              <a:ext cx="2231755" cy="1023947"/>
            </a:xfrm>
            <a:prstGeom prst="roundRect">
              <a:avLst>
                <a:gd name="adj" fmla="val 7327"/>
              </a:avLst>
            </a:prstGeom>
            <a:solidFill>
              <a:srgbClr val="00B0F0"/>
            </a:solidFill>
            <a:ln>
              <a:solidFill>
                <a:schemeClr val="bg1"/>
              </a:solidFill>
            </a:ln>
            <a:effectLst>
              <a:innerShdw blurRad="114300">
                <a:schemeClr val="accent2">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6" tIns="37802" rIns="75606" bIns="37802" numCol="1" spcCol="0" rtlCol="0" fromWordArt="0" anchor="ctr" anchorCtr="0" forceAA="0" compatLnSpc="1">
              <a:prstTxWarp prst="textNoShape">
                <a:avLst/>
              </a:prstTxWarp>
              <a:noAutofit/>
            </a:bodyPr>
            <a:lstStyle/>
            <a:p>
              <a:pPr algn="ctr"/>
              <a:endParaRPr lang="zh-CN" altLang="en-US" sz="985"/>
            </a:p>
          </p:txBody>
        </p:sp>
        <p:sp>
          <p:nvSpPr>
            <p:cNvPr id="64" name="Text Box 79">
              <a:extLst>
                <a:ext uri="{FF2B5EF4-FFF2-40B4-BE49-F238E27FC236}">
                  <a16:creationId xmlns:a16="http://schemas.microsoft.com/office/drawing/2014/main" id="{252E1194-99A7-4CBF-B3F0-F77F6489248A}"/>
                </a:ext>
              </a:extLst>
            </p:cNvPr>
            <p:cNvSpPr txBox="1">
              <a:spLocks noChangeArrowheads="1"/>
            </p:cNvSpPr>
            <p:nvPr/>
          </p:nvSpPr>
          <p:spPr bwMode="auto">
            <a:xfrm>
              <a:off x="681196" y="5322957"/>
              <a:ext cx="2188100" cy="964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这就是流水线技术</a:t>
              </a:r>
            </a:p>
          </p:txBody>
        </p:sp>
      </p:grpSp>
      <p:sp>
        <p:nvSpPr>
          <p:cNvPr id="2" name="灯片编号占位符 1">
            <a:extLst>
              <a:ext uri="{FF2B5EF4-FFF2-40B4-BE49-F238E27FC236}">
                <a16:creationId xmlns:a16="http://schemas.microsoft.com/office/drawing/2014/main" id="{7B50B17E-F0DE-4AFA-9E7B-2E81390CA83D}"/>
              </a:ext>
            </a:extLst>
          </p:cNvPr>
          <p:cNvSpPr>
            <a:spLocks noGrp="1"/>
          </p:cNvSpPr>
          <p:nvPr>
            <p:ph type="sldNum" sz="quarter" idx="12"/>
          </p:nvPr>
        </p:nvSpPr>
        <p:spPr/>
        <p:txBody>
          <a:bodyPr/>
          <a:lstStyle/>
          <a:p>
            <a:fld id="{91F2D4EF-46D4-4764-B373-FC59CD1D281E}" type="slidenum">
              <a:rPr lang="zh-CN" altLang="en-US" smtClean="0"/>
              <a:t>66</a:t>
            </a:fld>
            <a:endParaRPr lang="zh-CN" altLang="en-US"/>
          </a:p>
        </p:txBody>
      </p:sp>
      <p:sp>
        <p:nvSpPr>
          <p:cNvPr id="56" name="Rectangle 3">
            <a:extLst>
              <a:ext uri="{FF2B5EF4-FFF2-40B4-BE49-F238E27FC236}">
                <a16:creationId xmlns:a16="http://schemas.microsoft.com/office/drawing/2014/main" id="{2EB995D1-B72A-44DD-9C7D-091F9A3E8D38}"/>
              </a:ext>
            </a:extLst>
          </p:cNvPr>
          <p:cNvSpPr txBox="1">
            <a:spLocks noChangeArrowheads="1"/>
          </p:cNvSpPr>
          <p:nvPr/>
        </p:nvSpPr>
        <p:spPr>
          <a:xfrm>
            <a:off x="500775" y="423557"/>
            <a:ext cx="8229600" cy="5032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zh-CN" altLang="en-US">
                <a:ea typeface="楷体" panose="02010609060101010101" pitchFamily="49" charset="-122"/>
                <a:cs typeface="Arial" panose="020B0604020202020204" pitchFamily="34" charset="0"/>
              </a:rPr>
              <a:t>流水线技术对性能提升的原理图</a:t>
            </a:r>
            <a:endParaRPr lang="en-US" altLang="zh-CN">
              <a:ea typeface="楷体" panose="02010609060101010101" pitchFamily="49" charset="-122"/>
              <a:cs typeface="Arial" panose="020B0604020202020204" pitchFamily="34" charset="0"/>
            </a:endParaRPr>
          </a:p>
          <a:p>
            <a:pPr lvl="2"/>
            <a:r>
              <a:rPr lang="zh-CN" altLang="en-US">
                <a:ea typeface="楷体" panose="02010609060101010101" pitchFamily="49" charset="-122"/>
                <a:cs typeface="Arial" panose="020B0604020202020204" pitchFamily="34" charset="0"/>
              </a:rPr>
              <a:t>假设发送方可以在等待确认前发送三个分组</a:t>
            </a:r>
          </a:p>
          <a:p>
            <a:pPr lvl="2"/>
            <a:endParaRPr lang="zh-CN" altLang="en-US" dirty="0">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53997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9"/>
                                        </p:tgtEl>
                                        <p:attrNameLst>
                                          <p:attrName>style.visibility</p:attrName>
                                        </p:attrNameLst>
                                      </p:cBhvr>
                                      <p:to>
                                        <p:strVal val="visible"/>
                                      </p:to>
                                    </p:set>
                                    <p:anim calcmode="lin" valueType="num">
                                      <p:cBhvr>
                                        <p:cTn id="7" dur="500" fill="hold"/>
                                        <p:tgtEl>
                                          <p:spTgt spid="179"/>
                                        </p:tgtEl>
                                        <p:attrNameLst>
                                          <p:attrName>ppt_w</p:attrName>
                                        </p:attrNameLst>
                                      </p:cBhvr>
                                      <p:tavLst>
                                        <p:tav tm="0">
                                          <p:val>
                                            <p:fltVal val="0"/>
                                          </p:val>
                                        </p:tav>
                                        <p:tav tm="100000">
                                          <p:val>
                                            <p:strVal val="#ppt_w"/>
                                          </p:val>
                                        </p:tav>
                                      </p:tavLst>
                                    </p:anim>
                                    <p:anim calcmode="lin" valueType="num">
                                      <p:cBhvr>
                                        <p:cTn id="8" dur="500" fill="hold"/>
                                        <p:tgtEl>
                                          <p:spTgt spid="179"/>
                                        </p:tgtEl>
                                        <p:attrNameLst>
                                          <p:attrName>ppt_h</p:attrName>
                                        </p:attrNameLst>
                                      </p:cBhvr>
                                      <p:tavLst>
                                        <p:tav tm="0">
                                          <p:val>
                                            <p:fltVal val="0"/>
                                          </p:val>
                                        </p:tav>
                                        <p:tav tm="100000">
                                          <p:val>
                                            <p:strVal val="#ppt_h"/>
                                          </p:val>
                                        </p:tav>
                                      </p:tavLst>
                                    </p:anim>
                                    <p:animEffect transition="in" filter="fade">
                                      <p:cBhvr>
                                        <p:cTn id="9" dur="500"/>
                                        <p:tgtEl>
                                          <p:spTgt spid="179"/>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177"/>
                                        </p:tgtEl>
                                        <p:attrNameLst>
                                          <p:attrName>style.visibility</p:attrName>
                                        </p:attrNameLst>
                                      </p:cBhvr>
                                      <p:to>
                                        <p:strVal val="visible"/>
                                      </p:to>
                                    </p:set>
                                    <p:animEffect transition="in" filter="wipe(up)">
                                      <p:cBhvr>
                                        <p:cTn id="12" dur="500"/>
                                        <p:tgtEl>
                                          <p:spTgt spid="177"/>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80"/>
                                        </p:tgtEl>
                                        <p:attrNameLst>
                                          <p:attrName>style.visibility</p:attrName>
                                        </p:attrNameLst>
                                      </p:cBhvr>
                                      <p:to>
                                        <p:strVal val="visible"/>
                                      </p:to>
                                    </p:set>
                                    <p:anim calcmode="lin" valueType="num">
                                      <p:cBhvr>
                                        <p:cTn id="15" dur="500" fill="hold"/>
                                        <p:tgtEl>
                                          <p:spTgt spid="180"/>
                                        </p:tgtEl>
                                        <p:attrNameLst>
                                          <p:attrName>ppt_w</p:attrName>
                                        </p:attrNameLst>
                                      </p:cBhvr>
                                      <p:tavLst>
                                        <p:tav tm="0">
                                          <p:val>
                                            <p:fltVal val="0"/>
                                          </p:val>
                                        </p:tav>
                                        <p:tav tm="100000">
                                          <p:val>
                                            <p:strVal val="#ppt_w"/>
                                          </p:val>
                                        </p:tav>
                                      </p:tavLst>
                                    </p:anim>
                                    <p:anim calcmode="lin" valueType="num">
                                      <p:cBhvr>
                                        <p:cTn id="16" dur="500" fill="hold"/>
                                        <p:tgtEl>
                                          <p:spTgt spid="180"/>
                                        </p:tgtEl>
                                        <p:attrNameLst>
                                          <p:attrName>ppt_h</p:attrName>
                                        </p:attrNameLst>
                                      </p:cBhvr>
                                      <p:tavLst>
                                        <p:tav tm="0">
                                          <p:val>
                                            <p:fltVal val="0"/>
                                          </p:val>
                                        </p:tav>
                                        <p:tav tm="100000">
                                          <p:val>
                                            <p:strVal val="#ppt_h"/>
                                          </p:val>
                                        </p:tav>
                                      </p:tavLst>
                                    </p:anim>
                                    <p:animEffect transition="in" filter="fade">
                                      <p:cBhvr>
                                        <p:cTn id="17" dur="500"/>
                                        <p:tgtEl>
                                          <p:spTgt spid="180"/>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78"/>
                                        </p:tgtEl>
                                        <p:attrNameLst>
                                          <p:attrName>style.visibility</p:attrName>
                                        </p:attrNameLst>
                                      </p:cBhvr>
                                      <p:to>
                                        <p:strVal val="visible"/>
                                      </p:to>
                                    </p:set>
                                    <p:animEffect transition="in" filter="wipe(up)">
                                      <p:cBhvr>
                                        <p:cTn id="20" dur="500"/>
                                        <p:tgtEl>
                                          <p:spTgt spid="178"/>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84"/>
                                        </p:tgtEl>
                                        <p:attrNameLst>
                                          <p:attrName>style.visibility</p:attrName>
                                        </p:attrNameLst>
                                      </p:cBhvr>
                                      <p:to>
                                        <p:strVal val="visible"/>
                                      </p:to>
                                    </p:set>
                                    <p:animEffect transition="in" filter="wipe(left)">
                                      <p:cBhvr>
                                        <p:cTn id="24" dur="500"/>
                                        <p:tgtEl>
                                          <p:spTgt spid="184"/>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81"/>
                                        </p:tgtEl>
                                        <p:attrNameLst>
                                          <p:attrName>style.visibility</p:attrName>
                                        </p:attrNameLst>
                                      </p:cBhvr>
                                      <p:to>
                                        <p:strVal val="visible"/>
                                      </p:to>
                                    </p:set>
                                    <p:animEffect transition="in" filter="wipe(left)">
                                      <p:cBhvr>
                                        <p:cTn id="28" dur="500"/>
                                        <p:tgtEl>
                                          <p:spTgt spid="181"/>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185"/>
                                        </p:tgtEl>
                                        <p:attrNameLst>
                                          <p:attrName>style.visibility</p:attrName>
                                        </p:attrNameLst>
                                      </p:cBhvr>
                                      <p:to>
                                        <p:strVal val="visible"/>
                                      </p:to>
                                    </p:set>
                                    <p:animEffect transition="in" filter="wipe(left)">
                                      <p:cBhvr>
                                        <p:cTn id="32" dur="500"/>
                                        <p:tgtEl>
                                          <p:spTgt spid="185"/>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176"/>
                                        </p:tgtEl>
                                        <p:attrNameLst>
                                          <p:attrName>style.visibility</p:attrName>
                                        </p:attrNameLst>
                                      </p:cBhvr>
                                      <p:to>
                                        <p:strVal val="visible"/>
                                      </p:to>
                                    </p:set>
                                    <p:animEffect transition="in" filter="wipe(left)">
                                      <p:cBhvr>
                                        <p:cTn id="36" dur="500"/>
                                        <p:tgtEl>
                                          <p:spTgt spid="176"/>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90"/>
                                        </p:tgtEl>
                                        <p:attrNameLst>
                                          <p:attrName>style.visibility</p:attrName>
                                        </p:attrNameLst>
                                      </p:cBhvr>
                                      <p:to>
                                        <p:strVal val="visible"/>
                                      </p:to>
                                    </p:set>
                                    <p:animEffect transition="in" filter="wipe(left)">
                                      <p:cBhvr>
                                        <p:cTn id="39" dur="500"/>
                                        <p:tgtEl>
                                          <p:spTgt spid="190"/>
                                        </p:tgtEl>
                                      </p:cBhvr>
                                    </p:animEffect>
                                  </p:childTnLst>
                                </p:cTn>
                              </p:par>
                            </p:childTnLst>
                          </p:cTn>
                        </p:par>
                        <p:par>
                          <p:cTn id="40" fill="hold">
                            <p:stCondLst>
                              <p:cond delay="2500"/>
                            </p:stCondLst>
                            <p:childTnLst>
                              <p:par>
                                <p:cTn id="41" presetID="22" presetClass="entr" presetSubtype="8" fill="hold" grpId="0" nodeType="afterEffect">
                                  <p:stCondLst>
                                    <p:cond delay="0"/>
                                  </p:stCondLst>
                                  <p:childTnLst>
                                    <p:set>
                                      <p:cBhvr>
                                        <p:cTn id="42" dur="1" fill="hold">
                                          <p:stCondLst>
                                            <p:cond delay="0"/>
                                          </p:stCondLst>
                                        </p:cTn>
                                        <p:tgtEl>
                                          <p:spTgt spid="186"/>
                                        </p:tgtEl>
                                        <p:attrNameLst>
                                          <p:attrName>style.visibility</p:attrName>
                                        </p:attrNameLst>
                                      </p:cBhvr>
                                      <p:to>
                                        <p:strVal val="visible"/>
                                      </p:to>
                                    </p:set>
                                    <p:animEffect transition="in" filter="wipe(left)">
                                      <p:cBhvr>
                                        <p:cTn id="43" dur="500"/>
                                        <p:tgtEl>
                                          <p:spTgt spid="186"/>
                                        </p:tgtEl>
                                      </p:cBhvr>
                                    </p:animEffect>
                                  </p:childTnLst>
                                </p:cTn>
                              </p:par>
                            </p:childTnLst>
                          </p:cTn>
                        </p:par>
                        <p:par>
                          <p:cTn id="44" fill="hold">
                            <p:stCondLst>
                              <p:cond delay="3000"/>
                            </p:stCondLst>
                            <p:childTnLst>
                              <p:par>
                                <p:cTn id="45" presetID="22" presetClass="entr" presetSubtype="4" fill="hold" grpId="0" nodeType="afterEffect">
                                  <p:stCondLst>
                                    <p:cond delay="0"/>
                                  </p:stCondLst>
                                  <p:childTnLst>
                                    <p:set>
                                      <p:cBhvr>
                                        <p:cTn id="46" dur="1" fill="hold">
                                          <p:stCondLst>
                                            <p:cond delay="0"/>
                                          </p:stCondLst>
                                        </p:cTn>
                                        <p:tgtEl>
                                          <p:spTgt spid="189"/>
                                        </p:tgtEl>
                                        <p:attrNameLst>
                                          <p:attrName>style.visibility</p:attrName>
                                        </p:attrNameLst>
                                      </p:cBhvr>
                                      <p:to>
                                        <p:strVal val="visible"/>
                                      </p:to>
                                    </p:set>
                                    <p:animEffect transition="in" filter="wipe(down)">
                                      <p:cBhvr>
                                        <p:cTn id="47" dur="500"/>
                                        <p:tgtEl>
                                          <p:spTgt spid="189"/>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188"/>
                                        </p:tgtEl>
                                        <p:attrNameLst>
                                          <p:attrName>style.visibility</p:attrName>
                                        </p:attrNameLst>
                                      </p:cBhvr>
                                      <p:to>
                                        <p:strVal val="visible"/>
                                      </p:to>
                                    </p:set>
                                    <p:animEffect transition="in" filter="wipe(up)">
                                      <p:cBhvr>
                                        <p:cTn id="50" dur="500"/>
                                        <p:tgtEl>
                                          <p:spTgt spid="188"/>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87"/>
                                        </p:tgtEl>
                                        <p:attrNameLst>
                                          <p:attrName>style.visibility</p:attrName>
                                        </p:attrNameLst>
                                      </p:cBhvr>
                                      <p:to>
                                        <p:strVal val="visible"/>
                                      </p:to>
                                    </p:set>
                                    <p:anim calcmode="lin" valueType="num">
                                      <p:cBhvr>
                                        <p:cTn id="53" dur="500" fill="hold"/>
                                        <p:tgtEl>
                                          <p:spTgt spid="187"/>
                                        </p:tgtEl>
                                        <p:attrNameLst>
                                          <p:attrName>ppt_w</p:attrName>
                                        </p:attrNameLst>
                                      </p:cBhvr>
                                      <p:tavLst>
                                        <p:tav tm="0">
                                          <p:val>
                                            <p:fltVal val="0"/>
                                          </p:val>
                                        </p:tav>
                                        <p:tav tm="100000">
                                          <p:val>
                                            <p:strVal val="#ppt_w"/>
                                          </p:val>
                                        </p:tav>
                                      </p:tavLst>
                                    </p:anim>
                                    <p:anim calcmode="lin" valueType="num">
                                      <p:cBhvr>
                                        <p:cTn id="54" dur="500" fill="hold"/>
                                        <p:tgtEl>
                                          <p:spTgt spid="187"/>
                                        </p:tgtEl>
                                        <p:attrNameLst>
                                          <p:attrName>ppt_h</p:attrName>
                                        </p:attrNameLst>
                                      </p:cBhvr>
                                      <p:tavLst>
                                        <p:tav tm="0">
                                          <p:val>
                                            <p:fltVal val="0"/>
                                          </p:val>
                                        </p:tav>
                                        <p:tav tm="100000">
                                          <p:val>
                                            <p:strVal val="#ppt_h"/>
                                          </p:val>
                                        </p:tav>
                                      </p:tavLst>
                                    </p:anim>
                                    <p:animEffect transition="in" filter="fade">
                                      <p:cBhvr>
                                        <p:cTn id="55" dur="500"/>
                                        <p:tgtEl>
                                          <p:spTgt spid="187"/>
                                        </p:tgtEl>
                                      </p:cBhvr>
                                    </p:animEffect>
                                  </p:childTnLst>
                                </p:cTn>
                              </p:par>
                            </p:childTnLst>
                          </p:cTn>
                        </p:par>
                        <p:par>
                          <p:cTn id="56" fill="hold">
                            <p:stCondLst>
                              <p:cond delay="3500"/>
                            </p:stCondLst>
                            <p:childTnLst>
                              <p:par>
                                <p:cTn id="57" presetID="22" presetClass="entr" presetSubtype="8" fill="hold" grpId="0" nodeType="afterEffect">
                                  <p:stCondLst>
                                    <p:cond delay="0"/>
                                  </p:stCondLst>
                                  <p:childTnLst>
                                    <p:set>
                                      <p:cBhvr>
                                        <p:cTn id="58" dur="1" fill="hold">
                                          <p:stCondLst>
                                            <p:cond delay="0"/>
                                          </p:stCondLst>
                                        </p:cTn>
                                        <p:tgtEl>
                                          <p:spTgt spid="150"/>
                                        </p:tgtEl>
                                        <p:attrNameLst>
                                          <p:attrName>style.visibility</p:attrName>
                                        </p:attrNameLst>
                                      </p:cBhvr>
                                      <p:to>
                                        <p:strVal val="visible"/>
                                      </p:to>
                                    </p:set>
                                    <p:animEffect transition="in" filter="wipe(left)">
                                      <p:cBhvr>
                                        <p:cTn id="59" dur="500"/>
                                        <p:tgtEl>
                                          <p:spTgt spid="150"/>
                                        </p:tgtEl>
                                      </p:cBhvr>
                                    </p:animEffect>
                                  </p:childTnLst>
                                </p:cTn>
                              </p:par>
                            </p:childTnLst>
                          </p:cTn>
                        </p:par>
                        <p:par>
                          <p:cTn id="60" fill="hold">
                            <p:stCondLst>
                              <p:cond delay="4000"/>
                            </p:stCondLst>
                            <p:childTnLst>
                              <p:par>
                                <p:cTn id="61" presetID="22" presetClass="entr" presetSubtype="8" fill="hold" grpId="0" nodeType="afterEffect">
                                  <p:stCondLst>
                                    <p:cond delay="0"/>
                                  </p:stCondLst>
                                  <p:childTnLst>
                                    <p:set>
                                      <p:cBhvr>
                                        <p:cTn id="62" dur="1" fill="hold">
                                          <p:stCondLst>
                                            <p:cond delay="0"/>
                                          </p:stCondLst>
                                        </p:cTn>
                                        <p:tgtEl>
                                          <p:spTgt spid="191"/>
                                        </p:tgtEl>
                                        <p:attrNameLst>
                                          <p:attrName>style.visibility</p:attrName>
                                        </p:attrNameLst>
                                      </p:cBhvr>
                                      <p:to>
                                        <p:strVal val="visible"/>
                                      </p:to>
                                    </p:set>
                                    <p:animEffect transition="in" filter="wipe(left)">
                                      <p:cBhvr>
                                        <p:cTn id="63" dur="500"/>
                                        <p:tgtEl>
                                          <p:spTgt spid="191"/>
                                        </p:tgtEl>
                                      </p:cBhvr>
                                    </p:animEffect>
                                  </p:childTnLst>
                                </p:cTn>
                              </p:par>
                            </p:childTnLst>
                          </p:cTn>
                        </p:par>
                        <p:par>
                          <p:cTn id="64" fill="hold">
                            <p:stCondLst>
                              <p:cond delay="4500"/>
                            </p:stCondLst>
                            <p:childTnLst>
                              <p:par>
                                <p:cTn id="65" presetID="22" presetClass="entr" presetSubtype="8" fill="hold" grpId="0" nodeType="afterEffect">
                                  <p:stCondLst>
                                    <p:cond delay="0"/>
                                  </p:stCondLst>
                                  <p:childTnLst>
                                    <p:set>
                                      <p:cBhvr>
                                        <p:cTn id="66" dur="1" fill="hold">
                                          <p:stCondLst>
                                            <p:cond delay="0"/>
                                          </p:stCondLst>
                                        </p:cTn>
                                        <p:tgtEl>
                                          <p:spTgt spid="198"/>
                                        </p:tgtEl>
                                        <p:attrNameLst>
                                          <p:attrName>style.visibility</p:attrName>
                                        </p:attrNameLst>
                                      </p:cBhvr>
                                      <p:to>
                                        <p:strVal val="visible"/>
                                      </p:to>
                                    </p:set>
                                    <p:animEffect transition="in" filter="wipe(left)">
                                      <p:cBhvr>
                                        <p:cTn id="67" dur="500"/>
                                        <p:tgtEl>
                                          <p:spTgt spid="198"/>
                                        </p:tgtEl>
                                      </p:cBhvr>
                                    </p:animEffect>
                                  </p:childTnLst>
                                </p:cTn>
                              </p:par>
                            </p:childTnLst>
                          </p:cTn>
                        </p:par>
                        <p:par>
                          <p:cTn id="68" fill="hold">
                            <p:stCondLst>
                              <p:cond delay="5000"/>
                            </p:stCondLst>
                            <p:childTnLst>
                              <p:par>
                                <p:cTn id="69" presetID="22" presetClass="entr" presetSubtype="8" fill="hold" grpId="0" nodeType="afterEffect">
                                  <p:stCondLst>
                                    <p:cond delay="0"/>
                                  </p:stCondLst>
                                  <p:childTnLst>
                                    <p:set>
                                      <p:cBhvr>
                                        <p:cTn id="70" dur="1" fill="hold">
                                          <p:stCondLst>
                                            <p:cond delay="0"/>
                                          </p:stCondLst>
                                        </p:cTn>
                                        <p:tgtEl>
                                          <p:spTgt spid="192"/>
                                        </p:tgtEl>
                                        <p:attrNameLst>
                                          <p:attrName>style.visibility</p:attrName>
                                        </p:attrNameLst>
                                      </p:cBhvr>
                                      <p:to>
                                        <p:strVal val="visible"/>
                                      </p:to>
                                    </p:set>
                                    <p:animEffect transition="in" filter="wipe(left)">
                                      <p:cBhvr>
                                        <p:cTn id="71" dur="500"/>
                                        <p:tgtEl>
                                          <p:spTgt spid="192"/>
                                        </p:tgtEl>
                                      </p:cBhvr>
                                    </p:animEffect>
                                  </p:childTnLst>
                                </p:cTn>
                              </p:par>
                              <p:par>
                                <p:cTn id="72" presetID="22" presetClass="entr" presetSubtype="8" fill="hold" grpId="0" nodeType="withEffect">
                                  <p:stCondLst>
                                    <p:cond delay="200"/>
                                  </p:stCondLst>
                                  <p:childTnLst>
                                    <p:set>
                                      <p:cBhvr>
                                        <p:cTn id="73" dur="1" fill="hold">
                                          <p:stCondLst>
                                            <p:cond delay="0"/>
                                          </p:stCondLst>
                                        </p:cTn>
                                        <p:tgtEl>
                                          <p:spTgt spid="151"/>
                                        </p:tgtEl>
                                        <p:attrNameLst>
                                          <p:attrName>style.visibility</p:attrName>
                                        </p:attrNameLst>
                                      </p:cBhvr>
                                      <p:to>
                                        <p:strVal val="visible"/>
                                      </p:to>
                                    </p:set>
                                    <p:animEffect transition="in" filter="wipe(left)">
                                      <p:cBhvr>
                                        <p:cTn id="74" dur="500"/>
                                        <p:tgtEl>
                                          <p:spTgt spid="151"/>
                                        </p:tgtEl>
                                      </p:cBhvr>
                                    </p:animEffect>
                                  </p:childTnLst>
                                </p:cTn>
                              </p:par>
                              <p:par>
                                <p:cTn id="75" presetID="22" presetClass="entr" presetSubtype="2" fill="hold" grpId="0" nodeType="withEffect">
                                  <p:stCondLst>
                                    <p:cond delay="500"/>
                                  </p:stCondLst>
                                  <p:childTnLst>
                                    <p:set>
                                      <p:cBhvr>
                                        <p:cTn id="76" dur="1" fill="hold">
                                          <p:stCondLst>
                                            <p:cond delay="0"/>
                                          </p:stCondLst>
                                        </p:cTn>
                                        <p:tgtEl>
                                          <p:spTgt spid="183"/>
                                        </p:tgtEl>
                                        <p:attrNameLst>
                                          <p:attrName>style.visibility</p:attrName>
                                        </p:attrNameLst>
                                      </p:cBhvr>
                                      <p:to>
                                        <p:strVal val="visible"/>
                                      </p:to>
                                    </p:set>
                                    <p:animEffect transition="in" filter="wipe(right)">
                                      <p:cBhvr>
                                        <p:cTn id="77" dur="500"/>
                                        <p:tgtEl>
                                          <p:spTgt spid="183"/>
                                        </p:tgtEl>
                                      </p:cBhvr>
                                    </p:animEffect>
                                  </p:childTnLst>
                                </p:cTn>
                              </p:par>
                            </p:childTnLst>
                          </p:cTn>
                        </p:par>
                        <p:par>
                          <p:cTn id="78" fill="hold">
                            <p:stCondLst>
                              <p:cond delay="6000"/>
                            </p:stCondLst>
                            <p:childTnLst>
                              <p:par>
                                <p:cTn id="79" presetID="22" presetClass="entr" presetSubtype="8" fill="hold" grpId="0" nodeType="afterEffect">
                                  <p:stCondLst>
                                    <p:cond delay="0"/>
                                  </p:stCondLst>
                                  <p:childTnLst>
                                    <p:set>
                                      <p:cBhvr>
                                        <p:cTn id="80" dur="1" fill="hold">
                                          <p:stCondLst>
                                            <p:cond delay="0"/>
                                          </p:stCondLst>
                                        </p:cTn>
                                        <p:tgtEl>
                                          <p:spTgt spid="193"/>
                                        </p:tgtEl>
                                        <p:attrNameLst>
                                          <p:attrName>style.visibility</p:attrName>
                                        </p:attrNameLst>
                                      </p:cBhvr>
                                      <p:to>
                                        <p:strVal val="visible"/>
                                      </p:to>
                                    </p:set>
                                    <p:animEffect transition="in" filter="wipe(left)">
                                      <p:cBhvr>
                                        <p:cTn id="81" dur="500"/>
                                        <p:tgtEl>
                                          <p:spTgt spid="193"/>
                                        </p:tgtEl>
                                      </p:cBhvr>
                                    </p:animEffect>
                                  </p:childTnLst>
                                </p:cTn>
                              </p:par>
                            </p:childTnLst>
                          </p:cTn>
                        </p:par>
                        <p:par>
                          <p:cTn id="82" fill="hold">
                            <p:stCondLst>
                              <p:cond delay="6500"/>
                            </p:stCondLst>
                            <p:childTnLst>
                              <p:par>
                                <p:cTn id="83" presetID="22" presetClass="entr" presetSubtype="8" fill="hold" grpId="0" nodeType="afterEffect">
                                  <p:stCondLst>
                                    <p:cond delay="0"/>
                                  </p:stCondLst>
                                  <p:childTnLst>
                                    <p:set>
                                      <p:cBhvr>
                                        <p:cTn id="84" dur="1" fill="hold">
                                          <p:stCondLst>
                                            <p:cond delay="0"/>
                                          </p:stCondLst>
                                        </p:cTn>
                                        <p:tgtEl>
                                          <p:spTgt spid="182"/>
                                        </p:tgtEl>
                                        <p:attrNameLst>
                                          <p:attrName>style.visibility</p:attrName>
                                        </p:attrNameLst>
                                      </p:cBhvr>
                                      <p:to>
                                        <p:strVal val="visible"/>
                                      </p:to>
                                    </p:set>
                                    <p:animEffect transition="in" filter="wipe(left)">
                                      <p:cBhvr>
                                        <p:cTn id="85" dur="500"/>
                                        <p:tgtEl>
                                          <p:spTgt spid="182"/>
                                        </p:tgtEl>
                                      </p:cBhvr>
                                    </p:animEffect>
                                  </p:childTnLst>
                                </p:cTn>
                              </p:par>
                            </p:childTnLst>
                          </p:cTn>
                        </p:par>
                        <p:par>
                          <p:cTn id="86" fill="hold">
                            <p:stCondLst>
                              <p:cond delay="7000"/>
                            </p:stCondLst>
                            <p:childTnLst>
                              <p:par>
                                <p:cTn id="87" presetID="22" presetClass="entr" presetSubtype="8" fill="hold" nodeType="afterEffect">
                                  <p:stCondLst>
                                    <p:cond delay="0"/>
                                  </p:stCondLst>
                                  <p:childTnLst>
                                    <p:set>
                                      <p:cBhvr>
                                        <p:cTn id="88" dur="1" fill="hold">
                                          <p:stCondLst>
                                            <p:cond delay="0"/>
                                          </p:stCondLst>
                                        </p:cTn>
                                        <p:tgtEl>
                                          <p:spTgt spid="153"/>
                                        </p:tgtEl>
                                        <p:attrNameLst>
                                          <p:attrName>style.visibility</p:attrName>
                                        </p:attrNameLst>
                                      </p:cBhvr>
                                      <p:to>
                                        <p:strVal val="visible"/>
                                      </p:to>
                                    </p:set>
                                    <p:animEffect transition="in" filter="wipe(left)">
                                      <p:cBhvr>
                                        <p:cTn id="89" dur="500"/>
                                        <p:tgtEl>
                                          <p:spTgt spid="153"/>
                                        </p:tgtEl>
                                      </p:cBhvr>
                                    </p:animEffect>
                                  </p:childTnLst>
                                </p:cTn>
                              </p:par>
                            </p:childTnLst>
                          </p:cTn>
                        </p:par>
                        <p:par>
                          <p:cTn id="90" fill="hold">
                            <p:stCondLst>
                              <p:cond delay="7500"/>
                            </p:stCondLst>
                            <p:childTnLst>
                              <p:par>
                                <p:cTn id="91" presetID="22" presetClass="entr" presetSubtype="8" fill="hold" grpId="0" nodeType="afterEffect">
                                  <p:stCondLst>
                                    <p:cond delay="0"/>
                                  </p:stCondLst>
                                  <p:childTnLst>
                                    <p:set>
                                      <p:cBhvr>
                                        <p:cTn id="92" dur="1" fill="hold">
                                          <p:stCondLst>
                                            <p:cond delay="0"/>
                                          </p:stCondLst>
                                        </p:cTn>
                                        <p:tgtEl>
                                          <p:spTgt spid="196"/>
                                        </p:tgtEl>
                                        <p:attrNameLst>
                                          <p:attrName>style.visibility</p:attrName>
                                        </p:attrNameLst>
                                      </p:cBhvr>
                                      <p:to>
                                        <p:strVal val="visible"/>
                                      </p:to>
                                    </p:set>
                                    <p:animEffect transition="in" filter="wipe(left)">
                                      <p:cBhvr>
                                        <p:cTn id="93" dur="500"/>
                                        <p:tgtEl>
                                          <p:spTgt spid="196"/>
                                        </p:tgtEl>
                                      </p:cBhvr>
                                    </p:animEffect>
                                  </p:childTnLst>
                                </p:cTn>
                              </p:par>
                              <p:par>
                                <p:cTn id="94" presetID="22" presetClass="entr" presetSubtype="8" fill="hold" grpId="0" nodeType="withEffect">
                                  <p:stCondLst>
                                    <p:cond delay="200"/>
                                  </p:stCondLst>
                                  <p:childTnLst>
                                    <p:set>
                                      <p:cBhvr>
                                        <p:cTn id="95" dur="1" fill="hold">
                                          <p:stCondLst>
                                            <p:cond delay="0"/>
                                          </p:stCondLst>
                                        </p:cTn>
                                        <p:tgtEl>
                                          <p:spTgt spid="152"/>
                                        </p:tgtEl>
                                        <p:attrNameLst>
                                          <p:attrName>style.visibility</p:attrName>
                                        </p:attrNameLst>
                                      </p:cBhvr>
                                      <p:to>
                                        <p:strVal val="visible"/>
                                      </p:to>
                                    </p:set>
                                    <p:animEffect transition="in" filter="wipe(left)">
                                      <p:cBhvr>
                                        <p:cTn id="96" dur="500"/>
                                        <p:tgtEl>
                                          <p:spTgt spid="152"/>
                                        </p:tgtEl>
                                      </p:cBhvr>
                                    </p:animEffect>
                                  </p:childTnLst>
                                </p:cTn>
                              </p:par>
                              <p:par>
                                <p:cTn id="97" presetID="22" presetClass="entr" presetSubtype="2" fill="hold" grpId="0" nodeType="withEffect">
                                  <p:stCondLst>
                                    <p:cond delay="500"/>
                                  </p:stCondLst>
                                  <p:childTnLst>
                                    <p:set>
                                      <p:cBhvr>
                                        <p:cTn id="98" dur="1" fill="hold">
                                          <p:stCondLst>
                                            <p:cond delay="0"/>
                                          </p:stCondLst>
                                        </p:cTn>
                                        <p:tgtEl>
                                          <p:spTgt spid="194"/>
                                        </p:tgtEl>
                                        <p:attrNameLst>
                                          <p:attrName>style.visibility</p:attrName>
                                        </p:attrNameLst>
                                      </p:cBhvr>
                                      <p:to>
                                        <p:strVal val="visible"/>
                                      </p:to>
                                    </p:set>
                                    <p:animEffect transition="in" filter="wipe(right)">
                                      <p:cBhvr>
                                        <p:cTn id="99" dur="500"/>
                                        <p:tgtEl>
                                          <p:spTgt spid="194"/>
                                        </p:tgtEl>
                                      </p:cBhvr>
                                    </p:animEffect>
                                  </p:childTnLst>
                                </p:cTn>
                              </p:par>
                            </p:childTnLst>
                          </p:cTn>
                        </p:par>
                        <p:par>
                          <p:cTn id="100" fill="hold">
                            <p:stCondLst>
                              <p:cond delay="8500"/>
                            </p:stCondLst>
                            <p:childTnLst>
                              <p:par>
                                <p:cTn id="101" presetID="22" presetClass="entr" presetSubtype="8" fill="hold" nodeType="afterEffect">
                                  <p:stCondLst>
                                    <p:cond delay="0"/>
                                  </p:stCondLst>
                                  <p:childTnLst>
                                    <p:set>
                                      <p:cBhvr>
                                        <p:cTn id="102" dur="1" fill="hold">
                                          <p:stCondLst>
                                            <p:cond delay="0"/>
                                          </p:stCondLst>
                                        </p:cTn>
                                        <p:tgtEl>
                                          <p:spTgt spid="160"/>
                                        </p:tgtEl>
                                        <p:attrNameLst>
                                          <p:attrName>style.visibility</p:attrName>
                                        </p:attrNameLst>
                                      </p:cBhvr>
                                      <p:to>
                                        <p:strVal val="visible"/>
                                      </p:to>
                                    </p:set>
                                    <p:animEffect transition="in" filter="wipe(left)">
                                      <p:cBhvr>
                                        <p:cTn id="103" dur="500"/>
                                        <p:tgtEl>
                                          <p:spTgt spid="160"/>
                                        </p:tgtEl>
                                      </p:cBhvr>
                                    </p:animEffect>
                                  </p:childTnLst>
                                </p:cTn>
                              </p:par>
                            </p:childTnLst>
                          </p:cTn>
                        </p:par>
                        <p:par>
                          <p:cTn id="104" fill="hold">
                            <p:stCondLst>
                              <p:cond delay="9000"/>
                            </p:stCondLst>
                            <p:childTnLst>
                              <p:par>
                                <p:cTn id="105" presetID="22" presetClass="entr" presetSubtype="8" fill="hold" grpId="0" nodeType="afterEffect">
                                  <p:stCondLst>
                                    <p:cond delay="0"/>
                                  </p:stCondLst>
                                  <p:childTnLst>
                                    <p:set>
                                      <p:cBhvr>
                                        <p:cTn id="106" dur="1" fill="hold">
                                          <p:stCondLst>
                                            <p:cond delay="0"/>
                                          </p:stCondLst>
                                        </p:cTn>
                                        <p:tgtEl>
                                          <p:spTgt spid="197"/>
                                        </p:tgtEl>
                                        <p:attrNameLst>
                                          <p:attrName>style.visibility</p:attrName>
                                        </p:attrNameLst>
                                      </p:cBhvr>
                                      <p:to>
                                        <p:strVal val="visible"/>
                                      </p:to>
                                    </p:set>
                                    <p:animEffect transition="in" filter="wipe(left)">
                                      <p:cBhvr>
                                        <p:cTn id="107" dur="500"/>
                                        <p:tgtEl>
                                          <p:spTgt spid="197"/>
                                        </p:tgtEl>
                                      </p:cBhvr>
                                    </p:animEffect>
                                  </p:childTnLst>
                                </p:cTn>
                              </p:par>
                            </p:childTnLst>
                          </p:cTn>
                        </p:par>
                        <p:par>
                          <p:cTn id="108" fill="hold">
                            <p:stCondLst>
                              <p:cond delay="9500"/>
                            </p:stCondLst>
                            <p:childTnLst>
                              <p:par>
                                <p:cTn id="109" presetID="22" presetClass="entr" presetSubtype="2" fill="hold" grpId="0" nodeType="afterEffect">
                                  <p:stCondLst>
                                    <p:cond delay="0"/>
                                  </p:stCondLst>
                                  <p:childTnLst>
                                    <p:set>
                                      <p:cBhvr>
                                        <p:cTn id="110" dur="1" fill="hold">
                                          <p:stCondLst>
                                            <p:cond delay="0"/>
                                          </p:stCondLst>
                                        </p:cTn>
                                        <p:tgtEl>
                                          <p:spTgt spid="195"/>
                                        </p:tgtEl>
                                        <p:attrNameLst>
                                          <p:attrName>style.visibility</p:attrName>
                                        </p:attrNameLst>
                                      </p:cBhvr>
                                      <p:to>
                                        <p:strVal val="visible"/>
                                      </p:to>
                                    </p:set>
                                    <p:animEffect transition="in" filter="wipe(right)">
                                      <p:cBhvr>
                                        <p:cTn id="111" dur="500"/>
                                        <p:tgtEl>
                                          <p:spTgt spid="195"/>
                                        </p:tgtEl>
                                      </p:cBhvr>
                                    </p:animEffect>
                                  </p:childTnLst>
                                </p:cTn>
                              </p:par>
                            </p:childTnLst>
                          </p:cTn>
                        </p:par>
                        <p:par>
                          <p:cTn id="112" fill="hold">
                            <p:stCondLst>
                              <p:cond delay="10000"/>
                            </p:stCondLst>
                            <p:childTnLst>
                              <p:par>
                                <p:cTn id="113" presetID="22" presetClass="entr" presetSubtype="8" fill="hold" nodeType="afterEffect">
                                  <p:stCondLst>
                                    <p:cond delay="0"/>
                                  </p:stCondLst>
                                  <p:childTnLst>
                                    <p:set>
                                      <p:cBhvr>
                                        <p:cTn id="114" dur="1" fill="hold">
                                          <p:stCondLst>
                                            <p:cond delay="0"/>
                                          </p:stCondLst>
                                        </p:cTn>
                                        <p:tgtEl>
                                          <p:spTgt spid="168"/>
                                        </p:tgtEl>
                                        <p:attrNameLst>
                                          <p:attrName>style.visibility</p:attrName>
                                        </p:attrNameLst>
                                      </p:cBhvr>
                                      <p:to>
                                        <p:strVal val="visible"/>
                                      </p:to>
                                    </p:set>
                                    <p:animEffect transition="in" filter="wipe(left)">
                                      <p:cBhvr>
                                        <p:cTn id="115" dur="500"/>
                                        <p:tgtEl>
                                          <p:spTgt spid="168"/>
                                        </p:tgtEl>
                                      </p:cBhvr>
                                    </p:animEffect>
                                  </p:childTnLst>
                                </p:cTn>
                              </p:par>
                            </p:childTnLst>
                          </p:cTn>
                        </p:par>
                        <p:par>
                          <p:cTn id="116" fill="hold">
                            <p:stCondLst>
                              <p:cond delay="10500"/>
                            </p:stCondLst>
                            <p:childTnLst>
                              <p:par>
                                <p:cTn id="117" presetID="9" presetClass="entr" presetSubtype="0" fill="hold" nodeType="afterEffect">
                                  <p:stCondLst>
                                    <p:cond delay="0"/>
                                  </p:stCondLst>
                                  <p:childTnLst>
                                    <p:set>
                                      <p:cBhvr>
                                        <p:cTn id="118" dur="1" fill="hold">
                                          <p:stCondLst>
                                            <p:cond delay="0"/>
                                          </p:stCondLst>
                                        </p:cTn>
                                        <p:tgtEl>
                                          <p:spTgt spid="199"/>
                                        </p:tgtEl>
                                        <p:attrNameLst>
                                          <p:attrName>style.visibility</p:attrName>
                                        </p:attrNameLst>
                                      </p:cBhvr>
                                      <p:to>
                                        <p:strVal val="visible"/>
                                      </p:to>
                                    </p:set>
                                    <p:animEffect transition="in" filter="dissolve">
                                      <p:cBhvr>
                                        <p:cTn id="119" dur="500"/>
                                        <p:tgtEl>
                                          <p:spTgt spid="199"/>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57"/>
                                        </p:tgtEl>
                                        <p:attrNameLst>
                                          <p:attrName>style.visibility</p:attrName>
                                        </p:attrNameLst>
                                      </p:cBhvr>
                                      <p:to>
                                        <p:strVal val="visible"/>
                                      </p:to>
                                    </p:set>
                                    <p:animEffect transition="in" filter="wipe(left)">
                                      <p:cBhvr>
                                        <p:cTn id="12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P spid="152" grpId="0" animBg="1"/>
      <p:bldP spid="176" grpId="0"/>
      <p:bldP spid="177" grpId="0" animBg="1"/>
      <p:bldP spid="178" grpId="0" animBg="1"/>
      <p:bldP spid="179" grpId="0"/>
      <p:bldP spid="180" grpId="0"/>
      <p:bldP spid="181" grpId="0" animBg="1"/>
      <p:bldP spid="182" grpId="0" animBg="1"/>
      <p:bldP spid="183" grpId="0" animBg="1"/>
      <p:bldP spid="184" grpId="0" animBg="1"/>
      <p:bldP spid="185" grpId="0" animBg="1"/>
      <p:bldP spid="186" grpId="0" animBg="1"/>
      <p:bldP spid="187" grpId="0"/>
      <p:bldP spid="188" grpId="0" animBg="1"/>
      <p:bldP spid="189" grpId="0" animBg="1"/>
      <p:bldP spid="190" grpId="0"/>
      <p:bldP spid="191" grpId="0" animBg="1"/>
      <p:bldP spid="192" grpId="0" animBg="1"/>
      <p:bldP spid="193" grpId="0"/>
      <p:bldP spid="194" grpId="0" animBg="1"/>
      <p:bldP spid="195" grpId="0" animBg="1"/>
      <p:bldP spid="196" grpId="0" animBg="1"/>
      <p:bldP spid="197" grpId="0" animBg="1"/>
      <p:bldP spid="19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237B2D67-274D-4610-8186-47166F19F84C}"/>
              </a:ext>
            </a:extLst>
          </p:cNvPr>
          <p:cNvGrpSpPr/>
          <p:nvPr/>
        </p:nvGrpSpPr>
        <p:grpSpPr>
          <a:xfrm>
            <a:off x="1020522" y="2142499"/>
            <a:ext cx="11171478" cy="1200150"/>
            <a:chOff x="1724819" y="2533650"/>
            <a:chExt cx="5704681" cy="1200150"/>
          </a:xfrm>
        </p:grpSpPr>
        <p:sp>
          <p:nvSpPr>
            <p:cNvPr id="25" name="矩形: 圆角 24">
              <a:extLst>
                <a:ext uri="{FF2B5EF4-FFF2-40B4-BE49-F238E27FC236}">
                  <a16:creationId xmlns:a16="http://schemas.microsoft.com/office/drawing/2014/main" id="{E25AC093-6679-488F-B511-57599A4350BB}"/>
                </a:ext>
              </a:extLst>
            </p:cNvPr>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5E3D403A-EFEC-4303-91EB-119A89E1602A}"/>
                </a:ext>
              </a:extLst>
            </p:cNvPr>
            <p:cNvSpPr txBox="1"/>
            <p:nvPr/>
          </p:nvSpPr>
          <p:spPr>
            <a:xfrm>
              <a:off x="1973912" y="2896009"/>
              <a:ext cx="4863552" cy="553998"/>
            </a:xfrm>
            <a:prstGeom prst="rect">
              <a:avLst/>
            </a:prstGeom>
            <a:noFill/>
          </p:spPr>
          <p:txBody>
            <a:bodyPr wrap="square" rtlCol="0">
              <a:spAutoFit/>
            </a:bodyPr>
            <a:lstStyle/>
            <a:p>
              <a:r>
                <a:rPr lang="zh-CN" altLang="en-US" sz="3000" dirty="0">
                  <a:latin typeface="思源黑体 CN Medium" panose="020B0600000000000000" pitchFamily="34" charset="-122"/>
                  <a:ea typeface="思源黑体 CN Medium" panose="020B0600000000000000" pitchFamily="34" charset="-122"/>
                </a:rPr>
                <a:t>问题：当流水线技术中丢失一个分组后，如何进行重传？</a:t>
              </a:r>
            </a:p>
          </p:txBody>
        </p:sp>
        <p:sp>
          <p:nvSpPr>
            <p:cNvPr id="27" name="矩形: 圆角 26">
              <a:extLst>
                <a:ext uri="{FF2B5EF4-FFF2-40B4-BE49-F238E27FC236}">
                  <a16:creationId xmlns:a16="http://schemas.microsoft.com/office/drawing/2014/main" id="{B34E88D5-38E9-4E1D-83AE-5D580FBEF8FD}"/>
                </a:ext>
              </a:extLst>
            </p:cNvPr>
            <p:cNvSpPr/>
            <p:nvPr/>
          </p:nvSpPr>
          <p:spPr>
            <a:xfrm>
              <a:off x="1724819" y="2603030"/>
              <a:ext cx="5638006"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8" name="图片 27">
            <a:extLst>
              <a:ext uri="{FF2B5EF4-FFF2-40B4-BE49-F238E27FC236}">
                <a16:creationId xmlns:a16="http://schemas.microsoft.com/office/drawing/2014/main" id="{6E83F7FF-CDB4-4D16-AD53-8C88F4235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650" y="1304933"/>
            <a:ext cx="2341562" cy="2341562"/>
          </a:xfrm>
          <a:prstGeom prst="rect">
            <a:avLst/>
          </a:prstGeom>
        </p:spPr>
      </p:pic>
      <p:grpSp>
        <p:nvGrpSpPr>
          <p:cNvPr id="29" name="组合 28">
            <a:extLst>
              <a:ext uri="{FF2B5EF4-FFF2-40B4-BE49-F238E27FC236}">
                <a16:creationId xmlns:a16="http://schemas.microsoft.com/office/drawing/2014/main" id="{943FC943-9883-4DAF-B36E-84178CFFC5F9}"/>
              </a:ext>
            </a:extLst>
          </p:cNvPr>
          <p:cNvGrpSpPr/>
          <p:nvPr/>
        </p:nvGrpSpPr>
        <p:grpSpPr>
          <a:xfrm>
            <a:off x="1161161" y="4238953"/>
            <a:ext cx="7278338" cy="476221"/>
            <a:chOff x="1403750" y="3593123"/>
            <a:chExt cx="7278338" cy="476221"/>
          </a:xfrm>
        </p:grpSpPr>
        <p:grpSp>
          <p:nvGrpSpPr>
            <p:cNvPr id="30" name="组合 29">
              <a:extLst>
                <a:ext uri="{FF2B5EF4-FFF2-40B4-BE49-F238E27FC236}">
                  <a16:creationId xmlns:a16="http://schemas.microsoft.com/office/drawing/2014/main" id="{950C2707-87D9-4B91-89F5-61EA8C64F49E}"/>
                </a:ext>
              </a:extLst>
            </p:cNvPr>
            <p:cNvGrpSpPr/>
            <p:nvPr/>
          </p:nvGrpSpPr>
          <p:grpSpPr>
            <a:xfrm>
              <a:off x="1403750" y="3593123"/>
              <a:ext cx="490436" cy="476221"/>
              <a:chOff x="1403750" y="3593123"/>
              <a:chExt cx="808892" cy="785446"/>
            </a:xfrm>
          </p:grpSpPr>
          <p:sp>
            <p:nvSpPr>
              <p:cNvPr id="32" name="对话气泡: 椭圆形 31">
                <a:extLst>
                  <a:ext uri="{FF2B5EF4-FFF2-40B4-BE49-F238E27FC236}">
                    <a16:creationId xmlns:a16="http://schemas.microsoft.com/office/drawing/2014/main" id="{4DD45DCD-0E19-4794-81AE-8B165280E9AA}"/>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round-web-cam_17861">
                <a:extLst>
                  <a:ext uri="{FF2B5EF4-FFF2-40B4-BE49-F238E27FC236}">
                    <a16:creationId xmlns:a16="http://schemas.microsoft.com/office/drawing/2014/main" id="{73FD4535-4DB6-4C5F-8DE3-897D03E51E5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1" name="Text Box 79">
              <a:extLst>
                <a:ext uri="{FF2B5EF4-FFF2-40B4-BE49-F238E27FC236}">
                  <a16:creationId xmlns:a16="http://schemas.microsoft.com/office/drawing/2014/main" id="{66E6789A-43F2-42AC-9711-2363F1A4F9CF}"/>
                </a:ext>
              </a:extLst>
            </p:cNvPr>
            <p:cNvSpPr txBox="1">
              <a:spLocks noChangeArrowheads="1"/>
            </p:cNvSpPr>
            <p:nvPr/>
          </p:nvSpPr>
          <p:spPr bwMode="auto">
            <a:xfrm>
              <a:off x="1985931" y="3593123"/>
              <a:ext cx="66961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Go-Back-N</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GBN</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）协议：其后分组全部重传</a:t>
              </a:r>
            </a:p>
          </p:txBody>
        </p:sp>
      </p:grpSp>
      <p:grpSp>
        <p:nvGrpSpPr>
          <p:cNvPr id="34" name="组合 33">
            <a:extLst>
              <a:ext uri="{FF2B5EF4-FFF2-40B4-BE49-F238E27FC236}">
                <a16:creationId xmlns:a16="http://schemas.microsoft.com/office/drawing/2014/main" id="{5F93A607-6F9F-4EC6-B347-AA58827BFA22}"/>
              </a:ext>
            </a:extLst>
          </p:cNvPr>
          <p:cNvGrpSpPr/>
          <p:nvPr/>
        </p:nvGrpSpPr>
        <p:grpSpPr>
          <a:xfrm>
            <a:off x="1161161" y="4919378"/>
            <a:ext cx="6990471" cy="476221"/>
            <a:chOff x="1403750" y="3593123"/>
            <a:chExt cx="6990471" cy="476221"/>
          </a:xfrm>
        </p:grpSpPr>
        <p:grpSp>
          <p:nvGrpSpPr>
            <p:cNvPr id="35" name="组合 34">
              <a:extLst>
                <a:ext uri="{FF2B5EF4-FFF2-40B4-BE49-F238E27FC236}">
                  <a16:creationId xmlns:a16="http://schemas.microsoft.com/office/drawing/2014/main" id="{68958709-7026-421E-9808-EAE00BF922C9}"/>
                </a:ext>
              </a:extLst>
            </p:cNvPr>
            <p:cNvGrpSpPr/>
            <p:nvPr/>
          </p:nvGrpSpPr>
          <p:grpSpPr>
            <a:xfrm>
              <a:off x="1403750" y="3593123"/>
              <a:ext cx="490436" cy="476221"/>
              <a:chOff x="1403750" y="3593123"/>
              <a:chExt cx="808892" cy="785446"/>
            </a:xfrm>
          </p:grpSpPr>
          <p:sp>
            <p:nvSpPr>
              <p:cNvPr id="37" name="对话气泡: 椭圆形 36">
                <a:extLst>
                  <a:ext uri="{FF2B5EF4-FFF2-40B4-BE49-F238E27FC236}">
                    <a16:creationId xmlns:a16="http://schemas.microsoft.com/office/drawing/2014/main" id="{ACD70B3C-900E-4CFF-91CD-FF35C14C97A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round-web-cam_17861">
                <a:extLst>
                  <a:ext uri="{FF2B5EF4-FFF2-40B4-BE49-F238E27FC236}">
                    <a16:creationId xmlns:a16="http://schemas.microsoft.com/office/drawing/2014/main" id="{11CCC9F3-0324-406C-A5DD-BF108801FD2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6" name="Text Box 79">
              <a:extLst>
                <a:ext uri="{FF2B5EF4-FFF2-40B4-BE49-F238E27FC236}">
                  <a16:creationId xmlns:a16="http://schemas.microsoft.com/office/drawing/2014/main" id="{CABEAB10-2418-4413-B459-51FDBBF61EA2}"/>
                </a:ext>
              </a:extLst>
            </p:cNvPr>
            <p:cNvSpPr txBox="1">
              <a:spLocks noChangeArrowheads="1"/>
            </p:cNvSpPr>
            <p:nvPr/>
          </p:nvSpPr>
          <p:spPr bwMode="auto">
            <a:xfrm>
              <a:off x="1985931" y="3593123"/>
              <a:ext cx="640829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选择重传（</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SR</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）协议：仅重传该分组</a:t>
              </a:r>
            </a:p>
          </p:txBody>
        </p:sp>
      </p:grpSp>
      <p:sp>
        <p:nvSpPr>
          <p:cNvPr id="2" name="灯片编号占位符 1">
            <a:extLst>
              <a:ext uri="{FF2B5EF4-FFF2-40B4-BE49-F238E27FC236}">
                <a16:creationId xmlns:a16="http://schemas.microsoft.com/office/drawing/2014/main" id="{4599B51A-8B28-48E3-97AF-24376211A525}"/>
              </a:ext>
            </a:extLst>
          </p:cNvPr>
          <p:cNvSpPr>
            <a:spLocks noGrp="1"/>
          </p:cNvSpPr>
          <p:nvPr>
            <p:ph type="sldNum" sz="quarter" idx="12"/>
          </p:nvPr>
        </p:nvSpPr>
        <p:spPr/>
        <p:txBody>
          <a:bodyPr/>
          <a:lstStyle/>
          <a:p>
            <a:fld id="{91F2D4EF-46D4-4764-B373-FC59CD1D281E}" type="slidenum">
              <a:rPr lang="zh-CN" altLang="en-US" smtClean="0"/>
              <a:t>67</a:t>
            </a:fld>
            <a:endParaRPr lang="zh-CN" altLang="en-US"/>
          </a:p>
        </p:txBody>
      </p:sp>
    </p:spTree>
    <p:extLst>
      <p:ext uri="{BB962C8B-B14F-4D97-AF65-F5344CB8AC3E}">
        <p14:creationId xmlns:p14="http://schemas.microsoft.com/office/powerpoint/2010/main" val="177296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12" presetClass="entr" presetSubtype="8"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p:tgtEl>
                                          <p:spTgt spid="24"/>
                                        </p:tgtEl>
                                        <p:attrNameLst>
                                          <p:attrName>ppt_x</p:attrName>
                                        </p:attrNameLst>
                                      </p:cBhvr>
                                      <p:tavLst>
                                        <p:tav tm="0">
                                          <p:val>
                                            <p:strVal val="#ppt_x-#ppt_w*1.125000"/>
                                          </p:val>
                                        </p:tav>
                                        <p:tav tm="100000">
                                          <p:val>
                                            <p:strVal val="#ppt_x"/>
                                          </p:val>
                                        </p:tav>
                                      </p:tavLst>
                                    </p:anim>
                                    <p:animEffect transition="in" filter="wipe(right)">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a:extLst>
              <a:ext uri="{FF2B5EF4-FFF2-40B4-BE49-F238E27FC236}">
                <a16:creationId xmlns:a16="http://schemas.microsoft.com/office/drawing/2014/main" id="{2E7D2391-B17B-465B-91AA-0D5F65BCC3B3}"/>
              </a:ext>
            </a:extLst>
          </p:cNvPr>
          <p:cNvGrpSpPr/>
          <p:nvPr/>
        </p:nvGrpSpPr>
        <p:grpSpPr>
          <a:xfrm>
            <a:off x="430213" y="0"/>
            <a:ext cx="6521115" cy="1428589"/>
            <a:chOff x="551030" y="-368704"/>
            <a:chExt cx="6521115" cy="1428589"/>
          </a:xfrm>
        </p:grpSpPr>
        <p:grpSp>
          <p:nvGrpSpPr>
            <p:cNvPr id="51" name="组合 50">
              <a:extLst>
                <a:ext uri="{FF2B5EF4-FFF2-40B4-BE49-F238E27FC236}">
                  <a16:creationId xmlns:a16="http://schemas.microsoft.com/office/drawing/2014/main" id="{A371A1F4-8BA3-42DD-920C-E05568D79107}"/>
                </a:ext>
              </a:extLst>
            </p:cNvPr>
            <p:cNvGrpSpPr/>
            <p:nvPr/>
          </p:nvGrpSpPr>
          <p:grpSpPr>
            <a:xfrm>
              <a:off x="1201631" y="303925"/>
              <a:ext cx="5870514" cy="687997"/>
              <a:chOff x="1839058" y="967769"/>
              <a:chExt cx="5870514" cy="687997"/>
            </a:xfrm>
          </p:grpSpPr>
          <p:sp>
            <p:nvSpPr>
              <p:cNvPr id="53" name="矩形: 圆角 52">
                <a:extLst>
                  <a:ext uri="{FF2B5EF4-FFF2-40B4-BE49-F238E27FC236}">
                    <a16:creationId xmlns:a16="http://schemas.microsoft.com/office/drawing/2014/main" id="{B5F81FBC-7F4A-4285-AB40-8FDF01DE5CB1}"/>
                  </a:ext>
                </a:extLst>
              </p:cNvPr>
              <p:cNvSpPr/>
              <p:nvPr/>
            </p:nvSpPr>
            <p:spPr>
              <a:xfrm>
                <a:off x="1839058" y="967769"/>
                <a:ext cx="542756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8" name="文本框 57">
                <a:extLst>
                  <a:ext uri="{FF2B5EF4-FFF2-40B4-BE49-F238E27FC236}">
                    <a16:creationId xmlns:a16="http://schemas.microsoft.com/office/drawing/2014/main" id="{AD0BC4CA-5DBB-4752-B482-6843087C7489}"/>
                  </a:ext>
                </a:extLst>
              </p:cNvPr>
              <p:cNvSpPr txBox="1"/>
              <p:nvPr/>
            </p:nvSpPr>
            <p:spPr>
              <a:xfrm>
                <a:off x="2786093" y="1009435"/>
                <a:ext cx="4923479"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流水线技术工作原理</a:t>
                </a:r>
              </a:p>
            </p:txBody>
          </p:sp>
        </p:grpSp>
        <p:pic>
          <p:nvPicPr>
            <p:cNvPr id="52" name="图片 51">
              <a:extLst>
                <a:ext uri="{FF2B5EF4-FFF2-40B4-BE49-F238E27FC236}">
                  <a16:creationId xmlns:a16="http://schemas.microsoft.com/office/drawing/2014/main" id="{11603FAF-BEB3-4FCC-98DE-11DFEA07B3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72" name="组合 71">
            <a:extLst>
              <a:ext uri="{FF2B5EF4-FFF2-40B4-BE49-F238E27FC236}">
                <a16:creationId xmlns:a16="http://schemas.microsoft.com/office/drawing/2014/main" id="{F885D05B-E747-4B9F-B8FF-001FECD502A2}"/>
              </a:ext>
            </a:extLst>
          </p:cNvPr>
          <p:cNvGrpSpPr/>
          <p:nvPr/>
        </p:nvGrpSpPr>
        <p:grpSpPr>
          <a:xfrm>
            <a:off x="629529" y="1952781"/>
            <a:ext cx="7278338" cy="476221"/>
            <a:chOff x="1403750" y="3593123"/>
            <a:chExt cx="7278338" cy="476221"/>
          </a:xfrm>
        </p:grpSpPr>
        <p:grpSp>
          <p:nvGrpSpPr>
            <p:cNvPr id="73" name="组合 72">
              <a:extLst>
                <a:ext uri="{FF2B5EF4-FFF2-40B4-BE49-F238E27FC236}">
                  <a16:creationId xmlns:a16="http://schemas.microsoft.com/office/drawing/2014/main" id="{460CCF17-C78E-4A15-83F8-D4E809C4E133}"/>
                </a:ext>
              </a:extLst>
            </p:cNvPr>
            <p:cNvGrpSpPr/>
            <p:nvPr/>
          </p:nvGrpSpPr>
          <p:grpSpPr>
            <a:xfrm>
              <a:off x="1403750" y="3593123"/>
              <a:ext cx="490436" cy="476221"/>
              <a:chOff x="1403750" y="3593123"/>
              <a:chExt cx="808892" cy="785446"/>
            </a:xfrm>
          </p:grpSpPr>
          <p:sp>
            <p:nvSpPr>
              <p:cNvPr id="75" name="对话气泡: 椭圆形 74">
                <a:extLst>
                  <a:ext uri="{FF2B5EF4-FFF2-40B4-BE49-F238E27FC236}">
                    <a16:creationId xmlns:a16="http://schemas.microsoft.com/office/drawing/2014/main" id="{F5013416-62E6-44FE-8562-20123CAB98A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round-web-cam_17861">
                <a:extLst>
                  <a:ext uri="{FF2B5EF4-FFF2-40B4-BE49-F238E27FC236}">
                    <a16:creationId xmlns:a16="http://schemas.microsoft.com/office/drawing/2014/main" id="{DE0D6976-1C91-4B77-B4D0-2598BEF91B4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4" name="Text Box 79">
              <a:extLst>
                <a:ext uri="{FF2B5EF4-FFF2-40B4-BE49-F238E27FC236}">
                  <a16:creationId xmlns:a16="http://schemas.microsoft.com/office/drawing/2014/main" id="{5A3C83FB-9ED9-45CF-B20B-60EE86D162C2}"/>
                </a:ext>
              </a:extLst>
            </p:cNvPr>
            <p:cNvSpPr txBox="1">
              <a:spLocks noChangeArrowheads="1"/>
            </p:cNvSpPr>
            <p:nvPr/>
          </p:nvSpPr>
          <p:spPr bwMode="auto">
            <a:xfrm>
              <a:off x="1985931" y="3593123"/>
              <a:ext cx="66961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需要扩大分组序号范围</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用</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k</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位进行序号编码</a:t>
              </a:r>
            </a:p>
          </p:txBody>
        </p:sp>
      </p:grpSp>
      <p:grpSp>
        <p:nvGrpSpPr>
          <p:cNvPr id="77" name="组合 76">
            <a:extLst>
              <a:ext uri="{FF2B5EF4-FFF2-40B4-BE49-F238E27FC236}">
                <a16:creationId xmlns:a16="http://schemas.microsoft.com/office/drawing/2014/main" id="{E4037553-E4F3-44AD-9BE6-7A4A32782E7A}"/>
              </a:ext>
            </a:extLst>
          </p:cNvPr>
          <p:cNvGrpSpPr/>
          <p:nvPr/>
        </p:nvGrpSpPr>
        <p:grpSpPr>
          <a:xfrm>
            <a:off x="629529" y="2633206"/>
            <a:ext cx="9003569" cy="476221"/>
            <a:chOff x="1403750" y="3593123"/>
            <a:chExt cx="8828089" cy="476221"/>
          </a:xfrm>
        </p:grpSpPr>
        <p:grpSp>
          <p:nvGrpSpPr>
            <p:cNvPr id="78" name="组合 77">
              <a:extLst>
                <a:ext uri="{FF2B5EF4-FFF2-40B4-BE49-F238E27FC236}">
                  <a16:creationId xmlns:a16="http://schemas.microsoft.com/office/drawing/2014/main" id="{75E17F53-B099-4155-BA70-3A23066997DB}"/>
                </a:ext>
              </a:extLst>
            </p:cNvPr>
            <p:cNvGrpSpPr/>
            <p:nvPr/>
          </p:nvGrpSpPr>
          <p:grpSpPr>
            <a:xfrm>
              <a:off x="1403750" y="3593123"/>
              <a:ext cx="490436" cy="476221"/>
              <a:chOff x="1403750" y="3593123"/>
              <a:chExt cx="808892" cy="785446"/>
            </a:xfrm>
          </p:grpSpPr>
          <p:sp>
            <p:nvSpPr>
              <p:cNvPr id="89" name="对话气泡: 椭圆形 88">
                <a:extLst>
                  <a:ext uri="{FF2B5EF4-FFF2-40B4-BE49-F238E27FC236}">
                    <a16:creationId xmlns:a16="http://schemas.microsoft.com/office/drawing/2014/main" id="{1A609ED3-0D87-4D23-9FD6-9F407081028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round-web-cam_17861">
                <a:extLst>
                  <a:ext uri="{FF2B5EF4-FFF2-40B4-BE49-F238E27FC236}">
                    <a16:creationId xmlns:a16="http://schemas.microsoft.com/office/drawing/2014/main" id="{403127DA-1F94-4DE8-A458-39A2CAAB0D8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0" name="Text Box 79">
              <a:extLst>
                <a:ext uri="{FF2B5EF4-FFF2-40B4-BE49-F238E27FC236}">
                  <a16:creationId xmlns:a16="http://schemas.microsoft.com/office/drawing/2014/main" id="{55565DC8-21DB-41E2-B193-3A69DE7E3134}"/>
                </a:ext>
              </a:extLst>
            </p:cNvPr>
            <p:cNvSpPr txBox="1">
              <a:spLocks noChangeArrowheads="1"/>
            </p:cNvSpPr>
            <p:nvPr/>
          </p:nvSpPr>
          <p:spPr bwMode="auto">
            <a:xfrm>
              <a:off x="1985931" y="3593123"/>
              <a:ext cx="8245908"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需要限制已发送但没有被确认的分组的个数</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滑动窗口</a:t>
              </a:r>
            </a:p>
          </p:txBody>
        </p:sp>
      </p:grpSp>
      <p:sp>
        <p:nvSpPr>
          <p:cNvPr id="3" name="灯片编号占位符 2">
            <a:extLst>
              <a:ext uri="{FF2B5EF4-FFF2-40B4-BE49-F238E27FC236}">
                <a16:creationId xmlns:a16="http://schemas.microsoft.com/office/drawing/2014/main" id="{58658428-D930-43AA-8FFA-25E064A10329}"/>
              </a:ext>
            </a:extLst>
          </p:cNvPr>
          <p:cNvSpPr>
            <a:spLocks noGrp="1"/>
          </p:cNvSpPr>
          <p:nvPr>
            <p:ph type="sldNum" sz="quarter" idx="12"/>
          </p:nvPr>
        </p:nvSpPr>
        <p:spPr/>
        <p:txBody>
          <a:bodyPr/>
          <a:lstStyle/>
          <a:p>
            <a:fld id="{91F2D4EF-46D4-4764-B373-FC59CD1D281E}" type="slidenum">
              <a:rPr lang="zh-CN" altLang="en-US" smtClean="0"/>
              <a:t>68</a:t>
            </a:fld>
            <a:endParaRPr lang="zh-CN" altLang="en-US"/>
          </a:p>
        </p:txBody>
      </p:sp>
    </p:spTree>
    <p:extLst>
      <p:ext uri="{BB962C8B-B14F-4D97-AF65-F5344CB8AC3E}">
        <p14:creationId xmlns:p14="http://schemas.microsoft.com/office/powerpoint/2010/main" val="401088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left)">
                                      <p:cBhvr>
                                        <p:cTn id="1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491137D9-2EB1-41A2-833D-BD700E1643A0}"/>
              </a:ext>
            </a:extLst>
          </p:cNvPr>
          <p:cNvSpPr>
            <a:spLocks noGrp="1" noChangeArrowheads="1"/>
          </p:cNvSpPr>
          <p:nvPr>
            <p:ph type="title"/>
          </p:nvPr>
        </p:nvSpPr>
        <p:spPr/>
        <p:txBody>
          <a:bodyPr>
            <a:normAutofit fontScale="90000"/>
          </a:bodyPr>
          <a:lstStyle/>
          <a:p>
            <a:r>
              <a:rPr lang="en-US" altLang="zh-CN" sz="2800" dirty="0">
                <a:latin typeface="楷体" panose="02010609060101010101" pitchFamily="49" charset="-122"/>
                <a:ea typeface="楷体" panose="02010609060101010101" pitchFamily="49" charset="-122"/>
              </a:rPr>
              <a:t>Go-Back-N</a:t>
            </a:r>
            <a:r>
              <a:rPr lang="zh-CN" altLang="en-US" sz="2800" dirty="0">
                <a:latin typeface="楷体" panose="02010609060101010101" pitchFamily="49" charset="-122"/>
                <a:ea typeface="楷体" panose="02010609060101010101" pitchFamily="49" charset="-122"/>
              </a:rPr>
              <a:t>：允许发送方发送多个分组而不需等待确认，</a:t>
            </a:r>
            <a:r>
              <a:rPr lang="zh-CN" altLang="en-US" sz="2800" dirty="0">
                <a:solidFill>
                  <a:srgbClr val="FF0000"/>
                </a:solidFill>
                <a:latin typeface="楷体" panose="02010609060101010101" pitchFamily="49" charset="-122"/>
                <a:ea typeface="楷体" panose="02010609060101010101" pitchFamily="49" charset="-122"/>
              </a:rPr>
              <a:t>但已发送但未确认的分组数不能超过</a:t>
            </a:r>
            <a:r>
              <a:rPr lang="en-US" altLang="zh-CN" sz="2800" dirty="0">
                <a:solidFill>
                  <a:srgbClr val="FF0000"/>
                </a:solidFill>
                <a:latin typeface="楷体" panose="02010609060101010101" pitchFamily="49" charset="-122"/>
                <a:ea typeface="楷体" panose="02010609060101010101" pitchFamily="49" charset="-122"/>
              </a:rPr>
              <a:t>N</a:t>
            </a:r>
          </a:p>
        </p:txBody>
      </p:sp>
      <p:sp>
        <p:nvSpPr>
          <p:cNvPr id="61443" name="Rectangle 3">
            <a:extLst>
              <a:ext uri="{FF2B5EF4-FFF2-40B4-BE49-F238E27FC236}">
                <a16:creationId xmlns:a16="http://schemas.microsoft.com/office/drawing/2014/main" id="{678A0FBA-6C31-4D4D-90C3-B488748B262B}"/>
              </a:ext>
            </a:extLst>
          </p:cNvPr>
          <p:cNvSpPr>
            <a:spLocks noGrp="1" noChangeArrowheads="1"/>
          </p:cNvSpPr>
          <p:nvPr>
            <p:ph type="body" sz="half" idx="1"/>
          </p:nvPr>
        </p:nvSpPr>
        <p:spPr>
          <a:xfrm>
            <a:off x="2057400" y="1357314"/>
            <a:ext cx="8153400" cy="1628775"/>
          </a:xfrm>
        </p:spPr>
        <p:txBody>
          <a:bodyPr>
            <a:normAutofit fontScale="92500" lnSpcReduction="20000"/>
          </a:bodyPr>
          <a:lstStyle/>
          <a:p>
            <a:pPr>
              <a:lnSpc>
                <a:spcPct val="110000"/>
              </a:lnSpc>
              <a:buFont typeface="Wingdings" panose="05000000000000000000" pitchFamily="2" charset="2"/>
              <a:buNone/>
            </a:pPr>
            <a:r>
              <a:rPr lang="zh-CN" altLang="en-US" sz="2400" dirty="0">
                <a:solidFill>
                  <a:srgbClr val="FF0000"/>
                </a:solidFill>
                <a:latin typeface="楷体" panose="02010609060101010101" pitchFamily="49" charset="-122"/>
                <a:ea typeface="楷体" panose="02010609060101010101" pitchFamily="49" charset="-122"/>
              </a:rPr>
              <a:t>发送方</a:t>
            </a:r>
            <a:r>
              <a:rPr lang="en-US" altLang="zh-CN" sz="2400" dirty="0">
                <a:solidFill>
                  <a:srgbClr val="FF0000"/>
                </a:solidFill>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a:lnSpc>
                <a:spcPct val="110000"/>
              </a:lnSpc>
            </a:pPr>
            <a:r>
              <a:rPr lang="zh-CN" altLang="en-US" sz="2400" dirty="0">
                <a:latin typeface="楷体" panose="02010609060101010101" pitchFamily="49" charset="-122"/>
                <a:ea typeface="楷体" panose="02010609060101010101" pitchFamily="49" charset="-122"/>
              </a:rPr>
              <a:t>分组首部用</a:t>
            </a:r>
            <a:r>
              <a:rPr lang="en-US" altLang="zh-CN" sz="2400" dirty="0">
                <a:latin typeface="楷体" panose="02010609060101010101" pitchFamily="49" charset="-122"/>
                <a:ea typeface="楷体" panose="02010609060101010101" pitchFamily="49" charset="-122"/>
              </a:rPr>
              <a:t>k-</a:t>
            </a:r>
            <a:r>
              <a:rPr lang="zh-CN" altLang="en-US" sz="2400" dirty="0">
                <a:latin typeface="楷体" panose="02010609060101010101" pitchFamily="49" charset="-122"/>
                <a:ea typeface="楷体" panose="02010609060101010101" pitchFamily="49" charset="-122"/>
              </a:rPr>
              <a:t>比特字段表示序号</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二进制</a:t>
            </a:r>
            <a:r>
              <a:rPr lang="en-US" altLang="zh-CN" sz="2400" dirty="0">
                <a:latin typeface="楷体" panose="02010609060101010101" pitchFamily="49" charset="-122"/>
                <a:ea typeface="楷体" panose="02010609060101010101" pitchFamily="49" charset="-122"/>
              </a:rPr>
              <a:t>)</a:t>
            </a:r>
          </a:p>
          <a:p>
            <a:pPr>
              <a:lnSpc>
                <a:spcPct val="110000"/>
              </a:lnSpc>
            </a:pPr>
            <a:r>
              <a:rPr lang="zh-CN" altLang="en-US" sz="2400" dirty="0">
                <a:solidFill>
                  <a:srgbClr val="FF0000"/>
                </a:solidFill>
                <a:latin typeface="楷体" panose="02010609060101010101" pitchFamily="49" charset="-122"/>
                <a:ea typeface="楷体" panose="02010609060101010101" pitchFamily="49" charset="-122"/>
              </a:rPr>
              <a:t>已被传输但还未确认的分组的许可序号范围</a:t>
            </a:r>
            <a:r>
              <a:rPr lang="zh-CN" altLang="en-US" sz="2400" dirty="0">
                <a:latin typeface="楷体" panose="02010609060101010101" pitchFamily="49" charset="-122"/>
                <a:ea typeface="楷体" panose="02010609060101010101" pitchFamily="49" charset="-122"/>
              </a:rPr>
              <a:t>可以看作是一个在序号范围内大小为</a:t>
            </a:r>
            <a:r>
              <a:rPr lang="en-US" altLang="zh-CN" sz="2400" dirty="0">
                <a:latin typeface="楷体" panose="02010609060101010101" pitchFamily="49" charset="-122"/>
                <a:ea typeface="楷体" panose="02010609060101010101" pitchFamily="49" charset="-122"/>
              </a:rPr>
              <a:t>N</a:t>
            </a:r>
            <a:r>
              <a:rPr lang="zh-CN" altLang="en-US" sz="2400" dirty="0">
                <a:latin typeface="楷体" panose="02010609060101010101" pitchFamily="49" charset="-122"/>
                <a:ea typeface="楷体" panose="02010609060101010101" pitchFamily="49" charset="-122"/>
              </a:rPr>
              <a:t>的“窗口</a:t>
            </a:r>
            <a:r>
              <a:rPr lang="en-US" altLang="zh-CN" sz="2400" dirty="0">
                <a:latin typeface="楷体" panose="02010609060101010101" pitchFamily="49" charset="-122"/>
                <a:ea typeface="楷体" panose="02010609060101010101" pitchFamily="49" charset="-122"/>
              </a:rPr>
              <a:t>(window)”</a:t>
            </a:r>
            <a:endParaRPr lang="zh-CN" altLang="en-US" sz="2400" dirty="0">
              <a:latin typeface="楷体" panose="02010609060101010101" pitchFamily="49" charset="-122"/>
              <a:ea typeface="楷体" panose="02010609060101010101" pitchFamily="49" charset="-122"/>
            </a:endParaRPr>
          </a:p>
        </p:txBody>
      </p:sp>
      <p:graphicFrame>
        <p:nvGraphicFramePr>
          <p:cNvPr id="61444" name="Object 4">
            <a:extLst>
              <a:ext uri="{FF2B5EF4-FFF2-40B4-BE49-F238E27FC236}">
                <a16:creationId xmlns:a16="http://schemas.microsoft.com/office/drawing/2014/main" id="{8C56E680-C390-4F89-8165-116214255A38}"/>
              </a:ext>
            </a:extLst>
          </p:cNvPr>
          <p:cNvGraphicFramePr>
            <a:graphicFrameLocks noGrp="1" noChangeAspect="1"/>
          </p:cNvGraphicFramePr>
          <p:nvPr>
            <p:ph sz="half" idx="2"/>
          </p:nvPr>
        </p:nvGraphicFramePr>
        <p:xfrm>
          <a:off x="1854200" y="3019425"/>
          <a:ext cx="8458200" cy="2209800"/>
        </p:xfrm>
        <a:graphic>
          <a:graphicData uri="http://schemas.openxmlformats.org/presentationml/2006/ole">
            <mc:AlternateContent xmlns:mc="http://schemas.openxmlformats.org/markup-compatibility/2006">
              <mc:Choice xmlns:v="urn:schemas-microsoft-com:vml" Requires="v">
                <p:oleObj name="Visio" r:id="rId2" imgW="5536692" imgH="1540459" progId="Visio.Drawing.11">
                  <p:embed/>
                </p:oleObj>
              </mc:Choice>
              <mc:Fallback>
                <p:oleObj name="Visio" r:id="rId2" imgW="5536692" imgH="1540459" progId="Visio.Drawing.11">
                  <p:embed/>
                  <p:pic>
                    <p:nvPicPr>
                      <p:cNvPr id="61444" name="Object 4">
                        <a:extLst>
                          <a:ext uri="{FF2B5EF4-FFF2-40B4-BE49-F238E27FC236}">
                            <a16:creationId xmlns:a16="http://schemas.microsoft.com/office/drawing/2014/main" id="{8C56E680-C390-4F89-8165-116214255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4200" y="3019425"/>
                        <a:ext cx="84582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45" name="Text Box 5">
            <a:extLst>
              <a:ext uri="{FF2B5EF4-FFF2-40B4-BE49-F238E27FC236}">
                <a16:creationId xmlns:a16="http://schemas.microsoft.com/office/drawing/2014/main" id="{75418A97-F183-4254-8506-0A107BD344C0}"/>
              </a:ext>
            </a:extLst>
          </p:cNvPr>
          <p:cNvSpPr txBox="1">
            <a:spLocks noChangeArrowheads="1"/>
          </p:cNvSpPr>
          <p:nvPr/>
        </p:nvSpPr>
        <p:spPr bwMode="auto">
          <a:xfrm>
            <a:off x="1905000" y="5181600"/>
            <a:ext cx="302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solidFill>
                  <a:srgbClr val="FF0000"/>
                </a:solidFill>
                <a:latin typeface="楷体" panose="02010609060101010101" pitchFamily="49" charset="-122"/>
                <a:ea typeface="楷体" panose="02010609060101010101" pitchFamily="49" charset="-122"/>
              </a:rPr>
              <a:t>基序号</a:t>
            </a:r>
            <a:r>
              <a:rPr lang="zh-CN" altLang="en-US" sz="1600">
                <a:latin typeface="楷体" panose="02010609060101010101" pitchFamily="49" charset="-122"/>
                <a:ea typeface="楷体" panose="02010609060101010101" pitchFamily="49" charset="-122"/>
              </a:rPr>
              <a:t>：最早未确认的分组序号</a:t>
            </a:r>
          </a:p>
        </p:txBody>
      </p:sp>
      <p:sp>
        <p:nvSpPr>
          <p:cNvPr id="61446" name="Text Box 6">
            <a:extLst>
              <a:ext uri="{FF2B5EF4-FFF2-40B4-BE49-F238E27FC236}">
                <a16:creationId xmlns:a16="http://schemas.microsoft.com/office/drawing/2014/main" id="{E0688F2B-6F48-4C13-946D-FFF879B98C71}"/>
              </a:ext>
            </a:extLst>
          </p:cNvPr>
          <p:cNvSpPr txBox="1">
            <a:spLocks noChangeArrowheads="1"/>
          </p:cNvSpPr>
          <p:nvPr/>
        </p:nvSpPr>
        <p:spPr bwMode="auto">
          <a:xfrm>
            <a:off x="1828800" y="5562600"/>
            <a:ext cx="3435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solidFill>
                  <a:srgbClr val="FF0000"/>
                </a:solidFill>
                <a:latin typeface="楷体" panose="02010609060101010101" pitchFamily="49" charset="-122"/>
                <a:ea typeface="楷体" panose="02010609060101010101" pitchFamily="49" charset="-122"/>
              </a:rPr>
              <a:t>下一个序号</a:t>
            </a:r>
            <a:r>
              <a:rPr lang="zh-CN" altLang="en-US" sz="1600">
                <a:latin typeface="楷体" panose="02010609060101010101" pitchFamily="49" charset="-122"/>
                <a:ea typeface="楷体" panose="02010609060101010101" pitchFamily="49" charset="-122"/>
              </a:rPr>
              <a:t>：下一个待发分组的序号</a:t>
            </a:r>
          </a:p>
        </p:txBody>
      </p:sp>
      <p:sp>
        <p:nvSpPr>
          <p:cNvPr id="61447" name="Text Box 7">
            <a:extLst>
              <a:ext uri="{FF2B5EF4-FFF2-40B4-BE49-F238E27FC236}">
                <a16:creationId xmlns:a16="http://schemas.microsoft.com/office/drawing/2014/main" id="{DA3AAC52-C48A-4787-AE6A-62D66DDB643D}"/>
              </a:ext>
            </a:extLst>
          </p:cNvPr>
          <p:cNvSpPr txBox="1">
            <a:spLocks noChangeArrowheads="1"/>
          </p:cNvSpPr>
          <p:nvPr/>
        </p:nvSpPr>
        <p:spPr bwMode="auto">
          <a:xfrm>
            <a:off x="5867400" y="5095876"/>
            <a:ext cx="45720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solidFill>
                  <a:srgbClr val="FF0000"/>
                </a:solidFill>
                <a:latin typeface="Comic Sans MS" panose="030F0702030302020204" pitchFamily="66" charset="0"/>
              </a:rPr>
              <a:t>[0,base-1]:</a:t>
            </a:r>
            <a:r>
              <a:rPr lang="zh-CN" altLang="en-US" sz="1600">
                <a:solidFill>
                  <a:srgbClr val="FF0000"/>
                </a:solidFill>
                <a:latin typeface="楷体" panose="02010609060101010101" pitchFamily="49" charset="-122"/>
                <a:ea typeface="楷体" panose="02010609060101010101" pitchFamily="49" charset="-122"/>
              </a:rPr>
              <a:t>已被确认的分组</a:t>
            </a:r>
            <a:endParaRPr lang="zh-CN" altLang="en-US" sz="1600">
              <a:latin typeface="楷体" panose="02010609060101010101" pitchFamily="49" charset="-122"/>
              <a:ea typeface="楷体" panose="02010609060101010101" pitchFamily="49" charset="-122"/>
            </a:endParaRPr>
          </a:p>
          <a:p>
            <a:r>
              <a:rPr lang="en-US" altLang="zh-CN" sz="1600">
                <a:solidFill>
                  <a:srgbClr val="FF0000"/>
                </a:solidFill>
                <a:latin typeface="Comic Sans MS" panose="030F0702030302020204" pitchFamily="66" charset="0"/>
              </a:rPr>
              <a:t>[base, nextseqnum-1]:</a:t>
            </a:r>
            <a:r>
              <a:rPr lang="zh-CN" altLang="en-US" sz="1600">
                <a:latin typeface="楷体" panose="02010609060101010101" pitchFamily="49" charset="-122"/>
                <a:ea typeface="楷体" panose="02010609060101010101" pitchFamily="49" charset="-122"/>
              </a:rPr>
              <a:t>已发送但未确认的分组</a:t>
            </a:r>
          </a:p>
          <a:p>
            <a:r>
              <a:rPr lang="en-US" altLang="zh-CN" sz="1600">
                <a:solidFill>
                  <a:srgbClr val="FF0000"/>
                </a:solidFill>
                <a:latin typeface="Comic Sans MS" panose="030F0702030302020204" pitchFamily="66" charset="0"/>
              </a:rPr>
              <a:t>[nextseqnum, base+N-1]:</a:t>
            </a:r>
            <a:r>
              <a:rPr lang="zh-CN" altLang="en-US" sz="1600">
                <a:latin typeface="楷体" panose="02010609060101010101" pitchFamily="49" charset="-122"/>
                <a:ea typeface="楷体" panose="02010609060101010101" pitchFamily="49" charset="-122"/>
              </a:rPr>
              <a:t>可以被发送的分组</a:t>
            </a:r>
          </a:p>
          <a:p>
            <a:r>
              <a:rPr lang="zh-CN" altLang="en-US" sz="1600">
                <a:solidFill>
                  <a:srgbClr val="FF0000"/>
                </a:solidFill>
                <a:latin typeface="Comic Sans MS" panose="030F0702030302020204" pitchFamily="66" charset="0"/>
              </a:rPr>
              <a:t>大于等于</a:t>
            </a:r>
            <a:r>
              <a:rPr lang="en-US" altLang="zh-CN" sz="1600">
                <a:solidFill>
                  <a:srgbClr val="FF0000"/>
                </a:solidFill>
                <a:latin typeface="Comic Sans MS" panose="030F0702030302020204" pitchFamily="66" charset="0"/>
              </a:rPr>
              <a:t>base+N</a:t>
            </a:r>
            <a:r>
              <a:rPr lang="zh-CN" altLang="en-US" sz="1600">
                <a:latin typeface="Comic Sans MS" panose="030F0702030302020204" pitchFamily="66" charset="0"/>
              </a:rPr>
              <a:t>的分组：</a:t>
            </a:r>
            <a:r>
              <a:rPr lang="zh-CN" altLang="en-US" sz="1600">
                <a:latin typeface="楷体" panose="02010609060101010101" pitchFamily="49" charset="-122"/>
                <a:ea typeface="楷体" panose="02010609060101010101" pitchFamily="49" charset="-122"/>
              </a:rPr>
              <a:t>不能发送</a:t>
            </a:r>
          </a:p>
        </p:txBody>
      </p:sp>
      <p:sp>
        <p:nvSpPr>
          <p:cNvPr id="8" name="矩形 7">
            <a:extLst>
              <a:ext uri="{FF2B5EF4-FFF2-40B4-BE49-F238E27FC236}">
                <a16:creationId xmlns:a16="http://schemas.microsoft.com/office/drawing/2014/main" id="{82475F18-270D-4B4F-8E65-3B58964B0F53}"/>
              </a:ext>
            </a:extLst>
          </p:cNvPr>
          <p:cNvSpPr/>
          <p:nvPr/>
        </p:nvSpPr>
        <p:spPr>
          <a:xfrm>
            <a:off x="2843214" y="3860801"/>
            <a:ext cx="2232025" cy="792163"/>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926084" cy="1428589"/>
            <a:chOff x="551030" y="-368704"/>
            <a:chExt cx="6926084" cy="1428589"/>
          </a:xfrm>
        </p:grpSpPr>
        <p:grpSp>
          <p:nvGrpSpPr>
            <p:cNvPr id="29" name="组合 28"/>
            <p:cNvGrpSpPr/>
            <p:nvPr/>
          </p:nvGrpSpPr>
          <p:grpSpPr>
            <a:xfrm>
              <a:off x="1201631" y="303925"/>
              <a:ext cx="6275483" cy="687997"/>
              <a:chOff x="1839058" y="967769"/>
              <a:chExt cx="6275483" cy="687997"/>
            </a:xfrm>
          </p:grpSpPr>
          <p:sp>
            <p:nvSpPr>
              <p:cNvPr id="31" name="矩形: 圆角 30"/>
              <p:cNvSpPr/>
              <p:nvPr/>
            </p:nvSpPr>
            <p:spPr>
              <a:xfrm>
                <a:off x="1839058" y="967769"/>
                <a:ext cx="62754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515444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上例中的几种特殊场景</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66" name="组合 65"/>
          <p:cNvGrpSpPr/>
          <p:nvPr/>
        </p:nvGrpSpPr>
        <p:grpSpPr>
          <a:xfrm>
            <a:off x="629529" y="2224650"/>
            <a:ext cx="7237214" cy="478144"/>
            <a:chOff x="1403750" y="3593123"/>
            <a:chExt cx="7237214" cy="478144"/>
          </a:xfrm>
        </p:grpSpPr>
        <p:grpSp>
          <p:nvGrpSpPr>
            <p:cNvPr id="67" name="组合 66"/>
            <p:cNvGrpSpPr/>
            <p:nvPr/>
          </p:nvGrpSpPr>
          <p:grpSpPr>
            <a:xfrm>
              <a:off x="1403750" y="3593123"/>
              <a:ext cx="490436" cy="476221"/>
              <a:chOff x="1403750" y="3593123"/>
              <a:chExt cx="808892" cy="785446"/>
            </a:xfrm>
          </p:grpSpPr>
          <p:sp>
            <p:nvSpPr>
              <p:cNvPr id="69" name="对话气泡: 椭圆形 6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8" name="Text Box 79"/>
            <p:cNvSpPr txBox="1">
              <a:spLocks noChangeArrowheads="1"/>
            </p:cNvSpPr>
            <p:nvPr/>
          </p:nvSpPr>
          <p:spPr bwMode="auto">
            <a:xfrm>
              <a:off x="1985932" y="3593123"/>
              <a:ext cx="6655032"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张三和李四生病了，无法工作，换成张五和李六</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nvGrpSpPr>
          <p:cNvPr id="71" name="组合 70"/>
          <p:cNvGrpSpPr/>
          <p:nvPr/>
        </p:nvGrpSpPr>
        <p:grpSpPr>
          <a:xfrm>
            <a:off x="1433140" y="3063209"/>
            <a:ext cx="5807561" cy="781444"/>
            <a:chOff x="5628271" y="3990399"/>
            <a:chExt cx="2313531" cy="521646"/>
          </a:xfrm>
        </p:grpSpPr>
        <p:sp>
          <p:nvSpPr>
            <p:cNvPr id="72" name="Rectangle 11"/>
            <p:cNvSpPr>
              <a:spLocks noChangeArrowheads="1"/>
            </p:cNvSpPr>
            <p:nvPr/>
          </p:nvSpPr>
          <p:spPr bwMode="auto">
            <a:xfrm>
              <a:off x="5628271" y="3990399"/>
              <a:ext cx="2290261" cy="431801"/>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73" name="矩形 72"/>
            <p:cNvSpPr/>
            <p:nvPr/>
          </p:nvSpPr>
          <p:spPr>
            <a:xfrm>
              <a:off x="5651541" y="4050380"/>
              <a:ext cx="2290261" cy="461665"/>
            </a:xfrm>
            <a:prstGeom prst="rect">
              <a:avLst/>
            </a:prstGeom>
          </p:spPr>
          <p:txBody>
            <a:bodyPr wrap="square">
              <a:spAutoFit/>
            </a:bodyPr>
            <a:lstStyle/>
            <a:p>
              <a:r>
                <a:rPr kumimoji="1" lang="zh-CN" altLang="en-US" sz="2400" dirty="0">
                  <a:latin typeface="思源黑体 CN Normal" panose="020B0400000000000000" pitchFamily="34" charset="-122"/>
                  <a:ea typeface="思源黑体 CN Normal" panose="020B0400000000000000" pitchFamily="34" charset="-122"/>
                  <a:cs typeface="Arial" panose="020B0604020202020204" pitchFamily="34" charset="0"/>
                </a:rPr>
                <a:t>不同的运输层协议可能提供不一样的服务</a:t>
              </a:r>
            </a:p>
          </p:txBody>
        </p:sp>
      </p:grpSp>
      <p:grpSp>
        <p:nvGrpSpPr>
          <p:cNvPr id="74" name="组合 73"/>
          <p:cNvGrpSpPr/>
          <p:nvPr/>
        </p:nvGrpSpPr>
        <p:grpSpPr>
          <a:xfrm>
            <a:off x="629529" y="3869081"/>
            <a:ext cx="7237214" cy="478144"/>
            <a:chOff x="1403750" y="3593123"/>
            <a:chExt cx="7237214" cy="478144"/>
          </a:xfrm>
        </p:grpSpPr>
        <p:grpSp>
          <p:nvGrpSpPr>
            <p:cNvPr id="75" name="组合 74"/>
            <p:cNvGrpSpPr/>
            <p:nvPr/>
          </p:nvGrpSpPr>
          <p:grpSpPr>
            <a:xfrm>
              <a:off x="1403750" y="3593123"/>
              <a:ext cx="490436" cy="476221"/>
              <a:chOff x="1403750" y="3593123"/>
              <a:chExt cx="808892" cy="785446"/>
            </a:xfrm>
          </p:grpSpPr>
          <p:sp>
            <p:nvSpPr>
              <p:cNvPr id="77" name="对话气泡: 椭圆形 7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6" name="Text Box 79"/>
            <p:cNvSpPr txBox="1">
              <a:spLocks noChangeArrowheads="1"/>
            </p:cNvSpPr>
            <p:nvPr/>
          </p:nvSpPr>
          <p:spPr bwMode="auto">
            <a:xfrm>
              <a:off x="1985932" y="3593123"/>
              <a:ext cx="6655032"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邮局不承诺信件送抵的最长时间</a:t>
              </a:r>
            </a:p>
          </p:txBody>
        </p:sp>
      </p:grpSp>
      <p:grpSp>
        <p:nvGrpSpPr>
          <p:cNvPr id="79" name="组合 78"/>
          <p:cNvGrpSpPr/>
          <p:nvPr/>
        </p:nvGrpSpPr>
        <p:grpSpPr>
          <a:xfrm>
            <a:off x="1433140" y="4699538"/>
            <a:ext cx="9277063" cy="880648"/>
            <a:chOff x="5628271" y="3990399"/>
            <a:chExt cx="2330427" cy="1013605"/>
          </a:xfrm>
        </p:grpSpPr>
        <p:sp>
          <p:nvSpPr>
            <p:cNvPr id="80" name="Rectangle 11"/>
            <p:cNvSpPr>
              <a:spLocks noChangeArrowheads="1"/>
            </p:cNvSpPr>
            <p:nvPr/>
          </p:nvSpPr>
          <p:spPr bwMode="auto">
            <a:xfrm>
              <a:off x="5628271" y="3990399"/>
              <a:ext cx="2290261" cy="825589"/>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81" name="矩形 80"/>
            <p:cNvSpPr/>
            <p:nvPr/>
          </p:nvSpPr>
          <p:spPr>
            <a:xfrm>
              <a:off x="5668437" y="4173007"/>
              <a:ext cx="2290261" cy="830997"/>
            </a:xfrm>
            <a:prstGeom prst="rect">
              <a:avLst/>
            </a:prstGeom>
          </p:spPr>
          <p:txBody>
            <a:bodyPr wrap="square">
              <a:spAutoFit/>
            </a:bodyPr>
            <a:lstStyle/>
            <a:p>
              <a:r>
                <a:rPr kumimoji="1" lang="zh-CN" altLang="en-US" sz="2400" dirty="0">
                  <a:latin typeface="思源黑体 CN Normal" panose="020B0400000000000000" pitchFamily="34" charset="-122"/>
                  <a:ea typeface="思源黑体 CN Normal" panose="020B0400000000000000" pitchFamily="34" charset="-122"/>
                  <a:cs typeface="Arial" panose="020B0604020202020204" pitchFamily="34" charset="0"/>
                </a:rPr>
                <a:t>运输层协议能够提供的服务受到底层网络协议的服务模型的限制</a:t>
              </a:r>
            </a:p>
          </p:txBody>
        </p:sp>
      </p:grpSp>
      <p:sp>
        <p:nvSpPr>
          <p:cNvPr id="2" name="灯片编号占位符 1">
            <a:extLst>
              <a:ext uri="{FF2B5EF4-FFF2-40B4-BE49-F238E27FC236}">
                <a16:creationId xmlns:a16="http://schemas.microsoft.com/office/drawing/2014/main" id="{B1396CD6-F5DE-4EBC-BA1E-1BF6248D8D03}"/>
              </a:ext>
            </a:extLst>
          </p:cNvPr>
          <p:cNvSpPr>
            <a:spLocks noGrp="1"/>
          </p:cNvSpPr>
          <p:nvPr>
            <p:ph type="sldNum" sz="quarter" idx="12"/>
          </p:nvPr>
        </p:nvSpPr>
        <p:spPr/>
        <p:txBody>
          <a:bodyPr/>
          <a:lstStyle/>
          <a:p>
            <a:fld id="{91F2D4EF-46D4-4764-B373-FC59CD1D281E}" type="slidenum">
              <a:rPr lang="zh-CN" altLang="en-US" smtClean="0"/>
              <a:t>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down)">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additive="base">
                                        <p:cTn id="12" dur="500" fill="hold"/>
                                        <p:tgtEl>
                                          <p:spTgt spid="74"/>
                                        </p:tgtEl>
                                        <p:attrNameLst>
                                          <p:attrName>ppt_x</p:attrName>
                                        </p:attrNameLst>
                                      </p:cBhvr>
                                      <p:tavLst>
                                        <p:tav tm="0">
                                          <p:val>
                                            <p:strVal val="#ppt_x"/>
                                          </p:val>
                                        </p:tav>
                                        <p:tav tm="100000">
                                          <p:val>
                                            <p:strVal val="#ppt_x"/>
                                          </p:val>
                                        </p:tav>
                                      </p:tavLst>
                                    </p:anim>
                                    <p:anim calcmode="lin" valueType="num">
                                      <p:cBhvr additive="base">
                                        <p:cTn id="13"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wipe(down)">
                                      <p:cBhvr>
                                        <p:cTn id="1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C19FE13B-0651-467C-969A-F150A0AFA3AF}"/>
              </a:ext>
            </a:extLst>
          </p:cNvPr>
          <p:cNvSpPr>
            <a:spLocks noGrp="1" noChangeArrowheads="1"/>
          </p:cNvSpPr>
          <p:nvPr>
            <p:ph type="title"/>
          </p:nvPr>
        </p:nvSpPr>
        <p:spPr/>
        <p:txBody>
          <a:bodyPr/>
          <a:lstStyle/>
          <a:p>
            <a:r>
              <a:rPr lang="en-US" altLang="zh-CN"/>
              <a:t>Go-Back-N(</a:t>
            </a:r>
            <a:r>
              <a:rPr lang="zh-CN" altLang="en-US"/>
              <a:t>续</a:t>
            </a:r>
            <a:r>
              <a:rPr lang="en-US" altLang="zh-CN"/>
              <a:t>)</a:t>
            </a:r>
          </a:p>
        </p:txBody>
      </p:sp>
      <p:sp>
        <p:nvSpPr>
          <p:cNvPr id="62467" name="Rectangle 3">
            <a:extLst>
              <a:ext uri="{FF2B5EF4-FFF2-40B4-BE49-F238E27FC236}">
                <a16:creationId xmlns:a16="http://schemas.microsoft.com/office/drawing/2014/main" id="{ADF5793B-881F-4898-B003-5FD454B8EE0E}"/>
              </a:ext>
            </a:extLst>
          </p:cNvPr>
          <p:cNvSpPr>
            <a:spLocks noGrp="1" noChangeArrowheads="1"/>
          </p:cNvSpPr>
          <p:nvPr>
            <p:ph type="body" idx="1"/>
          </p:nvPr>
        </p:nvSpPr>
        <p:spPr/>
        <p:txBody>
          <a:bodyPr/>
          <a:lstStyle/>
          <a:p>
            <a:r>
              <a:rPr lang="en-US" altLang="zh-CN" dirty="0">
                <a:latin typeface="楷体" panose="02010609060101010101" pitchFamily="49" charset="-122"/>
                <a:ea typeface="楷体" panose="02010609060101010101" pitchFamily="49" charset="-122"/>
              </a:rPr>
              <a:t>ACK(n): </a:t>
            </a:r>
            <a:r>
              <a:rPr lang="zh-CN" altLang="en-US" dirty="0">
                <a:latin typeface="楷体" panose="02010609060101010101" pitchFamily="49" charset="-122"/>
                <a:ea typeface="楷体" panose="02010609060101010101" pitchFamily="49" charset="-122"/>
              </a:rPr>
              <a:t>对序号</a:t>
            </a:r>
            <a:r>
              <a:rPr lang="en-US" altLang="zh-CN" dirty="0">
                <a:latin typeface="楷体" panose="02010609060101010101" pitchFamily="49" charset="-122"/>
                <a:ea typeface="楷体" panose="02010609060101010101" pitchFamily="49" charset="-122"/>
              </a:rPr>
              <a:t>n</a:t>
            </a:r>
            <a:r>
              <a:rPr lang="zh-CN" altLang="en-US" dirty="0">
                <a:latin typeface="楷体" panose="02010609060101010101" pitchFamily="49" charset="-122"/>
                <a:ea typeface="楷体" panose="02010609060101010101" pitchFamily="49" charset="-122"/>
              </a:rPr>
              <a:t>之前包括</a:t>
            </a:r>
            <a:r>
              <a:rPr lang="en-US" altLang="zh-CN" dirty="0">
                <a:latin typeface="楷体" panose="02010609060101010101" pitchFamily="49" charset="-122"/>
                <a:ea typeface="楷体" panose="02010609060101010101" pitchFamily="49" charset="-122"/>
              </a:rPr>
              <a:t>n</a:t>
            </a:r>
            <a:r>
              <a:rPr lang="zh-CN" altLang="en-US" dirty="0">
                <a:latin typeface="楷体" panose="02010609060101010101" pitchFamily="49" charset="-122"/>
                <a:ea typeface="楷体" panose="02010609060101010101" pitchFamily="49" charset="-122"/>
              </a:rPr>
              <a:t>在内的所有分组进行确认</a:t>
            </a:r>
            <a:r>
              <a:rPr lang="en-US" altLang="zh-CN" dirty="0">
                <a:latin typeface="楷体" panose="02010609060101010101" pitchFamily="49" charset="-122"/>
                <a:ea typeface="楷体" panose="02010609060101010101" pitchFamily="49" charset="-122"/>
              </a:rPr>
              <a:t> </a:t>
            </a:r>
          </a:p>
          <a:p>
            <a:pPr>
              <a:buFont typeface="Wingdings" panose="05000000000000000000" pitchFamily="2" charset="2"/>
              <a:buNone/>
            </a:pPr>
            <a:r>
              <a:rPr lang="en-US" altLang="zh-CN" dirty="0">
                <a:latin typeface="楷体" panose="02010609060101010101" pitchFamily="49" charset="-122"/>
                <a:ea typeface="楷体" panose="02010609060101010101" pitchFamily="49" charset="-122"/>
              </a:rPr>
              <a:t>     - “</a:t>
            </a:r>
            <a:r>
              <a:rPr lang="zh-CN" altLang="en-US" dirty="0">
                <a:latin typeface="楷体" panose="02010609060101010101" pitchFamily="49" charset="-122"/>
                <a:ea typeface="楷体" panose="02010609060101010101" pitchFamily="49" charset="-122"/>
              </a:rPr>
              <a:t>累积 </a:t>
            </a:r>
            <a:r>
              <a:rPr lang="en-US" altLang="zh-CN" dirty="0">
                <a:latin typeface="楷体" panose="02010609060101010101" pitchFamily="49" charset="-122"/>
                <a:ea typeface="楷体" panose="02010609060101010101" pitchFamily="49" charset="-122"/>
              </a:rPr>
              <a:t>ACK”</a:t>
            </a:r>
            <a:r>
              <a:rPr lang="zh-CN" altLang="en-US" dirty="0">
                <a:latin typeface="楷体" panose="02010609060101010101" pitchFamily="49" charset="-122"/>
                <a:ea typeface="楷体" panose="02010609060101010101" pitchFamily="49" charset="-122"/>
              </a:rPr>
              <a:t>（确认分组</a:t>
            </a:r>
            <a:r>
              <a:rPr lang="en-US" altLang="zh-CN" dirty="0">
                <a:latin typeface="楷体" panose="02010609060101010101" pitchFamily="49" charset="-122"/>
                <a:ea typeface="楷体" panose="02010609060101010101" pitchFamily="49" charset="-122"/>
              </a:rPr>
              <a:t>n</a:t>
            </a:r>
            <a:r>
              <a:rPr lang="zh-CN" altLang="en-US" dirty="0">
                <a:latin typeface="楷体" panose="02010609060101010101" pitchFamily="49" charset="-122"/>
                <a:ea typeface="楷体" panose="02010609060101010101" pitchFamily="49" charset="-122"/>
              </a:rPr>
              <a:t>一次就足够）</a:t>
            </a:r>
            <a:endParaRPr lang="en-US" altLang="zh-CN" dirty="0">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dirty="0">
                <a:latin typeface="楷体" panose="02010609060101010101" pitchFamily="49" charset="-122"/>
                <a:ea typeface="楷体" panose="02010609060101010101" pitchFamily="49" charset="-122"/>
              </a:rPr>
              <a:t>	 	- </a:t>
            </a:r>
            <a:r>
              <a:rPr lang="zh-CN" altLang="en-US" dirty="0">
                <a:latin typeface="楷体" panose="02010609060101010101" pitchFamily="49" charset="-122"/>
                <a:ea typeface="楷体" panose="02010609060101010101" pitchFamily="49" charset="-122"/>
              </a:rPr>
              <a:t>如何做到</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累积 </a:t>
            </a:r>
            <a:r>
              <a:rPr lang="en-US" altLang="zh-CN" dirty="0">
                <a:latin typeface="楷体" panose="02010609060101010101" pitchFamily="49" charset="-122"/>
                <a:ea typeface="楷体" panose="02010609060101010101" pitchFamily="49" charset="-122"/>
              </a:rPr>
              <a:t>ACK”</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	</a:t>
            </a:r>
          </a:p>
          <a:p>
            <a:pPr>
              <a:buFont typeface="Wingdings" panose="05000000000000000000" pitchFamily="2" charset="2"/>
              <a:buNone/>
            </a:pPr>
            <a:r>
              <a:rPr lang="en-US" altLang="zh-CN" dirty="0">
                <a:latin typeface="楷体" panose="02010609060101010101" pitchFamily="49" charset="-122"/>
                <a:ea typeface="楷体" panose="02010609060101010101" pitchFamily="49" charset="-122"/>
              </a:rPr>
              <a:t>	 -  ACK-only: </a:t>
            </a:r>
            <a:r>
              <a:rPr lang="zh-CN" altLang="en-US" dirty="0">
                <a:latin typeface="楷体" panose="02010609060101010101" pitchFamily="49" charset="-122"/>
                <a:ea typeface="楷体" panose="02010609060101010101" pitchFamily="49" charset="-122"/>
              </a:rPr>
              <a:t>只对</a:t>
            </a:r>
            <a:r>
              <a:rPr lang="zh-CN" altLang="en-US" dirty="0">
                <a:solidFill>
                  <a:srgbClr val="FF0000"/>
                </a:solidFill>
                <a:latin typeface="楷体" panose="02010609060101010101" pitchFamily="49" charset="-122"/>
                <a:ea typeface="楷体" panose="02010609060101010101" pitchFamily="49" charset="-122"/>
              </a:rPr>
              <a:t>正确按序到达</a:t>
            </a:r>
            <a:r>
              <a:rPr lang="zh-CN" altLang="en-US" dirty="0">
                <a:latin typeface="楷体" panose="02010609060101010101" pitchFamily="49" charset="-122"/>
                <a:ea typeface="楷体" panose="02010609060101010101" pitchFamily="49" charset="-122"/>
              </a:rPr>
              <a:t>的分组发送</a:t>
            </a:r>
            <a:r>
              <a:rPr lang="en-US" altLang="zh-CN" dirty="0">
                <a:latin typeface="楷体" panose="02010609060101010101" pitchFamily="49" charset="-122"/>
                <a:ea typeface="楷体" panose="02010609060101010101" pitchFamily="49" charset="-122"/>
              </a:rPr>
              <a:t>ACK</a:t>
            </a:r>
            <a:r>
              <a:rPr lang="zh-CN" altLang="en-US" dirty="0">
                <a:latin typeface="楷体" panose="02010609060101010101" pitchFamily="49" charset="-122"/>
                <a:ea typeface="楷体" panose="02010609060101010101" pitchFamily="49" charset="-122"/>
              </a:rPr>
              <a:t>，</a:t>
            </a:r>
            <a:r>
              <a:rPr lang="zh-CN" altLang="en-US" dirty="0">
                <a:solidFill>
                  <a:srgbClr val="FF0000"/>
                </a:solidFill>
                <a:latin typeface="楷体" panose="02010609060101010101" pitchFamily="49" charset="-122"/>
                <a:ea typeface="楷体" panose="02010609060101010101" pitchFamily="49" charset="-122"/>
              </a:rPr>
              <a:t>发送最后一次按序到达的分组的确认</a:t>
            </a:r>
          </a:p>
          <a:p>
            <a:r>
              <a:rPr lang="zh-CN" altLang="en-US" dirty="0">
                <a:latin typeface="楷体" panose="02010609060101010101" pitchFamily="49" charset="-122"/>
                <a:ea typeface="楷体" panose="02010609060101010101" pitchFamily="49" charset="-122"/>
              </a:rPr>
              <a:t>为</a:t>
            </a:r>
            <a:r>
              <a:rPr lang="zh-CN" altLang="en-US" dirty="0">
                <a:solidFill>
                  <a:srgbClr val="FF0000"/>
                </a:solidFill>
                <a:latin typeface="楷体" panose="02010609060101010101" pitchFamily="49" charset="-122"/>
                <a:ea typeface="楷体" panose="02010609060101010101" pitchFamily="49" charset="-122"/>
              </a:rPr>
              <a:t>最早已发送但未确认的分组设置定时器</a:t>
            </a:r>
            <a:r>
              <a:rPr lang="zh-CN" altLang="en-US" dirty="0">
                <a:latin typeface="楷体" panose="02010609060101010101" pitchFamily="49" charset="-122"/>
                <a:ea typeface="楷体" panose="02010609060101010101" pitchFamily="49" charset="-122"/>
              </a:rPr>
              <a:t>（只需要一个定时器）</a:t>
            </a:r>
          </a:p>
          <a:p>
            <a:r>
              <a:rPr lang="zh-CN" altLang="en-US" i="1" dirty="0">
                <a:latin typeface="楷体" panose="02010609060101010101" pitchFamily="49" charset="-122"/>
                <a:ea typeface="楷体" panose="02010609060101010101" pitchFamily="49" charset="-122"/>
              </a:rPr>
              <a:t>超时</a:t>
            </a:r>
            <a:r>
              <a:rPr lang="en-US" altLang="zh-CN" i="1"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 </a:t>
            </a:r>
            <a:r>
              <a:rPr lang="zh-CN" altLang="en-US" dirty="0">
                <a:solidFill>
                  <a:srgbClr val="FF0000"/>
                </a:solidFill>
                <a:latin typeface="楷体" panose="02010609060101010101" pitchFamily="49" charset="-122"/>
                <a:ea typeface="楷体" panose="02010609060101010101" pitchFamily="49" charset="-122"/>
              </a:rPr>
              <a:t>重传所有已发送但没被确认的分组</a:t>
            </a:r>
          </a:p>
          <a:p>
            <a:r>
              <a:rPr lang="zh-CN" altLang="en-US" dirty="0">
                <a:latin typeface="楷体" panose="02010609060101010101" pitchFamily="49" charset="-122"/>
                <a:ea typeface="楷体" panose="02010609060101010101" pitchFamily="49" charset="-122"/>
              </a:rPr>
              <a:t>为什么要限制滑动窗口大小：为了流量控制</a:t>
            </a:r>
          </a:p>
          <a:p>
            <a:endParaRPr lang="zh-CN" altLang="en-US" dirty="0"/>
          </a:p>
          <a:p>
            <a:endParaRPr lang="zh-CN"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Oval 2">
            <a:extLst>
              <a:ext uri="{FF2B5EF4-FFF2-40B4-BE49-F238E27FC236}">
                <a16:creationId xmlns:a16="http://schemas.microsoft.com/office/drawing/2014/main" id="{A26AEC66-A4CE-47F2-B922-BFB0CF784E5C}"/>
              </a:ext>
            </a:extLst>
          </p:cNvPr>
          <p:cNvSpPr>
            <a:spLocks noChangeArrowheads="1"/>
          </p:cNvSpPr>
          <p:nvPr/>
        </p:nvSpPr>
        <p:spPr bwMode="auto">
          <a:xfrm>
            <a:off x="5257800" y="3544888"/>
            <a:ext cx="609600" cy="609600"/>
          </a:xfrm>
          <a:prstGeom prst="ellipse">
            <a:avLst/>
          </a:prstGeom>
          <a:solidFill>
            <a:schemeClr val="accent2"/>
          </a:solidFill>
          <a:ln w="19050">
            <a:solidFill>
              <a:srgbClr val="0099FF"/>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3491" name="Rectangle 3">
            <a:extLst>
              <a:ext uri="{FF2B5EF4-FFF2-40B4-BE49-F238E27FC236}">
                <a16:creationId xmlns:a16="http://schemas.microsoft.com/office/drawing/2014/main" id="{ECE15739-476B-4511-844B-28E65B9437E4}"/>
              </a:ext>
            </a:extLst>
          </p:cNvPr>
          <p:cNvSpPr>
            <a:spLocks noGrp="1" noChangeArrowheads="1"/>
          </p:cNvSpPr>
          <p:nvPr>
            <p:ph type="title"/>
          </p:nvPr>
        </p:nvSpPr>
        <p:spPr>
          <a:xfrm>
            <a:off x="884238" y="-34131"/>
            <a:ext cx="7772400" cy="700087"/>
          </a:xfrm>
        </p:spPr>
        <p:txBody>
          <a:bodyPr/>
          <a:lstStyle/>
          <a:p>
            <a:r>
              <a:rPr lang="en-US" altLang="zh-CN" sz="2800" dirty="0"/>
              <a:t>GBN: </a:t>
            </a:r>
            <a:r>
              <a:rPr lang="zh-CN" altLang="en-US" sz="2800" dirty="0"/>
              <a:t>发送方的扩展</a:t>
            </a:r>
            <a:r>
              <a:rPr lang="en-US" altLang="zh-CN" sz="2800" dirty="0"/>
              <a:t>FSM</a:t>
            </a:r>
            <a:endParaRPr lang="en-US" altLang="zh-CN" dirty="0"/>
          </a:p>
        </p:txBody>
      </p:sp>
      <p:grpSp>
        <p:nvGrpSpPr>
          <p:cNvPr id="63492" name="Group 4">
            <a:extLst>
              <a:ext uri="{FF2B5EF4-FFF2-40B4-BE49-F238E27FC236}">
                <a16:creationId xmlns:a16="http://schemas.microsoft.com/office/drawing/2014/main" id="{6A23CB06-8997-4976-8ED8-D91EFF2A6806}"/>
              </a:ext>
            </a:extLst>
          </p:cNvPr>
          <p:cNvGrpSpPr>
            <a:grpSpLocks/>
          </p:cNvGrpSpPr>
          <p:nvPr/>
        </p:nvGrpSpPr>
        <p:grpSpPr bwMode="auto">
          <a:xfrm>
            <a:off x="5059363" y="3554414"/>
            <a:ext cx="800100" cy="657225"/>
            <a:chOff x="1939" y="2515"/>
            <a:chExt cx="504" cy="414"/>
          </a:xfrm>
        </p:grpSpPr>
        <p:sp>
          <p:nvSpPr>
            <p:cNvPr id="63524" name="Oval 5">
              <a:extLst>
                <a:ext uri="{FF2B5EF4-FFF2-40B4-BE49-F238E27FC236}">
                  <a16:creationId xmlns:a16="http://schemas.microsoft.com/office/drawing/2014/main" id="{94D2E8AA-F9C8-450B-9C35-1639F28F58E1}"/>
                </a:ext>
              </a:extLst>
            </p:cNvPr>
            <p:cNvSpPr>
              <a:spLocks noChangeArrowheads="1"/>
            </p:cNvSpPr>
            <p:nvPr/>
          </p:nvSpPr>
          <p:spPr bwMode="auto">
            <a:xfrm>
              <a:off x="2004" y="2515"/>
              <a:ext cx="420" cy="414"/>
            </a:xfrm>
            <a:prstGeom prst="ellipse">
              <a:avLst/>
            </a:prstGeom>
            <a:solidFill>
              <a:srgbClr val="FFFFFF"/>
            </a:solidFill>
            <a:ln w="19050">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3525" name="Text Box 6">
              <a:extLst>
                <a:ext uri="{FF2B5EF4-FFF2-40B4-BE49-F238E27FC236}">
                  <a16:creationId xmlns:a16="http://schemas.microsoft.com/office/drawing/2014/main" id="{EFD229FD-E021-48A5-B599-2F1E259446C7}"/>
                </a:ext>
              </a:extLst>
            </p:cNvPr>
            <p:cNvSpPr txBox="1">
              <a:spLocks noChangeArrowheads="1"/>
            </p:cNvSpPr>
            <p:nvPr/>
          </p:nvSpPr>
          <p:spPr bwMode="auto">
            <a:xfrm>
              <a:off x="1939" y="2611"/>
              <a:ext cx="504"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t>等待</a:t>
              </a:r>
              <a:endParaRPr lang="zh-CN" altLang="en-US" sz="1600">
                <a:latin typeface="Times New Roman" panose="02020603050405020304" pitchFamily="18" charset="0"/>
              </a:endParaRPr>
            </a:p>
          </p:txBody>
        </p:sp>
      </p:grpSp>
      <p:sp>
        <p:nvSpPr>
          <p:cNvPr id="63493" name="Line 7">
            <a:extLst>
              <a:ext uri="{FF2B5EF4-FFF2-40B4-BE49-F238E27FC236}">
                <a16:creationId xmlns:a16="http://schemas.microsoft.com/office/drawing/2014/main" id="{6C181F71-EF34-4E49-9D10-6F29ED30230B}"/>
              </a:ext>
            </a:extLst>
          </p:cNvPr>
          <p:cNvSpPr>
            <a:spLocks noChangeShapeType="1"/>
          </p:cNvSpPr>
          <p:nvPr/>
        </p:nvSpPr>
        <p:spPr bwMode="auto">
          <a:xfrm>
            <a:off x="3552826" y="2641601"/>
            <a:ext cx="1624013" cy="1069975"/>
          </a:xfrm>
          <a:prstGeom prst="line">
            <a:avLst/>
          </a:prstGeom>
          <a:noFill/>
          <a:ln w="28575">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494" name="Text Box 8">
            <a:extLst>
              <a:ext uri="{FF2B5EF4-FFF2-40B4-BE49-F238E27FC236}">
                <a16:creationId xmlns:a16="http://schemas.microsoft.com/office/drawing/2014/main" id="{CF453772-0AF2-4634-B28A-4256C937BA58}"/>
              </a:ext>
            </a:extLst>
          </p:cNvPr>
          <p:cNvSpPr txBox="1">
            <a:spLocks noChangeArrowheads="1"/>
          </p:cNvSpPr>
          <p:nvPr/>
        </p:nvSpPr>
        <p:spPr bwMode="auto">
          <a:xfrm>
            <a:off x="6275389" y="3621089"/>
            <a:ext cx="2776537"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t>start_timer</a:t>
            </a:r>
          </a:p>
          <a:p>
            <a:r>
              <a:rPr lang="en-US" altLang="zh-CN" sz="1400">
                <a:solidFill>
                  <a:srgbClr val="FF0000"/>
                </a:solidFill>
              </a:rPr>
              <a:t>udt_send(sndpkt[base])</a:t>
            </a:r>
          </a:p>
          <a:p>
            <a:r>
              <a:rPr lang="en-US" altLang="zh-CN" sz="1400">
                <a:solidFill>
                  <a:srgbClr val="FF0000"/>
                </a:solidFill>
              </a:rPr>
              <a:t>udt_send(sndpkt[base+1])</a:t>
            </a:r>
          </a:p>
          <a:p>
            <a:r>
              <a:rPr lang="en-US" altLang="zh-CN" sz="1400">
                <a:solidFill>
                  <a:srgbClr val="FF0000"/>
                </a:solidFill>
              </a:rPr>
              <a:t>…</a:t>
            </a:r>
          </a:p>
          <a:p>
            <a:r>
              <a:rPr lang="en-US" altLang="zh-CN" sz="1400">
                <a:solidFill>
                  <a:srgbClr val="FF0000"/>
                </a:solidFill>
              </a:rPr>
              <a:t>udt_send(sndpkt[nextseqnum-1])</a:t>
            </a:r>
          </a:p>
          <a:p>
            <a:pPr algn="ctr"/>
            <a:endParaRPr lang="zh-CN" altLang="en-US" sz="1400">
              <a:latin typeface="Times New Roman" panose="02020603050405020304" pitchFamily="18" charset="0"/>
            </a:endParaRPr>
          </a:p>
        </p:txBody>
      </p:sp>
      <p:sp>
        <p:nvSpPr>
          <p:cNvPr id="63495" name="Text Box 9">
            <a:extLst>
              <a:ext uri="{FF2B5EF4-FFF2-40B4-BE49-F238E27FC236}">
                <a16:creationId xmlns:a16="http://schemas.microsoft.com/office/drawing/2014/main" id="{AF57C1CE-7701-491A-A7AF-7141BE90FBEB}"/>
              </a:ext>
            </a:extLst>
          </p:cNvPr>
          <p:cNvSpPr txBox="1">
            <a:spLocks noChangeArrowheads="1"/>
          </p:cNvSpPr>
          <p:nvPr/>
        </p:nvSpPr>
        <p:spPr bwMode="auto">
          <a:xfrm>
            <a:off x="6297614" y="3386139"/>
            <a:ext cx="11001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t>timeout</a:t>
            </a:r>
            <a:endParaRPr lang="en-US" altLang="zh-CN" sz="1400">
              <a:latin typeface="Times New Roman" panose="02020603050405020304" pitchFamily="18" charset="0"/>
            </a:endParaRPr>
          </a:p>
          <a:p>
            <a:pPr algn="ctr"/>
            <a:endParaRPr lang="zh-CN" altLang="en-US" sz="1400">
              <a:latin typeface="Times New Roman" panose="02020603050405020304" pitchFamily="18" charset="0"/>
            </a:endParaRPr>
          </a:p>
        </p:txBody>
      </p:sp>
      <p:sp>
        <p:nvSpPr>
          <p:cNvPr id="63496" name="Line 10">
            <a:extLst>
              <a:ext uri="{FF2B5EF4-FFF2-40B4-BE49-F238E27FC236}">
                <a16:creationId xmlns:a16="http://schemas.microsoft.com/office/drawing/2014/main" id="{155ABD21-5387-4F72-BD9B-226BE58138F8}"/>
              </a:ext>
            </a:extLst>
          </p:cNvPr>
          <p:cNvSpPr>
            <a:spLocks noChangeShapeType="1"/>
          </p:cNvSpPr>
          <p:nvPr/>
        </p:nvSpPr>
        <p:spPr bwMode="auto">
          <a:xfrm>
            <a:off x="6381750" y="3662363"/>
            <a:ext cx="16192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7" name="Freeform 11">
            <a:extLst>
              <a:ext uri="{FF2B5EF4-FFF2-40B4-BE49-F238E27FC236}">
                <a16:creationId xmlns:a16="http://schemas.microsoft.com/office/drawing/2014/main" id="{62034A83-C0E2-442D-AE37-08D81DFDE61A}"/>
              </a:ext>
            </a:extLst>
          </p:cNvPr>
          <p:cNvSpPr>
            <a:spLocks/>
          </p:cNvSpPr>
          <p:nvPr/>
        </p:nvSpPr>
        <p:spPr bwMode="auto">
          <a:xfrm>
            <a:off x="5884863" y="3309939"/>
            <a:ext cx="393700" cy="1152525"/>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498" name="Text Box 12">
            <a:extLst>
              <a:ext uri="{FF2B5EF4-FFF2-40B4-BE49-F238E27FC236}">
                <a16:creationId xmlns:a16="http://schemas.microsoft.com/office/drawing/2014/main" id="{E5B6F760-929D-4D57-9F00-840CEAFE0ED2}"/>
              </a:ext>
            </a:extLst>
          </p:cNvPr>
          <p:cNvSpPr txBox="1">
            <a:spLocks noChangeArrowheads="1"/>
          </p:cNvSpPr>
          <p:nvPr/>
        </p:nvSpPr>
        <p:spPr bwMode="auto">
          <a:xfrm>
            <a:off x="4718051" y="881064"/>
            <a:ext cx="23336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t>rdt_send(data)</a:t>
            </a:r>
            <a:r>
              <a:rPr lang="en-US" altLang="zh-CN" sz="1000"/>
              <a:t> </a:t>
            </a:r>
            <a:endParaRPr lang="en-US" altLang="zh-CN" sz="2400">
              <a:latin typeface="Times New Roman" panose="02020603050405020304" pitchFamily="18" charset="0"/>
            </a:endParaRPr>
          </a:p>
        </p:txBody>
      </p:sp>
      <p:sp>
        <p:nvSpPr>
          <p:cNvPr id="63499" name="Line 13">
            <a:extLst>
              <a:ext uri="{FF2B5EF4-FFF2-40B4-BE49-F238E27FC236}">
                <a16:creationId xmlns:a16="http://schemas.microsoft.com/office/drawing/2014/main" id="{833A1406-FAEA-4A54-B180-10C401389F95}"/>
              </a:ext>
            </a:extLst>
          </p:cNvPr>
          <p:cNvSpPr>
            <a:spLocks noChangeShapeType="1"/>
          </p:cNvSpPr>
          <p:nvPr/>
        </p:nvSpPr>
        <p:spPr bwMode="auto">
          <a:xfrm>
            <a:off x="4826001" y="1200150"/>
            <a:ext cx="19145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0" name="Text Box 14">
            <a:extLst>
              <a:ext uri="{FF2B5EF4-FFF2-40B4-BE49-F238E27FC236}">
                <a16:creationId xmlns:a16="http://schemas.microsoft.com/office/drawing/2014/main" id="{E0690FAD-D231-4005-95A9-8A5E81CA5985}"/>
              </a:ext>
            </a:extLst>
          </p:cNvPr>
          <p:cNvSpPr txBox="1">
            <a:spLocks noChangeArrowheads="1"/>
          </p:cNvSpPr>
          <p:nvPr/>
        </p:nvSpPr>
        <p:spPr bwMode="auto">
          <a:xfrm>
            <a:off x="4718051" y="1222375"/>
            <a:ext cx="552132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a:t>if (</a:t>
            </a:r>
            <a:r>
              <a:rPr lang="en-US" altLang="zh-CN" sz="1400" dirty="0" err="1">
                <a:solidFill>
                  <a:srgbClr val="FF0000"/>
                </a:solidFill>
              </a:rPr>
              <a:t>nextseqnum</a:t>
            </a:r>
            <a:r>
              <a:rPr lang="en-US" altLang="zh-CN" sz="1400" dirty="0">
                <a:solidFill>
                  <a:srgbClr val="FF0000"/>
                </a:solidFill>
              </a:rPr>
              <a:t> &lt; </a:t>
            </a:r>
            <a:r>
              <a:rPr lang="en-US" altLang="zh-CN" sz="1400" dirty="0" err="1">
                <a:solidFill>
                  <a:srgbClr val="FF0000"/>
                </a:solidFill>
              </a:rPr>
              <a:t>base+N</a:t>
            </a:r>
            <a:r>
              <a:rPr lang="en-US" altLang="zh-CN" sz="1400" dirty="0">
                <a:solidFill>
                  <a:srgbClr val="FF0000"/>
                </a:solidFill>
              </a:rPr>
              <a:t>)</a:t>
            </a:r>
            <a:r>
              <a:rPr lang="en-US" altLang="zh-CN" sz="1400" dirty="0"/>
              <a:t> {</a:t>
            </a:r>
          </a:p>
          <a:p>
            <a:r>
              <a:rPr lang="en-US" altLang="zh-CN" sz="1400" dirty="0"/>
              <a:t>    </a:t>
            </a:r>
            <a:r>
              <a:rPr lang="en-US" altLang="zh-CN" sz="1400" dirty="0" err="1"/>
              <a:t>sndpkt</a:t>
            </a:r>
            <a:r>
              <a:rPr lang="en-US" altLang="zh-CN" sz="1400" dirty="0"/>
              <a:t>[</a:t>
            </a:r>
            <a:r>
              <a:rPr lang="en-US" altLang="zh-CN" sz="1400" dirty="0" err="1"/>
              <a:t>nextseqnum</a:t>
            </a:r>
            <a:r>
              <a:rPr lang="en-US" altLang="zh-CN" sz="1400" dirty="0"/>
              <a:t>] = </a:t>
            </a:r>
            <a:r>
              <a:rPr lang="en-US" altLang="zh-CN" sz="1400" dirty="0" err="1"/>
              <a:t>make_pkt</a:t>
            </a:r>
            <a:r>
              <a:rPr lang="en-US" altLang="zh-CN" sz="1400" dirty="0"/>
              <a:t>(</a:t>
            </a:r>
            <a:r>
              <a:rPr lang="en-US" altLang="zh-CN" sz="1400" dirty="0" err="1">
                <a:solidFill>
                  <a:srgbClr val="FF0000"/>
                </a:solidFill>
              </a:rPr>
              <a:t>nextseqnum</a:t>
            </a:r>
            <a:r>
              <a:rPr lang="en-US" altLang="zh-CN" sz="1400" dirty="0" err="1"/>
              <a:t>,data,chksum</a:t>
            </a:r>
            <a:r>
              <a:rPr lang="en-US" altLang="zh-CN" sz="1400" dirty="0"/>
              <a:t>)</a:t>
            </a:r>
          </a:p>
          <a:p>
            <a:r>
              <a:rPr lang="en-US" altLang="zh-CN" sz="1400" dirty="0"/>
              <a:t>    </a:t>
            </a:r>
            <a:r>
              <a:rPr lang="en-US" altLang="zh-CN" sz="1400" dirty="0" err="1"/>
              <a:t>udt_send</a:t>
            </a:r>
            <a:r>
              <a:rPr lang="en-US" altLang="zh-CN" sz="1400" dirty="0"/>
              <a:t>(</a:t>
            </a:r>
            <a:r>
              <a:rPr lang="en-US" altLang="zh-CN" sz="1400" dirty="0" err="1"/>
              <a:t>sndpkt</a:t>
            </a:r>
            <a:r>
              <a:rPr lang="en-US" altLang="zh-CN" sz="1400" dirty="0"/>
              <a:t>[</a:t>
            </a:r>
            <a:r>
              <a:rPr lang="en-US" altLang="zh-CN" sz="1400" dirty="0" err="1"/>
              <a:t>nextseqnum</a:t>
            </a:r>
            <a:r>
              <a:rPr lang="en-US" altLang="zh-CN" sz="1400" dirty="0"/>
              <a:t>])</a:t>
            </a:r>
          </a:p>
          <a:p>
            <a:r>
              <a:rPr lang="en-US" altLang="zh-CN" sz="1400" dirty="0"/>
              <a:t>    if (</a:t>
            </a:r>
            <a:r>
              <a:rPr lang="en-US" altLang="zh-CN" sz="1400" dirty="0">
                <a:solidFill>
                  <a:srgbClr val="FF0000"/>
                </a:solidFill>
              </a:rPr>
              <a:t>base == </a:t>
            </a:r>
            <a:r>
              <a:rPr lang="en-US" altLang="zh-CN" sz="1400" dirty="0" err="1">
                <a:solidFill>
                  <a:srgbClr val="FF0000"/>
                </a:solidFill>
              </a:rPr>
              <a:t>nextseqnum</a:t>
            </a:r>
            <a:r>
              <a:rPr lang="en-US" altLang="zh-CN" sz="1400" dirty="0"/>
              <a:t>)</a:t>
            </a:r>
          </a:p>
          <a:p>
            <a:r>
              <a:rPr lang="en-US" altLang="zh-CN" sz="1400" dirty="0"/>
              <a:t>           </a:t>
            </a:r>
            <a:r>
              <a:rPr lang="en-US" altLang="zh-CN" sz="1400" dirty="0" err="1"/>
              <a:t>start_timer</a:t>
            </a:r>
            <a:r>
              <a:rPr lang="en-US" altLang="zh-CN" sz="1400" dirty="0"/>
              <a:t>(</a:t>
            </a:r>
            <a:r>
              <a:rPr lang="zh-CN" altLang="en-US" sz="1400" dirty="0"/>
              <a:t>为</a:t>
            </a:r>
            <a:r>
              <a:rPr lang="en-US" altLang="zh-CN" sz="1400" dirty="0"/>
              <a:t>base</a:t>
            </a:r>
            <a:r>
              <a:rPr lang="zh-CN" altLang="en-US" sz="1400" dirty="0"/>
              <a:t>启动定时器</a:t>
            </a:r>
            <a:r>
              <a:rPr lang="en-US" altLang="zh-CN" sz="1400" dirty="0"/>
              <a:t>)</a:t>
            </a:r>
          </a:p>
          <a:p>
            <a:r>
              <a:rPr lang="en-US" altLang="zh-CN" sz="1400" dirty="0"/>
              <a:t>    </a:t>
            </a:r>
            <a:r>
              <a:rPr lang="en-US" altLang="zh-CN" sz="1400" dirty="0" err="1"/>
              <a:t>nextseqnum</a:t>
            </a:r>
            <a:r>
              <a:rPr lang="en-US" altLang="zh-CN" sz="1400" dirty="0"/>
              <a:t>++</a:t>
            </a:r>
          </a:p>
          <a:p>
            <a:r>
              <a:rPr lang="en-US" altLang="zh-CN" sz="1400" dirty="0"/>
              <a:t>  }</a:t>
            </a:r>
          </a:p>
          <a:p>
            <a:r>
              <a:rPr lang="en-US" altLang="zh-CN" sz="1400" dirty="0"/>
              <a:t>else</a:t>
            </a:r>
          </a:p>
          <a:p>
            <a:r>
              <a:rPr lang="en-US" altLang="zh-CN" sz="1400" dirty="0"/>
              <a:t>  </a:t>
            </a:r>
            <a:r>
              <a:rPr lang="en-US" altLang="zh-CN" sz="1400" dirty="0" err="1"/>
              <a:t>refuse_data</a:t>
            </a:r>
            <a:r>
              <a:rPr lang="en-US" altLang="zh-CN" sz="1400" dirty="0"/>
              <a:t>(data)</a:t>
            </a:r>
            <a:endParaRPr lang="en-US" altLang="zh-CN" sz="1400" dirty="0">
              <a:latin typeface="Times New Roman" panose="02020603050405020304" pitchFamily="18" charset="0"/>
            </a:endParaRPr>
          </a:p>
        </p:txBody>
      </p:sp>
      <p:sp>
        <p:nvSpPr>
          <p:cNvPr id="63501" name="Freeform 15">
            <a:extLst>
              <a:ext uri="{FF2B5EF4-FFF2-40B4-BE49-F238E27FC236}">
                <a16:creationId xmlns:a16="http://schemas.microsoft.com/office/drawing/2014/main" id="{04D6311F-06F2-49E3-8254-11400A9A9956}"/>
              </a:ext>
            </a:extLst>
          </p:cNvPr>
          <p:cNvSpPr>
            <a:spLocks/>
          </p:cNvSpPr>
          <p:nvPr/>
        </p:nvSpPr>
        <p:spPr bwMode="auto">
          <a:xfrm rot="5142103" flipH="1">
            <a:off x="5311776" y="2744788"/>
            <a:ext cx="393700" cy="1152525"/>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502" name="Text Box 16">
            <a:extLst>
              <a:ext uri="{FF2B5EF4-FFF2-40B4-BE49-F238E27FC236}">
                <a16:creationId xmlns:a16="http://schemas.microsoft.com/office/drawing/2014/main" id="{E9035EAE-227B-4B30-8311-D45CB24079F9}"/>
              </a:ext>
            </a:extLst>
          </p:cNvPr>
          <p:cNvSpPr txBox="1">
            <a:spLocks noChangeArrowheads="1"/>
          </p:cNvSpPr>
          <p:nvPr/>
        </p:nvSpPr>
        <p:spPr bwMode="auto">
          <a:xfrm>
            <a:off x="4867276" y="5289551"/>
            <a:ext cx="244792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solidFill>
                  <a:srgbClr val="FF0000"/>
                </a:solidFill>
              </a:rPr>
              <a:t>base = getacknum(rcvpkt)+1</a:t>
            </a:r>
          </a:p>
          <a:p>
            <a:r>
              <a:rPr lang="en-US" altLang="zh-CN" sz="1400"/>
              <a:t>If (</a:t>
            </a:r>
            <a:r>
              <a:rPr lang="en-US" altLang="zh-CN" sz="1400">
                <a:solidFill>
                  <a:srgbClr val="FF0000"/>
                </a:solidFill>
              </a:rPr>
              <a:t>base == nextseqnum</a:t>
            </a:r>
            <a:r>
              <a:rPr lang="en-US" altLang="zh-CN" sz="1400"/>
              <a:t>)</a:t>
            </a:r>
          </a:p>
          <a:p>
            <a:r>
              <a:rPr lang="en-US" altLang="zh-CN" sz="1400"/>
              <a:t>    stop_timer</a:t>
            </a:r>
          </a:p>
          <a:p>
            <a:r>
              <a:rPr lang="en-US" altLang="zh-CN" sz="1400"/>
              <a:t>  else</a:t>
            </a:r>
          </a:p>
          <a:p>
            <a:r>
              <a:rPr lang="en-US" altLang="zh-CN" sz="1400"/>
              <a:t>    start_timer</a:t>
            </a:r>
            <a:endParaRPr lang="en-US" altLang="zh-CN" sz="1400">
              <a:latin typeface="Times New Roman" panose="02020603050405020304" pitchFamily="18" charset="0"/>
            </a:endParaRPr>
          </a:p>
        </p:txBody>
      </p:sp>
      <p:sp>
        <p:nvSpPr>
          <p:cNvPr id="63503" name="Text Box 17">
            <a:extLst>
              <a:ext uri="{FF2B5EF4-FFF2-40B4-BE49-F238E27FC236}">
                <a16:creationId xmlns:a16="http://schemas.microsoft.com/office/drawing/2014/main" id="{6FBFB6BD-D6E4-45D2-91AE-79CABBAB01ED}"/>
              </a:ext>
            </a:extLst>
          </p:cNvPr>
          <p:cNvSpPr txBox="1">
            <a:spLocks noChangeArrowheads="1"/>
          </p:cNvSpPr>
          <p:nvPr/>
        </p:nvSpPr>
        <p:spPr bwMode="auto">
          <a:xfrm>
            <a:off x="4879975" y="4789489"/>
            <a:ext cx="283368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t>rdt_rcv(rcvpkt) &amp;&amp; </a:t>
            </a:r>
          </a:p>
          <a:p>
            <a:r>
              <a:rPr lang="en-US" altLang="zh-CN" sz="1400"/>
              <a:t>   notcorrupt(rcvpkt) </a:t>
            </a:r>
          </a:p>
          <a:p>
            <a:pPr algn="ctr"/>
            <a:endParaRPr lang="zh-CN" altLang="en-US" sz="1400">
              <a:latin typeface="Times New Roman" panose="02020603050405020304" pitchFamily="18" charset="0"/>
            </a:endParaRPr>
          </a:p>
        </p:txBody>
      </p:sp>
      <p:sp>
        <p:nvSpPr>
          <p:cNvPr id="63504" name="Line 18">
            <a:extLst>
              <a:ext uri="{FF2B5EF4-FFF2-40B4-BE49-F238E27FC236}">
                <a16:creationId xmlns:a16="http://schemas.microsoft.com/office/drawing/2014/main" id="{EF1D9297-B3F7-422A-A2E8-5F5F94392CC5}"/>
              </a:ext>
            </a:extLst>
          </p:cNvPr>
          <p:cNvSpPr>
            <a:spLocks noChangeShapeType="1"/>
          </p:cNvSpPr>
          <p:nvPr/>
        </p:nvSpPr>
        <p:spPr bwMode="auto">
          <a:xfrm>
            <a:off x="4972050" y="5313363"/>
            <a:ext cx="16192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5" name="Freeform 19">
            <a:extLst>
              <a:ext uri="{FF2B5EF4-FFF2-40B4-BE49-F238E27FC236}">
                <a16:creationId xmlns:a16="http://schemas.microsoft.com/office/drawing/2014/main" id="{9ED27CC6-FB60-49E7-9894-069CDB46E78E}"/>
              </a:ext>
            </a:extLst>
          </p:cNvPr>
          <p:cNvSpPr>
            <a:spLocks/>
          </p:cNvSpPr>
          <p:nvPr/>
        </p:nvSpPr>
        <p:spPr bwMode="auto">
          <a:xfrm>
            <a:off x="5029200" y="4257675"/>
            <a:ext cx="1054100" cy="674688"/>
          </a:xfrm>
          <a:custGeom>
            <a:avLst/>
            <a:gdLst>
              <a:gd name="T0" fmla="*/ 2147483646 w 664"/>
              <a:gd name="T1" fmla="*/ 2147483646 h 425"/>
              <a:gd name="T2" fmla="*/ 2147483646 w 664"/>
              <a:gd name="T3" fmla="*/ 0 h 425"/>
              <a:gd name="T4" fmla="*/ 0 60000 65536"/>
              <a:gd name="T5" fmla="*/ 0 60000 65536"/>
              <a:gd name="T6" fmla="*/ 0 w 664"/>
              <a:gd name="T7" fmla="*/ 0 h 425"/>
              <a:gd name="T8" fmla="*/ 664 w 664"/>
              <a:gd name="T9" fmla="*/ 425 h 425"/>
            </a:gdLst>
            <a:ahLst/>
            <a:cxnLst>
              <a:cxn ang="T4">
                <a:pos x="T0" y="T1"/>
              </a:cxn>
              <a:cxn ang="T5">
                <a:pos x="T2" y="T3"/>
              </a:cxn>
            </a:cxnLst>
            <a:rect l="T6" t="T7" r="T8" b="T9"/>
            <a:pathLst>
              <a:path w="664" h="425">
                <a:moveTo>
                  <a:pt x="241" y="20"/>
                </a:moveTo>
                <a:cubicBezTo>
                  <a:pt x="0" y="393"/>
                  <a:pt x="664" y="425"/>
                  <a:pt x="388" y="0"/>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506" name="Line 20">
            <a:extLst>
              <a:ext uri="{FF2B5EF4-FFF2-40B4-BE49-F238E27FC236}">
                <a16:creationId xmlns:a16="http://schemas.microsoft.com/office/drawing/2014/main" id="{98DC8F8A-6E86-45B2-A86E-F9DAFD6122F5}"/>
              </a:ext>
            </a:extLst>
          </p:cNvPr>
          <p:cNvSpPr>
            <a:spLocks noChangeShapeType="1"/>
          </p:cNvSpPr>
          <p:nvPr/>
        </p:nvSpPr>
        <p:spPr bwMode="auto">
          <a:xfrm>
            <a:off x="3138489" y="3068638"/>
            <a:ext cx="80327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7" name="Text Box 21">
            <a:extLst>
              <a:ext uri="{FF2B5EF4-FFF2-40B4-BE49-F238E27FC236}">
                <a16:creationId xmlns:a16="http://schemas.microsoft.com/office/drawing/2014/main" id="{4CAC0B28-D6F6-449C-9E62-AFFA66F53B16}"/>
              </a:ext>
            </a:extLst>
          </p:cNvPr>
          <p:cNvSpPr txBox="1">
            <a:spLocks noChangeArrowheads="1"/>
          </p:cNvSpPr>
          <p:nvPr/>
        </p:nvSpPr>
        <p:spPr bwMode="auto">
          <a:xfrm>
            <a:off x="3011488" y="3038475"/>
            <a:ext cx="14859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t>base=</a:t>
            </a:r>
            <a:r>
              <a:rPr lang="en-US" altLang="zh-CN" sz="1400">
                <a:solidFill>
                  <a:srgbClr val="FF0000"/>
                </a:solidFill>
              </a:rPr>
              <a:t>1</a:t>
            </a:r>
          </a:p>
          <a:p>
            <a:r>
              <a:rPr lang="en-US" altLang="zh-CN" sz="1400"/>
              <a:t>nextseqnum=</a:t>
            </a:r>
            <a:r>
              <a:rPr lang="en-US" altLang="zh-CN" sz="1400">
                <a:solidFill>
                  <a:srgbClr val="FF0000"/>
                </a:solidFill>
              </a:rPr>
              <a:t>1</a:t>
            </a:r>
            <a:endParaRPr lang="en-US" altLang="zh-CN" sz="1400">
              <a:solidFill>
                <a:srgbClr val="FF0000"/>
              </a:solidFill>
              <a:latin typeface="Times New Roman" panose="02020603050405020304" pitchFamily="18" charset="0"/>
            </a:endParaRPr>
          </a:p>
          <a:p>
            <a:pPr algn="ctr"/>
            <a:endParaRPr lang="zh-CN" altLang="en-US" sz="2400">
              <a:latin typeface="Times New Roman" panose="02020603050405020304" pitchFamily="18" charset="0"/>
            </a:endParaRPr>
          </a:p>
        </p:txBody>
      </p:sp>
      <p:sp>
        <p:nvSpPr>
          <p:cNvPr id="63508" name="Text Box 22">
            <a:extLst>
              <a:ext uri="{FF2B5EF4-FFF2-40B4-BE49-F238E27FC236}">
                <a16:creationId xmlns:a16="http://schemas.microsoft.com/office/drawing/2014/main" id="{F1E1B6DC-A0BD-4942-AC8E-F7A9A2E3D02F}"/>
              </a:ext>
            </a:extLst>
          </p:cNvPr>
          <p:cNvSpPr txBox="1">
            <a:spLocks noChangeArrowheads="1"/>
          </p:cNvSpPr>
          <p:nvPr/>
        </p:nvSpPr>
        <p:spPr bwMode="auto">
          <a:xfrm>
            <a:off x="2774951" y="4100514"/>
            <a:ext cx="20478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t>rdt_rcv(rcvpkt) </a:t>
            </a:r>
          </a:p>
          <a:p>
            <a:r>
              <a:rPr lang="en-US" altLang="zh-CN" sz="1400"/>
              <a:t>   &amp;&amp; corrupt(rcvpkt)</a:t>
            </a:r>
            <a:r>
              <a:rPr lang="en-US" altLang="zh-CN" sz="1000"/>
              <a:t> </a:t>
            </a:r>
          </a:p>
          <a:p>
            <a:pPr algn="ctr"/>
            <a:endParaRPr lang="zh-CN" altLang="en-US" sz="2400">
              <a:latin typeface="Times New Roman" panose="02020603050405020304" pitchFamily="18" charset="0"/>
            </a:endParaRPr>
          </a:p>
        </p:txBody>
      </p:sp>
      <p:sp>
        <p:nvSpPr>
          <p:cNvPr id="63509" name="Line 23">
            <a:extLst>
              <a:ext uri="{FF2B5EF4-FFF2-40B4-BE49-F238E27FC236}">
                <a16:creationId xmlns:a16="http://schemas.microsoft.com/office/drawing/2014/main" id="{71C0C93D-56DF-43E4-A258-6D8FB4B30129}"/>
              </a:ext>
            </a:extLst>
          </p:cNvPr>
          <p:cNvSpPr>
            <a:spLocks noChangeShapeType="1"/>
          </p:cNvSpPr>
          <p:nvPr/>
        </p:nvSpPr>
        <p:spPr bwMode="auto">
          <a:xfrm flipV="1">
            <a:off x="2867026" y="4598988"/>
            <a:ext cx="152082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0" name="Freeform 24">
            <a:extLst>
              <a:ext uri="{FF2B5EF4-FFF2-40B4-BE49-F238E27FC236}">
                <a16:creationId xmlns:a16="http://schemas.microsoft.com/office/drawing/2014/main" id="{04F6A6DF-BB68-4CB7-82E8-90C1441972AC}"/>
              </a:ext>
            </a:extLst>
          </p:cNvPr>
          <p:cNvSpPr>
            <a:spLocks/>
          </p:cNvSpPr>
          <p:nvPr/>
        </p:nvSpPr>
        <p:spPr bwMode="auto">
          <a:xfrm>
            <a:off x="4422776" y="4032251"/>
            <a:ext cx="695325" cy="638175"/>
          </a:xfrm>
          <a:custGeom>
            <a:avLst/>
            <a:gdLst>
              <a:gd name="T0" fmla="*/ 2147483646 w 1095"/>
              <a:gd name="T1" fmla="*/ 0 h 1005"/>
              <a:gd name="T2" fmla="*/ 2147483646 w 1095"/>
              <a:gd name="T3" fmla="*/ 2147483646 h 1005"/>
              <a:gd name="T4" fmla="*/ 0 60000 65536"/>
              <a:gd name="T5" fmla="*/ 0 60000 65536"/>
              <a:gd name="T6" fmla="*/ 0 w 1095"/>
              <a:gd name="T7" fmla="*/ 0 h 1005"/>
              <a:gd name="T8" fmla="*/ 1095 w 1095"/>
              <a:gd name="T9" fmla="*/ 1005 h 1005"/>
            </a:gdLst>
            <a:ahLst/>
            <a:cxnLst>
              <a:cxn ang="T4">
                <a:pos x="T0" y="T1"/>
              </a:cxn>
              <a:cxn ang="T5">
                <a:pos x="T2" y="T3"/>
              </a:cxn>
            </a:cxnLst>
            <a:rect l="T6" t="T7" r="T8" b="T9"/>
            <a:pathLst>
              <a:path w="1095" h="1005">
                <a:moveTo>
                  <a:pt x="1005" y="0"/>
                </a:moveTo>
                <a:cubicBezTo>
                  <a:pt x="0" y="30"/>
                  <a:pt x="645" y="1005"/>
                  <a:pt x="1095" y="165"/>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511" name="Text Box 25">
            <a:extLst>
              <a:ext uri="{FF2B5EF4-FFF2-40B4-BE49-F238E27FC236}">
                <a16:creationId xmlns:a16="http://schemas.microsoft.com/office/drawing/2014/main" id="{3621FF9A-C6DB-4144-8CC4-08E54E6A3045}"/>
              </a:ext>
            </a:extLst>
          </p:cNvPr>
          <p:cNvSpPr txBox="1">
            <a:spLocks noChangeArrowheads="1"/>
          </p:cNvSpPr>
          <p:nvPr/>
        </p:nvSpPr>
        <p:spPr bwMode="auto">
          <a:xfrm>
            <a:off x="3054350" y="2738438"/>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latin typeface="Symbol" panose="05050102010706020507" pitchFamily="18" charset="2"/>
              </a:rPr>
              <a:t>L</a:t>
            </a:r>
          </a:p>
        </p:txBody>
      </p:sp>
      <p:sp>
        <p:nvSpPr>
          <p:cNvPr id="63512" name="Text Box 26">
            <a:extLst>
              <a:ext uri="{FF2B5EF4-FFF2-40B4-BE49-F238E27FC236}">
                <a16:creationId xmlns:a16="http://schemas.microsoft.com/office/drawing/2014/main" id="{5A72DD79-B1A6-4CB1-9183-EF483DA40FF2}"/>
              </a:ext>
            </a:extLst>
          </p:cNvPr>
          <p:cNvSpPr txBox="1">
            <a:spLocks noChangeArrowheads="1"/>
          </p:cNvSpPr>
          <p:nvPr/>
        </p:nvSpPr>
        <p:spPr bwMode="auto">
          <a:xfrm>
            <a:off x="1752600" y="1566864"/>
            <a:ext cx="287813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a:solidFill>
                  <a:srgbClr val="FF0000"/>
                </a:solidFill>
                <a:latin typeface="楷体" panose="02010609060101010101" pitchFamily="49" charset="-122"/>
                <a:ea typeface="楷体" panose="02010609060101010101" pitchFamily="49" charset="-122"/>
              </a:rPr>
              <a:t>没有比</a:t>
            </a:r>
            <a:r>
              <a:rPr lang="en-US" altLang="zh-CN" sz="1400">
                <a:solidFill>
                  <a:srgbClr val="FF0000"/>
                </a:solidFill>
                <a:latin typeface="楷体" panose="02010609060101010101" pitchFamily="49" charset="-122"/>
                <a:ea typeface="楷体" panose="02010609060101010101" pitchFamily="49" charset="-122"/>
              </a:rPr>
              <a:t>nextseqnum</a:t>
            </a:r>
            <a:r>
              <a:rPr lang="zh-CN" altLang="en-US" sz="1400">
                <a:solidFill>
                  <a:srgbClr val="FF0000"/>
                </a:solidFill>
                <a:latin typeface="楷体" panose="02010609060101010101" pitchFamily="49" charset="-122"/>
                <a:ea typeface="楷体" panose="02010609060101010101" pitchFamily="49" charset="-122"/>
              </a:rPr>
              <a:t>更早的已发送但</a:t>
            </a:r>
          </a:p>
          <a:p>
            <a:r>
              <a:rPr lang="zh-CN" altLang="en-US" sz="1400">
                <a:solidFill>
                  <a:srgbClr val="FF0000"/>
                </a:solidFill>
                <a:latin typeface="楷体" panose="02010609060101010101" pitchFamily="49" charset="-122"/>
                <a:ea typeface="楷体" panose="02010609060101010101" pitchFamily="49" charset="-122"/>
              </a:rPr>
              <a:t>未确认的分组，因此为</a:t>
            </a:r>
            <a:r>
              <a:rPr lang="en-US" altLang="zh-CN" sz="1400">
                <a:solidFill>
                  <a:srgbClr val="FF0000"/>
                </a:solidFill>
                <a:latin typeface="楷体" panose="02010609060101010101" pitchFamily="49" charset="-122"/>
                <a:ea typeface="楷体" panose="02010609060101010101" pitchFamily="49" charset="-122"/>
              </a:rPr>
              <a:t>nextseqnum</a:t>
            </a:r>
          </a:p>
          <a:p>
            <a:r>
              <a:rPr lang="zh-CN" altLang="en-US" sz="1400">
                <a:solidFill>
                  <a:srgbClr val="FF0000"/>
                </a:solidFill>
                <a:latin typeface="楷体" panose="02010609060101010101" pitchFamily="49" charset="-122"/>
                <a:ea typeface="楷体" panose="02010609060101010101" pitchFamily="49" charset="-122"/>
              </a:rPr>
              <a:t>分组启动</a:t>
            </a:r>
            <a:r>
              <a:rPr lang="en-US" altLang="zh-CN" sz="1400">
                <a:solidFill>
                  <a:srgbClr val="FF0000"/>
                </a:solidFill>
                <a:latin typeface="楷体" panose="02010609060101010101" pitchFamily="49" charset="-122"/>
                <a:ea typeface="楷体" panose="02010609060101010101" pitchFamily="49" charset="-122"/>
              </a:rPr>
              <a:t>timer</a:t>
            </a:r>
          </a:p>
        </p:txBody>
      </p:sp>
      <p:sp>
        <p:nvSpPr>
          <p:cNvPr id="63513" name="Line 27">
            <a:extLst>
              <a:ext uri="{FF2B5EF4-FFF2-40B4-BE49-F238E27FC236}">
                <a16:creationId xmlns:a16="http://schemas.microsoft.com/office/drawing/2014/main" id="{2EFCBAE6-ACDA-4FF8-8E2F-88AFE600764E}"/>
              </a:ext>
            </a:extLst>
          </p:cNvPr>
          <p:cNvSpPr>
            <a:spLocks noChangeShapeType="1"/>
          </p:cNvSpPr>
          <p:nvPr/>
        </p:nvSpPr>
        <p:spPr bwMode="auto">
          <a:xfrm>
            <a:off x="4572000" y="1795463"/>
            <a:ext cx="6858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3514" name="Text Box 28">
            <a:extLst>
              <a:ext uri="{FF2B5EF4-FFF2-40B4-BE49-F238E27FC236}">
                <a16:creationId xmlns:a16="http://schemas.microsoft.com/office/drawing/2014/main" id="{E0BF597D-A1FA-4C4D-A554-D1B10E58ED52}"/>
              </a:ext>
            </a:extLst>
          </p:cNvPr>
          <p:cNvSpPr txBox="1">
            <a:spLocks noChangeArrowheads="1"/>
          </p:cNvSpPr>
          <p:nvPr/>
        </p:nvSpPr>
        <p:spPr bwMode="auto">
          <a:xfrm>
            <a:off x="7620000" y="5529263"/>
            <a:ext cx="2495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a:solidFill>
                  <a:srgbClr val="FF0000"/>
                </a:solidFill>
                <a:latin typeface="楷体" panose="02010609060101010101" pitchFamily="49" charset="-122"/>
                <a:ea typeface="楷体" panose="02010609060101010101" pitchFamily="49" charset="-122"/>
              </a:rPr>
              <a:t>没有已传输但未被确认的分组</a:t>
            </a:r>
          </a:p>
        </p:txBody>
      </p:sp>
      <p:sp>
        <p:nvSpPr>
          <p:cNvPr id="63515" name="Line 29">
            <a:extLst>
              <a:ext uri="{FF2B5EF4-FFF2-40B4-BE49-F238E27FC236}">
                <a16:creationId xmlns:a16="http://schemas.microsoft.com/office/drawing/2014/main" id="{344A3189-F917-4EC2-858B-8D914888BC6A}"/>
              </a:ext>
            </a:extLst>
          </p:cNvPr>
          <p:cNvSpPr>
            <a:spLocks noChangeShapeType="1"/>
          </p:cNvSpPr>
          <p:nvPr/>
        </p:nvSpPr>
        <p:spPr bwMode="auto">
          <a:xfrm flipH="1">
            <a:off x="6934200" y="5681663"/>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3516" name="Text Box 30">
            <a:extLst>
              <a:ext uri="{FF2B5EF4-FFF2-40B4-BE49-F238E27FC236}">
                <a16:creationId xmlns:a16="http://schemas.microsoft.com/office/drawing/2014/main" id="{8D20BE5F-DE62-47B2-B667-D5BBF1596711}"/>
              </a:ext>
            </a:extLst>
          </p:cNvPr>
          <p:cNvSpPr txBox="1">
            <a:spLocks noChangeArrowheads="1"/>
          </p:cNvSpPr>
          <p:nvPr/>
        </p:nvSpPr>
        <p:spPr bwMode="auto">
          <a:xfrm>
            <a:off x="7620001" y="5986464"/>
            <a:ext cx="2519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a:solidFill>
                  <a:srgbClr val="FF0000"/>
                </a:solidFill>
                <a:latin typeface="楷体" panose="02010609060101010101" pitchFamily="49" charset="-122"/>
                <a:ea typeface="楷体" panose="02010609060101010101" pitchFamily="49" charset="-122"/>
              </a:rPr>
              <a:t>还有已传输但未被确认的分组</a:t>
            </a:r>
            <a:endParaRPr lang="en-US" altLang="zh-CN" sz="1400">
              <a:solidFill>
                <a:srgbClr val="FF0000"/>
              </a:solidFill>
              <a:latin typeface="楷体" panose="02010609060101010101" pitchFamily="49" charset="-122"/>
              <a:ea typeface="楷体" panose="02010609060101010101" pitchFamily="49" charset="-122"/>
            </a:endParaRPr>
          </a:p>
          <a:p>
            <a:r>
              <a:rPr lang="en-US" altLang="zh-CN" sz="1400">
                <a:solidFill>
                  <a:srgbClr val="FF0000"/>
                </a:solidFill>
                <a:latin typeface="楷体" panose="02010609060101010101" pitchFamily="49" charset="-122"/>
                <a:ea typeface="楷体" panose="02010609060101010101" pitchFamily="49" charset="-122"/>
              </a:rPr>
              <a:t>(</a:t>
            </a:r>
            <a:r>
              <a:rPr lang="zh-CN" altLang="en-US" sz="1400">
                <a:solidFill>
                  <a:srgbClr val="FF0000"/>
                </a:solidFill>
                <a:latin typeface="楷体" panose="02010609060101010101" pitchFamily="49" charset="-122"/>
                <a:ea typeface="楷体" panose="02010609060101010101" pitchFamily="49" charset="-122"/>
              </a:rPr>
              <a:t>为</a:t>
            </a:r>
            <a:r>
              <a:rPr lang="en-US" altLang="zh-CN" sz="1400">
                <a:solidFill>
                  <a:srgbClr val="FF0000"/>
                </a:solidFill>
                <a:latin typeface="楷体" panose="02010609060101010101" pitchFamily="49" charset="-122"/>
                <a:ea typeface="楷体" panose="02010609060101010101" pitchFamily="49" charset="-122"/>
              </a:rPr>
              <a:t>base</a:t>
            </a:r>
            <a:r>
              <a:rPr lang="zh-CN" altLang="en-US" sz="1400">
                <a:solidFill>
                  <a:srgbClr val="FF0000"/>
                </a:solidFill>
                <a:latin typeface="楷体" panose="02010609060101010101" pitchFamily="49" charset="-122"/>
                <a:ea typeface="楷体" panose="02010609060101010101" pitchFamily="49" charset="-122"/>
              </a:rPr>
              <a:t>启动定时器）</a:t>
            </a:r>
          </a:p>
        </p:txBody>
      </p:sp>
      <p:sp>
        <p:nvSpPr>
          <p:cNvPr id="63517" name="Line 31">
            <a:extLst>
              <a:ext uri="{FF2B5EF4-FFF2-40B4-BE49-F238E27FC236}">
                <a16:creationId xmlns:a16="http://schemas.microsoft.com/office/drawing/2014/main" id="{7B6B3B83-9205-4970-84BF-0DBFCDB1CBA8}"/>
              </a:ext>
            </a:extLst>
          </p:cNvPr>
          <p:cNvSpPr>
            <a:spLocks noChangeShapeType="1"/>
          </p:cNvSpPr>
          <p:nvPr/>
        </p:nvSpPr>
        <p:spPr bwMode="auto">
          <a:xfrm flipH="1">
            <a:off x="6096000" y="6138863"/>
            <a:ext cx="16002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3518" name="Text Box 32">
            <a:extLst>
              <a:ext uri="{FF2B5EF4-FFF2-40B4-BE49-F238E27FC236}">
                <a16:creationId xmlns:a16="http://schemas.microsoft.com/office/drawing/2014/main" id="{66C6F231-A1C4-4DBA-9C4A-5C639A3B7601}"/>
              </a:ext>
            </a:extLst>
          </p:cNvPr>
          <p:cNvSpPr txBox="1">
            <a:spLocks noChangeArrowheads="1"/>
          </p:cNvSpPr>
          <p:nvPr/>
        </p:nvSpPr>
        <p:spPr bwMode="auto">
          <a:xfrm>
            <a:off x="1981201" y="4919664"/>
            <a:ext cx="2519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a:solidFill>
                  <a:srgbClr val="FF0000"/>
                </a:solidFill>
                <a:latin typeface="楷体" panose="02010609060101010101" pitchFamily="49" charset="-122"/>
                <a:ea typeface="楷体" panose="02010609060101010101" pitchFamily="49" charset="-122"/>
              </a:rPr>
              <a:t>移动窗口的起始位置到</a:t>
            </a:r>
          </a:p>
          <a:p>
            <a:r>
              <a:rPr lang="zh-CN" altLang="en-US" sz="1400">
                <a:solidFill>
                  <a:srgbClr val="FF0000"/>
                </a:solidFill>
                <a:latin typeface="楷体" panose="02010609060101010101" pitchFamily="49" charset="-122"/>
                <a:ea typeface="楷体" panose="02010609060101010101" pitchFamily="49" charset="-122"/>
              </a:rPr>
              <a:t>确认序号（</a:t>
            </a:r>
            <a:r>
              <a:rPr lang="en-US" altLang="zh-CN" sz="1400">
                <a:solidFill>
                  <a:srgbClr val="FF0000"/>
                </a:solidFill>
                <a:latin typeface="楷体" panose="02010609060101010101" pitchFamily="49" charset="-122"/>
                <a:ea typeface="楷体" panose="02010609060101010101" pitchFamily="49" charset="-122"/>
              </a:rPr>
              <a:t>ack(n)</a:t>
            </a:r>
            <a:r>
              <a:rPr lang="zh-CN" altLang="en-US" sz="1400">
                <a:solidFill>
                  <a:srgbClr val="FF0000"/>
                </a:solidFill>
                <a:latin typeface="楷体" panose="02010609060101010101" pitchFamily="49" charset="-122"/>
                <a:ea typeface="楷体" panose="02010609060101010101" pitchFamily="49" charset="-122"/>
              </a:rPr>
              <a:t>）的下一个</a:t>
            </a:r>
          </a:p>
        </p:txBody>
      </p:sp>
      <p:sp>
        <p:nvSpPr>
          <p:cNvPr id="63519" name="Line 33">
            <a:extLst>
              <a:ext uri="{FF2B5EF4-FFF2-40B4-BE49-F238E27FC236}">
                <a16:creationId xmlns:a16="http://schemas.microsoft.com/office/drawing/2014/main" id="{D3A49659-5BCF-4B5A-B949-736AF6101E45}"/>
              </a:ext>
            </a:extLst>
          </p:cNvPr>
          <p:cNvSpPr>
            <a:spLocks noChangeShapeType="1"/>
          </p:cNvSpPr>
          <p:nvPr/>
        </p:nvSpPr>
        <p:spPr bwMode="auto">
          <a:xfrm>
            <a:off x="3657600" y="5072063"/>
            <a:ext cx="12954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3520" name="Text Box 26">
            <a:extLst>
              <a:ext uri="{FF2B5EF4-FFF2-40B4-BE49-F238E27FC236}">
                <a16:creationId xmlns:a16="http://schemas.microsoft.com/office/drawing/2014/main" id="{C5E311AC-CF3F-4B6A-92D6-89C176D4CFD6}"/>
              </a:ext>
            </a:extLst>
          </p:cNvPr>
          <p:cNvSpPr txBox="1">
            <a:spLocks noChangeArrowheads="1"/>
          </p:cNvSpPr>
          <p:nvPr/>
        </p:nvSpPr>
        <p:spPr bwMode="auto">
          <a:xfrm>
            <a:off x="7643813" y="549276"/>
            <a:ext cx="1981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a:solidFill>
                  <a:srgbClr val="FF0000"/>
                </a:solidFill>
                <a:latin typeface="楷体" panose="02010609060101010101" pitchFamily="49" charset="-122"/>
                <a:ea typeface="楷体" panose="02010609060101010101" pitchFamily="49" charset="-122"/>
              </a:rPr>
              <a:t>检查发送窗口是否已满</a:t>
            </a:r>
            <a:endParaRPr lang="en-US" altLang="zh-CN" sz="1400">
              <a:solidFill>
                <a:srgbClr val="FF0000"/>
              </a:solidFill>
              <a:latin typeface="楷体" panose="02010609060101010101" pitchFamily="49" charset="-122"/>
              <a:ea typeface="楷体" panose="02010609060101010101" pitchFamily="49" charset="-122"/>
            </a:endParaRPr>
          </a:p>
        </p:txBody>
      </p:sp>
      <p:cxnSp>
        <p:nvCxnSpPr>
          <p:cNvPr id="36" name="直接箭头连接符 35">
            <a:extLst>
              <a:ext uri="{FF2B5EF4-FFF2-40B4-BE49-F238E27FC236}">
                <a16:creationId xmlns:a16="http://schemas.microsoft.com/office/drawing/2014/main" id="{59B842B4-8C26-4693-9D6D-F99D061D791E}"/>
              </a:ext>
            </a:extLst>
          </p:cNvPr>
          <p:cNvCxnSpPr>
            <a:stCxn id="63520" idx="1"/>
          </p:cNvCxnSpPr>
          <p:nvPr/>
        </p:nvCxnSpPr>
        <p:spPr>
          <a:xfrm rot="10800000" flipV="1">
            <a:off x="6743701" y="703264"/>
            <a:ext cx="900113" cy="638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3522" name="TextBox 36">
            <a:extLst>
              <a:ext uri="{FF2B5EF4-FFF2-40B4-BE49-F238E27FC236}">
                <a16:creationId xmlns:a16="http://schemas.microsoft.com/office/drawing/2014/main" id="{DB30947F-0AD5-4A6A-9788-72D26E3254B3}"/>
              </a:ext>
            </a:extLst>
          </p:cNvPr>
          <p:cNvSpPr txBox="1">
            <a:spLocks noChangeArrowheads="1"/>
          </p:cNvSpPr>
          <p:nvPr/>
        </p:nvSpPr>
        <p:spPr bwMode="auto">
          <a:xfrm>
            <a:off x="1524000" y="3500439"/>
            <a:ext cx="14160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楷体" panose="02010609060101010101" pitchFamily="49" charset="-122"/>
                <a:ea typeface="楷体" panose="02010609060101010101" pitchFamily="49" charset="-122"/>
              </a:rPr>
              <a:t>下一个可用的</a:t>
            </a:r>
            <a:endParaRPr lang="en-US" altLang="zh-CN" sz="1600">
              <a:latin typeface="楷体" panose="02010609060101010101" pitchFamily="49" charset="-122"/>
              <a:ea typeface="楷体" panose="02010609060101010101" pitchFamily="49" charset="-122"/>
            </a:endParaRPr>
          </a:p>
          <a:p>
            <a:r>
              <a:rPr lang="zh-CN" altLang="en-US" sz="1600">
                <a:latin typeface="楷体" panose="02010609060101010101" pitchFamily="49" charset="-122"/>
                <a:ea typeface="楷体" panose="02010609060101010101" pitchFamily="49" charset="-122"/>
              </a:rPr>
              <a:t>发送序号</a:t>
            </a:r>
          </a:p>
        </p:txBody>
      </p:sp>
      <p:cxnSp>
        <p:nvCxnSpPr>
          <p:cNvPr id="39" name="直接箭头连接符 38">
            <a:extLst>
              <a:ext uri="{FF2B5EF4-FFF2-40B4-BE49-F238E27FC236}">
                <a16:creationId xmlns:a16="http://schemas.microsoft.com/office/drawing/2014/main" id="{0A927609-2C98-4E85-BB48-9E955A3582B9}"/>
              </a:ext>
            </a:extLst>
          </p:cNvPr>
          <p:cNvCxnSpPr>
            <a:stCxn id="63522" idx="0"/>
          </p:cNvCxnSpPr>
          <p:nvPr/>
        </p:nvCxnSpPr>
        <p:spPr>
          <a:xfrm rot="5400000" flipH="1" flipV="1">
            <a:off x="2616200" y="3044825"/>
            <a:ext cx="71438" cy="8397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CF9458CB-5C2A-207F-761B-886EC46AABD4}"/>
              </a:ext>
            </a:extLst>
          </p:cNvPr>
          <p:cNvSpPr txBox="1"/>
          <p:nvPr/>
        </p:nvSpPr>
        <p:spPr>
          <a:xfrm>
            <a:off x="45678" y="5764214"/>
            <a:ext cx="4319154" cy="646331"/>
          </a:xfrm>
          <a:prstGeom prst="rect">
            <a:avLst/>
          </a:prstGeom>
          <a:noFill/>
        </p:spPr>
        <p:txBody>
          <a:bodyPr wrap="square">
            <a:spAutoFit/>
          </a:bodyPr>
          <a:lstStyle/>
          <a:p>
            <a:r>
              <a:rPr lang="zh-CN" altLang="en-US" dirty="0"/>
              <a:t>思考为什么发送方收到数据分组后，不是</a:t>
            </a:r>
            <a:r>
              <a:rPr lang="en-US" altLang="zh-CN" dirty="0"/>
              <a:t>base++,</a:t>
            </a:r>
            <a:r>
              <a:rPr lang="zh-CN" altLang="en-US" dirty="0"/>
              <a:t>而是</a:t>
            </a:r>
            <a:r>
              <a:rPr lang="en-US" altLang="zh-CN" dirty="0"/>
              <a:t>base = </a:t>
            </a:r>
            <a:r>
              <a:rPr lang="en-US" altLang="zh-CN" dirty="0" err="1"/>
              <a:t>getacknum</a:t>
            </a:r>
            <a:r>
              <a:rPr lang="en-US" altLang="zh-CN" dirty="0"/>
              <a:t>(</a:t>
            </a:r>
            <a:r>
              <a:rPr lang="en-US" altLang="zh-CN" dirty="0" err="1"/>
              <a:t>rcvpkt</a:t>
            </a:r>
            <a:r>
              <a:rPr lang="en-US" altLang="zh-CN" dirty="0"/>
              <a:t>)+1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Oval 2">
            <a:extLst>
              <a:ext uri="{FF2B5EF4-FFF2-40B4-BE49-F238E27FC236}">
                <a16:creationId xmlns:a16="http://schemas.microsoft.com/office/drawing/2014/main" id="{D3D7B31C-6D0F-4DBE-ACFE-DA1FF5D3FC81}"/>
              </a:ext>
            </a:extLst>
          </p:cNvPr>
          <p:cNvSpPr>
            <a:spLocks noChangeArrowheads="1"/>
          </p:cNvSpPr>
          <p:nvPr/>
        </p:nvSpPr>
        <p:spPr bwMode="auto">
          <a:xfrm>
            <a:off x="4724400" y="1855788"/>
            <a:ext cx="685800" cy="685800"/>
          </a:xfrm>
          <a:prstGeom prst="ellipse">
            <a:avLst/>
          </a:prstGeom>
          <a:solidFill>
            <a:srgbClr val="339933"/>
          </a:solidFill>
          <a:ln w="19050">
            <a:solidFill>
              <a:srgbClr val="0099FF"/>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5539" name="Rectangle 3">
            <a:extLst>
              <a:ext uri="{FF2B5EF4-FFF2-40B4-BE49-F238E27FC236}">
                <a16:creationId xmlns:a16="http://schemas.microsoft.com/office/drawing/2014/main" id="{34540459-7DA9-4009-BA0C-A321B4B7224C}"/>
              </a:ext>
            </a:extLst>
          </p:cNvPr>
          <p:cNvSpPr>
            <a:spLocks noGrp="1" noChangeArrowheads="1"/>
          </p:cNvSpPr>
          <p:nvPr>
            <p:ph type="title"/>
          </p:nvPr>
        </p:nvSpPr>
        <p:spPr>
          <a:xfrm>
            <a:off x="441325" y="-401211"/>
            <a:ext cx="10515600" cy="1325563"/>
          </a:xfrm>
        </p:spPr>
        <p:txBody>
          <a:bodyPr/>
          <a:lstStyle/>
          <a:p>
            <a:r>
              <a:rPr lang="en-US" altLang="zh-CN" sz="2800" dirty="0"/>
              <a:t>GBN: </a:t>
            </a:r>
            <a:r>
              <a:rPr lang="zh-CN" altLang="en-US" sz="2800" dirty="0"/>
              <a:t>接收方的扩展 </a:t>
            </a:r>
            <a:r>
              <a:rPr lang="en-US" altLang="zh-CN" sz="2800" dirty="0"/>
              <a:t>FSM</a:t>
            </a:r>
            <a:endParaRPr lang="en-US" altLang="zh-CN" dirty="0"/>
          </a:p>
        </p:txBody>
      </p:sp>
      <p:sp>
        <p:nvSpPr>
          <p:cNvPr id="65540" name="Rectangle 4">
            <a:extLst>
              <a:ext uri="{FF2B5EF4-FFF2-40B4-BE49-F238E27FC236}">
                <a16:creationId xmlns:a16="http://schemas.microsoft.com/office/drawing/2014/main" id="{8915814B-B414-4A8F-B05B-581635AC9A37}"/>
              </a:ext>
            </a:extLst>
          </p:cNvPr>
          <p:cNvSpPr>
            <a:spLocks noGrp="1" noChangeArrowheads="1"/>
          </p:cNvSpPr>
          <p:nvPr>
            <p:ph type="body" sz="half" idx="2"/>
          </p:nvPr>
        </p:nvSpPr>
        <p:spPr>
          <a:xfrm>
            <a:off x="2351089" y="3527426"/>
            <a:ext cx="8148637" cy="2854325"/>
          </a:xfrm>
        </p:spPr>
        <p:txBody>
          <a:bodyPr/>
          <a:lstStyle/>
          <a:p>
            <a:pPr>
              <a:buFont typeface="Wingdings" panose="05000000000000000000" pitchFamily="2" charset="2"/>
              <a:buNone/>
            </a:pPr>
            <a:r>
              <a:rPr lang="en-US" altLang="zh-CN" sz="2400">
                <a:latin typeface="楷体" panose="02010609060101010101" pitchFamily="49" charset="-122"/>
                <a:ea typeface="楷体" panose="02010609060101010101" pitchFamily="49" charset="-122"/>
              </a:rPr>
              <a:t>ACK-only: </a:t>
            </a:r>
            <a:r>
              <a:rPr lang="zh-CN" altLang="en-US" sz="2400">
                <a:latin typeface="楷体" panose="02010609060101010101" pitchFamily="49" charset="-122"/>
                <a:ea typeface="楷体" panose="02010609060101010101" pitchFamily="49" charset="-122"/>
              </a:rPr>
              <a:t>对</a:t>
            </a:r>
            <a:r>
              <a:rPr lang="zh-CN" altLang="en-US" sz="2400">
                <a:solidFill>
                  <a:srgbClr val="FF0000"/>
                </a:solidFill>
                <a:latin typeface="楷体" panose="02010609060101010101" pitchFamily="49" charset="-122"/>
                <a:ea typeface="楷体" panose="02010609060101010101" pitchFamily="49" charset="-122"/>
              </a:rPr>
              <a:t>正确按序到达</a:t>
            </a:r>
            <a:r>
              <a:rPr lang="zh-CN" altLang="en-US" sz="2400">
                <a:latin typeface="楷体" panose="02010609060101010101" pitchFamily="49" charset="-122"/>
                <a:ea typeface="楷体" panose="02010609060101010101" pitchFamily="49" charset="-122"/>
              </a:rPr>
              <a:t>的分组发送</a:t>
            </a:r>
            <a:r>
              <a:rPr lang="en-US" altLang="zh-CN" sz="2400">
                <a:latin typeface="楷体" panose="02010609060101010101" pitchFamily="49" charset="-122"/>
                <a:ea typeface="楷体" panose="02010609060101010101" pitchFamily="49" charset="-122"/>
              </a:rPr>
              <a:t>ACK</a:t>
            </a:r>
          </a:p>
          <a:p>
            <a:pPr lvl="1"/>
            <a:r>
              <a:rPr lang="zh-CN" altLang="en-US" sz="2000">
                <a:latin typeface="楷体" panose="02010609060101010101" pitchFamily="49" charset="-122"/>
                <a:ea typeface="楷体" panose="02010609060101010101" pitchFamily="49" charset="-122"/>
              </a:rPr>
              <a:t>可能会产生重复的</a:t>
            </a:r>
            <a:r>
              <a:rPr lang="en-US" altLang="zh-CN" sz="2000">
                <a:latin typeface="楷体" panose="02010609060101010101" pitchFamily="49" charset="-122"/>
                <a:ea typeface="楷体" panose="02010609060101010101" pitchFamily="49" charset="-122"/>
              </a:rPr>
              <a:t>ACK</a:t>
            </a:r>
          </a:p>
          <a:p>
            <a:pPr lvl="1"/>
            <a:r>
              <a:rPr lang="zh-CN" altLang="en-US" sz="2000">
                <a:latin typeface="楷体" panose="02010609060101010101" pitchFamily="49" charset="-122"/>
                <a:ea typeface="楷体" panose="02010609060101010101" pitchFamily="49" charset="-122"/>
              </a:rPr>
              <a:t>需要记住期待序号</a:t>
            </a:r>
            <a:r>
              <a:rPr lang="en-US" altLang="zh-CN" sz="2000">
                <a:latin typeface="楷体" panose="02010609060101010101" pitchFamily="49" charset="-122"/>
                <a:ea typeface="楷体" panose="02010609060101010101" pitchFamily="49" charset="-122"/>
              </a:rPr>
              <a:t> expectedseqnum</a:t>
            </a:r>
          </a:p>
          <a:p>
            <a:r>
              <a:rPr lang="zh-CN" altLang="en-US" sz="2400">
                <a:solidFill>
                  <a:srgbClr val="FF0000"/>
                </a:solidFill>
                <a:latin typeface="楷体" panose="02010609060101010101" pitchFamily="49" charset="-122"/>
                <a:ea typeface="楷体" panose="02010609060101010101" pitchFamily="49" charset="-122"/>
              </a:rPr>
              <a:t>失序分组</a:t>
            </a:r>
            <a:r>
              <a:rPr lang="zh-CN" altLang="en-US" sz="2400">
                <a:latin typeface="楷体" panose="02010609060101010101" pitchFamily="49" charset="-122"/>
                <a:ea typeface="楷体" panose="02010609060101010101" pitchFamily="49" charset="-122"/>
              </a:rPr>
              <a:t>或</a:t>
            </a:r>
            <a:r>
              <a:rPr lang="zh-CN" altLang="en-US" sz="2400">
                <a:solidFill>
                  <a:srgbClr val="FF0000"/>
                </a:solidFill>
                <a:latin typeface="楷体" panose="02010609060101010101" pitchFamily="49" charset="-122"/>
                <a:ea typeface="楷体" panose="02010609060101010101" pitchFamily="49" charset="-122"/>
              </a:rPr>
              <a:t>损坏分组</a:t>
            </a:r>
            <a:r>
              <a:rPr lang="en-US" altLang="zh-CN" sz="2400">
                <a:latin typeface="楷体" panose="02010609060101010101" pitchFamily="49" charset="-122"/>
                <a:ea typeface="楷体" panose="02010609060101010101" pitchFamily="49" charset="-122"/>
              </a:rPr>
              <a:t>: </a:t>
            </a:r>
          </a:p>
          <a:p>
            <a:pPr lvl="1"/>
            <a:r>
              <a:rPr lang="zh-CN" altLang="en-US" sz="2000">
                <a:latin typeface="楷体" panose="02010609060101010101" pitchFamily="49" charset="-122"/>
                <a:ea typeface="楷体" panose="02010609060101010101" pitchFamily="49" charset="-122"/>
              </a:rPr>
              <a:t>丢弃</a:t>
            </a:r>
            <a:r>
              <a:rPr lang="en-US" altLang="zh-CN" sz="2000">
                <a:latin typeface="楷体" panose="02010609060101010101" pitchFamily="49" charset="-122"/>
                <a:ea typeface="楷体" panose="02010609060101010101" pitchFamily="49" charset="-122"/>
              </a:rPr>
              <a:t> (</a:t>
            </a:r>
            <a:r>
              <a:rPr lang="zh-CN" altLang="en-US" sz="2000">
                <a:latin typeface="楷体" panose="02010609060101010101" pitchFamily="49" charset="-122"/>
                <a:ea typeface="楷体" panose="02010609060101010101" pitchFamily="49" charset="-122"/>
              </a:rPr>
              <a:t>不缓存</a:t>
            </a:r>
            <a:r>
              <a:rPr lang="en-US" altLang="zh-CN" sz="2000">
                <a:latin typeface="楷体" panose="02010609060101010101" pitchFamily="49" charset="-122"/>
                <a:ea typeface="楷体" panose="02010609060101010101" pitchFamily="49" charset="-122"/>
              </a:rPr>
              <a:t>) -&gt; </a:t>
            </a:r>
            <a:r>
              <a:rPr lang="zh-CN" altLang="en-US" sz="2000">
                <a:solidFill>
                  <a:srgbClr val="FF0000"/>
                </a:solidFill>
                <a:latin typeface="楷体" panose="02010609060101010101" pitchFamily="49" charset="-122"/>
                <a:ea typeface="楷体" panose="02010609060101010101" pitchFamily="49" charset="-122"/>
              </a:rPr>
              <a:t>接收方无缓存</a:t>
            </a:r>
            <a:r>
              <a:rPr lang="en-US" altLang="zh-CN" sz="2000">
                <a:latin typeface="楷体" panose="02010609060101010101" pitchFamily="49" charset="-122"/>
                <a:ea typeface="楷体" panose="02010609060101010101" pitchFamily="49" charset="-122"/>
              </a:rPr>
              <a:t>!</a:t>
            </a:r>
          </a:p>
          <a:p>
            <a:pPr lvl="1"/>
            <a:r>
              <a:rPr lang="zh-CN" altLang="en-US" sz="2000">
                <a:solidFill>
                  <a:srgbClr val="FF0000"/>
                </a:solidFill>
                <a:latin typeface="楷体" panose="02010609060101010101" pitchFamily="49" charset="-122"/>
                <a:ea typeface="楷体" panose="02010609060101010101" pitchFamily="49" charset="-122"/>
              </a:rPr>
              <a:t>重发正确按序到达的最高序号分组</a:t>
            </a:r>
            <a:r>
              <a:rPr lang="zh-CN" altLang="en-US" sz="2000">
                <a:latin typeface="楷体" panose="02010609060101010101" pitchFamily="49" charset="-122"/>
                <a:ea typeface="楷体" panose="02010609060101010101" pitchFamily="49" charset="-122"/>
              </a:rPr>
              <a:t>的</a:t>
            </a:r>
            <a:r>
              <a:rPr lang="en-US" altLang="zh-CN" sz="2000">
                <a:latin typeface="楷体" panose="02010609060101010101" pitchFamily="49" charset="-122"/>
                <a:ea typeface="楷体" panose="02010609060101010101" pitchFamily="49" charset="-122"/>
              </a:rPr>
              <a:t>ACK</a:t>
            </a:r>
          </a:p>
          <a:p>
            <a:pPr lvl="1"/>
            <a:r>
              <a:rPr lang="zh-CN" altLang="en-US" sz="2000">
                <a:latin typeface="楷体" panose="02010609060101010101" pitchFamily="49" charset="-122"/>
                <a:ea typeface="楷体" panose="02010609060101010101" pitchFamily="49" charset="-122"/>
              </a:rPr>
              <a:t>每次发送的</a:t>
            </a:r>
            <a:r>
              <a:rPr lang="en-US" altLang="zh-CN" sz="2000">
                <a:latin typeface="楷体" panose="02010609060101010101" pitchFamily="49" charset="-122"/>
                <a:ea typeface="楷体" panose="02010609060101010101" pitchFamily="49" charset="-122"/>
              </a:rPr>
              <a:t>ACK</a:t>
            </a:r>
            <a:r>
              <a:rPr lang="zh-CN" altLang="en-US" sz="2000">
                <a:latin typeface="楷体" panose="02010609060101010101" pitchFamily="49" charset="-122"/>
                <a:ea typeface="楷体" panose="02010609060101010101" pitchFamily="49" charset="-122"/>
              </a:rPr>
              <a:t>一定是对正确按序到达的最高序号分组的确认</a:t>
            </a:r>
          </a:p>
        </p:txBody>
      </p:sp>
      <p:sp>
        <p:nvSpPr>
          <p:cNvPr id="65541" name="Oval 5">
            <a:extLst>
              <a:ext uri="{FF2B5EF4-FFF2-40B4-BE49-F238E27FC236}">
                <a16:creationId xmlns:a16="http://schemas.microsoft.com/office/drawing/2014/main" id="{9D293983-7EA2-4A66-9A2A-76605FE5F954}"/>
              </a:ext>
            </a:extLst>
          </p:cNvPr>
          <p:cNvSpPr>
            <a:spLocks noChangeArrowheads="1"/>
          </p:cNvSpPr>
          <p:nvPr/>
        </p:nvSpPr>
        <p:spPr bwMode="auto">
          <a:xfrm>
            <a:off x="4683125" y="1916114"/>
            <a:ext cx="666750" cy="657225"/>
          </a:xfrm>
          <a:prstGeom prst="ellipse">
            <a:avLst/>
          </a:prstGeom>
          <a:solidFill>
            <a:srgbClr val="FFFFFF"/>
          </a:solidFill>
          <a:ln w="19050">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1600">
              <a:latin typeface="Comic Sans MS" panose="030F0702030302020204" pitchFamily="66" charset="0"/>
            </a:endParaRPr>
          </a:p>
        </p:txBody>
      </p:sp>
      <p:sp>
        <p:nvSpPr>
          <p:cNvPr id="65542" name="Text Box 6">
            <a:extLst>
              <a:ext uri="{FF2B5EF4-FFF2-40B4-BE49-F238E27FC236}">
                <a16:creationId xmlns:a16="http://schemas.microsoft.com/office/drawing/2014/main" id="{F11667A1-4725-4FAE-81C3-3F73EB8B0C1C}"/>
              </a:ext>
            </a:extLst>
          </p:cNvPr>
          <p:cNvSpPr txBox="1">
            <a:spLocks noChangeArrowheads="1"/>
          </p:cNvSpPr>
          <p:nvPr/>
        </p:nvSpPr>
        <p:spPr bwMode="auto">
          <a:xfrm>
            <a:off x="4592638" y="2084389"/>
            <a:ext cx="8001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t>等待</a:t>
            </a:r>
            <a:endParaRPr lang="zh-CN" altLang="en-US" sz="1600">
              <a:latin typeface="Times New Roman" panose="02020603050405020304" pitchFamily="18" charset="0"/>
            </a:endParaRPr>
          </a:p>
        </p:txBody>
      </p:sp>
      <p:sp>
        <p:nvSpPr>
          <p:cNvPr id="65543" name="Line 7">
            <a:extLst>
              <a:ext uri="{FF2B5EF4-FFF2-40B4-BE49-F238E27FC236}">
                <a16:creationId xmlns:a16="http://schemas.microsoft.com/office/drawing/2014/main" id="{187CFFEB-13AA-4C0D-BC6F-577374444EB0}"/>
              </a:ext>
            </a:extLst>
          </p:cNvPr>
          <p:cNvSpPr>
            <a:spLocks noChangeShapeType="1"/>
          </p:cNvSpPr>
          <p:nvPr/>
        </p:nvSpPr>
        <p:spPr bwMode="auto">
          <a:xfrm>
            <a:off x="2368550" y="1755776"/>
            <a:ext cx="2298700" cy="474663"/>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544" name="Text Box 8">
            <a:extLst>
              <a:ext uri="{FF2B5EF4-FFF2-40B4-BE49-F238E27FC236}">
                <a16:creationId xmlns:a16="http://schemas.microsoft.com/office/drawing/2014/main" id="{0BE94B37-56B2-4DBC-B99F-FAFD5BBDD8E1}"/>
              </a:ext>
            </a:extLst>
          </p:cNvPr>
          <p:cNvSpPr txBox="1">
            <a:spLocks noChangeArrowheads="1"/>
          </p:cNvSpPr>
          <p:nvPr/>
        </p:nvSpPr>
        <p:spPr bwMode="auto">
          <a:xfrm>
            <a:off x="4081463" y="1343026"/>
            <a:ext cx="161766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t>udt_send(sndpkt)</a:t>
            </a:r>
            <a:endParaRPr lang="en-US" altLang="zh-CN" sz="1400">
              <a:latin typeface="Times New Roman" panose="02020603050405020304" pitchFamily="18" charset="0"/>
            </a:endParaRPr>
          </a:p>
        </p:txBody>
      </p:sp>
      <p:sp>
        <p:nvSpPr>
          <p:cNvPr id="65545" name="Text Box 9">
            <a:extLst>
              <a:ext uri="{FF2B5EF4-FFF2-40B4-BE49-F238E27FC236}">
                <a16:creationId xmlns:a16="http://schemas.microsoft.com/office/drawing/2014/main" id="{67807DCD-2119-4A52-85A4-14EF60CBCFEF}"/>
              </a:ext>
            </a:extLst>
          </p:cNvPr>
          <p:cNvSpPr txBox="1">
            <a:spLocks noChangeArrowheads="1"/>
          </p:cNvSpPr>
          <p:nvPr/>
        </p:nvSpPr>
        <p:spPr bwMode="auto">
          <a:xfrm>
            <a:off x="4121150" y="1066800"/>
            <a:ext cx="72548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t>default</a:t>
            </a:r>
            <a:endParaRPr lang="en-US" altLang="zh-CN" sz="1400">
              <a:latin typeface="Times New Roman" panose="02020603050405020304" pitchFamily="18" charset="0"/>
            </a:endParaRPr>
          </a:p>
          <a:p>
            <a:pPr algn="ctr"/>
            <a:endParaRPr lang="zh-CN" altLang="en-US" sz="2400">
              <a:latin typeface="Times New Roman" panose="02020603050405020304" pitchFamily="18" charset="0"/>
            </a:endParaRPr>
          </a:p>
        </p:txBody>
      </p:sp>
      <p:sp>
        <p:nvSpPr>
          <p:cNvPr id="65546" name="Line 10">
            <a:extLst>
              <a:ext uri="{FF2B5EF4-FFF2-40B4-BE49-F238E27FC236}">
                <a16:creationId xmlns:a16="http://schemas.microsoft.com/office/drawing/2014/main" id="{0F615023-123B-4B79-B984-9D7EC94ED0C7}"/>
              </a:ext>
            </a:extLst>
          </p:cNvPr>
          <p:cNvSpPr>
            <a:spLocks noChangeShapeType="1"/>
          </p:cNvSpPr>
          <p:nvPr/>
        </p:nvSpPr>
        <p:spPr bwMode="auto">
          <a:xfrm>
            <a:off x="4202114" y="1363663"/>
            <a:ext cx="8159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47" name="Freeform 11">
            <a:extLst>
              <a:ext uri="{FF2B5EF4-FFF2-40B4-BE49-F238E27FC236}">
                <a16:creationId xmlns:a16="http://schemas.microsoft.com/office/drawing/2014/main" id="{B0E95E4C-4AE5-4A31-8438-B4A18EFE14DB}"/>
              </a:ext>
            </a:extLst>
          </p:cNvPr>
          <p:cNvSpPr>
            <a:spLocks/>
          </p:cNvSpPr>
          <p:nvPr/>
        </p:nvSpPr>
        <p:spPr bwMode="auto">
          <a:xfrm>
            <a:off x="5356226" y="1658939"/>
            <a:ext cx="828675" cy="1152525"/>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548" name="Text Box 12">
            <a:extLst>
              <a:ext uri="{FF2B5EF4-FFF2-40B4-BE49-F238E27FC236}">
                <a16:creationId xmlns:a16="http://schemas.microsoft.com/office/drawing/2014/main" id="{C00582F0-999F-4E8E-BD66-45FAC7B771F1}"/>
              </a:ext>
            </a:extLst>
          </p:cNvPr>
          <p:cNvSpPr txBox="1">
            <a:spLocks noChangeArrowheads="1"/>
          </p:cNvSpPr>
          <p:nvPr/>
        </p:nvSpPr>
        <p:spPr bwMode="auto">
          <a:xfrm>
            <a:off x="5849939" y="1428751"/>
            <a:ext cx="3570287"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t>rdt_rcv(rcvpkt)</a:t>
            </a:r>
          </a:p>
          <a:p>
            <a:r>
              <a:rPr lang="en-US" altLang="zh-CN" sz="1400"/>
              <a:t>  &amp;&amp; notcurrupt(rcvpkt)</a:t>
            </a:r>
          </a:p>
          <a:p>
            <a:r>
              <a:rPr lang="en-US" altLang="zh-CN" sz="1400"/>
              <a:t>  &amp;&amp; hasseqnum(rcvpkt,expectedseqnum) </a:t>
            </a:r>
            <a:endParaRPr lang="en-US" altLang="zh-CN" sz="1400">
              <a:latin typeface="Times New Roman" panose="02020603050405020304" pitchFamily="18" charset="0"/>
            </a:endParaRPr>
          </a:p>
        </p:txBody>
      </p:sp>
      <p:sp>
        <p:nvSpPr>
          <p:cNvPr id="65549" name="Line 13">
            <a:extLst>
              <a:ext uri="{FF2B5EF4-FFF2-40B4-BE49-F238E27FC236}">
                <a16:creationId xmlns:a16="http://schemas.microsoft.com/office/drawing/2014/main" id="{164FC6E5-90E4-47D5-A66A-D2939A9DD612}"/>
              </a:ext>
            </a:extLst>
          </p:cNvPr>
          <p:cNvSpPr>
            <a:spLocks noChangeShapeType="1"/>
          </p:cNvSpPr>
          <p:nvPr/>
        </p:nvSpPr>
        <p:spPr bwMode="auto">
          <a:xfrm>
            <a:off x="5919788" y="2120900"/>
            <a:ext cx="3175000" cy="1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50" name="Text Box 14">
            <a:extLst>
              <a:ext uri="{FF2B5EF4-FFF2-40B4-BE49-F238E27FC236}">
                <a16:creationId xmlns:a16="http://schemas.microsoft.com/office/drawing/2014/main" id="{73B76F89-98E2-4066-AA65-38EC7F37AC97}"/>
              </a:ext>
            </a:extLst>
          </p:cNvPr>
          <p:cNvSpPr txBox="1">
            <a:spLocks noChangeArrowheads="1"/>
          </p:cNvSpPr>
          <p:nvPr/>
        </p:nvSpPr>
        <p:spPr bwMode="auto">
          <a:xfrm>
            <a:off x="5854701" y="2163764"/>
            <a:ext cx="4314825"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t>extract(rcvpkt,data)</a:t>
            </a:r>
          </a:p>
          <a:p>
            <a:r>
              <a:rPr lang="en-US" altLang="zh-CN" sz="1400"/>
              <a:t>deliver_data(data)</a:t>
            </a:r>
          </a:p>
          <a:p>
            <a:r>
              <a:rPr lang="en-US" altLang="zh-CN" sz="1400"/>
              <a:t>sndpkt = make_pkt(expectedseqnum,ACK,chksum)</a:t>
            </a:r>
          </a:p>
          <a:p>
            <a:r>
              <a:rPr lang="en-US" altLang="zh-CN" sz="1400"/>
              <a:t>udt_send(sndpkt)</a:t>
            </a:r>
          </a:p>
          <a:p>
            <a:r>
              <a:rPr lang="en-US" altLang="zh-CN" sz="1400"/>
              <a:t>expectedseqnum++</a:t>
            </a:r>
            <a:endParaRPr lang="en-US" altLang="zh-CN" sz="1400">
              <a:latin typeface="Times New Roman" panose="02020603050405020304" pitchFamily="18" charset="0"/>
            </a:endParaRPr>
          </a:p>
        </p:txBody>
      </p:sp>
      <p:sp>
        <p:nvSpPr>
          <p:cNvPr id="65551" name="Freeform 15">
            <a:extLst>
              <a:ext uri="{FF2B5EF4-FFF2-40B4-BE49-F238E27FC236}">
                <a16:creationId xmlns:a16="http://schemas.microsoft.com/office/drawing/2014/main" id="{8ADB9D96-49F8-4C66-A472-A3465834F9C9}"/>
              </a:ext>
            </a:extLst>
          </p:cNvPr>
          <p:cNvSpPr>
            <a:spLocks/>
          </p:cNvSpPr>
          <p:nvPr/>
        </p:nvSpPr>
        <p:spPr bwMode="auto">
          <a:xfrm rot="5142103" flipH="1">
            <a:off x="4829176" y="1135063"/>
            <a:ext cx="393700" cy="1152525"/>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552" name="Line 16">
            <a:extLst>
              <a:ext uri="{FF2B5EF4-FFF2-40B4-BE49-F238E27FC236}">
                <a16:creationId xmlns:a16="http://schemas.microsoft.com/office/drawing/2014/main" id="{8A848A55-A3E0-479B-9B28-E4E16AFC5D78}"/>
              </a:ext>
            </a:extLst>
          </p:cNvPr>
          <p:cNvSpPr>
            <a:spLocks noChangeShapeType="1"/>
          </p:cNvSpPr>
          <p:nvPr/>
        </p:nvSpPr>
        <p:spPr bwMode="auto">
          <a:xfrm>
            <a:off x="2308225" y="2168525"/>
            <a:ext cx="12382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53" name="Text Box 17">
            <a:extLst>
              <a:ext uri="{FF2B5EF4-FFF2-40B4-BE49-F238E27FC236}">
                <a16:creationId xmlns:a16="http://schemas.microsoft.com/office/drawing/2014/main" id="{A13DD3DA-21F4-435B-8DAC-AAA3A6EDB2A3}"/>
              </a:ext>
            </a:extLst>
          </p:cNvPr>
          <p:cNvSpPr txBox="1">
            <a:spLocks noChangeArrowheads="1"/>
          </p:cNvSpPr>
          <p:nvPr/>
        </p:nvSpPr>
        <p:spPr bwMode="auto">
          <a:xfrm>
            <a:off x="2286001" y="2312989"/>
            <a:ext cx="36417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solidFill>
                  <a:srgbClr val="FF0000"/>
                </a:solidFill>
              </a:rPr>
              <a:t>expectedseqnum=1</a:t>
            </a:r>
          </a:p>
          <a:p>
            <a:r>
              <a:rPr lang="en-US" altLang="zh-CN" sz="1400"/>
              <a:t>sndpkt =    </a:t>
            </a:r>
          </a:p>
          <a:p>
            <a:r>
              <a:rPr lang="en-US" altLang="zh-CN" sz="1400"/>
              <a:t>  make_pkt(</a:t>
            </a:r>
            <a:r>
              <a:rPr lang="en-US" altLang="zh-CN" sz="1400">
                <a:solidFill>
                  <a:srgbClr val="FF0000"/>
                </a:solidFill>
              </a:rPr>
              <a:t>0</a:t>
            </a:r>
            <a:r>
              <a:rPr lang="en-US" altLang="zh-CN" sz="1400"/>
              <a:t>,ACK,chksum)</a:t>
            </a:r>
          </a:p>
          <a:p>
            <a:endParaRPr lang="en-US" altLang="zh-CN" sz="1400">
              <a:latin typeface="Times New Roman" panose="02020603050405020304" pitchFamily="18" charset="0"/>
            </a:endParaRPr>
          </a:p>
          <a:p>
            <a:pPr algn="ctr"/>
            <a:endParaRPr lang="zh-CN" altLang="en-US" sz="2400">
              <a:latin typeface="Times New Roman" panose="02020603050405020304" pitchFamily="18" charset="0"/>
            </a:endParaRPr>
          </a:p>
        </p:txBody>
      </p:sp>
      <p:sp>
        <p:nvSpPr>
          <p:cNvPr id="65554" name="Text Box 18">
            <a:extLst>
              <a:ext uri="{FF2B5EF4-FFF2-40B4-BE49-F238E27FC236}">
                <a16:creationId xmlns:a16="http://schemas.microsoft.com/office/drawing/2014/main" id="{612899A1-93A6-487E-881E-DC622F59379E}"/>
              </a:ext>
            </a:extLst>
          </p:cNvPr>
          <p:cNvSpPr txBox="1">
            <a:spLocks noChangeArrowheads="1"/>
          </p:cNvSpPr>
          <p:nvPr/>
        </p:nvSpPr>
        <p:spPr bwMode="auto">
          <a:xfrm>
            <a:off x="2254250" y="1865313"/>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latin typeface="Symbol" panose="05050102010706020507" pitchFamily="18" charset="2"/>
              </a:rPr>
              <a:t>L</a:t>
            </a:r>
          </a:p>
        </p:txBody>
      </p:sp>
      <p:sp>
        <p:nvSpPr>
          <p:cNvPr id="65555" name="Text Box 19">
            <a:extLst>
              <a:ext uri="{FF2B5EF4-FFF2-40B4-BE49-F238E27FC236}">
                <a16:creationId xmlns:a16="http://schemas.microsoft.com/office/drawing/2014/main" id="{41466E6F-2816-4EDB-9893-BCF01AA7FF86}"/>
              </a:ext>
            </a:extLst>
          </p:cNvPr>
          <p:cNvSpPr txBox="1">
            <a:spLocks noChangeArrowheads="1"/>
          </p:cNvSpPr>
          <p:nvPr/>
        </p:nvSpPr>
        <p:spPr bwMode="auto">
          <a:xfrm>
            <a:off x="8458200" y="1220788"/>
            <a:ext cx="2012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solidFill>
                  <a:srgbClr val="FF0000"/>
                </a:solidFill>
                <a:latin typeface="楷体" panose="02010609060101010101" pitchFamily="49" charset="-122"/>
                <a:ea typeface="楷体" panose="02010609060101010101" pitchFamily="49" charset="-122"/>
              </a:rPr>
              <a:t>正确收到按序的分组</a:t>
            </a:r>
          </a:p>
        </p:txBody>
      </p:sp>
      <p:sp>
        <p:nvSpPr>
          <p:cNvPr id="65556" name="Line 20">
            <a:extLst>
              <a:ext uri="{FF2B5EF4-FFF2-40B4-BE49-F238E27FC236}">
                <a16:creationId xmlns:a16="http://schemas.microsoft.com/office/drawing/2014/main" id="{9875F4F6-4140-469F-96BE-078CA7BFECB7}"/>
              </a:ext>
            </a:extLst>
          </p:cNvPr>
          <p:cNvSpPr>
            <a:spLocks noChangeShapeType="1"/>
          </p:cNvSpPr>
          <p:nvPr/>
        </p:nvSpPr>
        <p:spPr bwMode="auto">
          <a:xfrm flipH="1">
            <a:off x="8382000" y="1524000"/>
            <a:ext cx="4572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5557" name="Text Box 21">
            <a:extLst>
              <a:ext uri="{FF2B5EF4-FFF2-40B4-BE49-F238E27FC236}">
                <a16:creationId xmlns:a16="http://schemas.microsoft.com/office/drawing/2014/main" id="{68E86A1A-A3C6-4B37-ACD9-D05444BA6D94}"/>
              </a:ext>
            </a:extLst>
          </p:cNvPr>
          <p:cNvSpPr txBox="1">
            <a:spLocks noChangeArrowheads="1"/>
          </p:cNvSpPr>
          <p:nvPr/>
        </p:nvSpPr>
        <p:spPr bwMode="auto">
          <a:xfrm>
            <a:off x="5283200" y="836613"/>
            <a:ext cx="3841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solidFill>
                  <a:srgbClr val="FF0000"/>
                </a:solidFill>
                <a:latin typeface="楷体" panose="02010609060101010101" pitchFamily="49" charset="-122"/>
                <a:ea typeface="楷体" panose="02010609060101010101" pitchFamily="49" charset="-122"/>
              </a:rPr>
              <a:t>其他情况下，丢弃分组，发送上次的确认</a:t>
            </a:r>
          </a:p>
        </p:txBody>
      </p:sp>
      <p:sp>
        <p:nvSpPr>
          <p:cNvPr id="65558" name="Line 22">
            <a:extLst>
              <a:ext uri="{FF2B5EF4-FFF2-40B4-BE49-F238E27FC236}">
                <a16:creationId xmlns:a16="http://schemas.microsoft.com/office/drawing/2014/main" id="{79DC8FCA-24E8-43BF-8248-D56CB6AEFF3F}"/>
              </a:ext>
            </a:extLst>
          </p:cNvPr>
          <p:cNvSpPr>
            <a:spLocks noChangeShapeType="1"/>
          </p:cNvSpPr>
          <p:nvPr/>
        </p:nvSpPr>
        <p:spPr bwMode="auto">
          <a:xfrm flipH="1">
            <a:off x="5159376" y="1125538"/>
            <a:ext cx="360363"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559" name="Text Box 23">
            <a:extLst>
              <a:ext uri="{FF2B5EF4-FFF2-40B4-BE49-F238E27FC236}">
                <a16:creationId xmlns:a16="http://schemas.microsoft.com/office/drawing/2014/main" id="{8655BDDD-7AFA-4FB8-951E-6AB9D238667E}"/>
              </a:ext>
            </a:extLst>
          </p:cNvPr>
          <p:cNvSpPr txBox="1">
            <a:spLocks noChangeArrowheads="1"/>
          </p:cNvSpPr>
          <p:nvPr/>
        </p:nvSpPr>
        <p:spPr bwMode="auto">
          <a:xfrm>
            <a:off x="2208213" y="3163888"/>
            <a:ext cx="11096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solidFill>
                  <a:srgbClr val="FF0000"/>
                </a:solidFill>
              </a:rPr>
              <a:t>为什么为</a:t>
            </a:r>
            <a:r>
              <a:rPr lang="en-US" altLang="zh-CN" sz="1600">
                <a:solidFill>
                  <a:srgbClr val="FF0000"/>
                </a:solidFill>
              </a:rPr>
              <a:t>0</a:t>
            </a:r>
          </a:p>
        </p:txBody>
      </p:sp>
      <p:sp>
        <p:nvSpPr>
          <p:cNvPr id="65560" name="Line 24">
            <a:extLst>
              <a:ext uri="{FF2B5EF4-FFF2-40B4-BE49-F238E27FC236}">
                <a16:creationId xmlns:a16="http://schemas.microsoft.com/office/drawing/2014/main" id="{73A1BCC9-797C-448F-B23A-FDD959BBBC10}"/>
              </a:ext>
            </a:extLst>
          </p:cNvPr>
          <p:cNvSpPr>
            <a:spLocks noChangeShapeType="1"/>
          </p:cNvSpPr>
          <p:nvPr/>
        </p:nvSpPr>
        <p:spPr bwMode="auto">
          <a:xfrm flipV="1">
            <a:off x="2927351" y="2997200"/>
            <a:ext cx="360363" cy="2873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30213" y="1349397"/>
            <a:ext cx="6009420" cy="5092216"/>
            <a:chOff x="486689" y="1443055"/>
            <a:chExt cx="6009420" cy="5092216"/>
          </a:xfrm>
        </p:grpSpPr>
        <p:sp>
          <p:nvSpPr>
            <p:cNvPr id="2" name="Text Box 5">
              <a:extLst>
                <a:ext uri="{FF2B5EF4-FFF2-40B4-BE49-F238E27FC236}">
                  <a16:creationId xmlns:a16="http://schemas.microsoft.com/office/drawing/2014/main" id="{541F9D0F-79A1-419E-8BD0-DF9941FC02B7}"/>
                </a:ext>
              </a:extLst>
            </p:cNvPr>
            <p:cNvSpPr txBox="1">
              <a:spLocks noChangeArrowheads="1"/>
            </p:cNvSpPr>
            <p:nvPr/>
          </p:nvSpPr>
          <p:spPr bwMode="auto">
            <a:xfrm>
              <a:off x="2907249" y="1443055"/>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endPar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 name="Text Box 6">
              <a:extLst>
                <a:ext uri="{FF2B5EF4-FFF2-40B4-BE49-F238E27FC236}">
                  <a16:creationId xmlns:a16="http://schemas.microsoft.com/office/drawing/2014/main" id="{E4CF0DEA-8B50-4019-A42B-4E9B53A1F1A8}"/>
                </a:ext>
              </a:extLst>
            </p:cNvPr>
            <p:cNvSpPr txBox="1">
              <a:spLocks noChangeArrowheads="1"/>
            </p:cNvSpPr>
            <p:nvPr/>
          </p:nvSpPr>
          <p:spPr bwMode="auto">
            <a:xfrm>
              <a:off x="5695890" y="1443055"/>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00B050"/>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endParaRPr lang="en-US" altLang="zh-CN" sz="1600" dirty="0">
                <a:solidFill>
                  <a:srgbClr val="00B05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 name="Line 14">
              <a:extLst>
                <a:ext uri="{FF2B5EF4-FFF2-40B4-BE49-F238E27FC236}">
                  <a16:creationId xmlns:a16="http://schemas.microsoft.com/office/drawing/2014/main" id="{87AF94FB-94D9-435B-8B3E-199003973838}"/>
                </a:ext>
              </a:extLst>
            </p:cNvPr>
            <p:cNvSpPr>
              <a:spLocks noChangeShapeType="1"/>
            </p:cNvSpPr>
            <p:nvPr/>
          </p:nvSpPr>
          <p:spPr bwMode="auto">
            <a:xfrm>
              <a:off x="5660987" y="1710677"/>
              <a:ext cx="23727" cy="48245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 name="Text Box 59">
              <a:extLst>
                <a:ext uri="{FF2B5EF4-FFF2-40B4-BE49-F238E27FC236}">
                  <a16:creationId xmlns:a16="http://schemas.microsoft.com/office/drawing/2014/main" id="{FBEA7652-F364-4849-AAB3-05BFD340828D}"/>
                </a:ext>
              </a:extLst>
            </p:cNvPr>
            <p:cNvSpPr txBox="1">
              <a:spLocks noChangeArrowheads="1"/>
            </p:cNvSpPr>
            <p:nvPr/>
          </p:nvSpPr>
          <p:spPr bwMode="auto">
            <a:xfrm>
              <a:off x="486689" y="1443055"/>
              <a:ext cx="15199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发送窗口</a:t>
              </a:r>
              <a:r>
                <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(N=4)</a:t>
              </a:r>
            </a:p>
          </p:txBody>
        </p:sp>
        <p:sp>
          <p:nvSpPr>
            <p:cNvPr id="6" name="Line 14">
              <a:extLst>
                <a:ext uri="{FF2B5EF4-FFF2-40B4-BE49-F238E27FC236}">
                  <a16:creationId xmlns:a16="http://schemas.microsoft.com/office/drawing/2014/main" id="{87AF94FB-94D9-435B-8B3E-199003973838}"/>
                </a:ext>
              </a:extLst>
            </p:cNvPr>
            <p:cNvSpPr>
              <a:spLocks noChangeShapeType="1"/>
            </p:cNvSpPr>
            <p:nvPr/>
          </p:nvSpPr>
          <p:spPr bwMode="auto">
            <a:xfrm flipH="1">
              <a:off x="3671754" y="1700213"/>
              <a:ext cx="56217" cy="48350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7" name="组合 86"/>
          <p:cNvGrpSpPr/>
          <p:nvPr/>
        </p:nvGrpSpPr>
        <p:grpSpPr>
          <a:xfrm>
            <a:off x="553642" y="1617019"/>
            <a:ext cx="5042856" cy="594570"/>
            <a:chOff x="610118" y="1710677"/>
            <a:chExt cx="5042856" cy="594570"/>
          </a:xfrm>
        </p:grpSpPr>
        <p:grpSp>
          <p:nvGrpSpPr>
            <p:cNvPr id="64" name="组合 63"/>
            <p:cNvGrpSpPr/>
            <p:nvPr/>
          </p:nvGrpSpPr>
          <p:grpSpPr>
            <a:xfrm>
              <a:off x="610118" y="1710677"/>
              <a:ext cx="3077853" cy="338554"/>
              <a:chOff x="641658" y="1710677"/>
              <a:chExt cx="3077853" cy="338554"/>
            </a:xfrm>
          </p:grpSpPr>
          <p:sp>
            <p:nvSpPr>
              <p:cNvPr id="65" name="Text Box 4">
                <a:extLst>
                  <a:ext uri="{FF2B5EF4-FFF2-40B4-BE49-F238E27FC236}">
                    <a16:creationId xmlns:a16="http://schemas.microsoft.com/office/drawing/2014/main" id="{F78EBA8A-2A2D-4F77-B32A-B26AE8435428}"/>
                  </a:ext>
                </a:extLst>
              </p:cNvPr>
              <p:cNvSpPr txBox="1">
                <a:spLocks noChangeArrowheads="1"/>
              </p:cNvSpPr>
              <p:nvPr/>
            </p:nvSpPr>
            <p:spPr bwMode="auto">
              <a:xfrm>
                <a:off x="2690062" y="1710677"/>
                <a:ext cx="10294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pkt0</a:t>
                </a:r>
              </a:p>
            </p:txBody>
          </p:sp>
          <p:grpSp>
            <p:nvGrpSpPr>
              <p:cNvPr id="66" name="Group 65">
                <a:extLst>
                  <a:ext uri="{FF2B5EF4-FFF2-40B4-BE49-F238E27FC236}">
                    <a16:creationId xmlns:a16="http://schemas.microsoft.com/office/drawing/2014/main" id="{62D6B06A-F6B6-4861-912A-E724C3C28C98}"/>
                  </a:ext>
                </a:extLst>
              </p:cNvPr>
              <p:cNvGrpSpPr>
                <a:grpSpLocks/>
              </p:cNvGrpSpPr>
              <p:nvPr/>
            </p:nvGrpSpPr>
            <p:grpSpPr bwMode="auto">
              <a:xfrm>
                <a:off x="641658" y="1744964"/>
                <a:ext cx="1254318" cy="277150"/>
                <a:chOff x="152" y="914"/>
                <a:chExt cx="878" cy="194"/>
              </a:xfrm>
              <a:solidFill>
                <a:srgbClr val="009FF6"/>
              </a:solidFill>
            </p:grpSpPr>
            <p:sp>
              <p:nvSpPr>
                <p:cNvPr id="67" name="Rectangle 60">
                  <a:extLst>
                    <a:ext uri="{FF2B5EF4-FFF2-40B4-BE49-F238E27FC236}">
                      <a16:creationId xmlns:a16="http://schemas.microsoft.com/office/drawing/2014/main" id="{DB2721C7-41F8-4DB2-8B2B-102DB0FCBAE0}"/>
                    </a:ext>
                  </a:extLst>
                </p:cNvPr>
                <p:cNvSpPr>
                  <a:spLocks noChangeArrowheads="1"/>
                </p:cNvSpPr>
                <p:nvPr/>
              </p:nvSpPr>
              <p:spPr bwMode="auto">
                <a:xfrm>
                  <a:off x="152" y="936"/>
                  <a:ext cx="396"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8" name="Text Box 46">
                  <a:extLst>
                    <a:ext uri="{FF2B5EF4-FFF2-40B4-BE49-F238E27FC236}">
                      <a16:creationId xmlns:a16="http://schemas.microsoft.com/office/drawing/2014/main" id="{F2B58104-0D38-448D-B7F1-176BA885AE02}"/>
                    </a:ext>
                  </a:extLst>
                </p:cNvPr>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p>
              </p:txBody>
            </p:sp>
          </p:grpSp>
        </p:grpSp>
        <p:sp>
          <p:nvSpPr>
            <p:cNvPr id="71" name="Line 7">
              <a:extLst>
                <a:ext uri="{FF2B5EF4-FFF2-40B4-BE49-F238E27FC236}">
                  <a16:creationId xmlns:a16="http://schemas.microsoft.com/office/drawing/2014/main" id="{1D90B8D1-5BBC-4FE5-9956-B20F51516A3E}"/>
                </a:ext>
              </a:extLst>
            </p:cNvPr>
            <p:cNvSpPr>
              <a:spLocks noChangeShapeType="1"/>
            </p:cNvSpPr>
            <p:nvPr/>
          </p:nvSpPr>
          <p:spPr bwMode="auto">
            <a:xfrm>
              <a:off x="3761498" y="1883808"/>
              <a:ext cx="1891476" cy="421439"/>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6" name="组合 85"/>
          <p:cNvGrpSpPr/>
          <p:nvPr/>
        </p:nvGrpSpPr>
        <p:grpSpPr>
          <a:xfrm>
            <a:off x="3681680" y="2091790"/>
            <a:ext cx="4039684" cy="1237425"/>
            <a:chOff x="3734446" y="2135970"/>
            <a:chExt cx="4039684" cy="1237425"/>
          </a:xfrm>
        </p:grpSpPr>
        <p:sp>
          <p:nvSpPr>
            <p:cNvPr id="70" name="Text Box 15">
              <a:extLst>
                <a:ext uri="{FF2B5EF4-FFF2-40B4-BE49-F238E27FC236}">
                  <a16:creationId xmlns:a16="http://schemas.microsoft.com/office/drawing/2014/main" id="{EE7F397D-D2DC-4F8C-B015-D97CA1C5AA97}"/>
                </a:ext>
              </a:extLst>
            </p:cNvPr>
            <p:cNvSpPr txBox="1">
              <a:spLocks noChangeArrowheads="1"/>
            </p:cNvSpPr>
            <p:nvPr/>
          </p:nvSpPr>
          <p:spPr bwMode="auto">
            <a:xfrm>
              <a:off x="5659449" y="2135970"/>
              <a:ext cx="21146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pkt0, send ack0</a:t>
              </a:r>
            </a:p>
          </p:txBody>
        </p:sp>
        <p:sp>
          <p:nvSpPr>
            <p:cNvPr id="72" name="Line 17">
              <a:extLst>
                <a:ext uri="{FF2B5EF4-FFF2-40B4-BE49-F238E27FC236}">
                  <a16:creationId xmlns:a16="http://schemas.microsoft.com/office/drawing/2014/main" id="{E00A87DD-EE70-48AE-A85A-875337F9A6AB}"/>
                </a:ext>
              </a:extLst>
            </p:cNvPr>
            <p:cNvSpPr>
              <a:spLocks noChangeShapeType="1"/>
            </p:cNvSpPr>
            <p:nvPr/>
          </p:nvSpPr>
          <p:spPr bwMode="auto">
            <a:xfrm flipH="1">
              <a:off x="3734446" y="2348873"/>
              <a:ext cx="1918527" cy="1024522"/>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4" name="组合 83"/>
          <p:cNvGrpSpPr/>
          <p:nvPr/>
        </p:nvGrpSpPr>
        <p:grpSpPr>
          <a:xfrm>
            <a:off x="542030" y="1891811"/>
            <a:ext cx="5053039" cy="611092"/>
            <a:chOff x="598506" y="1985469"/>
            <a:chExt cx="5053039" cy="611092"/>
          </a:xfrm>
        </p:grpSpPr>
        <p:grpSp>
          <p:nvGrpSpPr>
            <p:cNvPr id="83" name="组合 82"/>
            <p:cNvGrpSpPr/>
            <p:nvPr/>
          </p:nvGrpSpPr>
          <p:grpSpPr>
            <a:xfrm>
              <a:off x="598506" y="1985469"/>
              <a:ext cx="3079281" cy="338554"/>
              <a:chOff x="598506" y="1985469"/>
              <a:chExt cx="3079281" cy="338554"/>
            </a:xfrm>
          </p:grpSpPr>
          <p:sp>
            <p:nvSpPr>
              <p:cNvPr id="74" name="Text Box 4">
                <a:extLst>
                  <a:ext uri="{FF2B5EF4-FFF2-40B4-BE49-F238E27FC236}">
                    <a16:creationId xmlns:a16="http://schemas.microsoft.com/office/drawing/2014/main" id="{F78EBA8A-2A2D-4F77-B32A-B26AE8435428}"/>
                  </a:ext>
                </a:extLst>
              </p:cNvPr>
              <p:cNvSpPr txBox="1">
                <a:spLocks noChangeArrowheads="1"/>
              </p:cNvSpPr>
              <p:nvPr/>
            </p:nvSpPr>
            <p:spPr bwMode="auto">
              <a:xfrm>
                <a:off x="2648338" y="1985469"/>
                <a:ext cx="10294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pkt1</a:t>
                </a:r>
              </a:p>
            </p:txBody>
          </p:sp>
          <p:grpSp>
            <p:nvGrpSpPr>
              <p:cNvPr id="75" name="Group 67">
                <a:extLst>
                  <a:ext uri="{FF2B5EF4-FFF2-40B4-BE49-F238E27FC236}">
                    <a16:creationId xmlns:a16="http://schemas.microsoft.com/office/drawing/2014/main" id="{C03705EA-5913-4779-B844-52E3B5569E8A}"/>
                  </a:ext>
                </a:extLst>
              </p:cNvPr>
              <p:cNvGrpSpPr>
                <a:grpSpLocks/>
              </p:cNvGrpSpPr>
              <p:nvPr/>
            </p:nvGrpSpPr>
            <p:grpSpPr bwMode="auto">
              <a:xfrm>
                <a:off x="598506" y="2046873"/>
                <a:ext cx="1252889" cy="277150"/>
                <a:chOff x="153" y="914"/>
                <a:chExt cx="877" cy="194"/>
              </a:xfrm>
              <a:solidFill>
                <a:srgbClr val="009FF6"/>
              </a:solidFill>
            </p:grpSpPr>
            <p:sp>
              <p:nvSpPr>
                <p:cNvPr id="76" name="Rectangle 68">
                  <a:extLst>
                    <a:ext uri="{FF2B5EF4-FFF2-40B4-BE49-F238E27FC236}">
                      <a16:creationId xmlns:a16="http://schemas.microsoft.com/office/drawing/2014/main" id="{3EF113AF-6FD2-4BDD-95C9-593631F97F10}"/>
                    </a:ext>
                  </a:extLst>
                </p:cNvPr>
                <p:cNvSpPr>
                  <a:spLocks noChangeArrowheads="1"/>
                </p:cNvSpPr>
                <p:nvPr/>
              </p:nvSpPr>
              <p:spPr bwMode="auto">
                <a:xfrm>
                  <a:off x="155" y="936"/>
                  <a:ext cx="393"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7" name="Text Box 69">
                  <a:extLst>
                    <a:ext uri="{FF2B5EF4-FFF2-40B4-BE49-F238E27FC236}">
                      <a16:creationId xmlns:a16="http://schemas.microsoft.com/office/drawing/2014/main" id="{60B7359A-F400-4B80-A181-8F025E010FCC}"/>
                    </a:ext>
                  </a:extLst>
                </p:cNvPr>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p>
              </p:txBody>
            </p:sp>
          </p:grpSp>
        </p:grpSp>
        <p:sp>
          <p:nvSpPr>
            <p:cNvPr id="80" name="Line 11">
              <a:extLst>
                <a:ext uri="{FF2B5EF4-FFF2-40B4-BE49-F238E27FC236}">
                  <a16:creationId xmlns:a16="http://schemas.microsoft.com/office/drawing/2014/main" id="{0C45152A-2FC1-4A77-9577-CB9B5E9BC09B}"/>
                </a:ext>
              </a:extLst>
            </p:cNvPr>
            <p:cNvSpPr>
              <a:spLocks noChangeShapeType="1"/>
            </p:cNvSpPr>
            <p:nvPr/>
          </p:nvSpPr>
          <p:spPr bwMode="auto">
            <a:xfrm>
              <a:off x="3761498" y="2175121"/>
              <a:ext cx="1890047" cy="42144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5" name="组合 84"/>
          <p:cNvGrpSpPr/>
          <p:nvPr/>
        </p:nvGrpSpPr>
        <p:grpSpPr>
          <a:xfrm>
            <a:off x="3716635" y="2354650"/>
            <a:ext cx="4013615" cy="1259402"/>
            <a:chOff x="3726432" y="2385841"/>
            <a:chExt cx="4013615" cy="1259402"/>
          </a:xfrm>
        </p:grpSpPr>
        <p:sp>
          <p:nvSpPr>
            <p:cNvPr id="79" name="Text Box 15">
              <a:extLst>
                <a:ext uri="{FF2B5EF4-FFF2-40B4-BE49-F238E27FC236}">
                  <a16:creationId xmlns:a16="http://schemas.microsoft.com/office/drawing/2014/main" id="{EE7F397D-D2DC-4F8C-B015-D97CA1C5AA97}"/>
                </a:ext>
              </a:extLst>
            </p:cNvPr>
            <p:cNvSpPr txBox="1">
              <a:spLocks noChangeArrowheads="1"/>
            </p:cNvSpPr>
            <p:nvPr/>
          </p:nvSpPr>
          <p:spPr bwMode="auto">
            <a:xfrm>
              <a:off x="5625366" y="2385841"/>
              <a:ext cx="21146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pkt1, send ack1</a:t>
              </a:r>
            </a:p>
            <a:p>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2" name="Line 21">
              <a:extLst>
                <a:ext uri="{FF2B5EF4-FFF2-40B4-BE49-F238E27FC236}">
                  <a16:creationId xmlns:a16="http://schemas.microsoft.com/office/drawing/2014/main" id="{604AC7EE-2BCE-4601-B157-3A86054804AB}"/>
                </a:ext>
              </a:extLst>
            </p:cNvPr>
            <p:cNvSpPr>
              <a:spLocks noChangeShapeType="1"/>
            </p:cNvSpPr>
            <p:nvPr/>
          </p:nvSpPr>
          <p:spPr bwMode="auto">
            <a:xfrm flipH="1">
              <a:off x="3726432" y="2640187"/>
              <a:ext cx="1886540" cy="1005056"/>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7" name="组合 96"/>
          <p:cNvGrpSpPr/>
          <p:nvPr/>
        </p:nvGrpSpPr>
        <p:grpSpPr>
          <a:xfrm>
            <a:off x="542030" y="2162894"/>
            <a:ext cx="4492301" cy="543849"/>
            <a:chOff x="1562351" y="1737547"/>
            <a:chExt cx="4492301" cy="543849"/>
          </a:xfrm>
        </p:grpSpPr>
        <p:grpSp>
          <p:nvGrpSpPr>
            <p:cNvPr id="88" name="组合 87"/>
            <p:cNvGrpSpPr/>
            <p:nvPr/>
          </p:nvGrpSpPr>
          <p:grpSpPr>
            <a:xfrm>
              <a:off x="1562351" y="1737547"/>
              <a:ext cx="3073567" cy="338554"/>
              <a:chOff x="131219" y="5289974"/>
              <a:chExt cx="3073567" cy="338554"/>
            </a:xfrm>
          </p:grpSpPr>
          <p:sp>
            <p:nvSpPr>
              <p:cNvPr id="89" name="Text Box 4">
                <a:extLst>
                  <a:ext uri="{FF2B5EF4-FFF2-40B4-BE49-F238E27FC236}">
                    <a16:creationId xmlns:a16="http://schemas.microsoft.com/office/drawing/2014/main" id="{F78EBA8A-2A2D-4F77-B32A-B26AE8435428}"/>
                  </a:ext>
                </a:extLst>
              </p:cNvPr>
              <p:cNvSpPr txBox="1">
                <a:spLocks noChangeArrowheads="1"/>
              </p:cNvSpPr>
              <p:nvPr/>
            </p:nvSpPr>
            <p:spPr bwMode="auto">
              <a:xfrm>
                <a:off x="2175337" y="5289974"/>
                <a:ext cx="10294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pkt2</a:t>
                </a:r>
              </a:p>
            </p:txBody>
          </p:sp>
          <p:grpSp>
            <p:nvGrpSpPr>
              <p:cNvPr id="90" name="Group 70">
                <a:extLst>
                  <a:ext uri="{FF2B5EF4-FFF2-40B4-BE49-F238E27FC236}">
                    <a16:creationId xmlns:a16="http://schemas.microsoft.com/office/drawing/2014/main" id="{37EB0F60-DFF5-4C69-BB66-465BB95849A8}"/>
                  </a:ext>
                </a:extLst>
              </p:cNvPr>
              <p:cNvGrpSpPr>
                <a:grpSpLocks/>
              </p:cNvGrpSpPr>
              <p:nvPr/>
            </p:nvGrpSpPr>
            <p:grpSpPr bwMode="auto">
              <a:xfrm>
                <a:off x="131219" y="5351378"/>
                <a:ext cx="1254317" cy="277150"/>
                <a:chOff x="152" y="914"/>
                <a:chExt cx="878" cy="194"/>
              </a:xfrm>
              <a:solidFill>
                <a:srgbClr val="009FF6"/>
              </a:solidFill>
            </p:grpSpPr>
            <p:sp>
              <p:nvSpPr>
                <p:cNvPr id="91" name="Rectangle 71">
                  <a:extLst>
                    <a:ext uri="{FF2B5EF4-FFF2-40B4-BE49-F238E27FC236}">
                      <a16:creationId xmlns:a16="http://schemas.microsoft.com/office/drawing/2014/main" id="{0B90F9C8-A08F-44A6-BA32-8601FB224988}"/>
                    </a:ext>
                  </a:extLst>
                </p:cNvPr>
                <p:cNvSpPr>
                  <a:spLocks noChangeArrowheads="1"/>
                </p:cNvSpPr>
                <p:nvPr/>
              </p:nvSpPr>
              <p:spPr bwMode="auto">
                <a:xfrm>
                  <a:off x="152" y="936"/>
                  <a:ext cx="396"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2" name="Text Box 72">
                  <a:extLst>
                    <a:ext uri="{FF2B5EF4-FFF2-40B4-BE49-F238E27FC236}">
                      <a16:creationId xmlns:a16="http://schemas.microsoft.com/office/drawing/2014/main" id="{C9FCC91F-AE30-4191-B9E1-DDCCAF5C670E}"/>
                    </a:ext>
                  </a:extLst>
                </p:cNvPr>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p>
              </p:txBody>
            </p:sp>
          </p:grpSp>
        </p:grpSp>
        <p:grpSp>
          <p:nvGrpSpPr>
            <p:cNvPr id="93" name="组合 92"/>
            <p:cNvGrpSpPr/>
            <p:nvPr/>
          </p:nvGrpSpPr>
          <p:grpSpPr>
            <a:xfrm>
              <a:off x="4716936" y="1916687"/>
              <a:ext cx="1337716" cy="364709"/>
              <a:chOff x="4716936" y="1916687"/>
              <a:chExt cx="1337716" cy="364709"/>
            </a:xfrm>
          </p:grpSpPr>
          <p:sp>
            <p:nvSpPr>
              <p:cNvPr id="94" name="Line 12">
                <a:extLst>
                  <a:ext uri="{FF2B5EF4-FFF2-40B4-BE49-F238E27FC236}">
                    <a16:creationId xmlns:a16="http://schemas.microsoft.com/office/drawing/2014/main" id="{1343EE2C-C51B-4848-8E84-AB6CEDD1E587}"/>
                  </a:ext>
                </a:extLst>
              </p:cNvPr>
              <p:cNvSpPr>
                <a:spLocks noChangeShapeType="1"/>
              </p:cNvSpPr>
              <p:nvPr/>
            </p:nvSpPr>
            <p:spPr bwMode="auto">
              <a:xfrm>
                <a:off x="4716936" y="1916687"/>
                <a:ext cx="788591" cy="18000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5" name="Text Box 19">
                <a:extLst>
                  <a:ext uri="{FF2B5EF4-FFF2-40B4-BE49-F238E27FC236}">
                    <a16:creationId xmlns:a16="http://schemas.microsoft.com/office/drawing/2014/main" id="{824EA0B2-9C1B-4DAF-A7F5-1FD0138DB919}"/>
                  </a:ext>
                </a:extLst>
              </p:cNvPr>
              <p:cNvSpPr txBox="1">
                <a:spLocks noChangeArrowheads="1"/>
              </p:cNvSpPr>
              <p:nvPr/>
            </p:nvSpPr>
            <p:spPr bwMode="auto">
              <a:xfrm>
                <a:off x="5409768" y="1942842"/>
                <a:ext cx="3321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X</a:t>
                </a:r>
              </a:p>
            </p:txBody>
          </p:sp>
          <p:sp>
            <p:nvSpPr>
              <p:cNvPr id="96" name="Text Box 20">
                <a:extLst>
                  <a:ext uri="{FF2B5EF4-FFF2-40B4-BE49-F238E27FC236}">
                    <a16:creationId xmlns:a16="http://schemas.microsoft.com/office/drawing/2014/main" id="{2D997797-C88C-4B29-9CD0-262246BEC0CF}"/>
                  </a:ext>
                </a:extLst>
              </p:cNvPr>
              <p:cNvSpPr txBox="1">
                <a:spLocks noChangeArrowheads="1"/>
              </p:cNvSpPr>
              <p:nvPr/>
            </p:nvSpPr>
            <p:spPr bwMode="auto">
              <a:xfrm>
                <a:off x="5589461" y="1958231"/>
                <a:ext cx="4651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i="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loss</a:t>
                </a:r>
              </a:p>
            </p:txBody>
          </p:sp>
        </p:grpSp>
      </p:grpSp>
      <p:grpSp>
        <p:nvGrpSpPr>
          <p:cNvPr id="104" name="组合 103"/>
          <p:cNvGrpSpPr/>
          <p:nvPr/>
        </p:nvGrpSpPr>
        <p:grpSpPr>
          <a:xfrm>
            <a:off x="542030" y="2448282"/>
            <a:ext cx="5064653" cy="655361"/>
            <a:chOff x="1575341" y="2023036"/>
            <a:chExt cx="5064653" cy="655361"/>
          </a:xfrm>
        </p:grpSpPr>
        <p:grpSp>
          <p:nvGrpSpPr>
            <p:cNvPr id="98" name="组合 97"/>
            <p:cNvGrpSpPr/>
            <p:nvPr/>
          </p:nvGrpSpPr>
          <p:grpSpPr>
            <a:xfrm>
              <a:off x="1575341" y="2023036"/>
              <a:ext cx="3076424" cy="584775"/>
              <a:chOff x="7739848" y="4965772"/>
              <a:chExt cx="3076424" cy="584775"/>
            </a:xfrm>
          </p:grpSpPr>
          <p:sp>
            <p:nvSpPr>
              <p:cNvPr id="99" name="Text Box 4">
                <a:extLst>
                  <a:ext uri="{FF2B5EF4-FFF2-40B4-BE49-F238E27FC236}">
                    <a16:creationId xmlns:a16="http://schemas.microsoft.com/office/drawing/2014/main" id="{F78EBA8A-2A2D-4F77-B32A-B26AE8435428}"/>
                  </a:ext>
                </a:extLst>
              </p:cNvPr>
              <p:cNvSpPr txBox="1">
                <a:spLocks noChangeArrowheads="1"/>
              </p:cNvSpPr>
              <p:nvPr/>
            </p:nvSpPr>
            <p:spPr bwMode="auto">
              <a:xfrm>
                <a:off x="9786823" y="4965772"/>
                <a:ext cx="10294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pkt3</a:t>
                </a:r>
              </a:p>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(wait)</a:t>
                </a:r>
              </a:p>
            </p:txBody>
          </p:sp>
          <p:grpSp>
            <p:nvGrpSpPr>
              <p:cNvPr id="100" name="Group 73">
                <a:extLst>
                  <a:ext uri="{FF2B5EF4-FFF2-40B4-BE49-F238E27FC236}">
                    <a16:creationId xmlns:a16="http://schemas.microsoft.com/office/drawing/2014/main" id="{CB2F04FE-2CA4-46B2-8475-4419C6878164}"/>
                  </a:ext>
                </a:extLst>
              </p:cNvPr>
              <p:cNvGrpSpPr>
                <a:grpSpLocks/>
              </p:cNvGrpSpPr>
              <p:nvPr/>
            </p:nvGrpSpPr>
            <p:grpSpPr bwMode="auto">
              <a:xfrm>
                <a:off x="7739848" y="5021011"/>
                <a:ext cx="1254317" cy="277150"/>
                <a:chOff x="152" y="914"/>
                <a:chExt cx="878" cy="194"/>
              </a:xfrm>
              <a:solidFill>
                <a:srgbClr val="009FF6"/>
              </a:solidFill>
            </p:grpSpPr>
            <p:sp>
              <p:nvSpPr>
                <p:cNvPr id="101" name="Rectangle 74">
                  <a:extLst>
                    <a:ext uri="{FF2B5EF4-FFF2-40B4-BE49-F238E27FC236}">
                      <a16:creationId xmlns:a16="http://schemas.microsoft.com/office/drawing/2014/main" id="{B81C4A11-112A-4DB1-BB1A-DF06E07E2A13}"/>
                    </a:ext>
                  </a:extLst>
                </p:cNvPr>
                <p:cNvSpPr>
                  <a:spLocks noChangeArrowheads="1"/>
                </p:cNvSpPr>
                <p:nvPr/>
              </p:nvSpPr>
              <p:spPr bwMode="auto">
                <a:xfrm>
                  <a:off x="152" y="936"/>
                  <a:ext cx="396"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2" name="Text Box 75">
                  <a:extLst>
                    <a:ext uri="{FF2B5EF4-FFF2-40B4-BE49-F238E27FC236}">
                      <a16:creationId xmlns:a16="http://schemas.microsoft.com/office/drawing/2014/main" id="{768437B2-3E49-468B-8CE9-51D4A0E9427B}"/>
                    </a:ext>
                  </a:extLst>
                </p:cNvPr>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p>
              </p:txBody>
            </p:sp>
          </p:grpSp>
        </p:grpSp>
        <p:sp>
          <p:nvSpPr>
            <p:cNvPr id="103" name="Line 13">
              <a:extLst>
                <a:ext uri="{FF2B5EF4-FFF2-40B4-BE49-F238E27FC236}">
                  <a16:creationId xmlns:a16="http://schemas.microsoft.com/office/drawing/2014/main" id="{7AA271B5-7C6C-44DB-AC52-5D908A27A401}"/>
                </a:ext>
              </a:extLst>
            </p:cNvPr>
            <p:cNvSpPr>
              <a:spLocks noChangeShapeType="1"/>
            </p:cNvSpPr>
            <p:nvPr/>
          </p:nvSpPr>
          <p:spPr bwMode="auto">
            <a:xfrm>
              <a:off x="4749947" y="2256957"/>
              <a:ext cx="1890047" cy="42144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9" name="组合 108"/>
          <p:cNvGrpSpPr/>
          <p:nvPr/>
        </p:nvGrpSpPr>
        <p:grpSpPr>
          <a:xfrm>
            <a:off x="2519884" y="2868146"/>
            <a:ext cx="5075231" cy="1439179"/>
            <a:chOff x="3441068" y="2418401"/>
            <a:chExt cx="5075231" cy="1439179"/>
          </a:xfrm>
        </p:grpSpPr>
        <p:sp>
          <p:nvSpPr>
            <p:cNvPr id="105" name="Text Box 15">
              <a:extLst>
                <a:ext uri="{FF2B5EF4-FFF2-40B4-BE49-F238E27FC236}">
                  <a16:creationId xmlns:a16="http://schemas.microsoft.com/office/drawing/2014/main" id="{EE7F397D-D2DC-4F8C-B015-D97CA1C5AA97}"/>
                </a:ext>
              </a:extLst>
            </p:cNvPr>
            <p:cNvSpPr txBox="1">
              <a:spLocks noChangeArrowheads="1"/>
            </p:cNvSpPr>
            <p:nvPr/>
          </p:nvSpPr>
          <p:spPr bwMode="auto">
            <a:xfrm>
              <a:off x="6520240" y="2418401"/>
              <a:ext cx="19960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pkt3, discard,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(re)send ack1</a:t>
              </a:r>
            </a:p>
          </p:txBody>
        </p:sp>
        <p:grpSp>
          <p:nvGrpSpPr>
            <p:cNvPr id="106" name="组合 105"/>
            <p:cNvGrpSpPr/>
            <p:nvPr/>
          </p:nvGrpSpPr>
          <p:grpSpPr>
            <a:xfrm>
              <a:off x="3441068" y="2710788"/>
              <a:ext cx="3071426" cy="1146792"/>
              <a:chOff x="2532418" y="3090711"/>
              <a:chExt cx="3071426" cy="1146792"/>
            </a:xfrm>
          </p:grpSpPr>
          <p:sp>
            <p:nvSpPr>
              <p:cNvPr id="107" name="Line 26">
                <a:extLst>
                  <a:ext uri="{FF2B5EF4-FFF2-40B4-BE49-F238E27FC236}">
                    <a16:creationId xmlns:a16="http://schemas.microsoft.com/office/drawing/2014/main" id="{9EA9ABDC-6ED0-4B80-9D5F-49BF921C1CE1}"/>
                  </a:ext>
                </a:extLst>
              </p:cNvPr>
              <p:cNvSpPr>
                <a:spLocks noChangeShapeType="1"/>
              </p:cNvSpPr>
              <p:nvPr/>
            </p:nvSpPr>
            <p:spPr bwMode="auto">
              <a:xfrm flipH="1">
                <a:off x="3729169" y="3090711"/>
                <a:ext cx="1874675" cy="1008293"/>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8" name="Text Box 44">
                <a:extLst>
                  <a:ext uri="{FF2B5EF4-FFF2-40B4-BE49-F238E27FC236}">
                    <a16:creationId xmlns:a16="http://schemas.microsoft.com/office/drawing/2014/main" id="{817EA605-BFA8-4844-B6AB-2E03F31301E3}"/>
                  </a:ext>
                </a:extLst>
              </p:cNvPr>
              <p:cNvSpPr txBox="1">
                <a:spLocks noChangeArrowheads="1"/>
              </p:cNvSpPr>
              <p:nvPr/>
            </p:nvSpPr>
            <p:spPr bwMode="auto">
              <a:xfrm>
                <a:off x="2532418" y="3960504"/>
                <a:ext cx="11240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00" dirty="0">
                    <a:latin typeface="Times New Roman" panose="02020603050405020304" pitchFamily="18" charset="0"/>
                    <a:ea typeface="思源黑体 CN Normal" panose="020B0400000000000000" pitchFamily="34" charset="-122"/>
                    <a:cs typeface="Times New Roman" panose="02020603050405020304" pitchFamily="18" charset="0"/>
                  </a:rPr>
                  <a:t>忽略重复</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ACK</a:t>
                </a:r>
              </a:p>
            </p:txBody>
          </p:sp>
        </p:grpSp>
      </p:grpSp>
      <p:grpSp>
        <p:nvGrpSpPr>
          <p:cNvPr id="118" name="组合 117"/>
          <p:cNvGrpSpPr/>
          <p:nvPr/>
        </p:nvGrpSpPr>
        <p:grpSpPr>
          <a:xfrm>
            <a:off x="387435" y="3053345"/>
            <a:ext cx="5203875" cy="743959"/>
            <a:chOff x="1320394" y="2514637"/>
            <a:chExt cx="5203875" cy="743959"/>
          </a:xfrm>
        </p:grpSpPr>
        <p:sp>
          <p:nvSpPr>
            <p:cNvPr id="114" name="Rectangle 79">
              <a:extLst>
                <a:ext uri="{FF2B5EF4-FFF2-40B4-BE49-F238E27FC236}">
                  <a16:creationId xmlns:a16="http://schemas.microsoft.com/office/drawing/2014/main" id="{1A149729-D557-4756-B6E3-9C4F59144343}"/>
                </a:ext>
              </a:extLst>
            </p:cNvPr>
            <p:cNvSpPr>
              <a:spLocks noChangeArrowheads="1"/>
            </p:cNvSpPr>
            <p:nvPr/>
          </p:nvSpPr>
          <p:spPr bwMode="auto">
            <a:xfrm>
              <a:off x="1504782" y="2627815"/>
              <a:ext cx="504652" cy="205719"/>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5" name="Text Box 80">
              <a:extLst>
                <a:ext uri="{FF2B5EF4-FFF2-40B4-BE49-F238E27FC236}">
                  <a16:creationId xmlns:a16="http://schemas.microsoft.com/office/drawing/2014/main" id="{3C58864D-8024-484C-B0F3-F59D498F1E40}"/>
                </a:ext>
              </a:extLst>
            </p:cNvPr>
            <p:cNvSpPr txBox="1">
              <a:spLocks noChangeArrowheads="1"/>
            </p:cNvSpPr>
            <p:nvPr/>
          </p:nvSpPr>
          <p:spPr bwMode="auto">
            <a:xfrm>
              <a:off x="1320394" y="2586955"/>
              <a:ext cx="1252266" cy="276999"/>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1 2 3 4</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5 6 7 8 </a:t>
              </a:r>
            </a:p>
          </p:txBody>
        </p:sp>
        <p:sp>
          <p:nvSpPr>
            <p:cNvPr id="116" name="Text Box 22">
              <a:extLst>
                <a:ext uri="{FF2B5EF4-FFF2-40B4-BE49-F238E27FC236}">
                  <a16:creationId xmlns:a16="http://schemas.microsoft.com/office/drawing/2014/main" id="{25941AB2-DF08-4E98-AB3A-4A138B0D8E20}"/>
                </a:ext>
              </a:extLst>
            </p:cNvPr>
            <p:cNvSpPr txBox="1">
              <a:spLocks noChangeArrowheads="1"/>
            </p:cNvSpPr>
            <p:nvPr/>
          </p:nvSpPr>
          <p:spPr bwMode="auto">
            <a:xfrm>
              <a:off x="2752971" y="2514637"/>
              <a:ext cx="17829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ack0, send pkt4</a:t>
              </a:r>
            </a:p>
            <a:p>
              <a:pPr algn="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7" name="Line 24">
              <a:extLst>
                <a:ext uri="{FF2B5EF4-FFF2-40B4-BE49-F238E27FC236}">
                  <a16:creationId xmlns:a16="http://schemas.microsoft.com/office/drawing/2014/main" id="{34B9BB4F-A897-4E3E-9EE6-43AF8EEC4F75}"/>
                </a:ext>
              </a:extLst>
            </p:cNvPr>
            <p:cNvSpPr>
              <a:spLocks noChangeShapeType="1"/>
            </p:cNvSpPr>
            <p:nvPr/>
          </p:nvSpPr>
          <p:spPr bwMode="auto">
            <a:xfrm>
              <a:off x="4634221" y="2837156"/>
              <a:ext cx="1890048" cy="42144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21" name="组合 120"/>
          <p:cNvGrpSpPr/>
          <p:nvPr/>
        </p:nvGrpSpPr>
        <p:grpSpPr>
          <a:xfrm>
            <a:off x="4632385" y="3535076"/>
            <a:ext cx="2984976" cy="848843"/>
            <a:chOff x="5506780" y="2950017"/>
            <a:chExt cx="2984976" cy="848843"/>
          </a:xfrm>
        </p:grpSpPr>
        <p:sp>
          <p:nvSpPr>
            <p:cNvPr id="119" name="Text Box 41">
              <a:extLst>
                <a:ext uri="{FF2B5EF4-FFF2-40B4-BE49-F238E27FC236}">
                  <a16:creationId xmlns:a16="http://schemas.microsoft.com/office/drawing/2014/main" id="{3443241B-1F50-4AC2-A231-95E9755C547A}"/>
                </a:ext>
              </a:extLst>
            </p:cNvPr>
            <p:cNvSpPr txBox="1">
              <a:spLocks noChangeArrowheads="1"/>
            </p:cNvSpPr>
            <p:nvPr/>
          </p:nvSpPr>
          <p:spPr bwMode="auto">
            <a:xfrm>
              <a:off x="6495697" y="2950017"/>
              <a:ext cx="19960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pkt4, discard,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(re)send ack1</a:t>
              </a:r>
            </a:p>
          </p:txBody>
        </p:sp>
        <p:sp>
          <p:nvSpPr>
            <p:cNvPr id="120" name="Line 98">
              <a:extLst>
                <a:ext uri="{FF2B5EF4-FFF2-40B4-BE49-F238E27FC236}">
                  <a16:creationId xmlns:a16="http://schemas.microsoft.com/office/drawing/2014/main" id="{04E21545-A18B-4DD9-8A5B-319AA9F1FE46}"/>
                </a:ext>
              </a:extLst>
            </p:cNvPr>
            <p:cNvSpPr>
              <a:spLocks noChangeShapeType="1"/>
            </p:cNvSpPr>
            <p:nvPr/>
          </p:nvSpPr>
          <p:spPr bwMode="auto">
            <a:xfrm flipH="1">
              <a:off x="5506780" y="3291704"/>
              <a:ext cx="930023" cy="507156"/>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27" name="组合 126"/>
          <p:cNvGrpSpPr/>
          <p:nvPr/>
        </p:nvGrpSpPr>
        <p:grpSpPr>
          <a:xfrm>
            <a:off x="376274" y="3506788"/>
            <a:ext cx="5198525" cy="623553"/>
            <a:chOff x="1439420" y="2944485"/>
            <a:chExt cx="5198525" cy="623553"/>
          </a:xfrm>
        </p:grpSpPr>
        <p:grpSp>
          <p:nvGrpSpPr>
            <p:cNvPr id="122" name="Group 84">
              <a:extLst>
                <a:ext uri="{FF2B5EF4-FFF2-40B4-BE49-F238E27FC236}">
                  <a16:creationId xmlns:a16="http://schemas.microsoft.com/office/drawing/2014/main" id="{B60600C2-60BD-4E0E-83F8-0650EEAE4CA3}"/>
                </a:ext>
              </a:extLst>
            </p:cNvPr>
            <p:cNvGrpSpPr>
              <a:grpSpLocks/>
            </p:cNvGrpSpPr>
            <p:nvPr/>
          </p:nvGrpSpPr>
          <p:grpSpPr bwMode="auto">
            <a:xfrm>
              <a:off x="1439420" y="3008381"/>
              <a:ext cx="1252889" cy="277150"/>
              <a:chOff x="152" y="2105"/>
              <a:chExt cx="877" cy="194"/>
            </a:xfrm>
            <a:solidFill>
              <a:srgbClr val="009FF6"/>
            </a:solidFill>
          </p:grpSpPr>
          <p:sp>
            <p:nvSpPr>
              <p:cNvPr id="123" name="Rectangle 82">
                <a:extLst>
                  <a:ext uri="{FF2B5EF4-FFF2-40B4-BE49-F238E27FC236}">
                    <a16:creationId xmlns:a16="http://schemas.microsoft.com/office/drawing/2014/main" id="{E82C9337-FB07-47C0-AEDF-8B5F2F2D2B2D}"/>
                  </a:ext>
                </a:extLst>
              </p:cNvPr>
              <p:cNvSpPr>
                <a:spLocks noChangeArrowheads="1"/>
              </p:cNvSpPr>
              <p:nvPr/>
            </p:nvSpPr>
            <p:spPr bwMode="auto">
              <a:xfrm>
                <a:off x="374" y="2127"/>
                <a:ext cx="32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4" name="Text Box 83">
                <a:extLst>
                  <a:ext uri="{FF2B5EF4-FFF2-40B4-BE49-F238E27FC236}">
                    <a16:creationId xmlns:a16="http://schemas.microsoft.com/office/drawing/2014/main" id="{76D84BEA-A68A-46CE-A61C-078E5132182B}"/>
                  </a:ext>
                </a:extLst>
              </p:cNvPr>
              <p:cNvSpPr txBox="1">
                <a:spLocks noChangeArrowheads="1"/>
              </p:cNvSpPr>
              <p:nvPr/>
            </p:nvSpPr>
            <p:spPr bwMode="auto">
              <a:xfrm>
                <a:off x="152" y="2105"/>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sp>
          <p:nvSpPr>
            <p:cNvPr id="125" name="Text Box 22">
              <a:extLst>
                <a:ext uri="{FF2B5EF4-FFF2-40B4-BE49-F238E27FC236}">
                  <a16:creationId xmlns:a16="http://schemas.microsoft.com/office/drawing/2014/main" id="{25941AB2-DF08-4E98-AB3A-4A138B0D8E20}"/>
                </a:ext>
              </a:extLst>
            </p:cNvPr>
            <p:cNvSpPr txBox="1">
              <a:spLocks noChangeArrowheads="1"/>
            </p:cNvSpPr>
            <p:nvPr/>
          </p:nvSpPr>
          <p:spPr bwMode="auto">
            <a:xfrm>
              <a:off x="2890018" y="2944485"/>
              <a:ext cx="17829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ack1, send pkt5</a:t>
              </a:r>
            </a:p>
            <a:p>
              <a:pPr algn="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6" name="Line 25">
              <a:extLst>
                <a:ext uri="{FF2B5EF4-FFF2-40B4-BE49-F238E27FC236}">
                  <a16:creationId xmlns:a16="http://schemas.microsoft.com/office/drawing/2014/main" id="{14743740-4539-47B5-A16B-5C9D16A73E87}"/>
                </a:ext>
              </a:extLst>
            </p:cNvPr>
            <p:cNvSpPr>
              <a:spLocks noChangeShapeType="1"/>
            </p:cNvSpPr>
            <p:nvPr/>
          </p:nvSpPr>
          <p:spPr bwMode="auto">
            <a:xfrm>
              <a:off x="4746469" y="3146599"/>
              <a:ext cx="1891476" cy="421439"/>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pic>
        <p:nvPicPr>
          <p:cNvPr id="128" name="Picture 34" descr="alarm_clock_ringing">
            <a:extLst>
              <a:ext uri="{FF2B5EF4-FFF2-40B4-BE49-F238E27FC236}">
                <a16:creationId xmlns:a16="http://schemas.microsoft.com/office/drawing/2014/main" id="{5BA85AF1-2BD7-4A04-BF3C-5EC6909C4E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4290" y="4254354"/>
            <a:ext cx="392867" cy="432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 Box 35">
            <a:extLst>
              <a:ext uri="{FF2B5EF4-FFF2-40B4-BE49-F238E27FC236}">
                <a16:creationId xmlns:a16="http://schemas.microsoft.com/office/drawing/2014/main" id="{D3D48D5F-F412-44D0-A29A-F2CB832B3C05}"/>
              </a:ext>
            </a:extLst>
          </p:cNvPr>
          <p:cNvSpPr txBox="1">
            <a:spLocks noChangeArrowheads="1"/>
          </p:cNvSpPr>
          <p:nvPr/>
        </p:nvSpPr>
        <p:spPr bwMode="auto">
          <a:xfrm>
            <a:off x="2558358" y="4417216"/>
            <a:ext cx="1063113" cy="28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75000"/>
              </a:lnSpc>
            </a:pPr>
            <a:r>
              <a:rPr lang="en-US"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pkt 2 </a:t>
            </a:r>
            <a:r>
              <a:rPr lang="zh-CN" altLang="en-US"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超时</a:t>
            </a:r>
            <a:endParaRPr lang="en-US"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34" name="组合 133"/>
          <p:cNvGrpSpPr/>
          <p:nvPr/>
        </p:nvGrpSpPr>
        <p:grpSpPr>
          <a:xfrm>
            <a:off x="4629061" y="3974997"/>
            <a:ext cx="2947637" cy="759546"/>
            <a:chOff x="5484986" y="3509869"/>
            <a:chExt cx="2947637" cy="759546"/>
          </a:xfrm>
        </p:grpSpPr>
        <p:sp>
          <p:nvSpPr>
            <p:cNvPr id="135" name="Text Box 42">
              <a:extLst>
                <a:ext uri="{FF2B5EF4-FFF2-40B4-BE49-F238E27FC236}">
                  <a16:creationId xmlns:a16="http://schemas.microsoft.com/office/drawing/2014/main" id="{23DF6EA6-65D9-4179-87B3-A014E6892919}"/>
                </a:ext>
              </a:extLst>
            </p:cNvPr>
            <p:cNvSpPr txBox="1">
              <a:spLocks noChangeArrowheads="1"/>
            </p:cNvSpPr>
            <p:nvPr/>
          </p:nvSpPr>
          <p:spPr bwMode="auto">
            <a:xfrm>
              <a:off x="6436564" y="3509869"/>
              <a:ext cx="19960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pkt5, discard,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(re)send ack1</a:t>
              </a:r>
            </a:p>
          </p:txBody>
        </p:sp>
        <p:sp>
          <p:nvSpPr>
            <p:cNvPr id="136" name="Line 99">
              <a:extLst>
                <a:ext uri="{FF2B5EF4-FFF2-40B4-BE49-F238E27FC236}">
                  <a16:creationId xmlns:a16="http://schemas.microsoft.com/office/drawing/2014/main" id="{DA98DA95-EADB-4A28-B41C-6379BCA3731E}"/>
                </a:ext>
              </a:extLst>
            </p:cNvPr>
            <p:cNvSpPr>
              <a:spLocks noChangeShapeType="1"/>
            </p:cNvSpPr>
            <p:nvPr/>
          </p:nvSpPr>
          <p:spPr bwMode="auto">
            <a:xfrm flipH="1">
              <a:off x="5484986" y="3762260"/>
              <a:ext cx="930023" cy="50715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37" name="组合 136"/>
          <p:cNvGrpSpPr/>
          <p:nvPr/>
        </p:nvGrpSpPr>
        <p:grpSpPr>
          <a:xfrm>
            <a:off x="334702" y="4714849"/>
            <a:ext cx="5213725" cy="594169"/>
            <a:chOff x="1338607" y="4985588"/>
            <a:chExt cx="5213725" cy="594169"/>
          </a:xfrm>
        </p:grpSpPr>
        <p:grpSp>
          <p:nvGrpSpPr>
            <p:cNvPr id="138" name="组合 137"/>
            <p:cNvGrpSpPr/>
            <p:nvPr/>
          </p:nvGrpSpPr>
          <p:grpSpPr>
            <a:xfrm>
              <a:off x="1338607" y="4985588"/>
              <a:ext cx="3094997" cy="314294"/>
              <a:chOff x="628800" y="4573606"/>
              <a:chExt cx="3094997" cy="314294"/>
            </a:xfrm>
          </p:grpSpPr>
          <p:sp>
            <p:nvSpPr>
              <p:cNvPr id="140" name="Text Box 36">
                <a:extLst>
                  <a:ext uri="{FF2B5EF4-FFF2-40B4-BE49-F238E27FC236}">
                    <a16:creationId xmlns:a16="http://schemas.microsoft.com/office/drawing/2014/main" id="{5F102876-D93D-49C2-AD40-886DE30C3D60}"/>
                  </a:ext>
                </a:extLst>
              </p:cNvPr>
              <p:cNvSpPr txBox="1">
                <a:spLocks noChangeArrowheads="1"/>
              </p:cNvSpPr>
              <p:nvPr/>
            </p:nvSpPr>
            <p:spPr bwMode="auto">
              <a:xfrm>
                <a:off x="2694348" y="4573606"/>
                <a:ext cx="1029449"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pkt2</a:t>
                </a:r>
              </a:p>
            </p:txBody>
          </p:sp>
          <p:grpSp>
            <p:nvGrpSpPr>
              <p:cNvPr id="141" name="组合 140">
                <a:extLst>
                  <a:ext uri="{FF2B5EF4-FFF2-40B4-BE49-F238E27FC236}">
                    <a16:creationId xmlns:a16="http://schemas.microsoft.com/office/drawing/2014/main" id="{A47DF218-D55B-4A50-B59A-E5F5E74481EE}"/>
                  </a:ext>
                </a:extLst>
              </p:cNvPr>
              <p:cNvGrpSpPr/>
              <p:nvPr/>
            </p:nvGrpSpPr>
            <p:grpSpPr>
              <a:xfrm>
                <a:off x="628800" y="4610750"/>
                <a:ext cx="1252890" cy="277150"/>
                <a:chOff x="628800" y="4610750"/>
                <a:chExt cx="1252890" cy="277150"/>
              </a:xfrm>
            </p:grpSpPr>
            <p:sp>
              <p:nvSpPr>
                <p:cNvPr id="142" name="Rectangle 86">
                  <a:extLst>
                    <a:ext uri="{FF2B5EF4-FFF2-40B4-BE49-F238E27FC236}">
                      <a16:creationId xmlns:a16="http://schemas.microsoft.com/office/drawing/2014/main" id="{0CC4E839-84BC-4676-BCAD-56F83383B4D8}"/>
                    </a:ext>
                  </a:extLst>
                </p:cNvPr>
                <p:cNvSpPr>
                  <a:spLocks noChangeArrowheads="1"/>
                </p:cNvSpPr>
                <p:nvPr/>
              </p:nvSpPr>
              <p:spPr bwMode="auto">
                <a:xfrm>
                  <a:off x="951665" y="4642179"/>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3" name="Text Box 87">
                  <a:extLst>
                    <a:ext uri="{FF2B5EF4-FFF2-40B4-BE49-F238E27FC236}">
                      <a16:creationId xmlns:a16="http://schemas.microsoft.com/office/drawing/2014/main" id="{A721B179-D4DC-4321-A998-A961052D6591}"/>
                    </a:ext>
                  </a:extLst>
                </p:cNvPr>
                <p:cNvSpPr txBox="1">
                  <a:spLocks noChangeArrowheads="1"/>
                </p:cNvSpPr>
                <p:nvPr/>
              </p:nvSpPr>
              <p:spPr bwMode="auto">
                <a:xfrm>
                  <a:off x="628800" y="4610750"/>
                  <a:ext cx="1252890"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grpSp>
        <p:sp>
          <p:nvSpPr>
            <p:cNvPr id="139" name="Line 37">
              <a:extLst>
                <a:ext uri="{FF2B5EF4-FFF2-40B4-BE49-F238E27FC236}">
                  <a16:creationId xmlns:a16="http://schemas.microsoft.com/office/drawing/2014/main" id="{0B3F3844-A905-4982-902C-7155D6DE8AE7}"/>
                </a:ext>
              </a:extLst>
            </p:cNvPr>
            <p:cNvSpPr>
              <a:spLocks noChangeShapeType="1"/>
            </p:cNvSpPr>
            <p:nvPr/>
          </p:nvSpPr>
          <p:spPr bwMode="auto">
            <a:xfrm>
              <a:off x="4662285" y="5158318"/>
              <a:ext cx="1890047" cy="421439"/>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46" name="组合 145"/>
          <p:cNvGrpSpPr/>
          <p:nvPr/>
        </p:nvGrpSpPr>
        <p:grpSpPr>
          <a:xfrm>
            <a:off x="4629061" y="5100548"/>
            <a:ext cx="3476125" cy="753553"/>
            <a:chOff x="5477282" y="5414649"/>
            <a:chExt cx="3476125" cy="753553"/>
          </a:xfrm>
        </p:grpSpPr>
        <p:sp>
          <p:nvSpPr>
            <p:cNvPr id="144" name="Text Box 43">
              <a:extLst>
                <a:ext uri="{FF2B5EF4-FFF2-40B4-BE49-F238E27FC236}">
                  <a16:creationId xmlns:a16="http://schemas.microsoft.com/office/drawing/2014/main" id="{32FE42F5-A070-4789-85C2-27662F844CDB}"/>
                </a:ext>
              </a:extLst>
            </p:cNvPr>
            <p:cNvSpPr txBox="1">
              <a:spLocks noChangeArrowheads="1"/>
            </p:cNvSpPr>
            <p:nvPr/>
          </p:nvSpPr>
          <p:spPr bwMode="auto">
            <a:xfrm>
              <a:off x="6503890" y="5414649"/>
              <a:ext cx="2449517"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pkt2, deliver, send ack2</a:t>
              </a:r>
            </a:p>
          </p:txBody>
        </p:sp>
        <p:sp>
          <p:nvSpPr>
            <p:cNvPr id="145" name="Line 100">
              <a:extLst>
                <a:ext uri="{FF2B5EF4-FFF2-40B4-BE49-F238E27FC236}">
                  <a16:creationId xmlns:a16="http://schemas.microsoft.com/office/drawing/2014/main" id="{1553AB13-B4B6-43DB-9888-875623D1B7DA}"/>
                </a:ext>
              </a:extLst>
            </p:cNvPr>
            <p:cNvSpPr>
              <a:spLocks noChangeShapeType="1"/>
            </p:cNvSpPr>
            <p:nvPr/>
          </p:nvSpPr>
          <p:spPr bwMode="auto">
            <a:xfrm flipH="1">
              <a:off x="5477282" y="5661047"/>
              <a:ext cx="930024" cy="50715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47" name="组合 146"/>
          <p:cNvGrpSpPr/>
          <p:nvPr/>
        </p:nvGrpSpPr>
        <p:grpSpPr>
          <a:xfrm>
            <a:off x="328543" y="4971350"/>
            <a:ext cx="5204283" cy="586873"/>
            <a:chOff x="1338607" y="5522470"/>
            <a:chExt cx="5204283" cy="586873"/>
          </a:xfrm>
        </p:grpSpPr>
        <p:sp>
          <p:nvSpPr>
            <p:cNvPr id="148" name="Text Box 36">
              <a:extLst>
                <a:ext uri="{FF2B5EF4-FFF2-40B4-BE49-F238E27FC236}">
                  <a16:creationId xmlns:a16="http://schemas.microsoft.com/office/drawing/2014/main" id="{5F102876-D93D-49C2-AD40-886DE30C3D60}"/>
                </a:ext>
              </a:extLst>
            </p:cNvPr>
            <p:cNvSpPr txBox="1">
              <a:spLocks noChangeArrowheads="1"/>
            </p:cNvSpPr>
            <p:nvPr/>
          </p:nvSpPr>
          <p:spPr bwMode="auto">
            <a:xfrm>
              <a:off x="3404154" y="5522470"/>
              <a:ext cx="1029449"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pkt3</a:t>
              </a:r>
            </a:p>
          </p:txBody>
        </p:sp>
        <p:grpSp>
          <p:nvGrpSpPr>
            <p:cNvPr id="149" name="组合 148">
              <a:extLst>
                <a:ext uri="{FF2B5EF4-FFF2-40B4-BE49-F238E27FC236}">
                  <a16:creationId xmlns:a16="http://schemas.microsoft.com/office/drawing/2014/main" id="{1F47B6F7-27AB-467E-A838-F5D8B852F24D}"/>
                </a:ext>
              </a:extLst>
            </p:cNvPr>
            <p:cNvGrpSpPr/>
            <p:nvPr/>
          </p:nvGrpSpPr>
          <p:grpSpPr>
            <a:xfrm>
              <a:off x="1338607" y="5535917"/>
              <a:ext cx="1252889" cy="277150"/>
              <a:chOff x="635943" y="4827898"/>
              <a:chExt cx="1252889" cy="277150"/>
            </a:xfrm>
          </p:grpSpPr>
          <p:sp>
            <p:nvSpPr>
              <p:cNvPr id="151" name="Rectangle 89">
                <a:extLst>
                  <a:ext uri="{FF2B5EF4-FFF2-40B4-BE49-F238E27FC236}">
                    <a16:creationId xmlns:a16="http://schemas.microsoft.com/office/drawing/2014/main" id="{02781F16-C9FF-4FD0-9087-9F30DCC45327}"/>
                  </a:ext>
                </a:extLst>
              </p:cNvPr>
              <p:cNvSpPr>
                <a:spLocks noChangeArrowheads="1"/>
              </p:cNvSpPr>
              <p:nvPr/>
            </p:nvSpPr>
            <p:spPr bwMode="auto">
              <a:xfrm>
                <a:off x="951664" y="4859327"/>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2" name="Text Box 90">
                <a:extLst>
                  <a:ext uri="{FF2B5EF4-FFF2-40B4-BE49-F238E27FC236}">
                    <a16:creationId xmlns:a16="http://schemas.microsoft.com/office/drawing/2014/main" id="{56295D9F-516D-4FAD-950F-75C0796CA27D}"/>
                  </a:ext>
                </a:extLst>
              </p:cNvPr>
              <p:cNvSpPr txBox="1">
                <a:spLocks noChangeArrowheads="1"/>
              </p:cNvSpPr>
              <p:nvPr/>
            </p:nvSpPr>
            <p:spPr bwMode="auto">
              <a:xfrm>
                <a:off x="635943" y="4827898"/>
                <a:ext cx="1252889"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sp>
          <p:nvSpPr>
            <p:cNvPr id="150" name="Line 38">
              <a:extLst>
                <a:ext uri="{FF2B5EF4-FFF2-40B4-BE49-F238E27FC236}">
                  <a16:creationId xmlns:a16="http://schemas.microsoft.com/office/drawing/2014/main" id="{14C1F319-6409-457F-82EF-681534FBD635}"/>
                </a:ext>
              </a:extLst>
            </p:cNvPr>
            <p:cNvSpPr>
              <a:spLocks noChangeShapeType="1"/>
            </p:cNvSpPr>
            <p:nvPr/>
          </p:nvSpPr>
          <p:spPr bwMode="auto">
            <a:xfrm>
              <a:off x="4651414" y="5687904"/>
              <a:ext cx="1891476" cy="421439"/>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3" name="组合 152"/>
          <p:cNvGrpSpPr/>
          <p:nvPr/>
        </p:nvGrpSpPr>
        <p:grpSpPr>
          <a:xfrm>
            <a:off x="4640943" y="5391826"/>
            <a:ext cx="3483012" cy="700458"/>
            <a:chOff x="5506540" y="5954125"/>
            <a:chExt cx="3483012" cy="700458"/>
          </a:xfrm>
        </p:grpSpPr>
        <p:sp>
          <p:nvSpPr>
            <p:cNvPr id="154" name="Text Box 43">
              <a:extLst>
                <a:ext uri="{FF2B5EF4-FFF2-40B4-BE49-F238E27FC236}">
                  <a16:creationId xmlns:a16="http://schemas.microsoft.com/office/drawing/2014/main" id="{32FE42F5-A070-4789-85C2-27662F844CDB}"/>
                </a:ext>
              </a:extLst>
            </p:cNvPr>
            <p:cNvSpPr txBox="1">
              <a:spLocks noChangeArrowheads="1"/>
            </p:cNvSpPr>
            <p:nvPr/>
          </p:nvSpPr>
          <p:spPr bwMode="auto">
            <a:xfrm>
              <a:off x="6540035" y="5954125"/>
              <a:ext cx="2449517"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pkt3, deliver, send ack3</a:t>
              </a:r>
            </a:p>
          </p:txBody>
        </p:sp>
        <p:sp>
          <p:nvSpPr>
            <p:cNvPr id="155" name="Line 101">
              <a:extLst>
                <a:ext uri="{FF2B5EF4-FFF2-40B4-BE49-F238E27FC236}">
                  <a16:creationId xmlns:a16="http://schemas.microsoft.com/office/drawing/2014/main" id="{9974CBD4-EC17-452A-8616-1CF6E1AA1351}"/>
                </a:ext>
              </a:extLst>
            </p:cNvPr>
            <p:cNvSpPr>
              <a:spLocks noChangeShapeType="1"/>
            </p:cNvSpPr>
            <p:nvPr/>
          </p:nvSpPr>
          <p:spPr bwMode="auto">
            <a:xfrm flipH="1">
              <a:off x="5506540" y="6147428"/>
              <a:ext cx="930024" cy="50715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6" name="组合 155"/>
          <p:cNvGrpSpPr/>
          <p:nvPr/>
        </p:nvGrpSpPr>
        <p:grpSpPr>
          <a:xfrm>
            <a:off x="325258" y="5189303"/>
            <a:ext cx="5193316" cy="632093"/>
            <a:chOff x="1342892" y="5992724"/>
            <a:chExt cx="5193316" cy="632093"/>
          </a:xfrm>
        </p:grpSpPr>
        <p:grpSp>
          <p:nvGrpSpPr>
            <p:cNvPr id="157" name="组合 156"/>
            <p:cNvGrpSpPr/>
            <p:nvPr/>
          </p:nvGrpSpPr>
          <p:grpSpPr>
            <a:xfrm>
              <a:off x="1342892" y="5992724"/>
              <a:ext cx="3090711" cy="313932"/>
              <a:chOff x="1342892" y="5992724"/>
              <a:chExt cx="3090711" cy="313932"/>
            </a:xfrm>
          </p:grpSpPr>
          <p:sp>
            <p:nvSpPr>
              <p:cNvPr id="159" name="Text Box 36">
                <a:extLst>
                  <a:ext uri="{FF2B5EF4-FFF2-40B4-BE49-F238E27FC236}">
                    <a16:creationId xmlns:a16="http://schemas.microsoft.com/office/drawing/2014/main" id="{5F102876-D93D-49C2-AD40-886DE30C3D60}"/>
                  </a:ext>
                </a:extLst>
              </p:cNvPr>
              <p:cNvSpPr txBox="1">
                <a:spLocks noChangeArrowheads="1"/>
              </p:cNvSpPr>
              <p:nvPr/>
            </p:nvSpPr>
            <p:spPr bwMode="auto">
              <a:xfrm>
                <a:off x="3404154" y="5992724"/>
                <a:ext cx="1029449"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pkt4</a:t>
                </a:r>
              </a:p>
            </p:txBody>
          </p:sp>
          <p:grpSp>
            <p:nvGrpSpPr>
              <p:cNvPr id="160" name="组合 159">
                <a:extLst>
                  <a:ext uri="{FF2B5EF4-FFF2-40B4-BE49-F238E27FC236}">
                    <a16:creationId xmlns:a16="http://schemas.microsoft.com/office/drawing/2014/main" id="{DD7C9FAC-1BBE-42E0-B802-5ED707CC02FC}"/>
                  </a:ext>
                </a:extLst>
              </p:cNvPr>
              <p:cNvGrpSpPr/>
              <p:nvPr/>
            </p:nvGrpSpPr>
            <p:grpSpPr>
              <a:xfrm>
                <a:off x="1342892" y="6029506"/>
                <a:ext cx="1252889" cy="277150"/>
                <a:chOff x="633086" y="5065047"/>
                <a:chExt cx="1252889" cy="277150"/>
              </a:xfrm>
            </p:grpSpPr>
            <p:sp>
              <p:nvSpPr>
                <p:cNvPr id="161" name="Rectangle 92">
                  <a:extLst>
                    <a:ext uri="{FF2B5EF4-FFF2-40B4-BE49-F238E27FC236}">
                      <a16:creationId xmlns:a16="http://schemas.microsoft.com/office/drawing/2014/main" id="{6B0BACB4-23BB-4E5D-8BE3-019300339E06}"/>
                    </a:ext>
                  </a:extLst>
                </p:cNvPr>
                <p:cNvSpPr>
                  <a:spLocks noChangeArrowheads="1"/>
                </p:cNvSpPr>
                <p:nvPr/>
              </p:nvSpPr>
              <p:spPr bwMode="auto">
                <a:xfrm>
                  <a:off x="951663" y="5096476"/>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2" name="Text Box 93">
                  <a:extLst>
                    <a:ext uri="{FF2B5EF4-FFF2-40B4-BE49-F238E27FC236}">
                      <a16:creationId xmlns:a16="http://schemas.microsoft.com/office/drawing/2014/main" id="{E2D83491-658B-4BF8-B55E-9CC9F8A59F50}"/>
                    </a:ext>
                  </a:extLst>
                </p:cNvPr>
                <p:cNvSpPr txBox="1">
                  <a:spLocks noChangeArrowheads="1"/>
                </p:cNvSpPr>
                <p:nvPr/>
              </p:nvSpPr>
              <p:spPr bwMode="auto">
                <a:xfrm>
                  <a:off x="633086" y="5065047"/>
                  <a:ext cx="1252889"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grpSp>
        <p:sp>
          <p:nvSpPr>
            <p:cNvPr id="158" name="Line 39">
              <a:extLst>
                <a:ext uri="{FF2B5EF4-FFF2-40B4-BE49-F238E27FC236}">
                  <a16:creationId xmlns:a16="http://schemas.microsoft.com/office/drawing/2014/main" id="{2E806C67-AD7F-4F7F-BBF0-86A6E83584BE}"/>
                </a:ext>
              </a:extLst>
            </p:cNvPr>
            <p:cNvSpPr>
              <a:spLocks noChangeShapeType="1"/>
            </p:cNvSpPr>
            <p:nvPr/>
          </p:nvSpPr>
          <p:spPr bwMode="auto">
            <a:xfrm>
              <a:off x="4644732" y="6203377"/>
              <a:ext cx="1891476" cy="42144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3" name="组合 162"/>
          <p:cNvGrpSpPr/>
          <p:nvPr/>
        </p:nvGrpSpPr>
        <p:grpSpPr>
          <a:xfrm>
            <a:off x="4627518" y="5636977"/>
            <a:ext cx="3496437" cy="709710"/>
            <a:chOff x="5490720" y="6484155"/>
            <a:chExt cx="3496437" cy="709710"/>
          </a:xfrm>
        </p:grpSpPr>
        <p:sp>
          <p:nvSpPr>
            <p:cNvPr id="164" name="Text Box 43">
              <a:extLst>
                <a:ext uri="{FF2B5EF4-FFF2-40B4-BE49-F238E27FC236}">
                  <a16:creationId xmlns:a16="http://schemas.microsoft.com/office/drawing/2014/main" id="{32FE42F5-A070-4789-85C2-27662F844CDB}"/>
                </a:ext>
              </a:extLst>
            </p:cNvPr>
            <p:cNvSpPr txBox="1">
              <a:spLocks noChangeArrowheads="1"/>
            </p:cNvSpPr>
            <p:nvPr/>
          </p:nvSpPr>
          <p:spPr bwMode="auto">
            <a:xfrm>
              <a:off x="6537640" y="6484155"/>
              <a:ext cx="2449517"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pkt4, deliver, send ack4</a:t>
              </a:r>
            </a:p>
          </p:txBody>
        </p:sp>
        <p:sp>
          <p:nvSpPr>
            <p:cNvPr id="165" name="Line 102">
              <a:extLst>
                <a:ext uri="{FF2B5EF4-FFF2-40B4-BE49-F238E27FC236}">
                  <a16:creationId xmlns:a16="http://schemas.microsoft.com/office/drawing/2014/main" id="{CB99110A-0C0C-4A1A-9B0D-FABC677B68CC}"/>
                </a:ext>
              </a:extLst>
            </p:cNvPr>
            <p:cNvSpPr>
              <a:spLocks noChangeShapeType="1"/>
            </p:cNvSpPr>
            <p:nvPr/>
          </p:nvSpPr>
          <p:spPr bwMode="auto">
            <a:xfrm flipH="1">
              <a:off x="5490720" y="6686709"/>
              <a:ext cx="930024" cy="507156"/>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6" name="组合 165"/>
          <p:cNvGrpSpPr/>
          <p:nvPr/>
        </p:nvGrpSpPr>
        <p:grpSpPr>
          <a:xfrm>
            <a:off x="325258" y="5471197"/>
            <a:ext cx="5225432" cy="593623"/>
            <a:chOff x="1282160" y="6775110"/>
            <a:chExt cx="5225432" cy="593623"/>
          </a:xfrm>
        </p:grpSpPr>
        <p:grpSp>
          <p:nvGrpSpPr>
            <p:cNvPr id="167" name="组合 166"/>
            <p:cNvGrpSpPr/>
            <p:nvPr/>
          </p:nvGrpSpPr>
          <p:grpSpPr>
            <a:xfrm>
              <a:off x="1282160" y="6775110"/>
              <a:ext cx="3094996" cy="313932"/>
              <a:chOff x="-4568304" y="6060935"/>
              <a:chExt cx="3094996" cy="313932"/>
            </a:xfrm>
          </p:grpSpPr>
          <p:sp>
            <p:nvSpPr>
              <p:cNvPr id="169" name="Text Box 36">
                <a:extLst>
                  <a:ext uri="{FF2B5EF4-FFF2-40B4-BE49-F238E27FC236}">
                    <a16:creationId xmlns:a16="http://schemas.microsoft.com/office/drawing/2014/main" id="{5F102876-D93D-49C2-AD40-886DE30C3D60}"/>
                  </a:ext>
                </a:extLst>
              </p:cNvPr>
              <p:cNvSpPr txBox="1">
                <a:spLocks noChangeArrowheads="1"/>
              </p:cNvSpPr>
              <p:nvPr/>
            </p:nvSpPr>
            <p:spPr bwMode="auto">
              <a:xfrm>
                <a:off x="-2502757" y="6060935"/>
                <a:ext cx="1029449"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pkt5</a:t>
                </a:r>
              </a:p>
            </p:txBody>
          </p:sp>
          <p:grpSp>
            <p:nvGrpSpPr>
              <p:cNvPr id="170" name="组合 169">
                <a:extLst>
                  <a:ext uri="{FF2B5EF4-FFF2-40B4-BE49-F238E27FC236}">
                    <a16:creationId xmlns:a16="http://schemas.microsoft.com/office/drawing/2014/main" id="{003283BA-51DF-4971-BE1B-C499CBBEBB70}"/>
                  </a:ext>
                </a:extLst>
              </p:cNvPr>
              <p:cNvGrpSpPr/>
              <p:nvPr/>
            </p:nvGrpSpPr>
            <p:grpSpPr>
              <a:xfrm>
                <a:off x="-4568304" y="6069073"/>
                <a:ext cx="1252889" cy="277150"/>
                <a:chOff x="630229" y="5282195"/>
                <a:chExt cx="1252889" cy="277150"/>
              </a:xfrm>
            </p:grpSpPr>
            <p:sp>
              <p:nvSpPr>
                <p:cNvPr id="171" name="Rectangle 95">
                  <a:extLst>
                    <a:ext uri="{FF2B5EF4-FFF2-40B4-BE49-F238E27FC236}">
                      <a16:creationId xmlns:a16="http://schemas.microsoft.com/office/drawing/2014/main" id="{B6E7FC63-FDED-438F-BD64-3DDFAAE2B8EB}"/>
                    </a:ext>
                  </a:extLst>
                </p:cNvPr>
                <p:cNvSpPr>
                  <a:spLocks noChangeArrowheads="1"/>
                </p:cNvSpPr>
                <p:nvPr/>
              </p:nvSpPr>
              <p:spPr bwMode="auto">
                <a:xfrm>
                  <a:off x="953094" y="5313624"/>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2" name="Text Box 96">
                  <a:extLst>
                    <a:ext uri="{FF2B5EF4-FFF2-40B4-BE49-F238E27FC236}">
                      <a16:creationId xmlns:a16="http://schemas.microsoft.com/office/drawing/2014/main" id="{780C0FEC-A019-4074-9AA1-C25F85AAED1E}"/>
                    </a:ext>
                  </a:extLst>
                </p:cNvPr>
                <p:cNvSpPr txBox="1">
                  <a:spLocks noChangeArrowheads="1"/>
                </p:cNvSpPr>
                <p:nvPr/>
              </p:nvSpPr>
              <p:spPr bwMode="auto">
                <a:xfrm>
                  <a:off x="630229" y="5282195"/>
                  <a:ext cx="1252889"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grpSp>
        <p:sp>
          <p:nvSpPr>
            <p:cNvPr id="168" name="Line 40">
              <a:extLst>
                <a:ext uri="{FF2B5EF4-FFF2-40B4-BE49-F238E27FC236}">
                  <a16:creationId xmlns:a16="http://schemas.microsoft.com/office/drawing/2014/main" id="{FA9BCD1A-006B-4926-B986-EF7BEA65F405}"/>
                </a:ext>
              </a:extLst>
            </p:cNvPr>
            <p:cNvSpPr>
              <a:spLocks noChangeShapeType="1"/>
            </p:cNvSpPr>
            <p:nvPr/>
          </p:nvSpPr>
          <p:spPr bwMode="auto">
            <a:xfrm>
              <a:off x="4617544" y="6947294"/>
              <a:ext cx="1890048" cy="421439"/>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73" name="组合 172"/>
          <p:cNvGrpSpPr/>
          <p:nvPr/>
        </p:nvGrpSpPr>
        <p:grpSpPr>
          <a:xfrm>
            <a:off x="4640943" y="5901908"/>
            <a:ext cx="3481260" cy="674428"/>
            <a:chOff x="5477282" y="7174674"/>
            <a:chExt cx="3481260" cy="674428"/>
          </a:xfrm>
        </p:grpSpPr>
        <p:sp>
          <p:nvSpPr>
            <p:cNvPr id="174" name="Text Box 43">
              <a:extLst>
                <a:ext uri="{FF2B5EF4-FFF2-40B4-BE49-F238E27FC236}">
                  <a16:creationId xmlns:a16="http://schemas.microsoft.com/office/drawing/2014/main" id="{32FE42F5-A070-4789-85C2-27662F844CDB}"/>
                </a:ext>
              </a:extLst>
            </p:cNvPr>
            <p:cNvSpPr txBox="1">
              <a:spLocks noChangeArrowheads="1"/>
            </p:cNvSpPr>
            <p:nvPr/>
          </p:nvSpPr>
          <p:spPr bwMode="auto">
            <a:xfrm>
              <a:off x="6509025" y="7174674"/>
              <a:ext cx="2449517"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pkt5, deliver, send ack5</a:t>
              </a:r>
            </a:p>
          </p:txBody>
        </p:sp>
        <p:sp>
          <p:nvSpPr>
            <p:cNvPr id="175" name="Line 103">
              <a:extLst>
                <a:ext uri="{FF2B5EF4-FFF2-40B4-BE49-F238E27FC236}">
                  <a16:creationId xmlns:a16="http://schemas.microsoft.com/office/drawing/2014/main" id="{26CFF759-394D-4A7B-BB0D-FF0C7EAC8141}"/>
                </a:ext>
              </a:extLst>
            </p:cNvPr>
            <p:cNvSpPr>
              <a:spLocks noChangeShapeType="1"/>
            </p:cNvSpPr>
            <p:nvPr/>
          </p:nvSpPr>
          <p:spPr bwMode="auto">
            <a:xfrm flipH="1">
              <a:off x="5477282" y="7341947"/>
              <a:ext cx="930024" cy="50715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76" name="组合 175">
            <a:extLst>
              <a:ext uri="{FF2B5EF4-FFF2-40B4-BE49-F238E27FC236}">
                <a16:creationId xmlns:a16="http://schemas.microsoft.com/office/drawing/2014/main" id="{2E7D2391-B17B-465B-91AA-0D5F65BCC3B3}"/>
              </a:ext>
            </a:extLst>
          </p:cNvPr>
          <p:cNvGrpSpPr/>
          <p:nvPr/>
        </p:nvGrpSpPr>
        <p:grpSpPr>
          <a:xfrm>
            <a:off x="430213" y="0"/>
            <a:ext cx="4920720" cy="1428589"/>
            <a:chOff x="551030" y="-368704"/>
            <a:chExt cx="4920720" cy="1428589"/>
          </a:xfrm>
        </p:grpSpPr>
        <p:grpSp>
          <p:nvGrpSpPr>
            <p:cNvPr id="177" name="组合 176">
              <a:extLst>
                <a:ext uri="{FF2B5EF4-FFF2-40B4-BE49-F238E27FC236}">
                  <a16:creationId xmlns:a16="http://schemas.microsoft.com/office/drawing/2014/main" id="{A371A1F4-8BA3-42DD-920C-E05568D79107}"/>
                </a:ext>
              </a:extLst>
            </p:cNvPr>
            <p:cNvGrpSpPr/>
            <p:nvPr/>
          </p:nvGrpSpPr>
          <p:grpSpPr>
            <a:xfrm>
              <a:off x="998432" y="303925"/>
              <a:ext cx="4473318" cy="687997"/>
              <a:chOff x="1635859" y="967769"/>
              <a:chExt cx="4473318" cy="687997"/>
            </a:xfrm>
          </p:grpSpPr>
          <p:sp>
            <p:nvSpPr>
              <p:cNvPr id="179" name="矩形: 圆角 52">
                <a:extLst>
                  <a:ext uri="{FF2B5EF4-FFF2-40B4-BE49-F238E27FC236}">
                    <a16:creationId xmlns:a16="http://schemas.microsoft.com/office/drawing/2014/main" id="{B5F81FBC-7F4A-4285-AB40-8FDF01DE5CB1}"/>
                  </a:ext>
                </a:extLst>
              </p:cNvPr>
              <p:cNvSpPr/>
              <p:nvPr/>
            </p:nvSpPr>
            <p:spPr>
              <a:xfrm>
                <a:off x="1635859" y="967769"/>
                <a:ext cx="447331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80" name="文本框 179">
                <a:extLst>
                  <a:ext uri="{FF2B5EF4-FFF2-40B4-BE49-F238E27FC236}">
                    <a16:creationId xmlns:a16="http://schemas.microsoft.com/office/drawing/2014/main" id="{AD0BC4CA-5DBB-4752-B482-6843087C7489}"/>
                  </a:ext>
                </a:extLst>
              </p:cNvPr>
              <p:cNvSpPr txBox="1"/>
              <p:nvPr/>
            </p:nvSpPr>
            <p:spPr>
              <a:xfrm>
                <a:off x="2786093" y="1009435"/>
                <a:ext cx="3066665"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GBN</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的例子</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78" name="图片 177">
              <a:extLst>
                <a:ext uri="{FF2B5EF4-FFF2-40B4-BE49-F238E27FC236}">
                  <a16:creationId xmlns:a16="http://schemas.microsoft.com/office/drawing/2014/main" id="{11603FAF-BEB3-4FCC-98DE-11DFEA07B3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8" name="灯片编号占位符 7">
            <a:extLst>
              <a:ext uri="{FF2B5EF4-FFF2-40B4-BE49-F238E27FC236}">
                <a16:creationId xmlns:a16="http://schemas.microsoft.com/office/drawing/2014/main" id="{8AB8AB88-F95C-4F7B-A8DE-EE6467C6B544}"/>
              </a:ext>
            </a:extLst>
          </p:cNvPr>
          <p:cNvSpPr>
            <a:spLocks noGrp="1"/>
          </p:cNvSpPr>
          <p:nvPr>
            <p:ph type="sldNum" sz="quarter" idx="12"/>
          </p:nvPr>
        </p:nvSpPr>
        <p:spPr/>
        <p:txBody>
          <a:bodyPr/>
          <a:lstStyle/>
          <a:p>
            <a:fld id="{91F2D4EF-46D4-4764-B373-FC59CD1D281E}" type="slidenum">
              <a:rPr lang="zh-CN" altLang="en-US" smtClean="0"/>
              <a:t>73</a:t>
            </a:fld>
            <a:endParaRPr lang="zh-CN" altLang="en-US"/>
          </a:p>
        </p:txBody>
      </p:sp>
    </p:spTree>
    <p:extLst>
      <p:ext uri="{BB962C8B-B14F-4D97-AF65-F5344CB8AC3E}">
        <p14:creationId xmlns:p14="http://schemas.microsoft.com/office/powerpoint/2010/main" val="427166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wipe(left)">
                                      <p:cBhvr>
                                        <p:cTn id="7" dur="500"/>
                                        <p:tgtEl>
                                          <p:spTgt spid="17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left)">
                                      <p:cBhvr>
                                        <p:cTn id="15" dur="1000"/>
                                        <p:tgtEl>
                                          <p:spTgt spid="87"/>
                                        </p:tgtEl>
                                      </p:cBhvr>
                                    </p:animEffect>
                                  </p:childTnLst>
                                </p:cTn>
                              </p:par>
                            </p:childTnLst>
                          </p:cTn>
                        </p:par>
                        <p:par>
                          <p:cTn id="16" fill="hold">
                            <p:stCondLst>
                              <p:cond delay="2500"/>
                            </p:stCondLst>
                            <p:childTnLst>
                              <p:par>
                                <p:cTn id="17" presetID="22" presetClass="entr" presetSubtype="1" fill="hold" nodeType="after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wipe(up)">
                                      <p:cBhvr>
                                        <p:cTn id="19" dur="1000"/>
                                        <p:tgtEl>
                                          <p:spTgt spid="86"/>
                                        </p:tgtEl>
                                      </p:cBhvr>
                                    </p:animEffect>
                                  </p:childTnLst>
                                </p:cTn>
                              </p:par>
                              <p:par>
                                <p:cTn id="20" presetID="22" presetClass="entr" presetSubtype="8" fill="hold" nodeType="with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wipe(left)">
                                      <p:cBhvr>
                                        <p:cTn id="22" dur="1000"/>
                                        <p:tgtEl>
                                          <p:spTgt spid="84"/>
                                        </p:tgtEl>
                                      </p:cBhvr>
                                    </p:animEffect>
                                  </p:childTnLst>
                                </p:cTn>
                              </p:par>
                            </p:childTnLst>
                          </p:cTn>
                        </p:par>
                        <p:par>
                          <p:cTn id="23" fill="hold">
                            <p:stCondLst>
                              <p:cond delay="3500"/>
                            </p:stCondLst>
                            <p:childTnLst>
                              <p:par>
                                <p:cTn id="24" presetID="22" presetClass="entr" presetSubtype="8" fill="hold" nodeType="afterEffect">
                                  <p:stCondLst>
                                    <p:cond delay="0"/>
                                  </p:stCondLst>
                                  <p:childTnLst>
                                    <p:set>
                                      <p:cBhvr>
                                        <p:cTn id="25" dur="1" fill="hold">
                                          <p:stCondLst>
                                            <p:cond delay="0"/>
                                          </p:stCondLst>
                                        </p:cTn>
                                        <p:tgtEl>
                                          <p:spTgt spid="97"/>
                                        </p:tgtEl>
                                        <p:attrNameLst>
                                          <p:attrName>style.visibility</p:attrName>
                                        </p:attrNameLst>
                                      </p:cBhvr>
                                      <p:to>
                                        <p:strVal val="visible"/>
                                      </p:to>
                                    </p:set>
                                    <p:animEffect transition="in" filter="wipe(left)">
                                      <p:cBhvr>
                                        <p:cTn id="26" dur="1000"/>
                                        <p:tgtEl>
                                          <p:spTgt spid="97"/>
                                        </p:tgtEl>
                                      </p:cBhvr>
                                    </p:animEffect>
                                  </p:childTnLst>
                                </p:cTn>
                              </p:par>
                            </p:childTnLst>
                          </p:cTn>
                        </p:par>
                        <p:par>
                          <p:cTn id="27" fill="hold">
                            <p:stCondLst>
                              <p:cond delay="4500"/>
                            </p:stCondLst>
                            <p:childTnLst>
                              <p:par>
                                <p:cTn id="28" presetID="22" presetClass="entr" presetSubtype="2" fill="hold" nodeType="afterEffect">
                                  <p:stCondLst>
                                    <p:cond delay="0"/>
                                  </p:stCondLst>
                                  <p:childTnLst>
                                    <p:set>
                                      <p:cBhvr>
                                        <p:cTn id="29" dur="1" fill="hold">
                                          <p:stCondLst>
                                            <p:cond delay="0"/>
                                          </p:stCondLst>
                                        </p:cTn>
                                        <p:tgtEl>
                                          <p:spTgt spid="85"/>
                                        </p:tgtEl>
                                        <p:attrNameLst>
                                          <p:attrName>style.visibility</p:attrName>
                                        </p:attrNameLst>
                                      </p:cBhvr>
                                      <p:to>
                                        <p:strVal val="visible"/>
                                      </p:to>
                                    </p:set>
                                    <p:animEffect transition="in" filter="wipe(right)">
                                      <p:cBhvr>
                                        <p:cTn id="30" dur="1000"/>
                                        <p:tgtEl>
                                          <p:spTgt spid="85"/>
                                        </p:tgtEl>
                                      </p:cBhvr>
                                    </p:animEffect>
                                  </p:childTnLst>
                                </p:cTn>
                              </p:par>
                              <p:par>
                                <p:cTn id="31" presetID="22" presetClass="entr" presetSubtype="8" fill="hold" nodeType="with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wipe(left)">
                                      <p:cBhvr>
                                        <p:cTn id="33" dur="1000"/>
                                        <p:tgtEl>
                                          <p:spTgt spid="104"/>
                                        </p:tgtEl>
                                      </p:cBhvr>
                                    </p:animEffect>
                                  </p:childTnLst>
                                </p:cTn>
                              </p:par>
                            </p:childTnLst>
                          </p:cTn>
                        </p:par>
                        <p:par>
                          <p:cTn id="34" fill="hold">
                            <p:stCondLst>
                              <p:cond delay="5500"/>
                            </p:stCondLst>
                            <p:childTnLst>
                              <p:par>
                                <p:cTn id="35" presetID="22" presetClass="entr" presetSubtype="2" fill="hold" nodeType="afterEffect">
                                  <p:stCondLst>
                                    <p:cond delay="0"/>
                                  </p:stCondLst>
                                  <p:childTnLst>
                                    <p:set>
                                      <p:cBhvr>
                                        <p:cTn id="36" dur="1" fill="hold">
                                          <p:stCondLst>
                                            <p:cond delay="0"/>
                                          </p:stCondLst>
                                        </p:cTn>
                                        <p:tgtEl>
                                          <p:spTgt spid="109"/>
                                        </p:tgtEl>
                                        <p:attrNameLst>
                                          <p:attrName>style.visibility</p:attrName>
                                        </p:attrNameLst>
                                      </p:cBhvr>
                                      <p:to>
                                        <p:strVal val="visible"/>
                                      </p:to>
                                    </p:set>
                                    <p:animEffect transition="in" filter="wipe(right)">
                                      <p:cBhvr>
                                        <p:cTn id="37" dur="1000"/>
                                        <p:tgtEl>
                                          <p:spTgt spid="109"/>
                                        </p:tgtEl>
                                      </p:cBhvr>
                                    </p:animEffect>
                                  </p:childTnLst>
                                </p:cTn>
                              </p:par>
                              <p:par>
                                <p:cTn id="38" presetID="22" presetClass="entr" presetSubtype="8" fill="hold" nodeType="withEffect">
                                  <p:stCondLst>
                                    <p:cond delay="0"/>
                                  </p:stCondLst>
                                  <p:childTnLst>
                                    <p:set>
                                      <p:cBhvr>
                                        <p:cTn id="39" dur="1" fill="hold">
                                          <p:stCondLst>
                                            <p:cond delay="0"/>
                                          </p:stCondLst>
                                        </p:cTn>
                                        <p:tgtEl>
                                          <p:spTgt spid="118"/>
                                        </p:tgtEl>
                                        <p:attrNameLst>
                                          <p:attrName>style.visibility</p:attrName>
                                        </p:attrNameLst>
                                      </p:cBhvr>
                                      <p:to>
                                        <p:strVal val="visible"/>
                                      </p:to>
                                    </p:set>
                                    <p:animEffect transition="in" filter="wipe(left)">
                                      <p:cBhvr>
                                        <p:cTn id="40" dur="1000"/>
                                        <p:tgtEl>
                                          <p:spTgt spid="118"/>
                                        </p:tgtEl>
                                      </p:cBhvr>
                                    </p:animEffect>
                                  </p:childTnLst>
                                </p:cTn>
                              </p:par>
                            </p:childTnLst>
                          </p:cTn>
                        </p:par>
                        <p:par>
                          <p:cTn id="41" fill="hold">
                            <p:stCondLst>
                              <p:cond delay="6500"/>
                            </p:stCondLst>
                            <p:childTnLst>
                              <p:par>
                                <p:cTn id="42" presetID="22" presetClass="entr" presetSubtype="2" fill="hold" nodeType="afterEffect">
                                  <p:stCondLst>
                                    <p:cond delay="0"/>
                                  </p:stCondLst>
                                  <p:childTnLst>
                                    <p:set>
                                      <p:cBhvr>
                                        <p:cTn id="43" dur="1" fill="hold">
                                          <p:stCondLst>
                                            <p:cond delay="0"/>
                                          </p:stCondLst>
                                        </p:cTn>
                                        <p:tgtEl>
                                          <p:spTgt spid="121"/>
                                        </p:tgtEl>
                                        <p:attrNameLst>
                                          <p:attrName>style.visibility</p:attrName>
                                        </p:attrNameLst>
                                      </p:cBhvr>
                                      <p:to>
                                        <p:strVal val="visible"/>
                                      </p:to>
                                    </p:set>
                                    <p:animEffect transition="in" filter="wipe(right)">
                                      <p:cBhvr>
                                        <p:cTn id="44" dur="1000"/>
                                        <p:tgtEl>
                                          <p:spTgt spid="121"/>
                                        </p:tgtEl>
                                      </p:cBhvr>
                                    </p:animEffect>
                                  </p:childTnLst>
                                </p:cTn>
                              </p:par>
                              <p:par>
                                <p:cTn id="45" presetID="22" presetClass="entr" presetSubtype="8" fill="hold" nodeType="withEffect">
                                  <p:stCondLst>
                                    <p:cond delay="0"/>
                                  </p:stCondLst>
                                  <p:childTnLst>
                                    <p:set>
                                      <p:cBhvr>
                                        <p:cTn id="46" dur="1" fill="hold">
                                          <p:stCondLst>
                                            <p:cond delay="0"/>
                                          </p:stCondLst>
                                        </p:cTn>
                                        <p:tgtEl>
                                          <p:spTgt spid="127"/>
                                        </p:tgtEl>
                                        <p:attrNameLst>
                                          <p:attrName>style.visibility</p:attrName>
                                        </p:attrNameLst>
                                      </p:cBhvr>
                                      <p:to>
                                        <p:strVal val="visible"/>
                                      </p:to>
                                    </p:set>
                                    <p:animEffect transition="in" filter="wipe(left)">
                                      <p:cBhvr>
                                        <p:cTn id="47" dur="1000"/>
                                        <p:tgtEl>
                                          <p:spTgt spid="127"/>
                                        </p:tgtEl>
                                      </p:cBhvr>
                                    </p:animEffect>
                                  </p:childTnLst>
                                </p:cTn>
                              </p:par>
                            </p:childTnLst>
                          </p:cTn>
                        </p:par>
                        <p:par>
                          <p:cTn id="48" fill="hold">
                            <p:stCondLst>
                              <p:cond delay="7500"/>
                            </p:stCondLst>
                            <p:childTnLst>
                              <p:par>
                                <p:cTn id="49" presetID="22" presetClass="entr" presetSubtype="1" fill="hold" nodeType="afterEffect">
                                  <p:stCondLst>
                                    <p:cond delay="0"/>
                                  </p:stCondLst>
                                  <p:childTnLst>
                                    <p:set>
                                      <p:cBhvr>
                                        <p:cTn id="50" dur="1" fill="hold">
                                          <p:stCondLst>
                                            <p:cond delay="0"/>
                                          </p:stCondLst>
                                        </p:cTn>
                                        <p:tgtEl>
                                          <p:spTgt spid="134"/>
                                        </p:tgtEl>
                                        <p:attrNameLst>
                                          <p:attrName>style.visibility</p:attrName>
                                        </p:attrNameLst>
                                      </p:cBhvr>
                                      <p:to>
                                        <p:strVal val="visible"/>
                                      </p:to>
                                    </p:set>
                                    <p:animEffect transition="in" filter="wipe(up)">
                                      <p:cBhvr>
                                        <p:cTn id="51" dur="1000"/>
                                        <p:tgtEl>
                                          <p:spTgt spid="134"/>
                                        </p:tgtEl>
                                      </p:cBhvr>
                                    </p:animEffect>
                                  </p:childTnLst>
                                </p:cTn>
                              </p:par>
                            </p:childTnLst>
                          </p:cTn>
                        </p:par>
                        <p:par>
                          <p:cTn id="52" fill="hold">
                            <p:stCondLst>
                              <p:cond delay="8500"/>
                            </p:stCondLst>
                            <p:childTnLst>
                              <p:par>
                                <p:cTn id="53" presetID="53" presetClass="entr" presetSubtype="16" fill="hold" nodeType="afterEffect">
                                  <p:stCondLst>
                                    <p:cond delay="0"/>
                                  </p:stCondLst>
                                  <p:childTnLst>
                                    <p:set>
                                      <p:cBhvr>
                                        <p:cTn id="54" dur="1" fill="hold">
                                          <p:stCondLst>
                                            <p:cond delay="0"/>
                                          </p:stCondLst>
                                        </p:cTn>
                                        <p:tgtEl>
                                          <p:spTgt spid="128"/>
                                        </p:tgtEl>
                                        <p:attrNameLst>
                                          <p:attrName>style.visibility</p:attrName>
                                        </p:attrNameLst>
                                      </p:cBhvr>
                                      <p:to>
                                        <p:strVal val="visible"/>
                                      </p:to>
                                    </p:set>
                                    <p:anim calcmode="lin" valueType="num">
                                      <p:cBhvr>
                                        <p:cTn id="55" dur="500" fill="hold"/>
                                        <p:tgtEl>
                                          <p:spTgt spid="128"/>
                                        </p:tgtEl>
                                        <p:attrNameLst>
                                          <p:attrName>ppt_w</p:attrName>
                                        </p:attrNameLst>
                                      </p:cBhvr>
                                      <p:tavLst>
                                        <p:tav tm="0">
                                          <p:val>
                                            <p:fltVal val="0"/>
                                          </p:val>
                                        </p:tav>
                                        <p:tav tm="100000">
                                          <p:val>
                                            <p:strVal val="#ppt_w"/>
                                          </p:val>
                                        </p:tav>
                                      </p:tavLst>
                                    </p:anim>
                                    <p:anim calcmode="lin" valueType="num">
                                      <p:cBhvr>
                                        <p:cTn id="56" dur="500" fill="hold"/>
                                        <p:tgtEl>
                                          <p:spTgt spid="128"/>
                                        </p:tgtEl>
                                        <p:attrNameLst>
                                          <p:attrName>ppt_h</p:attrName>
                                        </p:attrNameLst>
                                      </p:cBhvr>
                                      <p:tavLst>
                                        <p:tav tm="0">
                                          <p:val>
                                            <p:fltVal val="0"/>
                                          </p:val>
                                        </p:tav>
                                        <p:tav tm="100000">
                                          <p:val>
                                            <p:strVal val="#ppt_h"/>
                                          </p:val>
                                        </p:tav>
                                      </p:tavLst>
                                    </p:anim>
                                    <p:animEffect transition="in" filter="fade">
                                      <p:cBhvr>
                                        <p:cTn id="57" dur="500"/>
                                        <p:tgtEl>
                                          <p:spTgt spid="128"/>
                                        </p:tgtEl>
                                      </p:cBhvr>
                                    </p:animEffect>
                                  </p:childTnLst>
                                </p:cTn>
                              </p:par>
                            </p:childTnLst>
                          </p:cTn>
                        </p:par>
                        <p:par>
                          <p:cTn id="58" fill="hold">
                            <p:stCondLst>
                              <p:cond delay="9000"/>
                            </p:stCondLst>
                            <p:childTnLst>
                              <p:par>
                                <p:cTn id="59" presetID="26" presetClass="emph" presetSubtype="0" repeatCount="2000" fill="hold" nodeType="afterEffect">
                                  <p:stCondLst>
                                    <p:cond delay="0"/>
                                  </p:stCondLst>
                                  <p:childTnLst>
                                    <p:animEffect transition="out" filter="fade">
                                      <p:cBhvr>
                                        <p:cTn id="60" dur="500" tmFilter="0, 0; .2, .5; .8, .5; 1, 0"/>
                                        <p:tgtEl>
                                          <p:spTgt spid="128"/>
                                        </p:tgtEl>
                                      </p:cBhvr>
                                    </p:animEffect>
                                    <p:animScale>
                                      <p:cBhvr>
                                        <p:cTn id="61" dur="250" autoRev="1" fill="hold"/>
                                        <p:tgtEl>
                                          <p:spTgt spid="128"/>
                                        </p:tgtEl>
                                      </p:cBhvr>
                                      <p:by x="105000" y="105000"/>
                                    </p:animScale>
                                  </p:childTnLst>
                                </p:cTn>
                              </p:par>
                            </p:childTnLst>
                          </p:cTn>
                        </p:par>
                        <p:par>
                          <p:cTn id="62" fill="hold">
                            <p:stCondLst>
                              <p:cond delay="10000"/>
                            </p:stCondLst>
                            <p:childTnLst>
                              <p:par>
                                <p:cTn id="63" presetID="22" presetClass="entr" presetSubtype="8" fill="hold" grpId="0" nodeType="afterEffect">
                                  <p:stCondLst>
                                    <p:cond delay="0"/>
                                  </p:stCondLst>
                                  <p:childTnLst>
                                    <p:set>
                                      <p:cBhvr>
                                        <p:cTn id="64" dur="1" fill="hold">
                                          <p:stCondLst>
                                            <p:cond delay="0"/>
                                          </p:stCondLst>
                                        </p:cTn>
                                        <p:tgtEl>
                                          <p:spTgt spid="129"/>
                                        </p:tgtEl>
                                        <p:attrNameLst>
                                          <p:attrName>style.visibility</p:attrName>
                                        </p:attrNameLst>
                                      </p:cBhvr>
                                      <p:to>
                                        <p:strVal val="visible"/>
                                      </p:to>
                                    </p:set>
                                    <p:animEffect transition="in" filter="wipe(left)">
                                      <p:cBhvr>
                                        <p:cTn id="65" dur="500"/>
                                        <p:tgtEl>
                                          <p:spTgt spid="12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37"/>
                                        </p:tgtEl>
                                        <p:attrNameLst>
                                          <p:attrName>style.visibility</p:attrName>
                                        </p:attrNameLst>
                                      </p:cBhvr>
                                      <p:to>
                                        <p:strVal val="visible"/>
                                      </p:to>
                                    </p:set>
                                    <p:animEffect transition="in" filter="wipe(left)">
                                      <p:cBhvr>
                                        <p:cTn id="70" dur="1000"/>
                                        <p:tgtEl>
                                          <p:spTgt spid="137"/>
                                        </p:tgtEl>
                                      </p:cBhvr>
                                    </p:animEffect>
                                  </p:childTnLst>
                                </p:cTn>
                              </p:par>
                            </p:childTnLst>
                          </p:cTn>
                        </p:par>
                        <p:par>
                          <p:cTn id="71" fill="hold">
                            <p:stCondLst>
                              <p:cond delay="1000"/>
                            </p:stCondLst>
                            <p:childTnLst>
                              <p:par>
                                <p:cTn id="72" presetID="22" presetClass="entr" presetSubtype="1" fill="hold" nodeType="afterEffect">
                                  <p:stCondLst>
                                    <p:cond delay="0"/>
                                  </p:stCondLst>
                                  <p:childTnLst>
                                    <p:set>
                                      <p:cBhvr>
                                        <p:cTn id="73" dur="1" fill="hold">
                                          <p:stCondLst>
                                            <p:cond delay="0"/>
                                          </p:stCondLst>
                                        </p:cTn>
                                        <p:tgtEl>
                                          <p:spTgt spid="146"/>
                                        </p:tgtEl>
                                        <p:attrNameLst>
                                          <p:attrName>style.visibility</p:attrName>
                                        </p:attrNameLst>
                                      </p:cBhvr>
                                      <p:to>
                                        <p:strVal val="visible"/>
                                      </p:to>
                                    </p:set>
                                    <p:animEffect transition="in" filter="wipe(up)">
                                      <p:cBhvr>
                                        <p:cTn id="74" dur="1000"/>
                                        <p:tgtEl>
                                          <p:spTgt spid="146"/>
                                        </p:tgtEl>
                                      </p:cBhvr>
                                    </p:animEffect>
                                  </p:childTnLst>
                                </p:cTn>
                              </p:par>
                              <p:par>
                                <p:cTn id="75" presetID="22" presetClass="entr" presetSubtype="8" fill="hold" nodeType="withEffect">
                                  <p:stCondLst>
                                    <p:cond delay="0"/>
                                  </p:stCondLst>
                                  <p:childTnLst>
                                    <p:set>
                                      <p:cBhvr>
                                        <p:cTn id="76" dur="1" fill="hold">
                                          <p:stCondLst>
                                            <p:cond delay="0"/>
                                          </p:stCondLst>
                                        </p:cTn>
                                        <p:tgtEl>
                                          <p:spTgt spid="147"/>
                                        </p:tgtEl>
                                        <p:attrNameLst>
                                          <p:attrName>style.visibility</p:attrName>
                                        </p:attrNameLst>
                                      </p:cBhvr>
                                      <p:to>
                                        <p:strVal val="visible"/>
                                      </p:to>
                                    </p:set>
                                    <p:animEffect transition="in" filter="wipe(left)">
                                      <p:cBhvr>
                                        <p:cTn id="77" dur="1000"/>
                                        <p:tgtEl>
                                          <p:spTgt spid="147"/>
                                        </p:tgtEl>
                                      </p:cBhvr>
                                    </p:animEffect>
                                  </p:childTnLst>
                                </p:cTn>
                              </p:par>
                            </p:childTnLst>
                          </p:cTn>
                        </p:par>
                        <p:par>
                          <p:cTn id="78" fill="hold">
                            <p:stCondLst>
                              <p:cond delay="2000"/>
                            </p:stCondLst>
                            <p:childTnLst>
                              <p:par>
                                <p:cTn id="79" presetID="22" presetClass="entr" presetSubtype="1" fill="hold" nodeType="afterEffect">
                                  <p:stCondLst>
                                    <p:cond delay="0"/>
                                  </p:stCondLst>
                                  <p:childTnLst>
                                    <p:set>
                                      <p:cBhvr>
                                        <p:cTn id="80" dur="1" fill="hold">
                                          <p:stCondLst>
                                            <p:cond delay="0"/>
                                          </p:stCondLst>
                                        </p:cTn>
                                        <p:tgtEl>
                                          <p:spTgt spid="153"/>
                                        </p:tgtEl>
                                        <p:attrNameLst>
                                          <p:attrName>style.visibility</p:attrName>
                                        </p:attrNameLst>
                                      </p:cBhvr>
                                      <p:to>
                                        <p:strVal val="visible"/>
                                      </p:to>
                                    </p:set>
                                    <p:animEffect transition="in" filter="wipe(up)">
                                      <p:cBhvr>
                                        <p:cTn id="81" dur="1000"/>
                                        <p:tgtEl>
                                          <p:spTgt spid="153"/>
                                        </p:tgtEl>
                                      </p:cBhvr>
                                    </p:animEffect>
                                  </p:childTnLst>
                                </p:cTn>
                              </p:par>
                              <p:par>
                                <p:cTn id="82" presetID="22" presetClass="entr" presetSubtype="8" fill="hold" nodeType="withEffect">
                                  <p:stCondLst>
                                    <p:cond delay="0"/>
                                  </p:stCondLst>
                                  <p:childTnLst>
                                    <p:set>
                                      <p:cBhvr>
                                        <p:cTn id="83" dur="1" fill="hold">
                                          <p:stCondLst>
                                            <p:cond delay="0"/>
                                          </p:stCondLst>
                                        </p:cTn>
                                        <p:tgtEl>
                                          <p:spTgt spid="156"/>
                                        </p:tgtEl>
                                        <p:attrNameLst>
                                          <p:attrName>style.visibility</p:attrName>
                                        </p:attrNameLst>
                                      </p:cBhvr>
                                      <p:to>
                                        <p:strVal val="visible"/>
                                      </p:to>
                                    </p:set>
                                    <p:animEffect transition="in" filter="wipe(left)">
                                      <p:cBhvr>
                                        <p:cTn id="84" dur="1000"/>
                                        <p:tgtEl>
                                          <p:spTgt spid="156"/>
                                        </p:tgtEl>
                                      </p:cBhvr>
                                    </p:animEffect>
                                  </p:childTnLst>
                                </p:cTn>
                              </p:par>
                            </p:childTnLst>
                          </p:cTn>
                        </p:par>
                        <p:par>
                          <p:cTn id="85" fill="hold">
                            <p:stCondLst>
                              <p:cond delay="3000"/>
                            </p:stCondLst>
                            <p:childTnLst>
                              <p:par>
                                <p:cTn id="86" presetID="22" presetClass="entr" presetSubtype="1" fill="hold" nodeType="afterEffect">
                                  <p:stCondLst>
                                    <p:cond delay="0"/>
                                  </p:stCondLst>
                                  <p:childTnLst>
                                    <p:set>
                                      <p:cBhvr>
                                        <p:cTn id="87" dur="1" fill="hold">
                                          <p:stCondLst>
                                            <p:cond delay="0"/>
                                          </p:stCondLst>
                                        </p:cTn>
                                        <p:tgtEl>
                                          <p:spTgt spid="163"/>
                                        </p:tgtEl>
                                        <p:attrNameLst>
                                          <p:attrName>style.visibility</p:attrName>
                                        </p:attrNameLst>
                                      </p:cBhvr>
                                      <p:to>
                                        <p:strVal val="visible"/>
                                      </p:to>
                                    </p:set>
                                    <p:animEffect transition="in" filter="wipe(up)">
                                      <p:cBhvr>
                                        <p:cTn id="88" dur="1000"/>
                                        <p:tgtEl>
                                          <p:spTgt spid="163"/>
                                        </p:tgtEl>
                                      </p:cBhvr>
                                    </p:animEffect>
                                  </p:childTnLst>
                                </p:cTn>
                              </p:par>
                              <p:par>
                                <p:cTn id="89" presetID="22" presetClass="entr" presetSubtype="8" fill="hold" nodeType="with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left)">
                                      <p:cBhvr>
                                        <p:cTn id="91" dur="1000"/>
                                        <p:tgtEl>
                                          <p:spTgt spid="166"/>
                                        </p:tgtEl>
                                      </p:cBhvr>
                                    </p:animEffect>
                                  </p:childTnLst>
                                </p:cTn>
                              </p:par>
                            </p:childTnLst>
                          </p:cTn>
                        </p:par>
                        <p:par>
                          <p:cTn id="92" fill="hold">
                            <p:stCondLst>
                              <p:cond delay="4000"/>
                            </p:stCondLst>
                            <p:childTnLst>
                              <p:par>
                                <p:cTn id="93" presetID="22" presetClass="entr" presetSubtype="2" fill="hold" nodeType="afterEffect">
                                  <p:stCondLst>
                                    <p:cond delay="0"/>
                                  </p:stCondLst>
                                  <p:childTnLst>
                                    <p:set>
                                      <p:cBhvr>
                                        <p:cTn id="94" dur="1" fill="hold">
                                          <p:stCondLst>
                                            <p:cond delay="0"/>
                                          </p:stCondLst>
                                        </p:cTn>
                                        <p:tgtEl>
                                          <p:spTgt spid="173"/>
                                        </p:tgtEl>
                                        <p:attrNameLst>
                                          <p:attrName>style.visibility</p:attrName>
                                        </p:attrNameLst>
                                      </p:cBhvr>
                                      <p:to>
                                        <p:strVal val="visible"/>
                                      </p:to>
                                    </p:set>
                                    <p:animEffect transition="in" filter="wipe(right)">
                                      <p:cBhvr>
                                        <p:cTn id="95"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497DD17-7563-4EB3-B515-11BDC2016F23}"/>
              </a:ext>
            </a:extLst>
          </p:cNvPr>
          <p:cNvGrpSpPr/>
          <p:nvPr/>
        </p:nvGrpSpPr>
        <p:grpSpPr>
          <a:xfrm>
            <a:off x="153766" y="-276446"/>
            <a:ext cx="7384717" cy="1428589"/>
            <a:chOff x="551030" y="-368704"/>
            <a:chExt cx="6760294" cy="1428589"/>
          </a:xfrm>
        </p:grpSpPr>
        <p:grpSp>
          <p:nvGrpSpPr>
            <p:cNvPr id="3" name="组合 2">
              <a:extLst>
                <a:ext uri="{FF2B5EF4-FFF2-40B4-BE49-F238E27FC236}">
                  <a16:creationId xmlns:a16="http://schemas.microsoft.com/office/drawing/2014/main" id="{BCFBE258-5F10-4727-AB41-89AA998F34D9}"/>
                </a:ext>
              </a:extLst>
            </p:cNvPr>
            <p:cNvGrpSpPr/>
            <p:nvPr/>
          </p:nvGrpSpPr>
          <p:grpSpPr>
            <a:xfrm>
              <a:off x="1201632" y="303925"/>
              <a:ext cx="6109692" cy="709466"/>
              <a:chOff x="1839059" y="967769"/>
              <a:chExt cx="6109692" cy="709466"/>
            </a:xfrm>
          </p:grpSpPr>
          <p:sp>
            <p:nvSpPr>
              <p:cNvPr id="5" name="矩形: 圆角 30">
                <a:extLst>
                  <a:ext uri="{FF2B5EF4-FFF2-40B4-BE49-F238E27FC236}">
                    <a16:creationId xmlns:a16="http://schemas.microsoft.com/office/drawing/2014/main" id="{469B9C12-F202-4D71-94A7-6592CAAD1C70}"/>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E1368BCE-D16C-45E2-B0D8-F184BD36884E}"/>
                  </a:ext>
                </a:extLst>
              </p:cNvPr>
              <p:cNvSpPr txBox="1"/>
              <p:nvPr/>
            </p:nvSpPr>
            <p:spPr>
              <a:xfrm>
                <a:off x="2673077" y="1030904"/>
                <a:ext cx="527567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不可靠信道上的可靠传输</a:t>
                </a:r>
              </a:p>
            </p:txBody>
          </p:sp>
        </p:grpSp>
        <p:pic>
          <p:nvPicPr>
            <p:cNvPr id="4" name="图片 3">
              <a:extLst>
                <a:ext uri="{FF2B5EF4-FFF2-40B4-BE49-F238E27FC236}">
                  <a16:creationId xmlns:a16="http://schemas.microsoft.com/office/drawing/2014/main" id="{A5220C6F-AC7E-4EBB-B204-81EF72BC310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8" name="组合 7">
            <a:extLst>
              <a:ext uri="{FF2B5EF4-FFF2-40B4-BE49-F238E27FC236}">
                <a16:creationId xmlns:a16="http://schemas.microsoft.com/office/drawing/2014/main" id="{F2F4F96E-A972-490A-BF44-8EE2A7A798E3}"/>
              </a:ext>
            </a:extLst>
          </p:cNvPr>
          <p:cNvGrpSpPr/>
          <p:nvPr/>
        </p:nvGrpSpPr>
        <p:grpSpPr>
          <a:xfrm>
            <a:off x="551020" y="1217523"/>
            <a:ext cx="3507425" cy="526732"/>
            <a:chOff x="722008" y="1303131"/>
            <a:chExt cx="3348992" cy="502940"/>
          </a:xfrm>
        </p:grpSpPr>
        <p:sp>
          <p:nvSpPr>
            <p:cNvPr id="9" name="流程图: 手动输入 6">
              <a:extLst>
                <a:ext uri="{FF2B5EF4-FFF2-40B4-BE49-F238E27FC236}">
                  <a16:creationId xmlns:a16="http://schemas.microsoft.com/office/drawing/2014/main" id="{8A2A38DB-DF16-4E69-B10D-5F4DAB8CE595}"/>
                </a:ext>
              </a:extLst>
            </p:cNvPr>
            <p:cNvSpPr/>
            <p:nvPr/>
          </p:nvSpPr>
          <p:spPr>
            <a:xfrm rot="5400000" flipV="1">
              <a:off x="2291869" y="-137"/>
              <a:ext cx="475861" cy="30824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0" name="组合 9">
              <a:extLst>
                <a:ext uri="{FF2B5EF4-FFF2-40B4-BE49-F238E27FC236}">
                  <a16:creationId xmlns:a16="http://schemas.microsoft.com/office/drawing/2014/main" id="{6893CDA2-CF50-468D-89C4-2217B21065C0}"/>
                </a:ext>
              </a:extLst>
            </p:cNvPr>
            <p:cNvGrpSpPr/>
            <p:nvPr/>
          </p:nvGrpSpPr>
          <p:grpSpPr>
            <a:xfrm>
              <a:off x="722008" y="1303131"/>
              <a:ext cx="546594" cy="475865"/>
              <a:chOff x="708742" y="1296102"/>
              <a:chExt cx="454744" cy="283828"/>
            </a:xfrm>
          </p:grpSpPr>
          <p:sp>
            <p:nvSpPr>
              <p:cNvPr id="12" name="平行四边形 11">
                <a:extLst>
                  <a:ext uri="{FF2B5EF4-FFF2-40B4-BE49-F238E27FC236}">
                    <a16:creationId xmlns:a16="http://schemas.microsoft.com/office/drawing/2014/main" id="{BEADCC5E-2ACD-4494-92DD-04D737081ACA}"/>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3" name="平行四边形 12">
                <a:extLst>
                  <a:ext uri="{FF2B5EF4-FFF2-40B4-BE49-F238E27FC236}">
                    <a16:creationId xmlns:a16="http://schemas.microsoft.com/office/drawing/2014/main" id="{931573A6-3610-4B0C-AA5E-F30596B66564}"/>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1" name="Text Box 79">
              <a:extLst>
                <a:ext uri="{FF2B5EF4-FFF2-40B4-BE49-F238E27FC236}">
                  <a16:creationId xmlns:a16="http://schemas.microsoft.com/office/drawing/2014/main" id="{8E4D106D-5FBC-43F2-BB22-A101BF13BE2C}"/>
                </a:ext>
              </a:extLst>
            </p:cNvPr>
            <p:cNvSpPr txBox="1">
              <a:spLocks noChangeArrowheads="1"/>
            </p:cNvSpPr>
            <p:nvPr/>
          </p:nvSpPr>
          <p:spPr bwMode="auto">
            <a:xfrm>
              <a:off x="1407438" y="1335871"/>
              <a:ext cx="266355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Go-Back-N</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协议</a:t>
              </a:r>
            </a:p>
          </p:txBody>
        </p:sp>
      </p:grpSp>
      <p:sp>
        <p:nvSpPr>
          <p:cNvPr id="14" name="Text Box 79">
            <a:extLst>
              <a:ext uri="{FF2B5EF4-FFF2-40B4-BE49-F238E27FC236}">
                <a16:creationId xmlns:a16="http://schemas.microsoft.com/office/drawing/2014/main" id="{76A2DB34-96AE-427A-B709-4E27398BB3F3}"/>
              </a:ext>
            </a:extLst>
          </p:cNvPr>
          <p:cNvSpPr txBox="1">
            <a:spLocks noChangeArrowheads="1"/>
          </p:cNvSpPr>
          <p:nvPr/>
        </p:nvSpPr>
        <p:spPr bwMode="auto">
          <a:xfrm>
            <a:off x="1123472" y="2363121"/>
            <a:ext cx="10859719" cy="4458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发送端窗口  ≤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en-US" altLang="zh-CN" sz="2400" baseline="30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k</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，接受端窗口大小</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p>
          <a:p>
            <a:pPr marL="342900" indent="-342900">
              <a:lnSpc>
                <a:spcPct val="150000"/>
              </a:lnSpc>
              <a:buClr>
                <a:srgbClr val="009FF6"/>
              </a:buClr>
              <a:buFont typeface="Wingdings" panose="05000000000000000000" pitchFamily="2" charset="2"/>
              <a:buChar char="p"/>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ACK(n):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接收方对序号</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之前包括</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在内的所有分组进行确认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累积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对所有已发送但未确认的分组统一设置一个定时器（</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为最早发送且未被确认的分组设置定时器，即</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base</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超时</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重传分组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和窗口中所有序号大于</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的分组</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失序分组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p>
          <a:p>
            <a:pPr>
              <a:lnSpc>
                <a:spcPct val="150000"/>
              </a:lnSpc>
              <a:buClr>
                <a:srgbClr val="009FF6"/>
              </a:buClr>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丢弃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不缓存</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-&gt; </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接收方无缓存</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p>
          <a:p>
            <a:pPr>
              <a:lnSpc>
                <a:spcPct val="150000"/>
              </a:lnSpc>
              <a:buClr>
                <a:srgbClr val="009FF6"/>
              </a:buClr>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重发按序到达的最高序号分组的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p>
        </p:txBody>
      </p:sp>
      <p:grpSp>
        <p:nvGrpSpPr>
          <p:cNvPr id="15" name="组合 14">
            <a:extLst>
              <a:ext uri="{FF2B5EF4-FFF2-40B4-BE49-F238E27FC236}">
                <a16:creationId xmlns:a16="http://schemas.microsoft.com/office/drawing/2014/main" id="{0CD7E121-F56E-4F79-A870-F369D731BF4D}"/>
              </a:ext>
            </a:extLst>
          </p:cNvPr>
          <p:cNvGrpSpPr/>
          <p:nvPr/>
        </p:nvGrpSpPr>
        <p:grpSpPr>
          <a:xfrm>
            <a:off x="545266" y="1880880"/>
            <a:ext cx="2186242" cy="476221"/>
            <a:chOff x="1403750" y="3593123"/>
            <a:chExt cx="2186242" cy="476221"/>
          </a:xfrm>
        </p:grpSpPr>
        <p:grpSp>
          <p:nvGrpSpPr>
            <p:cNvPr id="16" name="组合 15">
              <a:extLst>
                <a:ext uri="{FF2B5EF4-FFF2-40B4-BE49-F238E27FC236}">
                  <a16:creationId xmlns:a16="http://schemas.microsoft.com/office/drawing/2014/main" id="{D5408514-D3A8-4E9A-9D5E-EEA80CC4F7B8}"/>
                </a:ext>
              </a:extLst>
            </p:cNvPr>
            <p:cNvGrpSpPr/>
            <p:nvPr/>
          </p:nvGrpSpPr>
          <p:grpSpPr>
            <a:xfrm>
              <a:off x="1403750" y="3593123"/>
              <a:ext cx="490436" cy="476221"/>
              <a:chOff x="1403750" y="3593123"/>
              <a:chExt cx="808892" cy="785446"/>
            </a:xfrm>
          </p:grpSpPr>
          <p:sp>
            <p:nvSpPr>
              <p:cNvPr id="18" name="对话气泡: 椭圆形 17">
                <a:extLst>
                  <a:ext uri="{FF2B5EF4-FFF2-40B4-BE49-F238E27FC236}">
                    <a16:creationId xmlns:a16="http://schemas.microsoft.com/office/drawing/2014/main" id="{6E757E61-F5F5-4979-B1AF-BB3D0632C7E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ound-web-cam_17861">
                <a:extLst>
                  <a:ext uri="{FF2B5EF4-FFF2-40B4-BE49-F238E27FC236}">
                    <a16:creationId xmlns:a16="http://schemas.microsoft.com/office/drawing/2014/main" id="{F799E2FF-21B1-4B66-9959-27203907520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 name="Text Box 79">
              <a:extLst>
                <a:ext uri="{FF2B5EF4-FFF2-40B4-BE49-F238E27FC236}">
                  <a16:creationId xmlns:a16="http://schemas.microsoft.com/office/drawing/2014/main" id="{E4890049-3E26-4B47-ABC5-3DE5649F8611}"/>
                </a:ext>
              </a:extLst>
            </p:cNvPr>
            <p:cNvSpPr txBox="1">
              <a:spLocks noChangeArrowheads="1"/>
            </p:cNvSpPr>
            <p:nvPr/>
          </p:nvSpPr>
          <p:spPr bwMode="auto">
            <a:xfrm>
              <a:off x="1985931" y="3593123"/>
              <a:ext cx="160406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特点</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7" name="灯片编号占位符 6">
            <a:extLst>
              <a:ext uri="{FF2B5EF4-FFF2-40B4-BE49-F238E27FC236}">
                <a16:creationId xmlns:a16="http://schemas.microsoft.com/office/drawing/2014/main" id="{692A408D-FDE7-4352-8E22-C944AF1B7D6E}"/>
              </a:ext>
            </a:extLst>
          </p:cNvPr>
          <p:cNvSpPr>
            <a:spLocks noGrp="1"/>
          </p:cNvSpPr>
          <p:nvPr>
            <p:ph type="sldNum" sz="quarter" idx="12"/>
          </p:nvPr>
        </p:nvSpPr>
        <p:spPr/>
        <p:txBody>
          <a:bodyPr/>
          <a:lstStyle/>
          <a:p>
            <a:fld id="{91F2D4EF-46D4-4764-B373-FC59CD1D281E}" type="slidenum">
              <a:rPr lang="zh-CN" altLang="en-US" smtClean="0"/>
              <a:t>74</a:t>
            </a:fld>
            <a:endParaRPr lang="zh-CN" altLang="en-US"/>
          </a:p>
        </p:txBody>
      </p:sp>
    </p:spTree>
    <p:extLst>
      <p:ext uri="{BB962C8B-B14F-4D97-AF65-F5344CB8AC3E}">
        <p14:creationId xmlns:p14="http://schemas.microsoft.com/office/powerpoint/2010/main" val="371209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4">
                                            <p:txEl>
                                              <p:pRg st="0" end="0"/>
                                            </p:txEl>
                                          </p:spTgt>
                                        </p:tgtEl>
                                        <p:attrNameLst>
                                          <p:attrName>style.visibility</p:attrName>
                                        </p:attrNameLst>
                                      </p:cBhvr>
                                      <p:to>
                                        <p:strVal val="visible"/>
                                      </p:to>
                                    </p:set>
                                    <p:animEffect transition="in" filter="wipe(left)">
                                      <p:cBhvr>
                                        <p:cTn id="20" dur="500"/>
                                        <p:tgtEl>
                                          <p:spTgt spid="1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animEffect transition="in" filter="wipe(left)">
                                      <p:cBhvr>
                                        <p:cTn id="25" dur="500"/>
                                        <p:tgtEl>
                                          <p:spTgt spid="1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4">
                                            <p:txEl>
                                              <p:pRg st="2" end="2"/>
                                            </p:txEl>
                                          </p:spTgt>
                                        </p:tgtEl>
                                        <p:attrNameLst>
                                          <p:attrName>style.visibility</p:attrName>
                                        </p:attrNameLst>
                                      </p:cBhvr>
                                      <p:to>
                                        <p:strVal val="visible"/>
                                      </p:to>
                                    </p:set>
                                    <p:animEffect transition="in" filter="wipe(left)">
                                      <p:cBhvr>
                                        <p:cTn id="30" dur="500"/>
                                        <p:tgtEl>
                                          <p:spTgt spid="14">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4">
                                            <p:txEl>
                                              <p:pRg st="3" end="3"/>
                                            </p:txEl>
                                          </p:spTgt>
                                        </p:tgtEl>
                                        <p:attrNameLst>
                                          <p:attrName>style.visibility</p:attrName>
                                        </p:attrNameLst>
                                      </p:cBhvr>
                                      <p:to>
                                        <p:strVal val="visible"/>
                                      </p:to>
                                    </p:set>
                                    <p:animEffect transition="in" filter="wipe(left)">
                                      <p:cBhvr>
                                        <p:cTn id="35" dur="500"/>
                                        <p:tgtEl>
                                          <p:spTgt spid="14">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4">
                                            <p:txEl>
                                              <p:pRg st="4" end="4"/>
                                            </p:txEl>
                                          </p:spTgt>
                                        </p:tgtEl>
                                        <p:attrNameLst>
                                          <p:attrName>style.visibility</p:attrName>
                                        </p:attrNameLst>
                                      </p:cBhvr>
                                      <p:to>
                                        <p:strVal val="visible"/>
                                      </p:to>
                                    </p:set>
                                    <p:animEffect transition="in" filter="wipe(left)">
                                      <p:cBhvr>
                                        <p:cTn id="40" dur="500"/>
                                        <p:tgtEl>
                                          <p:spTgt spid="14">
                                            <p:txEl>
                                              <p:pRg st="4" end="4"/>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14">
                                            <p:txEl>
                                              <p:pRg st="5" end="5"/>
                                            </p:txEl>
                                          </p:spTgt>
                                        </p:tgtEl>
                                        <p:attrNameLst>
                                          <p:attrName>style.visibility</p:attrName>
                                        </p:attrNameLst>
                                      </p:cBhvr>
                                      <p:to>
                                        <p:strVal val="visible"/>
                                      </p:to>
                                    </p:set>
                                    <p:animEffect transition="in" filter="wipe(left)">
                                      <p:cBhvr>
                                        <p:cTn id="44" dur="500"/>
                                        <p:tgtEl>
                                          <p:spTgt spid="14">
                                            <p:txEl>
                                              <p:pRg st="5" end="5"/>
                                            </p:txEl>
                                          </p:spTgt>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14">
                                            <p:txEl>
                                              <p:pRg st="6" end="6"/>
                                            </p:txEl>
                                          </p:spTgt>
                                        </p:tgtEl>
                                        <p:attrNameLst>
                                          <p:attrName>style.visibility</p:attrName>
                                        </p:attrNameLst>
                                      </p:cBhvr>
                                      <p:to>
                                        <p:strVal val="visible"/>
                                      </p:to>
                                    </p:set>
                                    <p:animEffect transition="in" filter="wipe(left)">
                                      <p:cBhvr>
                                        <p:cTn id="48"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a:extLst>
              <a:ext uri="{FF2B5EF4-FFF2-40B4-BE49-F238E27FC236}">
                <a16:creationId xmlns:a16="http://schemas.microsoft.com/office/drawing/2014/main" id="{B9C9AB8D-7415-477A-80F8-62D507AF2652}"/>
              </a:ext>
            </a:extLst>
          </p:cNvPr>
          <p:cNvSpPr>
            <a:spLocks noGrp="1" noChangeArrowheads="1"/>
          </p:cNvSpPr>
          <p:nvPr>
            <p:ph type="body" sz="half" idx="1"/>
          </p:nvPr>
        </p:nvSpPr>
        <p:spPr>
          <a:xfrm>
            <a:off x="1574652" y="2069320"/>
            <a:ext cx="7562850" cy="4648200"/>
          </a:xfrm>
        </p:spPr>
        <p:txBody>
          <a:bodyPr>
            <a:normAutofit lnSpcReduction="10000"/>
          </a:bodyPr>
          <a:lstStyle/>
          <a:p>
            <a:pPr>
              <a:lnSpc>
                <a:spcPct val="80000"/>
              </a:lnSpc>
            </a:pPr>
            <a:r>
              <a:rPr lang="zh-CN" altLang="en-US" sz="2000" dirty="0">
                <a:solidFill>
                  <a:srgbClr val="FF0000"/>
                </a:solidFill>
                <a:latin typeface="楷体" panose="02010609060101010101" pitchFamily="49" charset="-122"/>
                <a:ea typeface="楷体" panose="02010609060101010101" pitchFamily="49" charset="-122"/>
              </a:rPr>
              <a:t>选择重传</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解决</a:t>
            </a:r>
            <a:r>
              <a:rPr lang="en-US" altLang="zh-CN" sz="2000" dirty="0">
                <a:latin typeface="楷体" panose="02010609060101010101" pitchFamily="49" charset="-122"/>
                <a:ea typeface="楷体" panose="02010609060101010101" pitchFamily="49" charset="-122"/>
              </a:rPr>
              <a:t>GBN</a:t>
            </a:r>
            <a:r>
              <a:rPr lang="zh-CN" altLang="en-US" sz="2000" dirty="0">
                <a:latin typeface="楷体" panose="02010609060101010101" pitchFamily="49" charset="-122"/>
                <a:ea typeface="楷体" panose="02010609060101010101" pitchFamily="49" charset="-122"/>
              </a:rPr>
              <a:t>大量重传分组的问题</a:t>
            </a:r>
          </a:p>
          <a:p>
            <a:pPr>
              <a:lnSpc>
                <a:spcPct val="80000"/>
              </a:lnSpc>
            </a:pPr>
            <a:r>
              <a:rPr lang="zh-CN" altLang="en-US" sz="2000" dirty="0">
                <a:latin typeface="楷体" panose="02010609060101010101" pitchFamily="49" charset="-122"/>
                <a:ea typeface="楷体" panose="02010609060101010101" pitchFamily="49" charset="-122"/>
              </a:rPr>
              <a:t>接收方</a:t>
            </a:r>
            <a:r>
              <a:rPr lang="zh-CN" altLang="en-US" sz="2000" i="1" dirty="0">
                <a:solidFill>
                  <a:srgbClr val="FF0000"/>
                </a:solidFill>
                <a:latin typeface="楷体" panose="02010609060101010101" pitchFamily="49" charset="-122"/>
                <a:ea typeface="楷体" panose="02010609060101010101" pitchFamily="49" charset="-122"/>
              </a:rPr>
              <a:t>逐个</a:t>
            </a:r>
            <a:r>
              <a:rPr lang="zh-CN" altLang="en-US" sz="2000" dirty="0">
                <a:latin typeface="楷体" panose="02010609060101010101" pitchFamily="49" charset="-122"/>
                <a:ea typeface="楷体" panose="02010609060101010101" pitchFamily="49" charset="-122"/>
              </a:rPr>
              <a:t>对所有正确收到</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即使失序</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的分组进行确认（不是累积确认）</a:t>
            </a:r>
            <a:endParaRPr lang="en-US" altLang="zh-CN" sz="2000" dirty="0">
              <a:latin typeface="楷体" panose="02010609060101010101" pitchFamily="49" charset="-122"/>
              <a:ea typeface="楷体" panose="02010609060101010101" pitchFamily="49" charset="-122"/>
            </a:endParaRPr>
          </a:p>
          <a:p>
            <a:pPr lvl="1">
              <a:lnSpc>
                <a:spcPct val="80000"/>
              </a:lnSpc>
            </a:pPr>
            <a:r>
              <a:rPr lang="zh-CN" altLang="en-US" sz="2000" dirty="0">
                <a:latin typeface="楷体" panose="02010609060101010101" pitchFamily="49" charset="-122"/>
                <a:ea typeface="楷体" panose="02010609060101010101" pitchFamily="49" charset="-122"/>
              </a:rPr>
              <a:t>对接收到的（失序）分组进行</a:t>
            </a:r>
            <a:r>
              <a:rPr lang="zh-CN" altLang="en-US" sz="2000" dirty="0">
                <a:solidFill>
                  <a:srgbClr val="FF0000"/>
                </a:solidFill>
                <a:latin typeface="楷体" panose="02010609060101010101" pitchFamily="49" charset="-122"/>
                <a:ea typeface="楷体" panose="02010609060101010101" pitchFamily="49" charset="-122"/>
              </a:rPr>
              <a:t>缓存（</a:t>
            </a:r>
            <a:r>
              <a:rPr lang="en-US" altLang="zh-CN" sz="2000" dirty="0">
                <a:solidFill>
                  <a:srgbClr val="FF0000"/>
                </a:solidFill>
                <a:latin typeface="楷体" panose="02010609060101010101" pitchFamily="49" charset="-122"/>
                <a:ea typeface="楷体" panose="02010609060101010101" pitchFamily="49" charset="-122"/>
              </a:rPr>
              <a:t>GBN</a:t>
            </a:r>
            <a:r>
              <a:rPr lang="zh-CN" altLang="en-US" sz="2000" dirty="0">
                <a:solidFill>
                  <a:srgbClr val="FF0000"/>
                </a:solidFill>
                <a:latin typeface="楷体" panose="02010609060101010101" pitchFamily="49" charset="-122"/>
                <a:ea typeface="楷体" panose="02010609060101010101" pitchFamily="49" charset="-122"/>
              </a:rPr>
              <a:t>不缓存）</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以便最后对上层进行</a:t>
            </a:r>
            <a:r>
              <a:rPr lang="zh-CN" altLang="en-US" sz="2000" dirty="0">
                <a:solidFill>
                  <a:srgbClr val="FF0000"/>
                </a:solidFill>
                <a:latin typeface="楷体" panose="02010609060101010101" pitchFamily="49" charset="-122"/>
                <a:ea typeface="楷体" panose="02010609060101010101" pitchFamily="49" charset="-122"/>
              </a:rPr>
              <a:t>有序</a:t>
            </a:r>
            <a:r>
              <a:rPr lang="zh-CN" altLang="en-US" sz="2000" dirty="0">
                <a:latin typeface="楷体" panose="02010609060101010101" pitchFamily="49" charset="-122"/>
                <a:ea typeface="楷体" panose="02010609060101010101" pitchFamily="49" charset="-122"/>
              </a:rPr>
              <a:t>递交</a:t>
            </a:r>
            <a:endParaRPr lang="en-US" altLang="zh-CN" sz="2000" dirty="0">
              <a:latin typeface="楷体" panose="02010609060101010101" pitchFamily="49" charset="-122"/>
              <a:ea typeface="楷体" panose="02010609060101010101" pitchFamily="49" charset="-122"/>
            </a:endParaRPr>
          </a:p>
          <a:p>
            <a:pPr>
              <a:lnSpc>
                <a:spcPct val="80000"/>
              </a:lnSpc>
            </a:pPr>
            <a:r>
              <a:rPr lang="zh-CN" altLang="en-US" sz="2000" dirty="0">
                <a:solidFill>
                  <a:srgbClr val="FF0000"/>
                </a:solidFill>
                <a:latin typeface="楷体" panose="02010609060101010101" pitchFamily="49" charset="-122"/>
                <a:ea typeface="楷体" panose="02010609060101010101" pitchFamily="49" charset="-122"/>
              </a:rPr>
              <a:t>发送方只重发怀疑丢失或损坏的分组</a:t>
            </a:r>
            <a:endParaRPr lang="en-US" altLang="zh-CN" sz="2000" dirty="0">
              <a:solidFill>
                <a:srgbClr val="FF0000"/>
              </a:solidFill>
              <a:latin typeface="楷体" panose="02010609060101010101" pitchFamily="49" charset="-122"/>
              <a:ea typeface="楷体" panose="02010609060101010101" pitchFamily="49" charset="-122"/>
            </a:endParaRPr>
          </a:p>
          <a:p>
            <a:pPr lvl="1">
              <a:lnSpc>
                <a:spcPct val="80000"/>
              </a:lnSpc>
            </a:pPr>
            <a:r>
              <a:rPr lang="zh-CN" altLang="en-US" sz="2000" dirty="0">
                <a:latin typeface="楷体" panose="02010609060101010101" pitchFamily="49" charset="-122"/>
                <a:ea typeface="楷体" panose="02010609060101010101" pitchFamily="49" charset="-122"/>
              </a:rPr>
              <a:t>发送方为</a:t>
            </a:r>
            <a:r>
              <a:rPr lang="zh-CN" altLang="en-US" sz="2000" dirty="0">
                <a:solidFill>
                  <a:srgbClr val="FF0000"/>
                </a:solidFill>
                <a:latin typeface="楷体" panose="02010609060101010101" pitchFamily="49" charset="-122"/>
                <a:ea typeface="楷体" panose="02010609060101010101" pitchFamily="49" charset="-122"/>
              </a:rPr>
              <a:t>每一个</a:t>
            </a:r>
            <a:r>
              <a:rPr lang="zh-CN" altLang="en-US" sz="2000" dirty="0">
                <a:latin typeface="楷体" panose="02010609060101010101" pitchFamily="49" charset="-122"/>
                <a:ea typeface="楷体" panose="02010609060101010101" pitchFamily="49" charset="-122"/>
              </a:rPr>
              <a:t>没有收到</a:t>
            </a:r>
            <a:r>
              <a:rPr lang="en-US" altLang="zh-CN" sz="2000" dirty="0">
                <a:latin typeface="楷体" panose="02010609060101010101" pitchFamily="49" charset="-122"/>
                <a:ea typeface="楷体" panose="02010609060101010101" pitchFamily="49" charset="-122"/>
              </a:rPr>
              <a:t>ACK</a:t>
            </a:r>
            <a:r>
              <a:rPr lang="zh-CN" altLang="en-US" sz="2000" dirty="0">
                <a:latin typeface="楷体" panose="02010609060101010101" pitchFamily="49" charset="-122"/>
                <a:ea typeface="楷体" panose="02010609060101010101" pitchFamily="49" charset="-122"/>
              </a:rPr>
              <a:t>的分组设置定时器</a:t>
            </a:r>
            <a:endParaRPr lang="en-US" altLang="zh-CN" sz="2000" dirty="0">
              <a:latin typeface="楷体" panose="02010609060101010101" pitchFamily="49" charset="-122"/>
              <a:ea typeface="楷体" panose="02010609060101010101" pitchFamily="49" charset="-122"/>
            </a:endParaRPr>
          </a:p>
          <a:p>
            <a:pPr>
              <a:lnSpc>
                <a:spcPct val="80000"/>
              </a:lnSpc>
            </a:pPr>
            <a:r>
              <a:rPr lang="zh-CN" altLang="en-US" sz="2000" dirty="0">
                <a:latin typeface="楷体" panose="02010609060101010101" pitchFamily="49" charset="-122"/>
                <a:ea typeface="楷体" panose="02010609060101010101" pitchFamily="49" charset="-122"/>
              </a:rPr>
              <a:t>发送窗口</a:t>
            </a:r>
            <a:endParaRPr lang="en-US" altLang="zh-CN" sz="2000" dirty="0">
              <a:latin typeface="楷体" panose="02010609060101010101" pitchFamily="49" charset="-122"/>
              <a:ea typeface="楷体" panose="02010609060101010101" pitchFamily="49" charset="-122"/>
            </a:endParaRPr>
          </a:p>
          <a:p>
            <a:pPr lvl="1">
              <a:lnSpc>
                <a:spcPct val="80000"/>
              </a:lnSpc>
            </a:pPr>
            <a:r>
              <a:rPr lang="zh-CN" altLang="en-US" sz="2000" dirty="0">
                <a:latin typeface="楷体" panose="02010609060101010101" pitchFamily="49" charset="-122"/>
                <a:ea typeface="楷体" panose="02010609060101010101" pitchFamily="49" charset="-122"/>
              </a:rPr>
              <a:t>大小为</a:t>
            </a:r>
            <a:r>
              <a:rPr lang="en-US" altLang="zh-CN" sz="2000" dirty="0">
                <a:latin typeface="楷体" panose="02010609060101010101" pitchFamily="49" charset="-122"/>
                <a:ea typeface="楷体" panose="02010609060101010101" pitchFamily="49" charset="-122"/>
              </a:rPr>
              <a:t>N</a:t>
            </a:r>
            <a:r>
              <a:rPr lang="zh-CN" altLang="en-US" sz="2000" dirty="0">
                <a:latin typeface="楷体" panose="02010609060101010101" pitchFamily="49" charset="-122"/>
                <a:ea typeface="楷体" panose="02010609060101010101" pitchFamily="49" charset="-122"/>
              </a:rPr>
              <a:t>，范围</a:t>
            </a:r>
            <a:r>
              <a:rPr lang="en-US" altLang="zh-CN"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sendbase</a:t>
            </a:r>
            <a:r>
              <a:rPr lang="en-US" altLang="zh-CN" sz="2000" dirty="0">
                <a:latin typeface="楷体" panose="02010609060101010101" pitchFamily="49" charset="-122"/>
                <a:ea typeface="楷体" panose="02010609060101010101" pitchFamily="49" charset="-122"/>
              </a:rPr>
              <a:t>, </a:t>
            </a:r>
            <a:r>
              <a:rPr lang="en-US" altLang="zh-CN" sz="2000" dirty="0" err="1">
                <a:latin typeface="楷体" panose="02010609060101010101" pitchFamily="49" charset="-122"/>
                <a:ea typeface="楷体" panose="02010609060101010101" pitchFamily="49" charset="-122"/>
              </a:rPr>
              <a:t>sendbase</a:t>
            </a:r>
            <a:r>
              <a:rPr lang="en-US" altLang="zh-CN" sz="2000" dirty="0">
                <a:latin typeface="楷体" panose="02010609060101010101" pitchFamily="49" charset="-122"/>
                <a:ea typeface="楷体" panose="02010609060101010101" pitchFamily="49" charset="-122"/>
              </a:rPr>
              <a:t> + N - 1]</a:t>
            </a:r>
          </a:p>
          <a:p>
            <a:pPr lvl="1">
              <a:lnSpc>
                <a:spcPct val="80000"/>
              </a:lnSpc>
            </a:pPr>
            <a:r>
              <a:rPr lang="zh-CN" altLang="en-US" sz="2000" dirty="0">
                <a:latin typeface="楷体" panose="02010609060101010101" pitchFamily="49" charset="-122"/>
                <a:ea typeface="楷体" panose="02010609060101010101" pitchFamily="49" charset="-122"/>
              </a:rPr>
              <a:t>限制已发送但未被确认的分组数最多为</a:t>
            </a:r>
            <a:r>
              <a:rPr lang="en-US" altLang="zh-CN" sz="2000" dirty="0">
                <a:latin typeface="楷体" panose="02010609060101010101" pitchFamily="49" charset="-122"/>
                <a:ea typeface="楷体" panose="02010609060101010101" pitchFamily="49" charset="-122"/>
              </a:rPr>
              <a:t>N</a:t>
            </a:r>
          </a:p>
          <a:p>
            <a:pPr lvl="1">
              <a:lnSpc>
                <a:spcPct val="80000"/>
              </a:lnSpc>
            </a:pPr>
            <a:r>
              <a:rPr lang="en-US" altLang="zh-CN" sz="2000" dirty="0" err="1">
                <a:latin typeface="楷体" panose="02010609060101010101" pitchFamily="49" charset="-122"/>
                <a:ea typeface="楷体" panose="02010609060101010101" pitchFamily="49" charset="-122"/>
              </a:rPr>
              <a:t>sendbase</a:t>
            </a:r>
            <a:r>
              <a:rPr lang="zh-CN" altLang="en-US" sz="2000" dirty="0">
                <a:latin typeface="楷体" panose="02010609060101010101" pitchFamily="49" charset="-122"/>
                <a:ea typeface="楷体" panose="02010609060101010101" pitchFamily="49" charset="-122"/>
              </a:rPr>
              <a:t>以前的分组都被确认</a:t>
            </a:r>
          </a:p>
          <a:p>
            <a:pPr>
              <a:lnSpc>
                <a:spcPct val="80000"/>
              </a:lnSpc>
            </a:pPr>
            <a:r>
              <a:rPr lang="zh-CN" altLang="en-US" sz="2000" dirty="0">
                <a:latin typeface="楷体" panose="02010609060101010101" pitchFamily="49" charset="-122"/>
                <a:ea typeface="楷体" panose="02010609060101010101" pitchFamily="49" charset="-122"/>
              </a:rPr>
              <a:t>接受窗口窗口</a:t>
            </a:r>
            <a:endParaRPr lang="en-US" altLang="zh-CN" sz="2000" dirty="0">
              <a:latin typeface="楷体" panose="02010609060101010101" pitchFamily="49" charset="-122"/>
              <a:ea typeface="楷体" panose="02010609060101010101" pitchFamily="49" charset="-122"/>
            </a:endParaRPr>
          </a:p>
          <a:p>
            <a:pPr lvl="1">
              <a:lnSpc>
                <a:spcPct val="80000"/>
              </a:lnSpc>
            </a:pPr>
            <a:r>
              <a:rPr lang="zh-CN" altLang="en-US" sz="2000" dirty="0">
                <a:latin typeface="楷体" panose="02010609060101010101" pitchFamily="49" charset="-122"/>
                <a:ea typeface="楷体" panose="02010609060101010101" pitchFamily="49" charset="-122"/>
              </a:rPr>
              <a:t>大小为</a:t>
            </a:r>
            <a:r>
              <a:rPr lang="en-US" altLang="zh-CN" sz="2000" dirty="0">
                <a:latin typeface="楷体" panose="02010609060101010101" pitchFamily="49" charset="-122"/>
                <a:ea typeface="楷体" panose="02010609060101010101" pitchFamily="49" charset="-122"/>
              </a:rPr>
              <a:t>N,</a:t>
            </a:r>
            <a:r>
              <a:rPr lang="zh-CN" altLang="en-US" sz="2000" dirty="0">
                <a:latin typeface="楷体" panose="02010609060101010101" pitchFamily="49" charset="-122"/>
                <a:ea typeface="楷体" panose="02010609060101010101" pitchFamily="49" charset="-122"/>
              </a:rPr>
              <a:t>范围</a:t>
            </a:r>
            <a:r>
              <a:rPr lang="en-US" altLang="zh-CN"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recvbase</a:t>
            </a:r>
            <a:r>
              <a:rPr lang="en-US" altLang="zh-CN" sz="2000" dirty="0">
                <a:latin typeface="楷体" panose="02010609060101010101" pitchFamily="49" charset="-122"/>
                <a:ea typeface="楷体" panose="02010609060101010101" pitchFamily="49" charset="-122"/>
              </a:rPr>
              <a:t>, </a:t>
            </a:r>
            <a:r>
              <a:rPr lang="en-US" altLang="zh-CN" sz="2000" dirty="0" err="1">
                <a:latin typeface="楷体" panose="02010609060101010101" pitchFamily="49" charset="-122"/>
                <a:ea typeface="楷体" panose="02010609060101010101" pitchFamily="49" charset="-122"/>
              </a:rPr>
              <a:t>recvbase</a:t>
            </a:r>
            <a:r>
              <a:rPr lang="en-US" altLang="zh-CN" sz="2000" dirty="0">
                <a:latin typeface="楷体" panose="02010609060101010101" pitchFamily="49" charset="-122"/>
                <a:ea typeface="楷体" panose="02010609060101010101" pitchFamily="49" charset="-122"/>
              </a:rPr>
              <a:t> + N - 1]</a:t>
            </a:r>
          </a:p>
          <a:p>
            <a:pPr lvl="1">
              <a:lnSpc>
                <a:spcPct val="80000"/>
              </a:lnSpc>
            </a:pPr>
            <a:r>
              <a:rPr lang="zh-CN" altLang="en-US" sz="2000" dirty="0">
                <a:latin typeface="楷体" panose="02010609060101010101" pitchFamily="49" charset="-122"/>
                <a:ea typeface="楷体" panose="02010609060101010101" pitchFamily="49" charset="-122"/>
              </a:rPr>
              <a:t>落在窗口内的序号都是期待收到的分组序号</a:t>
            </a:r>
          </a:p>
          <a:p>
            <a:pPr lvl="1">
              <a:lnSpc>
                <a:spcPct val="80000"/>
              </a:lnSpc>
            </a:pPr>
            <a:r>
              <a:rPr lang="en-US" altLang="zh-CN" sz="2000" dirty="0" err="1">
                <a:latin typeface="楷体" panose="02010609060101010101" pitchFamily="49" charset="-122"/>
                <a:ea typeface="楷体" panose="02010609060101010101" pitchFamily="49" charset="-122"/>
              </a:rPr>
              <a:t>recvbase</a:t>
            </a:r>
            <a:r>
              <a:rPr lang="zh-CN" altLang="en-US" sz="2000" dirty="0">
                <a:latin typeface="楷体" panose="02010609060101010101" pitchFamily="49" charset="-122"/>
                <a:ea typeface="楷体" panose="02010609060101010101" pitchFamily="49" charset="-122"/>
              </a:rPr>
              <a:t>前都是按序到达，已发出确认，且已递交给上层</a:t>
            </a:r>
          </a:p>
        </p:txBody>
      </p:sp>
      <p:grpSp>
        <p:nvGrpSpPr>
          <p:cNvPr id="6" name="组合 5">
            <a:extLst>
              <a:ext uri="{FF2B5EF4-FFF2-40B4-BE49-F238E27FC236}">
                <a16:creationId xmlns:a16="http://schemas.microsoft.com/office/drawing/2014/main" id="{0FD9BDF8-5A40-4349-89D8-13F14C4C5A7D}"/>
              </a:ext>
            </a:extLst>
          </p:cNvPr>
          <p:cNvGrpSpPr/>
          <p:nvPr/>
        </p:nvGrpSpPr>
        <p:grpSpPr>
          <a:xfrm>
            <a:off x="153767" y="-276446"/>
            <a:ext cx="7225228" cy="1936093"/>
            <a:chOff x="551030" y="-368704"/>
            <a:chExt cx="6614890" cy="1936093"/>
          </a:xfrm>
        </p:grpSpPr>
        <p:grpSp>
          <p:nvGrpSpPr>
            <p:cNvPr id="7" name="组合 6">
              <a:extLst>
                <a:ext uri="{FF2B5EF4-FFF2-40B4-BE49-F238E27FC236}">
                  <a16:creationId xmlns:a16="http://schemas.microsoft.com/office/drawing/2014/main" id="{7AD9F307-CF70-4BFC-8F2B-DE4A490E6A37}"/>
                </a:ext>
              </a:extLst>
            </p:cNvPr>
            <p:cNvGrpSpPr/>
            <p:nvPr/>
          </p:nvGrpSpPr>
          <p:grpSpPr>
            <a:xfrm>
              <a:off x="1201632" y="303925"/>
              <a:ext cx="5964288" cy="1263464"/>
              <a:chOff x="1839059" y="967769"/>
              <a:chExt cx="5964288" cy="1263464"/>
            </a:xfrm>
          </p:grpSpPr>
          <p:sp>
            <p:nvSpPr>
              <p:cNvPr id="9" name="矩形: 圆角 30">
                <a:extLst>
                  <a:ext uri="{FF2B5EF4-FFF2-40B4-BE49-F238E27FC236}">
                    <a16:creationId xmlns:a16="http://schemas.microsoft.com/office/drawing/2014/main" id="{2908474C-93D7-4635-A96A-854B78BEACF9}"/>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0" name="文本框 9">
                <a:extLst>
                  <a:ext uri="{FF2B5EF4-FFF2-40B4-BE49-F238E27FC236}">
                    <a16:creationId xmlns:a16="http://schemas.microsoft.com/office/drawing/2014/main" id="{6F04CF80-47E0-4366-9F75-4BC6042CC8B7}"/>
                  </a:ext>
                </a:extLst>
              </p:cNvPr>
              <p:cNvSpPr txBox="1"/>
              <p:nvPr/>
            </p:nvSpPr>
            <p:spPr>
              <a:xfrm>
                <a:off x="2673077" y="1030904"/>
                <a:ext cx="5017254" cy="1200329"/>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不可靠信道上的可靠传输</a:t>
                </a:r>
              </a:p>
            </p:txBody>
          </p:sp>
        </p:grpSp>
        <p:pic>
          <p:nvPicPr>
            <p:cNvPr id="8" name="图片 7">
              <a:extLst>
                <a:ext uri="{FF2B5EF4-FFF2-40B4-BE49-F238E27FC236}">
                  <a16:creationId xmlns:a16="http://schemas.microsoft.com/office/drawing/2014/main" id="{3D0EF008-1C86-4A9B-A173-F3F81CC91D4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1" name="组合 10">
            <a:extLst>
              <a:ext uri="{FF2B5EF4-FFF2-40B4-BE49-F238E27FC236}">
                <a16:creationId xmlns:a16="http://schemas.microsoft.com/office/drawing/2014/main" id="{871F05EC-073E-4B22-9586-E5126BCD5A13}"/>
              </a:ext>
            </a:extLst>
          </p:cNvPr>
          <p:cNvGrpSpPr/>
          <p:nvPr/>
        </p:nvGrpSpPr>
        <p:grpSpPr>
          <a:xfrm>
            <a:off x="606679" y="1321285"/>
            <a:ext cx="4307230" cy="526732"/>
            <a:chOff x="722008" y="1303131"/>
            <a:chExt cx="4112669" cy="502940"/>
          </a:xfrm>
        </p:grpSpPr>
        <p:sp>
          <p:nvSpPr>
            <p:cNvPr id="12" name="流程图: 手动输入 6">
              <a:extLst>
                <a:ext uri="{FF2B5EF4-FFF2-40B4-BE49-F238E27FC236}">
                  <a16:creationId xmlns:a16="http://schemas.microsoft.com/office/drawing/2014/main" id="{E51CB00D-5E3D-4B0E-B2F3-29D9C8833112}"/>
                </a:ext>
              </a:extLst>
            </p:cNvPr>
            <p:cNvSpPr/>
            <p:nvPr/>
          </p:nvSpPr>
          <p:spPr>
            <a:xfrm rot="5400000" flipV="1">
              <a:off x="2673708" y="-381975"/>
              <a:ext cx="475861" cy="384607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3" name="组合 12">
              <a:extLst>
                <a:ext uri="{FF2B5EF4-FFF2-40B4-BE49-F238E27FC236}">
                  <a16:creationId xmlns:a16="http://schemas.microsoft.com/office/drawing/2014/main" id="{5FE570DC-FAA0-4F19-90F2-2084A8EB1637}"/>
                </a:ext>
              </a:extLst>
            </p:cNvPr>
            <p:cNvGrpSpPr/>
            <p:nvPr/>
          </p:nvGrpSpPr>
          <p:grpSpPr>
            <a:xfrm>
              <a:off x="722008" y="1303131"/>
              <a:ext cx="546594" cy="475865"/>
              <a:chOff x="708742" y="1296102"/>
              <a:chExt cx="454744" cy="283828"/>
            </a:xfrm>
          </p:grpSpPr>
          <p:sp>
            <p:nvSpPr>
              <p:cNvPr id="15" name="平行四边形 14">
                <a:extLst>
                  <a:ext uri="{FF2B5EF4-FFF2-40B4-BE49-F238E27FC236}">
                    <a16:creationId xmlns:a16="http://schemas.microsoft.com/office/drawing/2014/main" id="{F110F395-5B2B-4750-AAEC-4A3E86CC1D47}"/>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6" name="平行四边形 15">
                <a:extLst>
                  <a:ext uri="{FF2B5EF4-FFF2-40B4-BE49-F238E27FC236}">
                    <a16:creationId xmlns:a16="http://schemas.microsoft.com/office/drawing/2014/main" id="{4D173901-ABF0-4918-B575-83C842B310E5}"/>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4" name="Text Box 79">
              <a:extLst>
                <a:ext uri="{FF2B5EF4-FFF2-40B4-BE49-F238E27FC236}">
                  <a16:creationId xmlns:a16="http://schemas.microsoft.com/office/drawing/2014/main" id="{E394D167-C6C0-46C0-B272-A94F07FF2993}"/>
                </a:ext>
              </a:extLst>
            </p:cNvPr>
            <p:cNvSpPr txBox="1">
              <a:spLocks noChangeArrowheads="1"/>
            </p:cNvSpPr>
            <p:nvPr/>
          </p:nvSpPr>
          <p:spPr bwMode="auto">
            <a:xfrm>
              <a:off x="1407438" y="1335871"/>
              <a:ext cx="317289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选择重传（</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SR</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）协议</a:t>
              </a:r>
            </a:p>
          </p:txBody>
        </p:sp>
      </p:grpSp>
      <p:sp>
        <p:nvSpPr>
          <p:cNvPr id="2" name="灯片编号占位符 1">
            <a:extLst>
              <a:ext uri="{FF2B5EF4-FFF2-40B4-BE49-F238E27FC236}">
                <a16:creationId xmlns:a16="http://schemas.microsoft.com/office/drawing/2014/main" id="{8362AA28-D5CC-4EA3-9701-C240F3F838A7}"/>
              </a:ext>
            </a:extLst>
          </p:cNvPr>
          <p:cNvSpPr>
            <a:spLocks noGrp="1"/>
          </p:cNvSpPr>
          <p:nvPr>
            <p:ph type="sldNum" sz="quarter" idx="12"/>
          </p:nvPr>
        </p:nvSpPr>
        <p:spPr/>
        <p:txBody>
          <a:bodyPr/>
          <a:lstStyle/>
          <a:p>
            <a:fld id="{91F2D4EF-46D4-4764-B373-FC59CD1D281E}" type="slidenum">
              <a:rPr lang="zh-CN" altLang="en-US" smtClean="0"/>
              <a:t>75</a:t>
            </a:fld>
            <a:endParaRPr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A0036F6-5F6F-4D05-B0B0-08F10B5FEF66}"/>
              </a:ext>
            </a:extLst>
          </p:cNvPr>
          <p:cNvGrpSpPr/>
          <p:nvPr/>
        </p:nvGrpSpPr>
        <p:grpSpPr>
          <a:xfrm>
            <a:off x="153767" y="-276446"/>
            <a:ext cx="7225228" cy="1936093"/>
            <a:chOff x="551030" y="-368704"/>
            <a:chExt cx="6614890" cy="1936093"/>
          </a:xfrm>
        </p:grpSpPr>
        <p:grpSp>
          <p:nvGrpSpPr>
            <p:cNvPr id="3" name="组合 2">
              <a:extLst>
                <a:ext uri="{FF2B5EF4-FFF2-40B4-BE49-F238E27FC236}">
                  <a16:creationId xmlns:a16="http://schemas.microsoft.com/office/drawing/2014/main" id="{B6719621-92A2-4CDA-833C-15B3BE998B81}"/>
                </a:ext>
              </a:extLst>
            </p:cNvPr>
            <p:cNvGrpSpPr/>
            <p:nvPr/>
          </p:nvGrpSpPr>
          <p:grpSpPr>
            <a:xfrm>
              <a:off x="1201632" y="303925"/>
              <a:ext cx="5964288" cy="1263464"/>
              <a:chOff x="1839059" y="967769"/>
              <a:chExt cx="5964288" cy="1263464"/>
            </a:xfrm>
          </p:grpSpPr>
          <p:sp>
            <p:nvSpPr>
              <p:cNvPr id="5" name="矩形: 圆角 30">
                <a:extLst>
                  <a:ext uri="{FF2B5EF4-FFF2-40B4-BE49-F238E27FC236}">
                    <a16:creationId xmlns:a16="http://schemas.microsoft.com/office/drawing/2014/main" id="{CE30A871-4ED1-41E7-BA56-2E40FC3276F8}"/>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64304130-76B5-47CE-9F84-A5C6790EA2CD}"/>
                  </a:ext>
                </a:extLst>
              </p:cNvPr>
              <p:cNvSpPr txBox="1"/>
              <p:nvPr/>
            </p:nvSpPr>
            <p:spPr>
              <a:xfrm>
                <a:off x="2673077" y="1030904"/>
                <a:ext cx="5017254" cy="1200329"/>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不可靠信道上的可靠传输</a:t>
                </a:r>
              </a:p>
            </p:txBody>
          </p:sp>
        </p:grpSp>
        <p:pic>
          <p:nvPicPr>
            <p:cNvPr id="4" name="图片 3">
              <a:extLst>
                <a:ext uri="{FF2B5EF4-FFF2-40B4-BE49-F238E27FC236}">
                  <a16:creationId xmlns:a16="http://schemas.microsoft.com/office/drawing/2014/main" id="{9AE06442-259F-429E-851D-F81B37502BD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5" name="组合 24">
            <a:extLst>
              <a:ext uri="{FF2B5EF4-FFF2-40B4-BE49-F238E27FC236}">
                <a16:creationId xmlns:a16="http://schemas.microsoft.com/office/drawing/2014/main" id="{0AA81156-DDEE-45EC-9282-78DB9ED36CCF}"/>
              </a:ext>
            </a:extLst>
          </p:cNvPr>
          <p:cNvGrpSpPr/>
          <p:nvPr/>
        </p:nvGrpSpPr>
        <p:grpSpPr>
          <a:xfrm>
            <a:off x="606679" y="1321285"/>
            <a:ext cx="4307230" cy="526732"/>
            <a:chOff x="722008" y="1303131"/>
            <a:chExt cx="4112669" cy="502940"/>
          </a:xfrm>
        </p:grpSpPr>
        <p:sp>
          <p:nvSpPr>
            <p:cNvPr id="26" name="流程图: 手动输入 6">
              <a:extLst>
                <a:ext uri="{FF2B5EF4-FFF2-40B4-BE49-F238E27FC236}">
                  <a16:creationId xmlns:a16="http://schemas.microsoft.com/office/drawing/2014/main" id="{BEE3EE1C-AAFF-440B-995B-E44FAF700F54}"/>
                </a:ext>
              </a:extLst>
            </p:cNvPr>
            <p:cNvSpPr/>
            <p:nvPr/>
          </p:nvSpPr>
          <p:spPr>
            <a:xfrm rot="5400000" flipV="1">
              <a:off x="2673708" y="-381975"/>
              <a:ext cx="475861" cy="384607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27" name="组合 26">
              <a:extLst>
                <a:ext uri="{FF2B5EF4-FFF2-40B4-BE49-F238E27FC236}">
                  <a16:creationId xmlns:a16="http://schemas.microsoft.com/office/drawing/2014/main" id="{56999257-AB26-4B42-A6A8-9AD4EF90BF81}"/>
                </a:ext>
              </a:extLst>
            </p:cNvPr>
            <p:cNvGrpSpPr/>
            <p:nvPr/>
          </p:nvGrpSpPr>
          <p:grpSpPr>
            <a:xfrm>
              <a:off x="722008" y="1303131"/>
              <a:ext cx="546594" cy="475865"/>
              <a:chOff x="708742" y="1296102"/>
              <a:chExt cx="454744" cy="283828"/>
            </a:xfrm>
          </p:grpSpPr>
          <p:sp>
            <p:nvSpPr>
              <p:cNvPr id="29" name="平行四边形 28">
                <a:extLst>
                  <a:ext uri="{FF2B5EF4-FFF2-40B4-BE49-F238E27FC236}">
                    <a16:creationId xmlns:a16="http://schemas.microsoft.com/office/drawing/2014/main" id="{FB69425C-C378-422F-880A-C37BAB41672E}"/>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0" name="平行四边形 29">
                <a:extLst>
                  <a:ext uri="{FF2B5EF4-FFF2-40B4-BE49-F238E27FC236}">
                    <a16:creationId xmlns:a16="http://schemas.microsoft.com/office/drawing/2014/main" id="{84D103AC-D4D4-4C4E-A94C-7C95A0EDA4E2}"/>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8" name="Text Box 79">
              <a:extLst>
                <a:ext uri="{FF2B5EF4-FFF2-40B4-BE49-F238E27FC236}">
                  <a16:creationId xmlns:a16="http://schemas.microsoft.com/office/drawing/2014/main" id="{9F4417AC-1E0B-4CDF-8367-66904692034C}"/>
                </a:ext>
              </a:extLst>
            </p:cNvPr>
            <p:cNvSpPr txBox="1">
              <a:spLocks noChangeArrowheads="1"/>
            </p:cNvSpPr>
            <p:nvPr/>
          </p:nvSpPr>
          <p:spPr bwMode="auto">
            <a:xfrm>
              <a:off x="1407438" y="1335871"/>
              <a:ext cx="317289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选择重传（</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SR</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）协议</a:t>
              </a:r>
            </a:p>
          </p:txBody>
        </p:sp>
      </p:grpSp>
      <p:pic>
        <p:nvPicPr>
          <p:cNvPr id="55" name="图片 54">
            <a:extLst>
              <a:ext uri="{FF2B5EF4-FFF2-40B4-BE49-F238E27FC236}">
                <a16:creationId xmlns:a16="http://schemas.microsoft.com/office/drawing/2014/main" id="{5BE5519D-A9E4-4EC0-BA67-29FC7B7559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127" y="2158408"/>
            <a:ext cx="8639220" cy="4551777"/>
          </a:xfrm>
          <a:prstGeom prst="rect">
            <a:avLst/>
          </a:prstGeom>
        </p:spPr>
      </p:pic>
      <p:sp>
        <p:nvSpPr>
          <p:cNvPr id="7" name="灯片编号占位符 6">
            <a:extLst>
              <a:ext uri="{FF2B5EF4-FFF2-40B4-BE49-F238E27FC236}">
                <a16:creationId xmlns:a16="http://schemas.microsoft.com/office/drawing/2014/main" id="{A4A8862F-BC7C-4D49-B035-61C29CC573CD}"/>
              </a:ext>
            </a:extLst>
          </p:cNvPr>
          <p:cNvSpPr>
            <a:spLocks noGrp="1"/>
          </p:cNvSpPr>
          <p:nvPr>
            <p:ph type="sldNum" sz="quarter" idx="12"/>
          </p:nvPr>
        </p:nvSpPr>
        <p:spPr/>
        <p:txBody>
          <a:bodyPr/>
          <a:lstStyle/>
          <a:p>
            <a:fld id="{91F2D4EF-46D4-4764-B373-FC59CD1D281E}" type="slidenum">
              <a:rPr lang="zh-CN" altLang="en-US" smtClean="0"/>
              <a:t>76</a:t>
            </a:fld>
            <a:endParaRPr lang="zh-CN" altLang="en-US"/>
          </a:p>
        </p:txBody>
      </p:sp>
      <p:sp>
        <p:nvSpPr>
          <p:cNvPr id="15" name="矩形 14">
            <a:extLst>
              <a:ext uri="{FF2B5EF4-FFF2-40B4-BE49-F238E27FC236}">
                <a16:creationId xmlns:a16="http://schemas.microsoft.com/office/drawing/2014/main" id="{89FA0903-C6A3-4620-8BB4-8D0EE78BB3CB}"/>
              </a:ext>
            </a:extLst>
          </p:cNvPr>
          <p:cNvSpPr/>
          <p:nvPr/>
        </p:nvSpPr>
        <p:spPr>
          <a:xfrm>
            <a:off x="1940252" y="2636838"/>
            <a:ext cx="3663106" cy="792162"/>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矩形 15">
            <a:extLst>
              <a:ext uri="{FF2B5EF4-FFF2-40B4-BE49-F238E27FC236}">
                <a16:creationId xmlns:a16="http://schemas.microsoft.com/office/drawing/2014/main" id="{CA9B4121-D5FD-47D7-BB52-82E8C8756425}"/>
              </a:ext>
            </a:extLst>
          </p:cNvPr>
          <p:cNvSpPr/>
          <p:nvPr/>
        </p:nvSpPr>
        <p:spPr>
          <a:xfrm>
            <a:off x="2994622" y="4744551"/>
            <a:ext cx="3663106" cy="792162"/>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8374835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FB567B0-6EEC-4813-81BC-2841B52EB1A2}"/>
              </a:ext>
            </a:extLst>
          </p:cNvPr>
          <p:cNvGrpSpPr/>
          <p:nvPr/>
        </p:nvGrpSpPr>
        <p:grpSpPr>
          <a:xfrm>
            <a:off x="153766" y="-276446"/>
            <a:ext cx="7127755" cy="1936093"/>
            <a:chOff x="551030" y="-368704"/>
            <a:chExt cx="6614890" cy="1936093"/>
          </a:xfrm>
        </p:grpSpPr>
        <p:grpSp>
          <p:nvGrpSpPr>
            <p:cNvPr id="3" name="组合 2">
              <a:extLst>
                <a:ext uri="{FF2B5EF4-FFF2-40B4-BE49-F238E27FC236}">
                  <a16:creationId xmlns:a16="http://schemas.microsoft.com/office/drawing/2014/main" id="{6F63154D-B955-4446-B89E-1456076BF292}"/>
                </a:ext>
              </a:extLst>
            </p:cNvPr>
            <p:cNvGrpSpPr/>
            <p:nvPr/>
          </p:nvGrpSpPr>
          <p:grpSpPr>
            <a:xfrm>
              <a:off x="1201632" y="303925"/>
              <a:ext cx="5964288" cy="1263464"/>
              <a:chOff x="1839059" y="967769"/>
              <a:chExt cx="5964288" cy="1263464"/>
            </a:xfrm>
          </p:grpSpPr>
          <p:sp>
            <p:nvSpPr>
              <p:cNvPr id="5" name="矩形: 圆角 30">
                <a:extLst>
                  <a:ext uri="{FF2B5EF4-FFF2-40B4-BE49-F238E27FC236}">
                    <a16:creationId xmlns:a16="http://schemas.microsoft.com/office/drawing/2014/main" id="{04EC0B7E-2732-4442-9AFE-F313267D281F}"/>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F398492C-CF8C-4E74-8929-D23E3B4C75B1}"/>
                  </a:ext>
                </a:extLst>
              </p:cNvPr>
              <p:cNvSpPr txBox="1"/>
              <p:nvPr/>
            </p:nvSpPr>
            <p:spPr>
              <a:xfrm>
                <a:off x="2673077" y="1030904"/>
                <a:ext cx="5017254" cy="1200329"/>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不可靠信道上的可靠传输</a:t>
                </a:r>
              </a:p>
            </p:txBody>
          </p:sp>
        </p:grpSp>
        <p:pic>
          <p:nvPicPr>
            <p:cNvPr id="4" name="图片 3">
              <a:extLst>
                <a:ext uri="{FF2B5EF4-FFF2-40B4-BE49-F238E27FC236}">
                  <a16:creationId xmlns:a16="http://schemas.microsoft.com/office/drawing/2014/main" id="{11CD5BD5-B081-4E5F-98C7-63B0ABB32A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8" name="Rectangle 5">
            <a:extLst>
              <a:ext uri="{FF2B5EF4-FFF2-40B4-BE49-F238E27FC236}">
                <a16:creationId xmlns:a16="http://schemas.microsoft.com/office/drawing/2014/main" id="{73508410-A2BE-4ED8-ADB9-A1B888423B38}"/>
              </a:ext>
            </a:extLst>
          </p:cNvPr>
          <p:cNvSpPr>
            <a:spLocks noChangeArrowheads="1"/>
          </p:cNvSpPr>
          <p:nvPr/>
        </p:nvSpPr>
        <p:spPr bwMode="auto">
          <a:xfrm>
            <a:off x="603249" y="2071688"/>
            <a:ext cx="10964974" cy="4477968"/>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nvGrpSpPr>
          <p:cNvPr id="10" name="Group 6">
            <a:extLst>
              <a:ext uri="{FF2B5EF4-FFF2-40B4-BE49-F238E27FC236}">
                <a16:creationId xmlns:a16="http://schemas.microsoft.com/office/drawing/2014/main" id="{F9DAA908-F9D0-4F8E-98F2-2DEC3519AD97}"/>
              </a:ext>
            </a:extLst>
          </p:cNvPr>
          <p:cNvGrpSpPr>
            <a:grpSpLocks/>
          </p:cNvGrpSpPr>
          <p:nvPr/>
        </p:nvGrpSpPr>
        <p:grpSpPr bwMode="auto">
          <a:xfrm>
            <a:off x="1060450" y="1843088"/>
            <a:ext cx="1304925" cy="461963"/>
            <a:chOff x="3360" y="175"/>
            <a:chExt cx="822" cy="291"/>
          </a:xfrm>
        </p:grpSpPr>
        <p:sp>
          <p:nvSpPr>
            <p:cNvPr id="11" name="Rectangle 7">
              <a:extLst>
                <a:ext uri="{FF2B5EF4-FFF2-40B4-BE49-F238E27FC236}">
                  <a16:creationId xmlns:a16="http://schemas.microsoft.com/office/drawing/2014/main" id="{0978271C-35B4-40BD-A0B8-A013D351476A}"/>
                </a:ext>
              </a:extLst>
            </p:cNvPr>
            <p:cNvSpPr>
              <a:spLocks noChangeArrowheads="1"/>
            </p:cNvSpPr>
            <p:nvPr/>
          </p:nvSpPr>
          <p:spPr bwMode="auto">
            <a:xfrm>
              <a:off x="3360" y="264"/>
              <a:ext cx="822" cy="1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2" name="Text Box 8">
              <a:extLst>
                <a:ext uri="{FF2B5EF4-FFF2-40B4-BE49-F238E27FC236}">
                  <a16:creationId xmlns:a16="http://schemas.microsoft.com/office/drawing/2014/main" id="{438D5F26-1D4F-47B7-A026-87273A74833A}"/>
                </a:ext>
              </a:extLst>
            </p:cNvPr>
            <p:cNvSpPr txBox="1">
              <a:spLocks noChangeArrowheads="1"/>
            </p:cNvSpPr>
            <p:nvPr/>
          </p:nvSpPr>
          <p:spPr bwMode="auto">
            <a:xfrm>
              <a:off x="3418" y="175"/>
              <a:ext cx="70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0000FF"/>
                  </a:solidFill>
                  <a:ea typeface="楷体" panose="02010609060101010101" pitchFamily="49" charset="-122"/>
                  <a:cs typeface="Arial" panose="020B0604020202020204" pitchFamily="34" charset="0"/>
                </a:rPr>
                <a:t>发送方</a:t>
              </a:r>
            </a:p>
          </p:txBody>
        </p:sp>
      </p:grpSp>
      <p:grpSp>
        <p:nvGrpSpPr>
          <p:cNvPr id="13" name="组合 12">
            <a:extLst>
              <a:ext uri="{FF2B5EF4-FFF2-40B4-BE49-F238E27FC236}">
                <a16:creationId xmlns:a16="http://schemas.microsoft.com/office/drawing/2014/main" id="{8AD384DC-F15F-4631-9D88-8D01A61FB8EE}"/>
              </a:ext>
            </a:extLst>
          </p:cNvPr>
          <p:cNvGrpSpPr/>
          <p:nvPr/>
        </p:nvGrpSpPr>
        <p:grpSpPr>
          <a:xfrm>
            <a:off x="603250" y="1288211"/>
            <a:ext cx="4307230" cy="526732"/>
            <a:chOff x="722008" y="1303131"/>
            <a:chExt cx="4112669" cy="502940"/>
          </a:xfrm>
        </p:grpSpPr>
        <p:sp>
          <p:nvSpPr>
            <p:cNvPr id="14" name="流程图: 手动输入 6">
              <a:extLst>
                <a:ext uri="{FF2B5EF4-FFF2-40B4-BE49-F238E27FC236}">
                  <a16:creationId xmlns:a16="http://schemas.microsoft.com/office/drawing/2014/main" id="{B826A2DD-A5E5-4337-8AF7-2D5AB28D1568}"/>
                </a:ext>
              </a:extLst>
            </p:cNvPr>
            <p:cNvSpPr/>
            <p:nvPr/>
          </p:nvSpPr>
          <p:spPr>
            <a:xfrm rot="5400000" flipV="1">
              <a:off x="2673708" y="-381975"/>
              <a:ext cx="475861" cy="384607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5" name="组合 14">
              <a:extLst>
                <a:ext uri="{FF2B5EF4-FFF2-40B4-BE49-F238E27FC236}">
                  <a16:creationId xmlns:a16="http://schemas.microsoft.com/office/drawing/2014/main" id="{1AA19944-CE93-4E70-8ED0-A1CE6A3AB17D}"/>
                </a:ext>
              </a:extLst>
            </p:cNvPr>
            <p:cNvGrpSpPr/>
            <p:nvPr/>
          </p:nvGrpSpPr>
          <p:grpSpPr>
            <a:xfrm>
              <a:off x="722008" y="1303131"/>
              <a:ext cx="546594" cy="475865"/>
              <a:chOff x="708742" y="1296102"/>
              <a:chExt cx="454744" cy="283828"/>
            </a:xfrm>
          </p:grpSpPr>
          <p:sp>
            <p:nvSpPr>
              <p:cNvPr id="17" name="平行四边形 16">
                <a:extLst>
                  <a:ext uri="{FF2B5EF4-FFF2-40B4-BE49-F238E27FC236}">
                    <a16:creationId xmlns:a16="http://schemas.microsoft.com/office/drawing/2014/main" id="{C67FFDF7-8DC5-49B1-83B3-978C454095D8}"/>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8" name="平行四边形 17">
                <a:extLst>
                  <a:ext uri="{FF2B5EF4-FFF2-40B4-BE49-F238E27FC236}">
                    <a16:creationId xmlns:a16="http://schemas.microsoft.com/office/drawing/2014/main" id="{05974EE0-7093-403C-A9B8-8DAD93C5D0A1}"/>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6" name="Text Box 79">
              <a:extLst>
                <a:ext uri="{FF2B5EF4-FFF2-40B4-BE49-F238E27FC236}">
                  <a16:creationId xmlns:a16="http://schemas.microsoft.com/office/drawing/2014/main" id="{EAA29791-9385-4F01-BFEE-1BC5A00FD410}"/>
                </a:ext>
              </a:extLst>
            </p:cNvPr>
            <p:cNvSpPr txBox="1">
              <a:spLocks noChangeArrowheads="1"/>
            </p:cNvSpPr>
            <p:nvPr/>
          </p:nvSpPr>
          <p:spPr bwMode="auto">
            <a:xfrm>
              <a:off x="1407438" y="1335871"/>
              <a:ext cx="317289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选择重传（</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SR</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）协议</a:t>
              </a:r>
            </a:p>
          </p:txBody>
        </p:sp>
      </p:grpSp>
      <p:sp>
        <p:nvSpPr>
          <p:cNvPr id="7" name="灯片编号占位符 6">
            <a:extLst>
              <a:ext uri="{FF2B5EF4-FFF2-40B4-BE49-F238E27FC236}">
                <a16:creationId xmlns:a16="http://schemas.microsoft.com/office/drawing/2014/main" id="{D208C05E-0CE3-4E22-9A2E-0F2A922F1459}"/>
              </a:ext>
            </a:extLst>
          </p:cNvPr>
          <p:cNvSpPr>
            <a:spLocks noGrp="1"/>
          </p:cNvSpPr>
          <p:nvPr>
            <p:ph type="sldNum" sz="quarter" idx="12"/>
          </p:nvPr>
        </p:nvSpPr>
        <p:spPr/>
        <p:txBody>
          <a:bodyPr/>
          <a:lstStyle/>
          <a:p>
            <a:fld id="{91F2D4EF-46D4-4764-B373-FC59CD1D281E}" type="slidenum">
              <a:rPr lang="zh-CN" altLang="en-US" smtClean="0"/>
              <a:t>77</a:t>
            </a:fld>
            <a:endParaRPr lang="zh-CN" altLang="en-US"/>
          </a:p>
        </p:txBody>
      </p:sp>
      <p:sp>
        <p:nvSpPr>
          <p:cNvPr id="20" name="Rectangle 6">
            <a:extLst>
              <a:ext uri="{FF2B5EF4-FFF2-40B4-BE49-F238E27FC236}">
                <a16:creationId xmlns:a16="http://schemas.microsoft.com/office/drawing/2014/main" id="{2C6EA91C-7A86-403C-9A53-CB3F4CC200D7}"/>
              </a:ext>
            </a:extLst>
          </p:cNvPr>
          <p:cNvSpPr>
            <a:spLocks noChangeArrowheads="1"/>
          </p:cNvSpPr>
          <p:nvPr/>
        </p:nvSpPr>
        <p:spPr bwMode="auto">
          <a:xfrm>
            <a:off x="824726" y="2226984"/>
            <a:ext cx="10220361" cy="4181475"/>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accent1"/>
              </a:buClr>
              <a:buSzPct val="65000"/>
              <a:buFont typeface="Wingdings" panose="05000000000000000000" pitchFamily="2" charset="2"/>
              <a:buNone/>
            </a:pPr>
            <a:r>
              <a:rPr lang="zh-CN" altLang="en-US" sz="2000" dirty="0">
                <a:solidFill>
                  <a:srgbClr val="FF0000"/>
                </a:solidFill>
                <a:latin typeface="楷体" panose="02010609060101010101" pitchFamily="49" charset="-122"/>
                <a:ea typeface="楷体" panose="02010609060101010101" pitchFamily="49" charset="-122"/>
              </a:rPr>
              <a:t>从上层收到数据 </a:t>
            </a:r>
            <a:r>
              <a:rPr lang="en-US" altLang="zh-CN" sz="2000" dirty="0">
                <a:solidFill>
                  <a:srgbClr val="FF0000"/>
                </a:solidFill>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a:spcBef>
                <a:spcPct val="20000"/>
              </a:spcBef>
              <a:buClr>
                <a:schemeClr val="accent1"/>
              </a:buClr>
              <a:buSzPct val="65000"/>
              <a:buFont typeface="Wingdings" panose="05000000000000000000" pitchFamily="2" charset="2"/>
              <a:buChar char="n"/>
            </a:pPr>
            <a:r>
              <a:rPr lang="zh-CN" altLang="en-US" sz="2000" dirty="0">
                <a:latin typeface="楷体" panose="02010609060101010101" pitchFamily="49" charset="-122"/>
                <a:ea typeface="楷体" panose="02010609060101010101" pitchFamily="49" charset="-122"/>
              </a:rPr>
              <a:t>如果下一个可用于该分组的序号在窗口内，则将数据打包并发送。否则要么缓存，要么拒绝上层</a:t>
            </a:r>
          </a:p>
          <a:p>
            <a:pPr>
              <a:spcBef>
                <a:spcPct val="20000"/>
              </a:spcBef>
              <a:buClr>
                <a:schemeClr val="accent1"/>
              </a:buClr>
              <a:buSzPct val="65000"/>
              <a:buFont typeface="Wingdings" panose="05000000000000000000" pitchFamily="2" charset="2"/>
              <a:buNone/>
            </a:pPr>
            <a:r>
              <a:rPr lang="zh-CN" altLang="en-US" sz="2000" dirty="0">
                <a:solidFill>
                  <a:srgbClr val="FF0000"/>
                </a:solidFill>
                <a:latin typeface="楷体" panose="02010609060101010101" pitchFamily="49" charset="-122"/>
                <a:ea typeface="楷体" panose="02010609060101010101" pitchFamily="49" charset="-122"/>
              </a:rPr>
              <a:t>超时</a:t>
            </a:r>
            <a:r>
              <a:rPr lang="en-US" altLang="zh-CN" sz="2000" dirty="0">
                <a:solidFill>
                  <a:srgbClr val="FF0000"/>
                </a:solidFill>
                <a:latin typeface="楷体" panose="02010609060101010101" pitchFamily="49" charset="-122"/>
                <a:ea typeface="楷体" panose="02010609060101010101" pitchFamily="49" charset="-122"/>
              </a:rPr>
              <a:t>(n): </a:t>
            </a:r>
            <a:r>
              <a:rPr lang="zh-CN" altLang="en-US" sz="2000" dirty="0">
                <a:solidFill>
                  <a:srgbClr val="FF0000"/>
                </a:solidFill>
                <a:latin typeface="楷体" panose="02010609060101010101" pitchFamily="49" charset="-122"/>
                <a:ea typeface="楷体" panose="02010609060101010101" pitchFamily="49" charset="-122"/>
              </a:rPr>
              <a:t>序号为</a:t>
            </a:r>
            <a:r>
              <a:rPr lang="en-US" altLang="zh-CN" sz="2000" dirty="0">
                <a:solidFill>
                  <a:srgbClr val="FF0000"/>
                </a:solidFill>
                <a:latin typeface="楷体" panose="02010609060101010101" pitchFamily="49" charset="-122"/>
                <a:ea typeface="楷体" panose="02010609060101010101" pitchFamily="49" charset="-122"/>
              </a:rPr>
              <a:t>n</a:t>
            </a:r>
            <a:r>
              <a:rPr lang="zh-CN" altLang="en-US" sz="2000" dirty="0">
                <a:solidFill>
                  <a:srgbClr val="FF0000"/>
                </a:solidFill>
                <a:latin typeface="楷体" panose="02010609060101010101" pitchFamily="49" charset="-122"/>
                <a:ea typeface="楷体" panose="02010609060101010101" pitchFamily="49" charset="-122"/>
              </a:rPr>
              <a:t>的分组超时</a:t>
            </a:r>
            <a:endParaRPr lang="zh-CN" altLang="en-US" sz="2000" dirty="0">
              <a:latin typeface="楷体" panose="02010609060101010101" pitchFamily="49" charset="-122"/>
              <a:ea typeface="楷体" panose="02010609060101010101" pitchFamily="49" charset="-122"/>
            </a:endParaRPr>
          </a:p>
          <a:p>
            <a:pPr>
              <a:spcBef>
                <a:spcPct val="20000"/>
              </a:spcBef>
              <a:buClr>
                <a:schemeClr val="accent1"/>
              </a:buClr>
              <a:buSzPct val="65000"/>
              <a:buFont typeface="Wingdings" panose="05000000000000000000" pitchFamily="2" charset="2"/>
              <a:buChar char="n"/>
            </a:pPr>
            <a:r>
              <a:rPr lang="zh-CN" altLang="en-US" sz="2000" dirty="0">
                <a:latin typeface="楷体" panose="02010609060101010101" pitchFamily="49" charset="-122"/>
                <a:ea typeface="楷体" panose="02010609060101010101" pitchFamily="49" charset="-122"/>
              </a:rPr>
              <a:t>重传分组</a:t>
            </a:r>
            <a:r>
              <a:rPr lang="en-US" altLang="zh-CN" sz="2000" dirty="0">
                <a:latin typeface="楷体" panose="02010609060101010101" pitchFamily="49" charset="-122"/>
                <a:ea typeface="楷体" panose="02010609060101010101" pitchFamily="49" charset="-122"/>
              </a:rPr>
              <a:t>n, </a:t>
            </a:r>
            <a:r>
              <a:rPr lang="zh-CN" altLang="en-US" sz="2000" dirty="0">
                <a:latin typeface="楷体" panose="02010609060101010101" pitchFamily="49" charset="-122"/>
                <a:ea typeface="楷体" panose="02010609060101010101" pitchFamily="49" charset="-122"/>
              </a:rPr>
              <a:t>重置定时器</a:t>
            </a:r>
          </a:p>
          <a:p>
            <a:pPr>
              <a:spcBef>
                <a:spcPct val="20000"/>
              </a:spcBef>
              <a:buClr>
                <a:schemeClr val="accent1"/>
              </a:buClr>
              <a:buSzPct val="65000"/>
              <a:buFont typeface="Wingdings" panose="05000000000000000000" pitchFamily="2" charset="2"/>
              <a:buNone/>
            </a:pPr>
            <a:r>
              <a:rPr lang="zh-CN" altLang="en-US" sz="2000" dirty="0">
                <a:solidFill>
                  <a:srgbClr val="FF0000"/>
                </a:solidFill>
                <a:latin typeface="楷体" panose="02010609060101010101" pitchFamily="49" charset="-122"/>
                <a:ea typeface="楷体" panose="02010609060101010101" pitchFamily="49" charset="-122"/>
              </a:rPr>
              <a:t>收到确认</a:t>
            </a:r>
            <a:r>
              <a:rPr lang="en-US" altLang="zh-CN" sz="2000" dirty="0">
                <a:solidFill>
                  <a:srgbClr val="FF0000"/>
                </a:solidFill>
                <a:latin typeface="楷体" panose="02010609060101010101" pitchFamily="49" charset="-122"/>
                <a:ea typeface="楷体" panose="02010609060101010101" pitchFamily="49" charset="-122"/>
              </a:rPr>
              <a:t>(n) </a:t>
            </a:r>
            <a:r>
              <a:rPr lang="zh-CN" altLang="en-US" sz="2000" dirty="0">
                <a:solidFill>
                  <a:srgbClr val="FF0000"/>
                </a:solidFill>
                <a:latin typeface="楷体" panose="02010609060101010101" pitchFamily="49" charset="-122"/>
                <a:ea typeface="楷体" panose="02010609060101010101" pitchFamily="49" charset="-122"/>
              </a:rPr>
              <a:t>在</a:t>
            </a:r>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[sendbase,sendbase+N-1]</a:t>
            </a:r>
            <a:r>
              <a:rPr lang="zh-CN" altLang="en-US" sz="2000" dirty="0">
                <a:latin typeface="楷体" panose="02010609060101010101" pitchFamily="49" charset="-122"/>
                <a:ea typeface="楷体" panose="02010609060101010101" pitchFamily="49" charset="-122"/>
              </a:rPr>
              <a:t>范围内</a:t>
            </a:r>
          </a:p>
          <a:p>
            <a:pPr>
              <a:spcBef>
                <a:spcPct val="20000"/>
              </a:spcBef>
              <a:buClr>
                <a:schemeClr val="accent1"/>
              </a:buClr>
              <a:buSzPct val="65000"/>
              <a:buFont typeface="Wingdings" panose="05000000000000000000" pitchFamily="2" charset="2"/>
              <a:buChar char="n"/>
            </a:pPr>
            <a:r>
              <a:rPr lang="zh-CN" altLang="en-US" sz="2000" dirty="0">
                <a:latin typeface="楷体" panose="02010609060101010101" pitchFamily="49" charset="-122"/>
                <a:ea typeface="楷体" panose="02010609060101010101" pitchFamily="49" charset="-122"/>
              </a:rPr>
              <a:t>标记分组 </a:t>
            </a:r>
            <a:r>
              <a:rPr lang="en-US" altLang="zh-CN" sz="2000" dirty="0">
                <a:latin typeface="楷体" panose="02010609060101010101" pitchFamily="49" charset="-122"/>
                <a:ea typeface="楷体" panose="02010609060101010101" pitchFamily="49" charset="-122"/>
              </a:rPr>
              <a:t>n </a:t>
            </a:r>
            <a:r>
              <a:rPr lang="zh-CN" altLang="en-US" sz="2000" dirty="0">
                <a:latin typeface="楷体" panose="02010609060101010101" pitchFamily="49" charset="-122"/>
                <a:ea typeface="楷体" panose="02010609060101010101" pitchFamily="49" charset="-122"/>
              </a:rPr>
              <a:t>为已接收</a:t>
            </a:r>
          </a:p>
          <a:p>
            <a:pPr>
              <a:spcBef>
                <a:spcPct val="20000"/>
              </a:spcBef>
              <a:buClr>
                <a:schemeClr val="accent1"/>
              </a:buClr>
              <a:buSzPct val="65000"/>
              <a:buFont typeface="Wingdings" panose="05000000000000000000" pitchFamily="2" charset="2"/>
              <a:buChar char="n"/>
            </a:pPr>
            <a:r>
              <a:rPr lang="zh-CN" altLang="en-US" sz="2000" dirty="0">
                <a:latin typeface="楷体" panose="02010609060101010101" pitchFamily="49" charset="-122"/>
                <a:ea typeface="楷体" panose="02010609060101010101" pitchFamily="49" charset="-122"/>
              </a:rPr>
              <a:t>如果</a:t>
            </a:r>
            <a:r>
              <a:rPr lang="en-US" altLang="zh-CN" sz="2000" dirty="0">
                <a:latin typeface="楷体" panose="02010609060101010101" pitchFamily="49" charset="-122"/>
                <a:ea typeface="楷体" panose="02010609060101010101" pitchFamily="49" charset="-122"/>
              </a:rPr>
              <a:t>n</a:t>
            </a:r>
            <a:r>
              <a:rPr lang="zh-CN" altLang="en-US" sz="2000" dirty="0">
                <a:latin typeface="楷体" panose="02010609060101010101" pitchFamily="49" charset="-122"/>
                <a:ea typeface="楷体" panose="02010609060101010101" pitchFamily="49" charset="-122"/>
              </a:rPr>
              <a:t>是发送窗口基序号</a:t>
            </a:r>
            <a:r>
              <a:rPr lang="en-US" altLang="zh-CN" sz="2000" dirty="0" err="1">
                <a:latin typeface="楷体" panose="02010609060101010101" pitchFamily="49" charset="-122"/>
                <a:ea typeface="楷体" panose="02010609060101010101" pitchFamily="49" charset="-122"/>
              </a:rPr>
              <a:t>sendbase</a:t>
            </a:r>
            <a:r>
              <a:rPr lang="zh-CN" altLang="en-US" sz="2000" dirty="0">
                <a:latin typeface="楷体" panose="02010609060101010101" pitchFamily="49" charset="-122"/>
                <a:ea typeface="楷体" panose="02010609060101010101" pitchFamily="49" charset="-122"/>
              </a:rPr>
              <a:t>，则将窗口基序号前推到下一个未确认序号（因此，</a:t>
            </a:r>
            <a:r>
              <a:rPr lang="en-US" altLang="zh-CN" sz="2000" dirty="0" err="1">
                <a:latin typeface="楷体" panose="02010609060101010101" pitchFamily="49" charset="-122"/>
                <a:ea typeface="楷体" panose="02010609060101010101" pitchFamily="49" charset="-122"/>
              </a:rPr>
              <a:t>sendbase</a:t>
            </a:r>
            <a:r>
              <a:rPr lang="zh-CN" altLang="en-US" sz="2000" dirty="0">
                <a:latin typeface="楷体" panose="02010609060101010101" pitchFamily="49" charset="-122"/>
                <a:ea typeface="楷体" panose="02010609060101010101" pitchFamily="49" charset="-122"/>
              </a:rPr>
              <a:t>前的分组一定都被确认过了），如果不是窗口不动</a:t>
            </a:r>
          </a:p>
          <a:p>
            <a:pPr>
              <a:spcBef>
                <a:spcPct val="20000"/>
              </a:spcBef>
              <a:buClr>
                <a:schemeClr val="accent1"/>
              </a:buClr>
              <a:buSzPct val="65000"/>
              <a:buFont typeface="Wingdings" panose="05000000000000000000" pitchFamily="2" charset="2"/>
              <a:buChar char="n"/>
            </a:pPr>
            <a:r>
              <a:rPr lang="zh-CN" altLang="en-US" sz="2000" dirty="0">
                <a:solidFill>
                  <a:srgbClr val="FF0000"/>
                </a:solidFill>
                <a:latin typeface="楷体" panose="02010609060101010101" pitchFamily="49" charset="-122"/>
                <a:ea typeface="楷体" panose="02010609060101010101" pitchFamily="49" charset="-122"/>
              </a:rPr>
              <a:t>发送方可能会收到比</a:t>
            </a:r>
            <a:r>
              <a:rPr lang="en-US" altLang="zh-CN" sz="2000" dirty="0" err="1">
                <a:solidFill>
                  <a:srgbClr val="FF0000"/>
                </a:solidFill>
                <a:latin typeface="楷体" panose="02010609060101010101" pitchFamily="49" charset="-122"/>
                <a:ea typeface="楷体" panose="02010609060101010101" pitchFamily="49" charset="-122"/>
              </a:rPr>
              <a:t>sendbase</a:t>
            </a:r>
            <a:r>
              <a:rPr lang="zh-CN" altLang="en-US" sz="2000" dirty="0">
                <a:solidFill>
                  <a:srgbClr val="FF0000"/>
                </a:solidFill>
                <a:latin typeface="楷体" panose="02010609060101010101" pitchFamily="49" charset="-122"/>
                <a:ea typeface="楷体" panose="02010609060101010101" pitchFamily="49" charset="-122"/>
              </a:rPr>
              <a:t>还小的序号的分组确认，这时什么都不做</a:t>
            </a:r>
            <a:r>
              <a:rPr lang="en-US" altLang="zh-CN" sz="2000" dirty="0">
                <a:solidFill>
                  <a:srgbClr val="FF0000"/>
                </a:solidFill>
                <a:latin typeface="楷体" panose="02010609060101010101" pitchFamily="49" charset="-122"/>
                <a:ea typeface="楷体" panose="02010609060101010101" pitchFamily="49" charset="-122"/>
              </a:rPr>
              <a:t>(</a:t>
            </a:r>
            <a:r>
              <a:rPr lang="zh-CN" altLang="en-US" sz="2000" dirty="0">
                <a:solidFill>
                  <a:srgbClr val="FF0000"/>
                </a:solidFill>
                <a:latin typeface="楷体" panose="02010609060101010101" pitchFamily="49" charset="-122"/>
                <a:ea typeface="楷体" panose="02010609060101010101" pitchFamily="49" charset="-122"/>
              </a:rPr>
              <a:t>因为比</a:t>
            </a:r>
            <a:r>
              <a:rPr lang="en-US" altLang="zh-CN" sz="2000" dirty="0" err="1">
                <a:solidFill>
                  <a:srgbClr val="FF0000"/>
                </a:solidFill>
                <a:latin typeface="楷体" panose="02010609060101010101" pitchFamily="49" charset="-122"/>
                <a:ea typeface="楷体" panose="02010609060101010101" pitchFamily="49" charset="-122"/>
              </a:rPr>
              <a:t>sendbase</a:t>
            </a:r>
            <a:r>
              <a:rPr lang="zh-CN" altLang="en-US" sz="2000" dirty="0">
                <a:solidFill>
                  <a:srgbClr val="FF0000"/>
                </a:solidFill>
                <a:latin typeface="楷体" panose="02010609060101010101" pitchFamily="49" charset="-122"/>
                <a:ea typeface="楷体" panose="02010609060101010101" pitchFamily="49" charset="-122"/>
              </a:rPr>
              <a:t>还早的分组都被确认</a:t>
            </a:r>
            <a:r>
              <a:rPr lang="en-US" altLang="zh-CN" sz="2000" dirty="0">
                <a:solidFill>
                  <a:srgbClr val="FF0000"/>
                </a:solidFill>
                <a:latin typeface="楷体" panose="02010609060101010101" pitchFamily="49" charset="-122"/>
                <a:ea typeface="楷体" panose="02010609060101010101" pitchFamily="49" charset="-122"/>
              </a:rPr>
              <a:t>)</a:t>
            </a:r>
            <a:endParaRPr lang="zh-CN" altLang="en-US" sz="2000"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9420660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9" name="Rectangle 3">
            <a:extLst>
              <a:ext uri="{FF2B5EF4-FFF2-40B4-BE49-F238E27FC236}">
                <a16:creationId xmlns:a16="http://schemas.microsoft.com/office/drawing/2014/main" id="{B87699ED-93E2-465E-ACFB-4BA6B48CCF34}"/>
              </a:ext>
            </a:extLst>
          </p:cNvPr>
          <p:cNvSpPr>
            <a:spLocks noGrp="1" noChangeArrowheads="1"/>
          </p:cNvSpPr>
          <p:nvPr>
            <p:ph type="body" idx="1"/>
          </p:nvPr>
        </p:nvSpPr>
        <p:spPr>
          <a:xfrm>
            <a:off x="869656" y="969299"/>
            <a:ext cx="9539618" cy="4751387"/>
          </a:xfrm>
        </p:spPr>
        <p:txBody>
          <a:bodyPr/>
          <a:lstStyle/>
          <a:p>
            <a:pPr>
              <a:lnSpc>
                <a:spcPct val="150000"/>
              </a:lnSpc>
            </a:pPr>
            <a:r>
              <a:rPr lang="zh-CN" altLang="en-US" b="1" dirty="0">
                <a:solidFill>
                  <a:srgbClr val="FF0000"/>
                </a:solidFill>
                <a:latin typeface="楷体" panose="02010609060101010101" pitchFamily="49" charset="-122"/>
                <a:ea typeface="楷体" panose="02010609060101010101" pitchFamily="49" charset="-122"/>
              </a:rPr>
              <a:t>为什么发送方会收到比</a:t>
            </a:r>
            <a:r>
              <a:rPr lang="en-US" altLang="zh-CN" b="1" dirty="0" err="1">
                <a:solidFill>
                  <a:srgbClr val="FF0000"/>
                </a:solidFill>
                <a:latin typeface="楷体" panose="02010609060101010101" pitchFamily="49" charset="-122"/>
                <a:ea typeface="楷体" panose="02010609060101010101" pitchFamily="49" charset="-122"/>
              </a:rPr>
              <a:t>sendbase</a:t>
            </a:r>
            <a:r>
              <a:rPr lang="zh-CN" altLang="en-US" b="1" dirty="0">
                <a:solidFill>
                  <a:srgbClr val="FF0000"/>
                </a:solidFill>
                <a:latin typeface="楷体" panose="02010609060101010101" pitchFamily="49" charset="-122"/>
                <a:ea typeface="楷体" panose="02010609060101010101" pitchFamily="49" charset="-122"/>
              </a:rPr>
              <a:t>还小的分组确认？</a:t>
            </a:r>
          </a:p>
          <a:p>
            <a:pPr lvl="1">
              <a:lnSpc>
                <a:spcPct val="150000"/>
              </a:lnSpc>
            </a:pPr>
            <a:r>
              <a:rPr lang="zh-CN" altLang="en-US" b="1" dirty="0">
                <a:latin typeface="楷体" panose="02010609060101010101" pitchFamily="49" charset="-122"/>
                <a:ea typeface="楷体" panose="02010609060101010101" pitchFamily="49" charset="-122"/>
              </a:rPr>
              <a:t>例如窗口位于</a:t>
            </a:r>
            <a:r>
              <a:rPr lang="en-US" altLang="zh-CN" b="1" dirty="0">
                <a:latin typeface="楷体" panose="02010609060101010101" pitchFamily="49" charset="-122"/>
                <a:ea typeface="楷体" panose="02010609060101010101" pitchFamily="49" charset="-122"/>
              </a:rPr>
              <a:t>sendbase-1</a:t>
            </a:r>
            <a:r>
              <a:rPr lang="zh-CN" altLang="en-US" b="1" dirty="0">
                <a:latin typeface="楷体" panose="02010609060101010101" pitchFamily="49" charset="-122"/>
                <a:ea typeface="楷体" panose="02010609060101010101" pitchFamily="49" charset="-122"/>
              </a:rPr>
              <a:t>时，序号为</a:t>
            </a:r>
            <a:r>
              <a:rPr lang="en-US" altLang="zh-CN" b="1" dirty="0">
                <a:latin typeface="楷体" panose="02010609060101010101" pitchFamily="49" charset="-122"/>
                <a:ea typeface="楷体" panose="02010609060101010101" pitchFamily="49" charset="-122"/>
              </a:rPr>
              <a:t>sendbase-1</a:t>
            </a:r>
            <a:r>
              <a:rPr lang="zh-CN" altLang="en-US" b="1" dirty="0">
                <a:latin typeface="楷体" panose="02010609060101010101" pitchFamily="49" charset="-122"/>
                <a:ea typeface="楷体" panose="02010609060101010101" pitchFamily="49" charset="-122"/>
              </a:rPr>
              <a:t>的分组定时器时间到还没收到</a:t>
            </a:r>
            <a:r>
              <a:rPr lang="en-US" altLang="zh-CN" b="1" dirty="0">
                <a:latin typeface="楷体" panose="02010609060101010101" pitchFamily="49" charset="-122"/>
                <a:ea typeface="楷体" panose="02010609060101010101" pitchFamily="49" charset="-122"/>
              </a:rPr>
              <a:t>Ack(sendbase-1)</a:t>
            </a:r>
            <a:r>
              <a:rPr lang="zh-CN" altLang="en-US" b="1" dirty="0">
                <a:latin typeface="楷体" panose="02010609060101010101" pitchFamily="49" charset="-122"/>
                <a:ea typeface="楷体" panose="02010609060101010101" pitchFamily="49" charset="-122"/>
              </a:rPr>
              <a:t>，则发送方重发该分组。</a:t>
            </a:r>
          </a:p>
          <a:p>
            <a:pPr lvl="1">
              <a:lnSpc>
                <a:spcPct val="150000"/>
              </a:lnSpc>
            </a:pPr>
            <a:r>
              <a:rPr lang="zh-CN" altLang="en-US" b="1" dirty="0">
                <a:latin typeface="楷体" panose="02010609060101010101" pitchFamily="49" charset="-122"/>
                <a:ea typeface="楷体" panose="02010609060101010101" pitchFamily="49" charset="-122"/>
              </a:rPr>
              <a:t>刚重发，收到了</a:t>
            </a:r>
            <a:r>
              <a:rPr lang="en-US" altLang="zh-CN" b="1" dirty="0">
                <a:latin typeface="楷体" panose="02010609060101010101" pitchFamily="49" charset="-122"/>
                <a:ea typeface="楷体" panose="02010609060101010101" pitchFamily="49" charset="-122"/>
              </a:rPr>
              <a:t>Ack(sendbase-1),</a:t>
            </a:r>
            <a:r>
              <a:rPr lang="zh-CN" altLang="en-US" b="1" dirty="0">
                <a:latin typeface="楷体" panose="02010609060101010101" pitchFamily="49" charset="-122"/>
                <a:ea typeface="楷体" panose="02010609060101010101" pitchFamily="49" charset="-122"/>
              </a:rPr>
              <a:t>窗口前移到</a:t>
            </a:r>
            <a:r>
              <a:rPr lang="en-US" altLang="zh-CN" b="1" dirty="0" err="1">
                <a:latin typeface="楷体" panose="02010609060101010101" pitchFamily="49" charset="-122"/>
                <a:ea typeface="楷体" panose="02010609060101010101" pitchFamily="49" charset="-122"/>
              </a:rPr>
              <a:t>sendbase</a:t>
            </a:r>
            <a:endParaRPr lang="en-US" altLang="zh-CN" b="1" dirty="0">
              <a:latin typeface="楷体" panose="02010609060101010101" pitchFamily="49" charset="-122"/>
              <a:ea typeface="楷体" panose="02010609060101010101" pitchFamily="49" charset="-122"/>
            </a:endParaRPr>
          </a:p>
          <a:p>
            <a:pPr lvl="1">
              <a:lnSpc>
                <a:spcPct val="150000"/>
              </a:lnSpc>
            </a:pPr>
            <a:r>
              <a:rPr lang="zh-CN" altLang="en-US" b="1" dirty="0">
                <a:latin typeface="楷体" panose="02010609060101010101" pitchFamily="49" charset="-122"/>
                <a:ea typeface="楷体" panose="02010609060101010101" pitchFamily="49" charset="-122"/>
              </a:rPr>
              <a:t>窗口移动后，又收到了</a:t>
            </a:r>
            <a:r>
              <a:rPr lang="en-US" altLang="zh-CN" b="1" dirty="0">
                <a:latin typeface="楷体" panose="02010609060101010101" pitchFamily="49" charset="-122"/>
                <a:ea typeface="楷体" panose="02010609060101010101" pitchFamily="49" charset="-122"/>
              </a:rPr>
              <a:t>Ack(sendbase-1)</a:t>
            </a:r>
          </a:p>
          <a:p>
            <a:endParaRPr lang="zh-CN" altLang="en-US" sz="2400" b="1" dirty="0"/>
          </a:p>
          <a:p>
            <a:pPr lvl="1">
              <a:buFont typeface="Wingdings" panose="05000000000000000000" pitchFamily="2" charset="2"/>
              <a:buNone/>
            </a:pPr>
            <a:endParaRPr lang="zh-CN" altLang="en-US" sz="2000" b="1" dirty="0"/>
          </a:p>
          <a:p>
            <a:pPr lvl="1"/>
            <a:endParaRPr lang="zh-CN" altLang="en-US" sz="2000"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3299">
                                            <p:txEl>
                                              <p:pRg st="1" end="1"/>
                                            </p:txEl>
                                          </p:spTgt>
                                        </p:tgtEl>
                                        <p:attrNameLst>
                                          <p:attrName>style.visibility</p:attrName>
                                        </p:attrNameLst>
                                      </p:cBhvr>
                                      <p:to>
                                        <p:strVal val="visible"/>
                                      </p:to>
                                    </p:set>
                                    <p:animEffect transition="in" filter="blinds(horizontal)">
                                      <p:cBhvr>
                                        <p:cTn id="7" dur="500"/>
                                        <p:tgtEl>
                                          <p:spTgt spid="18329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83299">
                                            <p:txEl>
                                              <p:pRg st="2" end="2"/>
                                            </p:txEl>
                                          </p:spTgt>
                                        </p:tgtEl>
                                        <p:attrNameLst>
                                          <p:attrName>style.visibility</p:attrName>
                                        </p:attrNameLst>
                                      </p:cBhvr>
                                      <p:to>
                                        <p:strVal val="visible"/>
                                      </p:to>
                                    </p:set>
                                    <p:animEffect transition="in" filter="blinds(horizontal)">
                                      <p:cBhvr>
                                        <p:cTn id="12" dur="500"/>
                                        <p:tgtEl>
                                          <p:spTgt spid="18329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83299">
                                            <p:txEl>
                                              <p:pRg st="3" end="3"/>
                                            </p:txEl>
                                          </p:spTgt>
                                        </p:tgtEl>
                                        <p:attrNameLst>
                                          <p:attrName>style.visibility</p:attrName>
                                        </p:attrNameLst>
                                      </p:cBhvr>
                                      <p:to>
                                        <p:strVal val="visible"/>
                                      </p:to>
                                    </p:set>
                                    <p:animEffect transition="in" filter="blinds(horizontal)">
                                      <p:cBhvr>
                                        <p:cTn id="17" dur="500"/>
                                        <p:tgtEl>
                                          <p:spTgt spid="1832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C7A3CFB6-4FA1-4443-AA2C-E5FC4C5D2CA9}"/>
              </a:ext>
            </a:extLst>
          </p:cNvPr>
          <p:cNvSpPr>
            <a:spLocks noChangeArrowheads="1"/>
          </p:cNvSpPr>
          <p:nvPr/>
        </p:nvSpPr>
        <p:spPr bwMode="auto">
          <a:xfrm>
            <a:off x="603250" y="2071687"/>
            <a:ext cx="10975606" cy="4649787"/>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nvGrpSpPr>
          <p:cNvPr id="9" name="Group 6">
            <a:extLst>
              <a:ext uri="{FF2B5EF4-FFF2-40B4-BE49-F238E27FC236}">
                <a16:creationId xmlns:a16="http://schemas.microsoft.com/office/drawing/2014/main" id="{0D1EE3D5-6B31-464B-B123-178A3362ED69}"/>
              </a:ext>
            </a:extLst>
          </p:cNvPr>
          <p:cNvGrpSpPr>
            <a:grpSpLocks/>
          </p:cNvGrpSpPr>
          <p:nvPr/>
        </p:nvGrpSpPr>
        <p:grpSpPr bwMode="auto">
          <a:xfrm>
            <a:off x="1060450" y="1843088"/>
            <a:ext cx="1304925" cy="457200"/>
            <a:chOff x="3360" y="175"/>
            <a:chExt cx="822" cy="288"/>
          </a:xfrm>
        </p:grpSpPr>
        <p:sp>
          <p:nvSpPr>
            <p:cNvPr id="10" name="Rectangle 7">
              <a:extLst>
                <a:ext uri="{FF2B5EF4-FFF2-40B4-BE49-F238E27FC236}">
                  <a16:creationId xmlns:a16="http://schemas.microsoft.com/office/drawing/2014/main" id="{68086C0E-74B7-4D54-B126-9D4F6F332A5B}"/>
                </a:ext>
              </a:extLst>
            </p:cNvPr>
            <p:cNvSpPr>
              <a:spLocks noChangeArrowheads="1"/>
            </p:cNvSpPr>
            <p:nvPr/>
          </p:nvSpPr>
          <p:spPr bwMode="auto">
            <a:xfrm>
              <a:off x="3360" y="264"/>
              <a:ext cx="822" cy="1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1" name="Text Box 8">
              <a:extLst>
                <a:ext uri="{FF2B5EF4-FFF2-40B4-BE49-F238E27FC236}">
                  <a16:creationId xmlns:a16="http://schemas.microsoft.com/office/drawing/2014/main" id="{17C54B34-FC8A-49FA-926A-C4E3CBBB369C}"/>
                </a:ext>
              </a:extLst>
            </p:cNvPr>
            <p:cNvSpPr txBox="1">
              <a:spLocks noChangeArrowheads="1"/>
            </p:cNvSpPr>
            <p:nvPr/>
          </p:nvSpPr>
          <p:spPr bwMode="auto">
            <a:xfrm>
              <a:off x="3422" y="175"/>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a:solidFill>
                    <a:srgbClr val="0000FF"/>
                  </a:solidFill>
                  <a:ea typeface="楷体" panose="02010609060101010101" pitchFamily="49" charset="-122"/>
                  <a:cs typeface="Arial" panose="020B0604020202020204" pitchFamily="34" charset="0"/>
                </a:rPr>
                <a:t>接收方</a:t>
              </a:r>
            </a:p>
          </p:txBody>
        </p:sp>
      </p:grpSp>
      <p:grpSp>
        <p:nvGrpSpPr>
          <p:cNvPr id="12" name="组合 11">
            <a:extLst>
              <a:ext uri="{FF2B5EF4-FFF2-40B4-BE49-F238E27FC236}">
                <a16:creationId xmlns:a16="http://schemas.microsoft.com/office/drawing/2014/main" id="{7BFE61B8-127B-4A4B-BE78-4A8197436BC2}"/>
              </a:ext>
            </a:extLst>
          </p:cNvPr>
          <p:cNvGrpSpPr/>
          <p:nvPr/>
        </p:nvGrpSpPr>
        <p:grpSpPr>
          <a:xfrm>
            <a:off x="153766" y="-276446"/>
            <a:ext cx="7384717" cy="1936093"/>
            <a:chOff x="551030" y="-368704"/>
            <a:chExt cx="6614890" cy="1936093"/>
          </a:xfrm>
        </p:grpSpPr>
        <p:grpSp>
          <p:nvGrpSpPr>
            <p:cNvPr id="13" name="组合 12">
              <a:extLst>
                <a:ext uri="{FF2B5EF4-FFF2-40B4-BE49-F238E27FC236}">
                  <a16:creationId xmlns:a16="http://schemas.microsoft.com/office/drawing/2014/main" id="{E1528464-B2D9-49F5-937D-F8FEF71ECEF5}"/>
                </a:ext>
              </a:extLst>
            </p:cNvPr>
            <p:cNvGrpSpPr/>
            <p:nvPr/>
          </p:nvGrpSpPr>
          <p:grpSpPr>
            <a:xfrm>
              <a:off x="1201632" y="303925"/>
              <a:ext cx="5964288" cy="1263464"/>
              <a:chOff x="1839059" y="967769"/>
              <a:chExt cx="5964288" cy="1263464"/>
            </a:xfrm>
          </p:grpSpPr>
          <p:sp>
            <p:nvSpPr>
              <p:cNvPr id="15" name="矩形: 圆角 30">
                <a:extLst>
                  <a:ext uri="{FF2B5EF4-FFF2-40B4-BE49-F238E27FC236}">
                    <a16:creationId xmlns:a16="http://schemas.microsoft.com/office/drawing/2014/main" id="{1B8A8A3B-80BB-46F2-82B6-C77D5FDA7413}"/>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6" name="文本框 15">
                <a:extLst>
                  <a:ext uri="{FF2B5EF4-FFF2-40B4-BE49-F238E27FC236}">
                    <a16:creationId xmlns:a16="http://schemas.microsoft.com/office/drawing/2014/main" id="{6547D599-2D7A-46F5-9C84-08E9BA7C0430}"/>
                  </a:ext>
                </a:extLst>
              </p:cNvPr>
              <p:cNvSpPr txBox="1"/>
              <p:nvPr/>
            </p:nvSpPr>
            <p:spPr>
              <a:xfrm>
                <a:off x="2673077" y="1030904"/>
                <a:ext cx="5017254" cy="1200329"/>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不可靠信道上的可靠传输</a:t>
                </a:r>
              </a:p>
            </p:txBody>
          </p:sp>
        </p:grpSp>
        <p:pic>
          <p:nvPicPr>
            <p:cNvPr id="14" name="图片 13">
              <a:extLst>
                <a:ext uri="{FF2B5EF4-FFF2-40B4-BE49-F238E27FC236}">
                  <a16:creationId xmlns:a16="http://schemas.microsoft.com/office/drawing/2014/main" id="{3AD93F44-D559-4C1C-9CEE-E925A98CEF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7" name="组合 16">
            <a:extLst>
              <a:ext uri="{FF2B5EF4-FFF2-40B4-BE49-F238E27FC236}">
                <a16:creationId xmlns:a16="http://schemas.microsoft.com/office/drawing/2014/main" id="{5DB2F61D-753F-43A3-9DE8-065503583361}"/>
              </a:ext>
            </a:extLst>
          </p:cNvPr>
          <p:cNvGrpSpPr/>
          <p:nvPr/>
        </p:nvGrpSpPr>
        <p:grpSpPr>
          <a:xfrm>
            <a:off x="603250" y="1288211"/>
            <a:ext cx="4307230" cy="526732"/>
            <a:chOff x="722008" y="1303131"/>
            <a:chExt cx="4112669" cy="502940"/>
          </a:xfrm>
        </p:grpSpPr>
        <p:sp>
          <p:nvSpPr>
            <p:cNvPr id="18" name="流程图: 手动输入 6">
              <a:extLst>
                <a:ext uri="{FF2B5EF4-FFF2-40B4-BE49-F238E27FC236}">
                  <a16:creationId xmlns:a16="http://schemas.microsoft.com/office/drawing/2014/main" id="{F04E03CD-E835-4408-993F-EFB347558707}"/>
                </a:ext>
              </a:extLst>
            </p:cNvPr>
            <p:cNvSpPr/>
            <p:nvPr/>
          </p:nvSpPr>
          <p:spPr>
            <a:xfrm rot="5400000" flipV="1">
              <a:off x="2673708" y="-381975"/>
              <a:ext cx="475861" cy="384607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9" name="组合 18">
              <a:extLst>
                <a:ext uri="{FF2B5EF4-FFF2-40B4-BE49-F238E27FC236}">
                  <a16:creationId xmlns:a16="http://schemas.microsoft.com/office/drawing/2014/main" id="{A2EE6555-793B-473A-AC4C-DCC7118DD48E}"/>
                </a:ext>
              </a:extLst>
            </p:cNvPr>
            <p:cNvGrpSpPr/>
            <p:nvPr/>
          </p:nvGrpSpPr>
          <p:grpSpPr>
            <a:xfrm>
              <a:off x="722008" y="1303131"/>
              <a:ext cx="546594" cy="475865"/>
              <a:chOff x="708742" y="1296102"/>
              <a:chExt cx="454744" cy="283828"/>
            </a:xfrm>
          </p:grpSpPr>
          <p:sp>
            <p:nvSpPr>
              <p:cNvPr id="21" name="平行四边形 20">
                <a:extLst>
                  <a:ext uri="{FF2B5EF4-FFF2-40B4-BE49-F238E27FC236}">
                    <a16:creationId xmlns:a16="http://schemas.microsoft.com/office/drawing/2014/main" id="{BDC47E77-EFC6-4755-9226-324B4A78026B}"/>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2" name="平行四边形 21">
                <a:extLst>
                  <a:ext uri="{FF2B5EF4-FFF2-40B4-BE49-F238E27FC236}">
                    <a16:creationId xmlns:a16="http://schemas.microsoft.com/office/drawing/2014/main" id="{00725270-BC2C-48DB-B64E-FEDD85993077}"/>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0" name="Text Box 79">
              <a:extLst>
                <a:ext uri="{FF2B5EF4-FFF2-40B4-BE49-F238E27FC236}">
                  <a16:creationId xmlns:a16="http://schemas.microsoft.com/office/drawing/2014/main" id="{6B4A514E-BC00-4DE1-829A-2159436988FB}"/>
                </a:ext>
              </a:extLst>
            </p:cNvPr>
            <p:cNvSpPr txBox="1">
              <a:spLocks noChangeArrowheads="1"/>
            </p:cNvSpPr>
            <p:nvPr/>
          </p:nvSpPr>
          <p:spPr bwMode="auto">
            <a:xfrm>
              <a:off x="1407438" y="1335871"/>
              <a:ext cx="317289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选择重传（</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SR</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）协议</a:t>
              </a:r>
            </a:p>
          </p:txBody>
        </p:sp>
      </p:grpSp>
      <p:sp>
        <p:nvSpPr>
          <p:cNvPr id="2" name="灯片编号占位符 1">
            <a:extLst>
              <a:ext uri="{FF2B5EF4-FFF2-40B4-BE49-F238E27FC236}">
                <a16:creationId xmlns:a16="http://schemas.microsoft.com/office/drawing/2014/main" id="{F6DDA49F-2F79-4779-AF25-704FC7289869}"/>
              </a:ext>
            </a:extLst>
          </p:cNvPr>
          <p:cNvSpPr>
            <a:spLocks noGrp="1"/>
          </p:cNvSpPr>
          <p:nvPr>
            <p:ph type="sldNum" sz="quarter" idx="12"/>
          </p:nvPr>
        </p:nvSpPr>
        <p:spPr/>
        <p:txBody>
          <a:bodyPr/>
          <a:lstStyle/>
          <a:p>
            <a:fld id="{91F2D4EF-46D4-4764-B373-FC59CD1D281E}" type="slidenum">
              <a:rPr lang="zh-CN" altLang="en-US" smtClean="0"/>
              <a:t>79</a:t>
            </a:fld>
            <a:endParaRPr lang="zh-CN" altLang="en-US"/>
          </a:p>
        </p:txBody>
      </p:sp>
      <p:sp>
        <p:nvSpPr>
          <p:cNvPr id="23" name="Rectangle 4">
            <a:extLst>
              <a:ext uri="{FF2B5EF4-FFF2-40B4-BE49-F238E27FC236}">
                <a16:creationId xmlns:a16="http://schemas.microsoft.com/office/drawing/2014/main" id="{4FCDD08A-C82C-47B0-8E52-5356AE34FD6E}"/>
              </a:ext>
            </a:extLst>
          </p:cNvPr>
          <p:cNvSpPr>
            <a:spLocks noChangeArrowheads="1"/>
          </p:cNvSpPr>
          <p:nvPr/>
        </p:nvSpPr>
        <p:spPr bwMode="auto">
          <a:xfrm>
            <a:off x="954226" y="2411414"/>
            <a:ext cx="9214441" cy="376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accent1"/>
              </a:buClr>
              <a:buSzPct val="65000"/>
              <a:buFont typeface="Wingdings" panose="05000000000000000000" pitchFamily="2" charset="2"/>
              <a:buNone/>
            </a:pPr>
            <a:r>
              <a:rPr lang="zh-CN" altLang="en-US" sz="2400" dirty="0">
                <a:solidFill>
                  <a:srgbClr val="FF0000"/>
                </a:solidFill>
                <a:latin typeface="楷体" panose="02010609060101010101" pitchFamily="49" charset="-122"/>
                <a:ea typeface="楷体" panose="02010609060101010101" pitchFamily="49" charset="-122"/>
              </a:rPr>
              <a:t>分组序号</a:t>
            </a:r>
            <a:r>
              <a:rPr lang="en-US" altLang="zh-CN" sz="2400" dirty="0">
                <a:solidFill>
                  <a:srgbClr val="FF0000"/>
                </a:solidFill>
                <a:latin typeface="楷体" panose="02010609060101010101" pitchFamily="49" charset="-122"/>
                <a:ea typeface="楷体" panose="02010609060101010101" pitchFamily="49" charset="-122"/>
              </a:rPr>
              <a:t>n</a:t>
            </a:r>
            <a:r>
              <a:rPr lang="zh-CN" altLang="en-US" sz="2400" dirty="0">
                <a:solidFill>
                  <a:srgbClr val="FF0000"/>
                </a:solidFill>
                <a:latin typeface="楷体" panose="02010609060101010101" pitchFamily="49" charset="-122"/>
                <a:ea typeface="楷体" panose="02010609060101010101" pitchFamily="49" charset="-122"/>
              </a:rPr>
              <a:t>在</a:t>
            </a:r>
            <a:r>
              <a:rPr lang="en-US" altLang="zh-CN" sz="2400" dirty="0">
                <a:solidFill>
                  <a:srgbClr val="FF0000"/>
                </a:solidFill>
                <a:latin typeface="楷体" panose="02010609060101010101" pitchFamily="49" charset="-122"/>
                <a:ea typeface="楷体" panose="02010609060101010101" pitchFamily="49" charset="-122"/>
              </a:rPr>
              <a:t>[</a:t>
            </a:r>
            <a:r>
              <a:rPr lang="en-US" altLang="zh-CN" sz="2400" dirty="0" err="1">
                <a:solidFill>
                  <a:srgbClr val="FF0000"/>
                </a:solidFill>
                <a:latin typeface="楷体" panose="02010609060101010101" pitchFamily="49" charset="-122"/>
                <a:ea typeface="楷体" panose="02010609060101010101" pitchFamily="49" charset="-122"/>
              </a:rPr>
              <a:t>rcvbase</a:t>
            </a:r>
            <a:r>
              <a:rPr lang="en-US" altLang="zh-CN" sz="2400" dirty="0">
                <a:solidFill>
                  <a:srgbClr val="FF0000"/>
                </a:solidFill>
                <a:latin typeface="楷体" panose="02010609060101010101" pitchFamily="49" charset="-122"/>
                <a:ea typeface="楷体" panose="02010609060101010101" pitchFamily="49" charset="-122"/>
              </a:rPr>
              <a:t>, rcvbase+N-1]</a:t>
            </a:r>
            <a:r>
              <a:rPr lang="zh-CN" altLang="en-US" sz="2400" dirty="0">
                <a:solidFill>
                  <a:srgbClr val="FF0000"/>
                </a:solidFill>
                <a:latin typeface="楷体" panose="02010609060101010101" pitchFamily="49" charset="-122"/>
                <a:ea typeface="楷体" panose="02010609060101010101" pitchFamily="49" charset="-122"/>
              </a:rPr>
              <a:t>范围内</a:t>
            </a:r>
          </a:p>
          <a:p>
            <a:pPr>
              <a:spcBef>
                <a:spcPct val="20000"/>
              </a:spcBef>
              <a:buClr>
                <a:schemeClr val="accent1"/>
              </a:buClr>
              <a:buSzPct val="65000"/>
              <a:buFont typeface="Wingdings" panose="05000000000000000000" pitchFamily="2" charset="2"/>
              <a:buChar char="n"/>
            </a:pPr>
            <a:r>
              <a:rPr lang="zh-CN" altLang="en-US" sz="2000" dirty="0">
                <a:latin typeface="楷体" panose="02010609060101010101" pitchFamily="49" charset="-122"/>
                <a:ea typeface="楷体" panose="02010609060101010101" pitchFamily="49" charset="-122"/>
              </a:rPr>
              <a:t>分组正确接收</a:t>
            </a:r>
          </a:p>
          <a:p>
            <a:pPr>
              <a:spcBef>
                <a:spcPct val="20000"/>
              </a:spcBef>
              <a:buClr>
                <a:schemeClr val="accent1"/>
              </a:buClr>
              <a:buSzPct val="65000"/>
              <a:buFont typeface="Wingdings" panose="05000000000000000000" pitchFamily="2" charset="2"/>
              <a:buChar char="n"/>
            </a:pPr>
            <a:r>
              <a:rPr lang="zh-CN" altLang="en-US" sz="2000" dirty="0">
                <a:latin typeface="楷体" panose="02010609060101010101" pitchFamily="49" charset="-122"/>
                <a:ea typeface="楷体" panose="02010609060101010101" pitchFamily="49" charset="-122"/>
              </a:rPr>
              <a:t>发送</a:t>
            </a:r>
            <a:r>
              <a:rPr lang="en-US" altLang="zh-CN" sz="2000" dirty="0">
                <a:latin typeface="楷体" panose="02010609060101010101" pitchFamily="49" charset="-122"/>
                <a:ea typeface="楷体" panose="02010609060101010101" pitchFamily="49" charset="-122"/>
              </a:rPr>
              <a:t>n</a:t>
            </a:r>
            <a:r>
              <a:rPr lang="zh-CN" altLang="en-US" sz="2000" dirty="0">
                <a:latin typeface="楷体" panose="02010609060101010101" pitchFamily="49" charset="-122"/>
                <a:ea typeface="楷体" panose="02010609060101010101" pitchFamily="49" charset="-122"/>
              </a:rPr>
              <a:t>的确认</a:t>
            </a:r>
            <a:r>
              <a:rPr lang="en-US" altLang="zh-CN" sz="2000" dirty="0">
                <a:latin typeface="楷体" panose="02010609060101010101" pitchFamily="49" charset="-122"/>
                <a:ea typeface="楷体" panose="02010609060101010101" pitchFamily="49" charset="-122"/>
              </a:rPr>
              <a:t>ACK(n)</a:t>
            </a:r>
            <a:r>
              <a:rPr lang="zh-CN" altLang="en-US" sz="2000" dirty="0">
                <a:latin typeface="楷体" panose="02010609060101010101" pitchFamily="49" charset="-122"/>
                <a:ea typeface="楷体" panose="02010609060101010101" pitchFamily="49" charset="-122"/>
              </a:rPr>
              <a:t>（不管是否为重复分组及是否失序）</a:t>
            </a:r>
            <a:endParaRPr lang="en-US" altLang="zh-CN" sz="2000" dirty="0">
              <a:latin typeface="楷体" panose="02010609060101010101" pitchFamily="49" charset="-122"/>
              <a:ea typeface="楷体" panose="02010609060101010101" pitchFamily="49" charset="-122"/>
            </a:endParaRPr>
          </a:p>
          <a:p>
            <a:pPr>
              <a:spcBef>
                <a:spcPct val="20000"/>
              </a:spcBef>
              <a:buClr>
                <a:schemeClr val="accent1"/>
              </a:buClr>
              <a:buSzPct val="65000"/>
              <a:buFont typeface="Wingdings" panose="05000000000000000000" pitchFamily="2" charset="2"/>
              <a:buChar char="n"/>
            </a:pPr>
            <a:r>
              <a:rPr lang="zh-CN" altLang="en-US" sz="2000" dirty="0">
                <a:latin typeface="楷体" panose="02010609060101010101" pitchFamily="49" charset="-122"/>
                <a:ea typeface="楷体" panose="02010609060101010101" pitchFamily="49" charset="-122"/>
              </a:rPr>
              <a:t>如果分组是以前没收到过的：将其缓存</a:t>
            </a:r>
          </a:p>
          <a:p>
            <a:pPr>
              <a:spcBef>
                <a:spcPct val="20000"/>
              </a:spcBef>
              <a:buClr>
                <a:schemeClr val="accent1"/>
              </a:buClr>
              <a:buSzPct val="65000"/>
              <a:buFont typeface="Wingdings" panose="05000000000000000000" pitchFamily="2" charset="2"/>
              <a:buChar char="n"/>
            </a:pPr>
            <a:r>
              <a:rPr lang="zh-CN" altLang="en-US" sz="2000" dirty="0">
                <a:latin typeface="楷体" panose="02010609060101010101" pitchFamily="49" charset="-122"/>
                <a:ea typeface="楷体" panose="02010609060101010101" pitchFamily="49" charset="-122"/>
              </a:rPr>
              <a:t>如果该分组序号</a:t>
            </a:r>
            <a:r>
              <a:rPr lang="en-US" altLang="zh-CN"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recvbase</a:t>
            </a:r>
            <a:r>
              <a:rPr lang="zh-CN" altLang="en-US" sz="2000" dirty="0">
                <a:latin typeface="楷体" panose="02010609060101010101" pitchFamily="49" charset="-122"/>
                <a:ea typeface="楷体" panose="02010609060101010101" pitchFamily="49" charset="-122"/>
              </a:rPr>
              <a:t>，则将从该分组开始序号连续的分组一起交给上层，然后，窗口按向上交付的分组的数量向前移动</a:t>
            </a:r>
          </a:p>
          <a:p>
            <a:pPr>
              <a:spcBef>
                <a:spcPct val="20000"/>
              </a:spcBef>
              <a:buClr>
                <a:schemeClr val="accent1"/>
              </a:buClr>
              <a:buSzPct val="65000"/>
              <a:buFont typeface="Wingdings" panose="05000000000000000000" pitchFamily="2" charset="2"/>
              <a:buNone/>
            </a:pPr>
            <a:r>
              <a:rPr lang="zh-CN" altLang="en-US" sz="2400" dirty="0">
                <a:solidFill>
                  <a:srgbClr val="FF0000"/>
                </a:solidFill>
                <a:latin typeface="楷体" panose="02010609060101010101" pitchFamily="49" charset="-122"/>
                <a:ea typeface="楷体" panose="02010609060101010101" pitchFamily="49" charset="-122"/>
              </a:rPr>
              <a:t>分组序号</a:t>
            </a:r>
            <a:r>
              <a:rPr lang="en-US" altLang="zh-CN" sz="2400" dirty="0">
                <a:solidFill>
                  <a:srgbClr val="FF0000"/>
                </a:solidFill>
                <a:latin typeface="楷体" panose="02010609060101010101" pitchFamily="49" charset="-122"/>
                <a:ea typeface="楷体" panose="02010609060101010101" pitchFamily="49" charset="-122"/>
              </a:rPr>
              <a:t>n </a:t>
            </a:r>
            <a:r>
              <a:rPr lang="zh-CN" altLang="en-US" sz="2400" dirty="0">
                <a:solidFill>
                  <a:srgbClr val="FF0000"/>
                </a:solidFill>
                <a:latin typeface="楷体" panose="02010609060101010101" pitchFamily="49" charset="-122"/>
                <a:ea typeface="楷体" panose="02010609060101010101" pitchFamily="49" charset="-122"/>
              </a:rPr>
              <a:t>在 </a:t>
            </a:r>
            <a:r>
              <a:rPr lang="en-US" altLang="zh-CN" sz="2400" dirty="0">
                <a:solidFill>
                  <a:srgbClr val="FF0000"/>
                </a:solidFill>
                <a:latin typeface="楷体" panose="02010609060101010101" pitchFamily="49" charset="-122"/>
                <a:ea typeface="楷体" panose="02010609060101010101" pitchFamily="49" charset="-122"/>
              </a:rPr>
              <a:t>[rcvbase-N,rcvbase-1]</a:t>
            </a:r>
            <a:r>
              <a:rPr lang="zh-CN" altLang="en-US" sz="2400" dirty="0">
                <a:solidFill>
                  <a:srgbClr val="FF0000"/>
                </a:solidFill>
                <a:latin typeface="楷体" panose="02010609060101010101" pitchFamily="49" charset="-122"/>
                <a:ea typeface="楷体" panose="02010609060101010101" pitchFamily="49" charset="-122"/>
              </a:rPr>
              <a:t>范围内：</a:t>
            </a:r>
          </a:p>
          <a:p>
            <a:pPr>
              <a:spcBef>
                <a:spcPct val="20000"/>
              </a:spcBef>
              <a:buClr>
                <a:schemeClr val="accent1"/>
              </a:buClr>
              <a:buSzPct val="65000"/>
              <a:buFont typeface="Wingdings" panose="05000000000000000000" pitchFamily="2" charset="2"/>
              <a:buChar char="n"/>
            </a:pPr>
            <a:r>
              <a:rPr lang="zh-CN" altLang="en-US" sz="2000" dirty="0">
                <a:latin typeface="楷体" panose="02010609060101010101" pitchFamily="49" charset="-122"/>
                <a:ea typeface="楷体" panose="02010609060101010101" pitchFamily="49" charset="-122"/>
              </a:rPr>
              <a:t>虽然曾经确认过，仍</a:t>
            </a:r>
            <a:r>
              <a:rPr lang="zh-CN" altLang="en-US" sz="2000" dirty="0">
                <a:solidFill>
                  <a:srgbClr val="FF0000"/>
                </a:solidFill>
                <a:latin typeface="楷体" panose="02010609060101010101" pitchFamily="49" charset="-122"/>
                <a:ea typeface="楷体" panose="02010609060101010101" pitchFamily="49" charset="-122"/>
              </a:rPr>
              <a:t>再次发送</a:t>
            </a:r>
            <a:r>
              <a:rPr lang="en-US" altLang="zh-CN" sz="2000" dirty="0">
                <a:latin typeface="楷体" panose="02010609060101010101" pitchFamily="49" charset="-122"/>
                <a:ea typeface="楷体" panose="02010609060101010101" pitchFamily="49" charset="-122"/>
              </a:rPr>
              <a:t>n</a:t>
            </a:r>
            <a:r>
              <a:rPr lang="zh-CN" altLang="en-US" sz="2000" dirty="0">
                <a:latin typeface="楷体" panose="02010609060101010101" pitchFamily="49" charset="-122"/>
                <a:ea typeface="楷体" panose="02010609060101010101" pitchFamily="49" charset="-122"/>
              </a:rPr>
              <a:t>的确认</a:t>
            </a:r>
            <a:r>
              <a:rPr lang="en-US" altLang="zh-CN" sz="2000" dirty="0">
                <a:latin typeface="楷体" panose="02010609060101010101" pitchFamily="49" charset="-122"/>
                <a:ea typeface="楷体" panose="02010609060101010101" pitchFamily="49" charset="-122"/>
              </a:rPr>
              <a:t>ACK(n)</a:t>
            </a:r>
          </a:p>
          <a:p>
            <a:pPr>
              <a:spcBef>
                <a:spcPct val="20000"/>
              </a:spcBef>
              <a:buClr>
                <a:schemeClr val="accent1"/>
              </a:buClr>
              <a:buSzPct val="65000"/>
              <a:buFont typeface="Wingdings" panose="05000000000000000000" pitchFamily="2" charset="2"/>
              <a:buChar char="n"/>
            </a:pPr>
            <a:r>
              <a:rPr lang="zh-CN" altLang="en-US" sz="2000" dirty="0">
                <a:latin typeface="楷体" panose="02010609060101010101" pitchFamily="49" charset="-122"/>
                <a:ea typeface="楷体" panose="02010609060101010101" pitchFamily="49" charset="-122"/>
              </a:rPr>
              <a:t>不发确认，发送方窗口无法向前移动</a:t>
            </a:r>
          </a:p>
          <a:p>
            <a:pPr>
              <a:spcBef>
                <a:spcPct val="20000"/>
              </a:spcBef>
              <a:buClr>
                <a:schemeClr val="accent1"/>
              </a:buClr>
              <a:buSzPct val="65000"/>
              <a:buFont typeface="Wingdings" panose="05000000000000000000" pitchFamily="2" charset="2"/>
              <a:buNone/>
            </a:pPr>
            <a:r>
              <a:rPr lang="zh-CN" altLang="en-US" sz="2400" dirty="0">
                <a:solidFill>
                  <a:srgbClr val="FF0000"/>
                </a:solidFill>
                <a:latin typeface="楷体" panose="02010609060101010101" pitchFamily="49" charset="-122"/>
                <a:ea typeface="楷体" panose="02010609060101010101" pitchFamily="49" charset="-122"/>
              </a:rPr>
              <a:t>其他情况</a:t>
            </a:r>
            <a:r>
              <a:rPr lang="en-US" altLang="zh-CN" sz="2400" dirty="0">
                <a:solidFill>
                  <a:srgbClr val="FF0000"/>
                </a:solidFill>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忽略该分组</a:t>
            </a:r>
            <a:endParaRPr lang="zh-CN" altLang="en-US" sz="2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069865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629529" y="2525430"/>
            <a:ext cx="9880934" cy="876330"/>
            <a:chOff x="1403750" y="3593123"/>
            <a:chExt cx="9880934" cy="876330"/>
          </a:xfrm>
        </p:grpSpPr>
        <p:grpSp>
          <p:nvGrpSpPr>
            <p:cNvPr id="53" name="组合 52"/>
            <p:cNvGrpSpPr/>
            <p:nvPr/>
          </p:nvGrpSpPr>
          <p:grpSpPr>
            <a:xfrm>
              <a:off x="1403750" y="3593123"/>
              <a:ext cx="490436" cy="476221"/>
              <a:chOff x="1403750" y="3593123"/>
              <a:chExt cx="808892" cy="785446"/>
            </a:xfrm>
          </p:grpSpPr>
          <p:sp>
            <p:nvSpPr>
              <p:cNvPr id="55" name="对话气泡: 椭圆形 5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4" name="Text Box 79"/>
            <p:cNvSpPr txBox="1">
              <a:spLocks noChangeArrowheads="1"/>
            </p:cNvSpPr>
            <p:nvPr/>
          </p:nvSpPr>
          <p:spPr bwMode="auto">
            <a:xfrm>
              <a:off x="1985932" y="3593123"/>
              <a:ext cx="9298752"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邮局不承诺平信一定安全可靠的送达，可能在路上丢失，但张三、李四可在较长时间内没有受到对方的回信时，再次誊写信件，寄出</a:t>
              </a:r>
            </a:p>
          </p:txBody>
        </p:sp>
      </p:grpSp>
      <p:grpSp>
        <p:nvGrpSpPr>
          <p:cNvPr id="57" name="组合 56"/>
          <p:cNvGrpSpPr/>
          <p:nvPr/>
        </p:nvGrpSpPr>
        <p:grpSpPr>
          <a:xfrm>
            <a:off x="1327190" y="3901355"/>
            <a:ext cx="8166132" cy="665209"/>
            <a:chOff x="5628271" y="3990399"/>
            <a:chExt cx="2321003" cy="890863"/>
          </a:xfrm>
        </p:grpSpPr>
        <p:sp>
          <p:nvSpPr>
            <p:cNvPr id="58" name="Rectangle 11"/>
            <p:cNvSpPr>
              <a:spLocks noChangeArrowheads="1"/>
            </p:cNvSpPr>
            <p:nvPr/>
          </p:nvSpPr>
          <p:spPr bwMode="auto">
            <a:xfrm>
              <a:off x="5628271" y="3990399"/>
              <a:ext cx="2290261" cy="825589"/>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59" name="矩形 58"/>
            <p:cNvSpPr/>
            <p:nvPr/>
          </p:nvSpPr>
          <p:spPr>
            <a:xfrm>
              <a:off x="5659013" y="4050265"/>
              <a:ext cx="2290261" cy="830997"/>
            </a:xfrm>
            <a:prstGeom prst="rect">
              <a:avLst/>
            </a:prstGeom>
          </p:spPr>
          <p:txBody>
            <a:bodyPr wrap="square">
              <a:spAutoFit/>
            </a:bodyPr>
            <a:lstStyle/>
            <a:p>
              <a:r>
                <a:rPr kumimoji="1" lang="zh-CN" altLang="en-US" sz="2400" dirty="0">
                  <a:latin typeface="思源黑体 CN Normal" panose="020B0400000000000000" pitchFamily="34" charset="-122"/>
                  <a:ea typeface="思源黑体 CN Normal" panose="020B0400000000000000" pitchFamily="34" charset="-122"/>
                  <a:cs typeface="Arial" panose="020B0604020202020204" pitchFamily="34" charset="0"/>
                </a:rPr>
                <a:t>在网络层不提供某些服务的情况下，运输层自己提供</a:t>
              </a:r>
            </a:p>
          </p:txBody>
        </p:sp>
      </p:grpSp>
      <p:sp>
        <p:nvSpPr>
          <p:cNvPr id="23" name="矩形: 圆角 30"/>
          <p:cNvSpPr/>
          <p:nvPr/>
        </p:nvSpPr>
        <p:spPr>
          <a:xfrm>
            <a:off x="1080814" y="672629"/>
            <a:ext cx="62754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7" name="文本框 26"/>
          <p:cNvSpPr txBox="1"/>
          <p:nvPr/>
        </p:nvSpPr>
        <p:spPr>
          <a:xfrm>
            <a:off x="2027849" y="714295"/>
            <a:ext cx="515444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上例中的几种特殊场景</a:t>
            </a:r>
          </a:p>
        </p:txBody>
      </p:sp>
      <p:pic>
        <p:nvPicPr>
          <p:cNvPr id="33" name="图片 32"/>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430213" y="0"/>
            <a:ext cx="1607162" cy="1428589"/>
          </a:xfrm>
          <a:prstGeom prst="rect">
            <a:avLst/>
          </a:prstGeom>
        </p:spPr>
      </p:pic>
      <p:sp>
        <p:nvSpPr>
          <p:cNvPr id="2" name="灯片编号占位符 1">
            <a:extLst>
              <a:ext uri="{FF2B5EF4-FFF2-40B4-BE49-F238E27FC236}">
                <a16:creationId xmlns:a16="http://schemas.microsoft.com/office/drawing/2014/main" id="{B70286DF-75E0-4200-8EF3-0407C2D89F1B}"/>
              </a:ext>
            </a:extLst>
          </p:cNvPr>
          <p:cNvSpPr>
            <a:spLocks noGrp="1"/>
          </p:cNvSpPr>
          <p:nvPr>
            <p:ph type="sldNum" sz="quarter" idx="12"/>
          </p:nvPr>
        </p:nvSpPr>
        <p:spPr/>
        <p:txBody>
          <a:bodyPr/>
          <a:lstStyle/>
          <a:p>
            <a:fld id="{91F2D4EF-46D4-4764-B373-FC59CD1D281E}" type="slidenum">
              <a:rPr lang="zh-CN" altLang="en-US" smtClean="0"/>
              <a:t>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3" name="Rectangle 3">
            <a:extLst>
              <a:ext uri="{FF2B5EF4-FFF2-40B4-BE49-F238E27FC236}">
                <a16:creationId xmlns:a16="http://schemas.microsoft.com/office/drawing/2014/main" id="{608F4EEC-3383-4029-B2CB-99A29152CA1A}"/>
              </a:ext>
            </a:extLst>
          </p:cNvPr>
          <p:cNvSpPr>
            <a:spLocks noGrp="1" noChangeArrowheads="1"/>
          </p:cNvSpPr>
          <p:nvPr>
            <p:ph type="body" idx="1"/>
          </p:nvPr>
        </p:nvSpPr>
        <p:spPr>
          <a:xfrm>
            <a:off x="499730" y="747158"/>
            <a:ext cx="10483703" cy="5759967"/>
          </a:xfrm>
        </p:spPr>
        <p:txBody>
          <a:bodyPr>
            <a:noAutofit/>
          </a:bodyPr>
          <a:lstStyle/>
          <a:p>
            <a:pPr>
              <a:lnSpc>
                <a:spcPct val="120000"/>
              </a:lnSpc>
            </a:pPr>
            <a:r>
              <a:rPr lang="zh-CN" altLang="en-US" sz="2400" b="1" dirty="0">
                <a:solidFill>
                  <a:srgbClr val="FF0000"/>
                </a:solidFill>
                <a:latin typeface="楷体" panose="02010609060101010101" pitchFamily="49" charset="-122"/>
                <a:ea typeface="楷体" panose="02010609060101010101" pitchFamily="49" charset="-122"/>
              </a:rPr>
              <a:t>为什么接受方会收到</a:t>
            </a:r>
            <a:r>
              <a:rPr lang="en-US" altLang="zh-CN" sz="2400" b="1" dirty="0">
                <a:solidFill>
                  <a:srgbClr val="FF0000"/>
                </a:solidFill>
                <a:latin typeface="楷体" panose="02010609060101010101" pitchFamily="49" charset="-122"/>
                <a:ea typeface="楷体" panose="02010609060101010101" pitchFamily="49" charset="-122"/>
              </a:rPr>
              <a:t>[</a:t>
            </a:r>
            <a:r>
              <a:rPr lang="en-US" altLang="zh-CN" sz="2400" b="1" dirty="0" err="1">
                <a:solidFill>
                  <a:srgbClr val="FF0000"/>
                </a:solidFill>
                <a:latin typeface="楷体" panose="02010609060101010101" pitchFamily="49" charset="-122"/>
                <a:ea typeface="楷体" panose="02010609060101010101" pitchFamily="49" charset="-122"/>
              </a:rPr>
              <a:t>recvbase</a:t>
            </a:r>
            <a:r>
              <a:rPr lang="en-US" altLang="zh-CN" sz="2400" b="1" dirty="0">
                <a:solidFill>
                  <a:srgbClr val="FF0000"/>
                </a:solidFill>
                <a:latin typeface="楷体" panose="02010609060101010101" pitchFamily="49" charset="-122"/>
                <a:ea typeface="楷体" panose="02010609060101010101" pitchFamily="49" charset="-122"/>
              </a:rPr>
              <a:t>-N</a:t>
            </a:r>
            <a:r>
              <a:rPr lang="zh-CN" altLang="en-US" sz="2400" b="1" dirty="0">
                <a:solidFill>
                  <a:srgbClr val="FF0000"/>
                </a:solidFill>
                <a:latin typeface="楷体" panose="02010609060101010101" pitchFamily="49" charset="-122"/>
                <a:ea typeface="楷体" panose="02010609060101010101" pitchFamily="49" charset="-122"/>
              </a:rPr>
              <a:t>，</a:t>
            </a:r>
            <a:r>
              <a:rPr lang="en-US" altLang="zh-CN" sz="2400" b="1" dirty="0" err="1">
                <a:solidFill>
                  <a:srgbClr val="FF0000"/>
                </a:solidFill>
                <a:latin typeface="楷体" panose="02010609060101010101" pitchFamily="49" charset="-122"/>
                <a:ea typeface="楷体" panose="02010609060101010101" pitchFamily="49" charset="-122"/>
              </a:rPr>
              <a:t>recvbase</a:t>
            </a:r>
            <a:r>
              <a:rPr lang="en-US" altLang="zh-CN" sz="2400" b="1" dirty="0">
                <a:solidFill>
                  <a:srgbClr val="FF0000"/>
                </a:solidFill>
                <a:latin typeface="楷体" panose="02010609060101010101" pitchFamily="49" charset="-122"/>
                <a:ea typeface="楷体" panose="02010609060101010101" pitchFamily="49" charset="-122"/>
              </a:rPr>
              <a:t> - 1]</a:t>
            </a:r>
            <a:r>
              <a:rPr lang="zh-CN" altLang="en-US" sz="2400" b="1" dirty="0">
                <a:solidFill>
                  <a:srgbClr val="FF0000"/>
                </a:solidFill>
                <a:latin typeface="楷体" panose="02010609060101010101" pitchFamily="49" charset="-122"/>
                <a:ea typeface="楷体" panose="02010609060101010101" pitchFamily="49" charset="-122"/>
              </a:rPr>
              <a:t>范围内的分组？并且必须给出确认？</a:t>
            </a:r>
          </a:p>
          <a:p>
            <a:pPr lvl="1">
              <a:lnSpc>
                <a:spcPct val="120000"/>
              </a:lnSpc>
            </a:pPr>
            <a:r>
              <a:rPr lang="zh-CN" altLang="en-US" sz="2000" b="1" dirty="0">
                <a:latin typeface="楷体" panose="02010609060101010101" pitchFamily="49" charset="-122"/>
                <a:ea typeface="楷体" panose="02010609060101010101" pitchFamily="49" charset="-122"/>
              </a:rPr>
              <a:t>因为确认可能会丢失。假设接受方按序收到</a:t>
            </a:r>
            <a:r>
              <a:rPr lang="en-US" altLang="zh-CN" sz="2000" b="1" dirty="0">
                <a:latin typeface="楷体" panose="02010609060101010101" pitchFamily="49" charset="-122"/>
                <a:ea typeface="楷体" panose="02010609060101010101" pitchFamily="49" charset="-122"/>
              </a:rPr>
              <a:t>N</a:t>
            </a:r>
            <a:r>
              <a:rPr lang="zh-CN" altLang="en-US" sz="2000" b="1" dirty="0">
                <a:latin typeface="楷体" panose="02010609060101010101" pitchFamily="49" charset="-122"/>
                <a:ea typeface="楷体" panose="02010609060101010101" pitchFamily="49" charset="-122"/>
              </a:rPr>
              <a:t>个分组，向发送方发送确认后接受窗口向前移动</a:t>
            </a:r>
            <a:r>
              <a:rPr lang="en-US" altLang="zh-CN" sz="2000" b="1" dirty="0">
                <a:latin typeface="楷体" panose="02010609060101010101" pitchFamily="49" charset="-122"/>
                <a:ea typeface="楷体" panose="02010609060101010101" pitchFamily="49" charset="-122"/>
              </a:rPr>
              <a:t>N</a:t>
            </a:r>
            <a:r>
              <a:rPr lang="zh-CN" altLang="en-US" sz="2000" b="1" dirty="0">
                <a:latin typeface="楷体" panose="02010609060101010101" pitchFamily="49" charset="-122"/>
                <a:ea typeface="楷体" panose="02010609060101010101" pitchFamily="49" charset="-122"/>
              </a:rPr>
              <a:t>位。</a:t>
            </a:r>
          </a:p>
          <a:p>
            <a:pPr lvl="1">
              <a:lnSpc>
                <a:spcPct val="120000"/>
              </a:lnSpc>
            </a:pPr>
            <a:r>
              <a:rPr lang="zh-CN" altLang="en-US" sz="2000" b="1" dirty="0">
                <a:latin typeface="楷体" panose="02010609060101010101" pitchFamily="49" charset="-122"/>
                <a:ea typeface="楷体" panose="02010609060101010101" pitchFamily="49" charset="-122"/>
              </a:rPr>
              <a:t>假设确认分组全部丢失，导致发送方重发。发送方最多只能发</a:t>
            </a:r>
            <a:r>
              <a:rPr lang="en-US" altLang="zh-CN" sz="2000" b="1" dirty="0">
                <a:latin typeface="楷体" panose="02010609060101010101" pitchFamily="49" charset="-122"/>
                <a:ea typeface="楷体" panose="02010609060101010101" pitchFamily="49" charset="-122"/>
              </a:rPr>
              <a:t>N</a:t>
            </a:r>
            <a:r>
              <a:rPr lang="zh-CN" altLang="en-US" sz="2000" b="1" dirty="0">
                <a:latin typeface="楷体" panose="02010609060101010101" pitchFamily="49" charset="-122"/>
                <a:ea typeface="楷体" panose="02010609060101010101" pitchFamily="49" charset="-122"/>
              </a:rPr>
              <a:t>个，因此接受方会收到</a:t>
            </a:r>
            <a:r>
              <a:rPr lang="en-US" altLang="zh-CN" sz="2000" b="1" dirty="0">
                <a:latin typeface="楷体" panose="02010609060101010101" pitchFamily="49" charset="-122"/>
                <a:ea typeface="楷体" panose="02010609060101010101" pitchFamily="49" charset="-122"/>
              </a:rPr>
              <a:t>[</a:t>
            </a:r>
            <a:r>
              <a:rPr lang="en-US" altLang="zh-CN" sz="2000" b="1" dirty="0" err="1">
                <a:latin typeface="楷体" panose="02010609060101010101" pitchFamily="49" charset="-122"/>
                <a:ea typeface="楷体" panose="02010609060101010101" pitchFamily="49" charset="-122"/>
              </a:rPr>
              <a:t>recvbase</a:t>
            </a:r>
            <a:r>
              <a:rPr lang="en-US" altLang="zh-CN" sz="2000" b="1" dirty="0">
                <a:latin typeface="楷体" panose="02010609060101010101" pitchFamily="49" charset="-122"/>
                <a:ea typeface="楷体" panose="02010609060101010101" pitchFamily="49" charset="-122"/>
              </a:rPr>
              <a:t>-N</a:t>
            </a:r>
            <a:r>
              <a:rPr lang="zh-CN" altLang="en-US" sz="2000" b="1" dirty="0">
                <a:latin typeface="楷体" panose="02010609060101010101" pitchFamily="49" charset="-122"/>
                <a:ea typeface="楷体" panose="02010609060101010101" pitchFamily="49" charset="-122"/>
              </a:rPr>
              <a:t>，</a:t>
            </a:r>
            <a:r>
              <a:rPr lang="en-US" altLang="zh-CN" sz="2000" b="1" dirty="0" err="1">
                <a:latin typeface="楷体" panose="02010609060101010101" pitchFamily="49" charset="-122"/>
                <a:ea typeface="楷体" panose="02010609060101010101" pitchFamily="49" charset="-122"/>
              </a:rPr>
              <a:t>recvbase</a:t>
            </a:r>
            <a:r>
              <a:rPr lang="en-US" altLang="zh-CN" sz="2000" b="1" dirty="0">
                <a:latin typeface="楷体" panose="02010609060101010101" pitchFamily="49" charset="-122"/>
                <a:ea typeface="楷体" panose="02010609060101010101" pitchFamily="49" charset="-122"/>
              </a:rPr>
              <a:t> - 1]</a:t>
            </a:r>
            <a:r>
              <a:rPr lang="zh-CN" altLang="en-US" sz="2000" b="1" dirty="0">
                <a:latin typeface="楷体" panose="02010609060101010101" pitchFamily="49" charset="-122"/>
                <a:ea typeface="楷体" panose="02010609060101010101" pitchFamily="49" charset="-122"/>
              </a:rPr>
              <a:t>范围内的分组</a:t>
            </a:r>
            <a:endParaRPr lang="en-US" altLang="zh-CN" sz="2000" b="1" dirty="0">
              <a:latin typeface="楷体" panose="02010609060101010101" pitchFamily="49" charset="-122"/>
              <a:ea typeface="楷体" panose="02010609060101010101" pitchFamily="49" charset="-122"/>
            </a:endParaRPr>
          </a:p>
          <a:p>
            <a:pPr lvl="1">
              <a:lnSpc>
                <a:spcPct val="120000"/>
              </a:lnSpc>
            </a:pPr>
            <a:r>
              <a:rPr lang="zh-CN" altLang="en-US" sz="2000" b="1" dirty="0">
                <a:latin typeface="楷体" panose="02010609060101010101" pitchFamily="49" charset="-122"/>
                <a:ea typeface="楷体" panose="02010609060101010101" pitchFamily="49" charset="-122"/>
              </a:rPr>
              <a:t>接收方这时必须给出确认，否则发送方窗口无法向前移动</a:t>
            </a:r>
          </a:p>
          <a:p>
            <a:pPr>
              <a:lnSpc>
                <a:spcPct val="120000"/>
              </a:lnSpc>
            </a:pPr>
            <a:r>
              <a:rPr lang="zh-CN" altLang="en-US" sz="2400" b="1" dirty="0">
                <a:solidFill>
                  <a:srgbClr val="FF0000"/>
                </a:solidFill>
                <a:latin typeface="楷体" panose="02010609060101010101" pitchFamily="49" charset="-122"/>
                <a:ea typeface="楷体" panose="02010609060101010101" pitchFamily="49" charset="-122"/>
              </a:rPr>
              <a:t>为什么接受方收到比</a:t>
            </a:r>
            <a:r>
              <a:rPr lang="en-US" altLang="zh-CN" sz="2400" b="1" dirty="0" err="1">
                <a:solidFill>
                  <a:srgbClr val="FF0000"/>
                </a:solidFill>
                <a:latin typeface="楷体" panose="02010609060101010101" pitchFamily="49" charset="-122"/>
                <a:ea typeface="楷体" panose="02010609060101010101" pitchFamily="49" charset="-122"/>
              </a:rPr>
              <a:t>recvbase</a:t>
            </a:r>
            <a:r>
              <a:rPr lang="en-US" altLang="zh-CN" sz="2400" b="1" dirty="0">
                <a:solidFill>
                  <a:srgbClr val="FF0000"/>
                </a:solidFill>
                <a:latin typeface="楷体" panose="02010609060101010101" pitchFamily="49" charset="-122"/>
                <a:ea typeface="楷体" panose="02010609060101010101" pitchFamily="49" charset="-122"/>
              </a:rPr>
              <a:t>-N</a:t>
            </a:r>
            <a:r>
              <a:rPr lang="zh-CN" altLang="en-US" sz="2400" b="1" dirty="0">
                <a:solidFill>
                  <a:srgbClr val="FF0000"/>
                </a:solidFill>
                <a:latin typeface="楷体" panose="02010609060101010101" pitchFamily="49" charset="-122"/>
                <a:ea typeface="楷体" panose="02010609060101010101" pitchFamily="49" charset="-122"/>
              </a:rPr>
              <a:t>更早的分组后不用发确认了？</a:t>
            </a:r>
          </a:p>
          <a:p>
            <a:pPr lvl="1">
              <a:lnSpc>
                <a:spcPct val="120000"/>
              </a:lnSpc>
            </a:pPr>
            <a:r>
              <a:rPr lang="zh-CN" altLang="en-US" sz="2200" b="1" dirty="0">
                <a:latin typeface="楷体" panose="02010609060101010101" pitchFamily="49" charset="-122"/>
                <a:ea typeface="楷体" panose="02010609060101010101" pitchFamily="49" charset="-122"/>
              </a:rPr>
              <a:t>因为比</a:t>
            </a:r>
            <a:r>
              <a:rPr lang="en-US" altLang="zh-CN" sz="2200" b="1" dirty="0" err="1">
                <a:latin typeface="楷体" panose="02010609060101010101" pitchFamily="49" charset="-122"/>
                <a:ea typeface="楷体" panose="02010609060101010101" pitchFamily="49" charset="-122"/>
              </a:rPr>
              <a:t>recvbase</a:t>
            </a:r>
            <a:r>
              <a:rPr lang="en-US" altLang="zh-CN" sz="2200" b="1" dirty="0">
                <a:latin typeface="楷体" panose="02010609060101010101" pitchFamily="49" charset="-122"/>
                <a:ea typeface="楷体" panose="02010609060101010101" pitchFamily="49" charset="-122"/>
              </a:rPr>
              <a:t>-N</a:t>
            </a:r>
            <a:r>
              <a:rPr lang="zh-CN" altLang="en-US" sz="2200" b="1" dirty="0">
                <a:latin typeface="楷体" panose="02010609060101010101" pitchFamily="49" charset="-122"/>
                <a:ea typeface="楷体" panose="02010609060101010101" pitchFamily="49" charset="-122"/>
              </a:rPr>
              <a:t>更早的分组（如</a:t>
            </a:r>
            <a:r>
              <a:rPr lang="en-US" altLang="zh-CN" sz="2200" b="1" dirty="0">
                <a:latin typeface="楷体" panose="02010609060101010101" pitchFamily="49" charset="-122"/>
                <a:ea typeface="楷体" panose="02010609060101010101" pitchFamily="49" charset="-122"/>
              </a:rPr>
              <a:t>recvbase-N-1</a:t>
            </a:r>
            <a:r>
              <a:rPr lang="zh-CN" altLang="en-US" sz="2200" b="1" dirty="0">
                <a:latin typeface="楷体" panose="02010609060101010101" pitchFamily="49" charset="-122"/>
                <a:ea typeface="楷体" panose="02010609060101010101" pitchFamily="49" charset="-122"/>
              </a:rPr>
              <a:t> ），发送方一定收到确认了。</a:t>
            </a:r>
          </a:p>
          <a:p>
            <a:pPr lvl="1">
              <a:lnSpc>
                <a:spcPct val="120000"/>
              </a:lnSpc>
            </a:pPr>
            <a:r>
              <a:rPr lang="zh-CN" altLang="en-US" sz="2200" b="1" dirty="0">
                <a:latin typeface="楷体" panose="02010609060101010101" pitchFamily="49" charset="-122"/>
                <a:ea typeface="楷体" panose="02010609060101010101" pitchFamily="49" charset="-122"/>
              </a:rPr>
              <a:t>当接受窗口位于</a:t>
            </a:r>
            <a:r>
              <a:rPr lang="en-US" altLang="zh-CN" sz="2200" b="1" dirty="0" err="1">
                <a:latin typeface="楷体" panose="02010609060101010101" pitchFamily="49" charset="-122"/>
                <a:ea typeface="楷体" panose="02010609060101010101" pitchFamily="49" charset="-122"/>
              </a:rPr>
              <a:t>recvbase</a:t>
            </a:r>
            <a:r>
              <a:rPr lang="zh-CN" altLang="en-US" sz="2200" b="1" dirty="0">
                <a:latin typeface="楷体" panose="02010609060101010101" pitchFamily="49" charset="-122"/>
                <a:ea typeface="楷体" panose="02010609060101010101" pitchFamily="49" charset="-122"/>
              </a:rPr>
              <a:t>时，意味着接受方一定按序收到了从</a:t>
            </a:r>
            <a:r>
              <a:rPr lang="en-US" altLang="zh-CN" sz="2200" b="1" dirty="0">
                <a:latin typeface="楷体" panose="02010609060101010101" pitchFamily="49" charset="-122"/>
                <a:ea typeface="楷体" panose="02010609060101010101" pitchFamily="49" charset="-122"/>
              </a:rPr>
              <a:t>[</a:t>
            </a:r>
            <a:r>
              <a:rPr lang="en-US" altLang="zh-CN" sz="2200" b="1" dirty="0" err="1">
                <a:latin typeface="楷体" panose="02010609060101010101" pitchFamily="49" charset="-122"/>
                <a:ea typeface="楷体" panose="02010609060101010101" pitchFamily="49" charset="-122"/>
              </a:rPr>
              <a:t>recvbase</a:t>
            </a:r>
            <a:r>
              <a:rPr lang="en-US" altLang="zh-CN" sz="2200" b="1" dirty="0">
                <a:latin typeface="楷体" panose="02010609060101010101" pitchFamily="49" charset="-122"/>
                <a:ea typeface="楷体" panose="02010609060101010101" pitchFamily="49" charset="-122"/>
              </a:rPr>
              <a:t>-N, </a:t>
            </a:r>
            <a:r>
              <a:rPr lang="en-US" altLang="zh-CN" sz="2200" b="1" dirty="0" err="1">
                <a:latin typeface="楷体" panose="02010609060101010101" pitchFamily="49" charset="-122"/>
                <a:ea typeface="楷体" panose="02010609060101010101" pitchFamily="49" charset="-122"/>
              </a:rPr>
              <a:t>recvbase</a:t>
            </a:r>
            <a:r>
              <a:rPr lang="en-US" altLang="zh-CN" sz="2200" b="1" dirty="0">
                <a:latin typeface="楷体" panose="02010609060101010101" pitchFamily="49" charset="-122"/>
                <a:ea typeface="楷体" panose="02010609060101010101" pitchFamily="49" charset="-122"/>
              </a:rPr>
              <a:t> - 1]</a:t>
            </a:r>
            <a:r>
              <a:rPr lang="zh-CN" altLang="en-US" sz="2200" b="1" dirty="0">
                <a:latin typeface="楷体" panose="02010609060101010101" pitchFamily="49" charset="-122"/>
                <a:ea typeface="楷体" panose="02010609060101010101" pitchFamily="49" charset="-122"/>
              </a:rPr>
              <a:t>的分组</a:t>
            </a:r>
          </a:p>
          <a:p>
            <a:pPr lvl="1">
              <a:lnSpc>
                <a:spcPct val="120000"/>
              </a:lnSpc>
            </a:pPr>
            <a:r>
              <a:rPr lang="zh-CN" altLang="en-US" sz="2200" b="1" dirty="0">
                <a:latin typeface="楷体" panose="02010609060101010101" pitchFamily="49" charset="-122"/>
                <a:ea typeface="楷体" panose="02010609060101010101" pitchFamily="49" charset="-122"/>
              </a:rPr>
              <a:t>这意味着发送方窗口一定到了</a:t>
            </a:r>
            <a:r>
              <a:rPr lang="en-US" altLang="zh-CN" sz="2200" b="1" dirty="0" err="1">
                <a:latin typeface="楷体" panose="02010609060101010101" pitchFamily="49" charset="-122"/>
                <a:ea typeface="楷体" panose="02010609060101010101" pitchFamily="49" charset="-122"/>
              </a:rPr>
              <a:t>recvbase</a:t>
            </a:r>
            <a:r>
              <a:rPr lang="en-US" altLang="zh-CN" sz="2200" b="1" dirty="0">
                <a:latin typeface="楷体" panose="02010609060101010101" pitchFamily="49" charset="-122"/>
                <a:ea typeface="楷体" panose="02010609060101010101" pitchFamily="49" charset="-122"/>
              </a:rPr>
              <a:t>-N</a:t>
            </a:r>
            <a:r>
              <a:rPr lang="zh-CN" altLang="en-US" sz="2200" b="1" dirty="0">
                <a:latin typeface="楷体" panose="02010609060101010101" pitchFamily="49" charset="-122"/>
                <a:ea typeface="楷体" panose="02010609060101010101" pitchFamily="49" charset="-122"/>
              </a:rPr>
              <a:t>。因此发送方一定收到了比</a:t>
            </a:r>
            <a:r>
              <a:rPr lang="en-US" altLang="zh-CN" sz="2200" b="1" dirty="0" err="1">
                <a:latin typeface="楷体" panose="02010609060101010101" pitchFamily="49" charset="-122"/>
                <a:ea typeface="楷体" panose="02010609060101010101" pitchFamily="49" charset="-122"/>
              </a:rPr>
              <a:t>recvbase</a:t>
            </a:r>
            <a:r>
              <a:rPr lang="en-US" altLang="zh-CN" sz="2200" b="1" dirty="0">
                <a:latin typeface="楷体" panose="02010609060101010101" pitchFamily="49" charset="-122"/>
                <a:ea typeface="楷体" panose="02010609060101010101" pitchFamily="49" charset="-122"/>
              </a:rPr>
              <a:t>-N</a:t>
            </a:r>
            <a:r>
              <a:rPr lang="zh-CN" altLang="en-US" sz="2200" b="1" dirty="0">
                <a:latin typeface="楷体" panose="02010609060101010101" pitchFamily="49" charset="-122"/>
                <a:ea typeface="楷体" panose="02010609060101010101" pitchFamily="49" charset="-122"/>
              </a:rPr>
              <a:t>更早的确认</a:t>
            </a:r>
          </a:p>
          <a:p>
            <a:pPr lvl="1"/>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4323">
                                            <p:txEl>
                                              <p:pRg st="1" end="1"/>
                                            </p:txEl>
                                          </p:spTgt>
                                        </p:tgtEl>
                                        <p:attrNameLst>
                                          <p:attrName>style.visibility</p:attrName>
                                        </p:attrNameLst>
                                      </p:cBhvr>
                                      <p:to>
                                        <p:strVal val="visible"/>
                                      </p:to>
                                    </p:set>
                                    <p:animEffect transition="in" filter="blinds(horizontal)">
                                      <p:cBhvr>
                                        <p:cTn id="7" dur="500"/>
                                        <p:tgtEl>
                                          <p:spTgt spid="18432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84323">
                                            <p:txEl>
                                              <p:pRg st="2" end="2"/>
                                            </p:txEl>
                                          </p:spTgt>
                                        </p:tgtEl>
                                        <p:attrNameLst>
                                          <p:attrName>style.visibility</p:attrName>
                                        </p:attrNameLst>
                                      </p:cBhvr>
                                      <p:to>
                                        <p:strVal val="visible"/>
                                      </p:to>
                                    </p:set>
                                    <p:animEffect transition="in" filter="blinds(horizontal)">
                                      <p:cBhvr>
                                        <p:cTn id="12" dur="500"/>
                                        <p:tgtEl>
                                          <p:spTgt spid="18432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84323">
                                            <p:txEl>
                                              <p:pRg st="3" end="3"/>
                                            </p:txEl>
                                          </p:spTgt>
                                        </p:tgtEl>
                                        <p:attrNameLst>
                                          <p:attrName>style.visibility</p:attrName>
                                        </p:attrNameLst>
                                      </p:cBhvr>
                                      <p:to>
                                        <p:strVal val="visible"/>
                                      </p:to>
                                    </p:set>
                                    <p:animEffect transition="in" filter="blinds(horizontal)">
                                      <p:cBhvr>
                                        <p:cTn id="17" dur="500"/>
                                        <p:tgtEl>
                                          <p:spTgt spid="18432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84323">
                                            <p:txEl>
                                              <p:pRg st="5" end="5"/>
                                            </p:txEl>
                                          </p:spTgt>
                                        </p:tgtEl>
                                        <p:attrNameLst>
                                          <p:attrName>style.visibility</p:attrName>
                                        </p:attrNameLst>
                                      </p:cBhvr>
                                      <p:to>
                                        <p:strVal val="visible"/>
                                      </p:to>
                                    </p:set>
                                    <p:animEffect transition="in" filter="blinds(horizontal)">
                                      <p:cBhvr>
                                        <p:cTn id="22" dur="500"/>
                                        <p:tgtEl>
                                          <p:spTgt spid="184323">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84323">
                                            <p:txEl>
                                              <p:pRg st="6" end="6"/>
                                            </p:txEl>
                                          </p:spTgt>
                                        </p:tgtEl>
                                        <p:attrNameLst>
                                          <p:attrName>style.visibility</p:attrName>
                                        </p:attrNameLst>
                                      </p:cBhvr>
                                      <p:to>
                                        <p:strVal val="visible"/>
                                      </p:to>
                                    </p:set>
                                    <p:animEffect transition="in" filter="blinds(horizontal)">
                                      <p:cBhvr>
                                        <p:cTn id="27" dur="500"/>
                                        <p:tgtEl>
                                          <p:spTgt spid="184323">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84323">
                                            <p:txEl>
                                              <p:pRg st="7" end="7"/>
                                            </p:txEl>
                                          </p:spTgt>
                                        </p:tgtEl>
                                        <p:attrNameLst>
                                          <p:attrName>style.visibility</p:attrName>
                                        </p:attrNameLst>
                                      </p:cBhvr>
                                      <p:to>
                                        <p:strVal val="visible"/>
                                      </p:to>
                                    </p:set>
                                    <p:animEffect transition="in" filter="blinds(horizontal)">
                                      <p:cBhvr>
                                        <p:cTn id="32" dur="500"/>
                                        <p:tgtEl>
                                          <p:spTgt spid="1843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E7D2391-B17B-465B-91AA-0D5F65BCC3B3}"/>
              </a:ext>
            </a:extLst>
          </p:cNvPr>
          <p:cNvGrpSpPr/>
          <p:nvPr/>
        </p:nvGrpSpPr>
        <p:grpSpPr>
          <a:xfrm>
            <a:off x="430213" y="-91441"/>
            <a:ext cx="4357998" cy="1428589"/>
            <a:chOff x="551030" y="-368704"/>
            <a:chExt cx="4053756" cy="1428589"/>
          </a:xfrm>
        </p:grpSpPr>
        <p:grpSp>
          <p:nvGrpSpPr>
            <p:cNvPr id="3" name="组合 2">
              <a:extLst>
                <a:ext uri="{FF2B5EF4-FFF2-40B4-BE49-F238E27FC236}">
                  <a16:creationId xmlns:a16="http://schemas.microsoft.com/office/drawing/2014/main" id="{A371A1F4-8BA3-42DD-920C-E05568D79107}"/>
                </a:ext>
              </a:extLst>
            </p:cNvPr>
            <p:cNvGrpSpPr/>
            <p:nvPr/>
          </p:nvGrpSpPr>
          <p:grpSpPr>
            <a:xfrm>
              <a:off x="998431" y="303925"/>
              <a:ext cx="3606355" cy="687997"/>
              <a:chOff x="1635858" y="967769"/>
              <a:chExt cx="3606355" cy="687997"/>
            </a:xfrm>
          </p:grpSpPr>
          <p:sp>
            <p:nvSpPr>
              <p:cNvPr id="5" name="矩形: 圆角 52">
                <a:extLst>
                  <a:ext uri="{FF2B5EF4-FFF2-40B4-BE49-F238E27FC236}">
                    <a16:creationId xmlns:a16="http://schemas.microsoft.com/office/drawing/2014/main" id="{B5F81FBC-7F4A-4285-AB40-8FDF01DE5CB1}"/>
                  </a:ext>
                </a:extLst>
              </p:cNvPr>
              <p:cNvSpPr/>
              <p:nvPr/>
            </p:nvSpPr>
            <p:spPr>
              <a:xfrm>
                <a:off x="1635858" y="967769"/>
                <a:ext cx="360635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AD0BC4CA-5DBB-4752-B482-6843087C7489}"/>
                  </a:ext>
                </a:extLst>
              </p:cNvPr>
              <p:cNvSpPr txBox="1"/>
              <p:nvPr/>
            </p:nvSpPr>
            <p:spPr>
              <a:xfrm>
                <a:off x="2786093" y="1009435"/>
                <a:ext cx="2099476"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SR</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的例子</a:t>
                </a:r>
              </a:p>
            </p:txBody>
          </p:sp>
        </p:grpSp>
        <p:pic>
          <p:nvPicPr>
            <p:cNvPr id="4" name="图片 3">
              <a:extLst>
                <a:ext uri="{FF2B5EF4-FFF2-40B4-BE49-F238E27FC236}">
                  <a16:creationId xmlns:a16="http://schemas.microsoft.com/office/drawing/2014/main" id="{11603FAF-BEB3-4FCC-98DE-11DFEA07B3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7" name="组合 6"/>
          <p:cNvGrpSpPr/>
          <p:nvPr/>
        </p:nvGrpSpPr>
        <p:grpSpPr>
          <a:xfrm>
            <a:off x="430213" y="1289679"/>
            <a:ext cx="5865006" cy="4797244"/>
            <a:chOff x="486689" y="1443055"/>
            <a:chExt cx="6009420" cy="5092216"/>
          </a:xfrm>
        </p:grpSpPr>
        <p:sp>
          <p:nvSpPr>
            <p:cNvPr id="8" name="Text Box 5">
              <a:extLst>
                <a:ext uri="{FF2B5EF4-FFF2-40B4-BE49-F238E27FC236}">
                  <a16:creationId xmlns:a16="http://schemas.microsoft.com/office/drawing/2014/main" id="{541F9D0F-79A1-419E-8BD0-DF9941FC02B7}"/>
                </a:ext>
              </a:extLst>
            </p:cNvPr>
            <p:cNvSpPr txBox="1">
              <a:spLocks noChangeArrowheads="1"/>
            </p:cNvSpPr>
            <p:nvPr/>
          </p:nvSpPr>
          <p:spPr bwMode="auto">
            <a:xfrm>
              <a:off x="2907249" y="1443055"/>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endPar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 name="Text Box 6">
              <a:extLst>
                <a:ext uri="{FF2B5EF4-FFF2-40B4-BE49-F238E27FC236}">
                  <a16:creationId xmlns:a16="http://schemas.microsoft.com/office/drawing/2014/main" id="{E4CF0DEA-8B50-4019-A42B-4E9B53A1F1A8}"/>
                </a:ext>
              </a:extLst>
            </p:cNvPr>
            <p:cNvSpPr txBox="1">
              <a:spLocks noChangeArrowheads="1"/>
            </p:cNvSpPr>
            <p:nvPr/>
          </p:nvSpPr>
          <p:spPr bwMode="auto">
            <a:xfrm>
              <a:off x="5695890" y="1443055"/>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00B050"/>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endParaRPr lang="en-US" altLang="zh-CN" sz="1600" dirty="0">
                <a:solidFill>
                  <a:srgbClr val="00B05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 name="Line 14">
              <a:extLst>
                <a:ext uri="{FF2B5EF4-FFF2-40B4-BE49-F238E27FC236}">
                  <a16:creationId xmlns:a16="http://schemas.microsoft.com/office/drawing/2014/main" id="{87AF94FB-94D9-435B-8B3E-199003973838}"/>
                </a:ext>
              </a:extLst>
            </p:cNvPr>
            <p:cNvSpPr>
              <a:spLocks noChangeShapeType="1"/>
            </p:cNvSpPr>
            <p:nvPr/>
          </p:nvSpPr>
          <p:spPr bwMode="auto">
            <a:xfrm>
              <a:off x="5660987" y="1710677"/>
              <a:ext cx="23727" cy="48245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 name="Text Box 59">
              <a:extLst>
                <a:ext uri="{FF2B5EF4-FFF2-40B4-BE49-F238E27FC236}">
                  <a16:creationId xmlns:a16="http://schemas.microsoft.com/office/drawing/2014/main" id="{FBEA7652-F364-4849-AAB3-05BFD340828D}"/>
                </a:ext>
              </a:extLst>
            </p:cNvPr>
            <p:cNvSpPr txBox="1">
              <a:spLocks noChangeArrowheads="1"/>
            </p:cNvSpPr>
            <p:nvPr/>
          </p:nvSpPr>
          <p:spPr bwMode="auto">
            <a:xfrm>
              <a:off x="486689" y="1443055"/>
              <a:ext cx="15199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发送窗口</a:t>
              </a:r>
              <a:r>
                <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(N=4)</a:t>
              </a:r>
            </a:p>
          </p:txBody>
        </p:sp>
        <p:sp>
          <p:nvSpPr>
            <p:cNvPr id="12" name="Line 14">
              <a:extLst>
                <a:ext uri="{FF2B5EF4-FFF2-40B4-BE49-F238E27FC236}">
                  <a16:creationId xmlns:a16="http://schemas.microsoft.com/office/drawing/2014/main" id="{87AF94FB-94D9-435B-8B3E-199003973838}"/>
                </a:ext>
              </a:extLst>
            </p:cNvPr>
            <p:cNvSpPr>
              <a:spLocks noChangeShapeType="1"/>
            </p:cNvSpPr>
            <p:nvPr/>
          </p:nvSpPr>
          <p:spPr bwMode="auto">
            <a:xfrm flipH="1">
              <a:off x="3671754" y="1700213"/>
              <a:ext cx="56217" cy="48350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3" name="组合 12"/>
          <p:cNvGrpSpPr/>
          <p:nvPr/>
        </p:nvGrpSpPr>
        <p:grpSpPr>
          <a:xfrm>
            <a:off x="595181" y="1628233"/>
            <a:ext cx="4888949" cy="561221"/>
            <a:chOff x="641658" y="1710677"/>
            <a:chExt cx="5009330" cy="595729"/>
          </a:xfrm>
        </p:grpSpPr>
        <p:sp>
          <p:nvSpPr>
            <p:cNvPr id="14" name="Text Box 4">
              <a:extLst>
                <a:ext uri="{FF2B5EF4-FFF2-40B4-BE49-F238E27FC236}">
                  <a16:creationId xmlns:a16="http://schemas.microsoft.com/office/drawing/2014/main" id="{430809B9-D8DE-4D96-BBEF-87E58BC0D821}"/>
                </a:ext>
              </a:extLst>
            </p:cNvPr>
            <p:cNvSpPr txBox="1">
              <a:spLocks noChangeArrowheads="1"/>
            </p:cNvSpPr>
            <p:nvPr/>
          </p:nvSpPr>
          <p:spPr bwMode="auto">
            <a:xfrm>
              <a:off x="2690062" y="1710677"/>
              <a:ext cx="10294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pkt0</a:t>
              </a:r>
            </a:p>
          </p:txBody>
        </p:sp>
        <p:sp>
          <p:nvSpPr>
            <p:cNvPr id="15" name="Line 7">
              <a:extLst>
                <a:ext uri="{FF2B5EF4-FFF2-40B4-BE49-F238E27FC236}">
                  <a16:creationId xmlns:a16="http://schemas.microsoft.com/office/drawing/2014/main" id="{42BF0BE3-D398-415A-B7DC-778D9F00500F}"/>
                </a:ext>
              </a:extLst>
            </p:cNvPr>
            <p:cNvSpPr>
              <a:spLocks noChangeShapeType="1"/>
            </p:cNvSpPr>
            <p:nvPr/>
          </p:nvSpPr>
          <p:spPr bwMode="auto">
            <a:xfrm>
              <a:off x="3759512" y="1884967"/>
              <a:ext cx="1891476" cy="421439"/>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6" name="Group 65">
              <a:extLst>
                <a:ext uri="{FF2B5EF4-FFF2-40B4-BE49-F238E27FC236}">
                  <a16:creationId xmlns:a16="http://schemas.microsoft.com/office/drawing/2014/main" id="{54D7D24A-8772-4203-8906-6AF3F4A02532}"/>
                </a:ext>
              </a:extLst>
            </p:cNvPr>
            <p:cNvGrpSpPr>
              <a:grpSpLocks/>
            </p:cNvGrpSpPr>
            <p:nvPr/>
          </p:nvGrpSpPr>
          <p:grpSpPr bwMode="auto">
            <a:xfrm>
              <a:off x="641658" y="1744964"/>
              <a:ext cx="1254318" cy="277150"/>
              <a:chOff x="152" y="914"/>
              <a:chExt cx="878" cy="194"/>
            </a:xfrm>
            <a:solidFill>
              <a:srgbClr val="009FF6"/>
            </a:solidFill>
          </p:grpSpPr>
          <p:sp>
            <p:nvSpPr>
              <p:cNvPr id="17" name="Rectangle 60">
                <a:extLst>
                  <a:ext uri="{FF2B5EF4-FFF2-40B4-BE49-F238E27FC236}">
                    <a16:creationId xmlns:a16="http://schemas.microsoft.com/office/drawing/2014/main" id="{C103021C-3616-4679-B899-E0001CEB72AB}"/>
                  </a:ext>
                </a:extLst>
              </p:cNvPr>
              <p:cNvSpPr>
                <a:spLocks noChangeArrowheads="1"/>
              </p:cNvSpPr>
              <p:nvPr/>
            </p:nvSpPr>
            <p:spPr bwMode="auto">
              <a:xfrm>
                <a:off x="152" y="936"/>
                <a:ext cx="396"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 name="Text Box 46">
                <a:extLst>
                  <a:ext uri="{FF2B5EF4-FFF2-40B4-BE49-F238E27FC236}">
                    <a16:creationId xmlns:a16="http://schemas.microsoft.com/office/drawing/2014/main" id="{3440D57F-DF6C-41B5-ABD3-E381D7AD3BD8}"/>
                  </a:ext>
                </a:extLst>
              </p:cNvPr>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p>
            </p:txBody>
          </p:sp>
        </p:grpSp>
      </p:grpSp>
      <p:grpSp>
        <p:nvGrpSpPr>
          <p:cNvPr id="19" name="组合 18"/>
          <p:cNvGrpSpPr/>
          <p:nvPr/>
        </p:nvGrpSpPr>
        <p:grpSpPr>
          <a:xfrm>
            <a:off x="3650992" y="2014620"/>
            <a:ext cx="5186562" cy="1253833"/>
            <a:chOff x="3899466" y="1580331"/>
            <a:chExt cx="4645058" cy="1234160"/>
          </a:xfrm>
        </p:grpSpPr>
        <p:sp>
          <p:nvSpPr>
            <p:cNvPr id="20" name="Text Box 15">
              <a:extLst>
                <a:ext uri="{FF2B5EF4-FFF2-40B4-BE49-F238E27FC236}">
                  <a16:creationId xmlns:a16="http://schemas.microsoft.com/office/drawing/2014/main" id="{A49B40A7-0FA2-40C1-969B-DA5A09557B21}"/>
                </a:ext>
              </a:extLst>
            </p:cNvPr>
            <p:cNvSpPr txBox="1">
              <a:spLocks noChangeArrowheads="1"/>
            </p:cNvSpPr>
            <p:nvPr/>
          </p:nvSpPr>
          <p:spPr bwMode="auto">
            <a:xfrm>
              <a:off x="5581074" y="1580331"/>
              <a:ext cx="2963450" cy="333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pkt0, send ack0</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deliver pkt0</a:t>
              </a:r>
            </a:p>
          </p:txBody>
        </p:sp>
        <p:sp>
          <p:nvSpPr>
            <p:cNvPr id="21" name="Line 17">
              <a:extLst>
                <a:ext uri="{FF2B5EF4-FFF2-40B4-BE49-F238E27FC236}">
                  <a16:creationId xmlns:a16="http://schemas.microsoft.com/office/drawing/2014/main" id="{D570E475-ADD7-4A2D-8552-6C0AFFEAFB16}"/>
                </a:ext>
              </a:extLst>
            </p:cNvPr>
            <p:cNvSpPr>
              <a:spLocks noChangeShapeType="1"/>
            </p:cNvSpPr>
            <p:nvPr/>
          </p:nvSpPr>
          <p:spPr bwMode="auto">
            <a:xfrm flipH="1">
              <a:off x="3899466" y="1854467"/>
              <a:ext cx="1812903" cy="960024"/>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2" name="组合 21"/>
          <p:cNvGrpSpPr/>
          <p:nvPr/>
        </p:nvGrpSpPr>
        <p:grpSpPr>
          <a:xfrm>
            <a:off x="596610" y="1939670"/>
            <a:ext cx="4886053" cy="586767"/>
            <a:chOff x="743755" y="1505402"/>
            <a:chExt cx="5006362" cy="622846"/>
          </a:xfrm>
        </p:grpSpPr>
        <p:grpSp>
          <p:nvGrpSpPr>
            <p:cNvPr id="23" name="组合 22"/>
            <p:cNvGrpSpPr/>
            <p:nvPr/>
          </p:nvGrpSpPr>
          <p:grpSpPr>
            <a:xfrm>
              <a:off x="743755" y="1505402"/>
              <a:ext cx="3067059" cy="342866"/>
              <a:chOff x="743755" y="1505402"/>
              <a:chExt cx="3067059" cy="342866"/>
            </a:xfrm>
          </p:grpSpPr>
          <p:sp>
            <p:nvSpPr>
              <p:cNvPr id="25" name="Text Box 4">
                <a:extLst>
                  <a:ext uri="{FF2B5EF4-FFF2-40B4-BE49-F238E27FC236}">
                    <a16:creationId xmlns:a16="http://schemas.microsoft.com/office/drawing/2014/main" id="{430809B9-D8DE-4D96-BBEF-87E58BC0D821}"/>
                  </a:ext>
                </a:extLst>
              </p:cNvPr>
              <p:cNvSpPr txBox="1">
                <a:spLocks noChangeArrowheads="1"/>
              </p:cNvSpPr>
              <p:nvPr/>
            </p:nvSpPr>
            <p:spPr bwMode="auto">
              <a:xfrm>
                <a:off x="2781365" y="1505402"/>
                <a:ext cx="10294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pkt1</a:t>
                </a:r>
              </a:p>
            </p:txBody>
          </p:sp>
          <p:grpSp>
            <p:nvGrpSpPr>
              <p:cNvPr id="26" name="Group 67">
                <a:extLst>
                  <a:ext uri="{FF2B5EF4-FFF2-40B4-BE49-F238E27FC236}">
                    <a16:creationId xmlns:a16="http://schemas.microsoft.com/office/drawing/2014/main" id="{31FB5872-FF89-468F-BBD8-5CEA46DCA1C2}"/>
                  </a:ext>
                </a:extLst>
              </p:cNvPr>
              <p:cNvGrpSpPr>
                <a:grpSpLocks/>
              </p:cNvGrpSpPr>
              <p:nvPr/>
            </p:nvGrpSpPr>
            <p:grpSpPr bwMode="auto">
              <a:xfrm>
                <a:off x="743755" y="1571118"/>
                <a:ext cx="1252889" cy="277150"/>
                <a:chOff x="153" y="914"/>
                <a:chExt cx="877" cy="194"/>
              </a:xfrm>
              <a:solidFill>
                <a:srgbClr val="009FF6"/>
              </a:solidFill>
            </p:grpSpPr>
            <p:sp>
              <p:nvSpPr>
                <p:cNvPr id="27" name="Rectangle 68">
                  <a:extLst>
                    <a:ext uri="{FF2B5EF4-FFF2-40B4-BE49-F238E27FC236}">
                      <a16:creationId xmlns:a16="http://schemas.microsoft.com/office/drawing/2014/main" id="{BFD67A19-6DAC-463E-9A5A-916BF87AB8CB}"/>
                    </a:ext>
                  </a:extLst>
                </p:cNvPr>
                <p:cNvSpPr>
                  <a:spLocks noChangeArrowheads="1"/>
                </p:cNvSpPr>
                <p:nvPr/>
              </p:nvSpPr>
              <p:spPr bwMode="auto">
                <a:xfrm>
                  <a:off x="155" y="936"/>
                  <a:ext cx="393"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8" name="Text Box 69">
                  <a:extLst>
                    <a:ext uri="{FF2B5EF4-FFF2-40B4-BE49-F238E27FC236}">
                      <a16:creationId xmlns:a16="http://schemas.microsoft.com/office/drawing/2014/main" id="{0E0A8C01-AAC7-46FC-B6AA-0B07C5961425}"/>
                    </a:ext>
                  </a:extLst>
                </p:cNvPr>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p>
              </p:txBody>
            </p:sp>
          </p:grpSp>
        </p:grpSp>
        <p:sp>
          <p:nvSpPr>
            <p:cNvPr id="24" name="Line 11">
              <a:extLst>
                <a:ext uri="{FF2B5EF4-FFF2-40B4-BE49-F238E27FC236}">
                  <a16:creationId xmlns:a16="http://schemas.microsoft.com/office/drawing/2014/main" id="{4B19D973-1773-4A3D-A37F-16F8F888BB28}"/>
                </a:ext>
              </a:extLst>
            </p:cNvPr>
            <p:cNvSpPr>
              <a:spLocks noChangeShapeType="1"/>
            </p:cNvSpPr>
            <p:nvPr/>
          </p:nvSpPr>
          <p:spPr bwMode="auto">
            <a:xfrm>
              <a:off x="3860070" y="1706808"/>
              <a:ext cx="1890047" cy="42144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9" name="组合 28"/>
          <p:cNvGrpSpPr/>
          <p:nvPr/>
        </p:nvGrpSpPr>
        <p:grpSpPr>
          <a:xfrm>
            <a:off x="3655750" y="2402915"/>
            <a:ext cx="5240408" cy="1169045"/>
            <a:chOff x="3848894" y="1922686"/>
            <a:chExt cx="5369443" cy="1240927"/>
          </a:xfrm>
        </p:grpSpPr>
        <p:sp>
          <p:nvSpPr>
            <p:cNvPr id="30" name="Text Box 15">
              <a:extLst>
                <a:ext uri="{FF2B5EF4-FFF2-40B4-BE49-F238E27FC236}">
                  <a16:creationId xmlns:a16="http://schemas.microsoft.com/office/drawing/2014/main" id="{A49B40A7-0FA2-40C1-969B-DA5A09557B21}"/>
                </a:ext>
              </a:extLst>
            </p:cNvPr>
            <p:cNvSpPr txBox="1">
              <a:spLocks noChangeArrowheads="1"/>
            </p:cNvSpPr>
            <p:nvPr/>
          </p:nvSpPr>
          <p:spPr bwMode="auto">
            <a:xfrm>
              <a:off x="5775383" y="1922686"/>
              <a:ext cx="3442954" cy="359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pkt1, send ack1</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deliver pkt1</a:t>
              </a:r>
            </a:p>
          </p:txBody>
        </p:sp>
        <p:sp>
          <p:nvSpPr>
            <p:cNvPr id="31" name="Line 21">
              <a:extLst>
                <a:ext uri="{FF2B5EF4-FFF2-40B4-BE49-F238E27FC236}">
                  <a16:creationId xmlns:a16="http://schemas.microsoft.com/office/drawing/2014/main" id="{B6940E5C-9556-4C26-B8C0-00E089630329}"/>
                </a:ext>
              </a:extLst>
            </p:cNvPr>
            <p:cNvSpPr>
              <a:spLocks noChangeShapeType="1"/>
            </p:cNvSpPr>
            <p:nvPr/>
          </p:nvSpPr>
          <p:spPr bwMode="auto">
            <a:xfrm flipH="1">
              <a:off x="3848894" y="2128246"/>
              <a:ext cx="1864244" cy="1035367"/>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2" name="组合 31"/>
          <p:cNvGrpSpPr/>
          <p:nvPr/>
        </p:nvGrpSpPr>
        <p:grpSpPr>
          <a:xfrm>
            <a:off x="595181" y="2254026"/>
            <a:ext cx="4247896" cy="382948"/>
            <a:chOff x="742326" y="1819757"/>
            <a:chExt cx="4352492" cy="406495"/>
          </a:xfrm>
        </p:grpSpPr>
        <p:grpSp>
          <p:nvGrpSpPr>
            <p:cNvPr id="33" name="组合 32"/>
            <p:cNvGrpSpPr/>
            <p:nvPr/>
          </p:nvGrpSpPr>
          <p:grpSpPr>
            <a:xfrm>
              <a:off x="742326" y="1819757"/>
              <a:ext cx="3068488" cy="380079"/>
              <a:chOff x="742326" y="1819757"/>
              <a:chExt cx="3068488" cy="380079"/>
            </a:xfrm>
          </p:grpSpPr>
          <p:sp>
            <p:nvSpPr>
              <p:cNvPr id="38" name="Text Box 4">
                <a:extLst>
                  <a:ext uri="{FF2B5EF4-FFF2-40B4-BE49-F238E27FC236}">
                    <a16:creationId xmlns:a16="http://schemas.microsoft.com/office/drawing/2014/main" id="{430809B9-D8DE-4D96-BBEF-87E58BC0D821}"/>
                  </a:ext>
                </a:extLst>
              </p:cNvPr>
              <p:cNvSpPr txBox="1">
                <a:spLocks noChangeArrowheads="1"/>
              </p:cNvSpPr>
              <p:nvPr/>
            </p:nvSpPr>
            <p:spPr bwMode="auto">
              <a:xfrm>
                <a:off x="2781365" y="1819757"/>
                <a:ext cx="10294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pkt2</a:t>
                </a:r>
              </a:p>
            </p:txBody>
          </p:sp>
          <p:grpSp>
            <p:nvGrpSpPr>
              <p:cNvPr id="39" name="Group 70">
                <a:extLst>
                  <a:ext uri="{FF2B5EF4-FFF2-40B4-BE49-F238E27FC236}">
                    <a16:creationId xmlns:a16="http://schemas.microsoft.com/office/drawing/2014/main" id="{CDC704D5-352D-4620-BB5F-9EB146BC1BCD}"/>
                  </a:ext>
                </a:extLst>
              </p:cNvPr>
              <p:cNvGrpSpPr>
                <a:grpSpLocks/>
              </p:cNvGrpSpPr>
              <p:nvPr/>
            </p:nvGrpSpPr>
            <p:grpSpPr bwMode="auto">
              <a:xfrm>
                <a:off x="742326" y="1922686"/>
                <a:ext cx="1254317" cy="277150"/>
                <a:chOff x="152" y="914"/>
                <a:chExt cx="878" cy="194"/>
              </a:xfrm>
              <a:solidFill>
                <a:srgbClr val="009FF6"/>
              </a:solidFill>
            </p:grpSpPr>
            <p:sp>
              <p:nvSpPr>
                <p:cNvPr id="40" name="Rectangle 71">
                  <a:extLst>
                    <a:ext uri="{FF2B5EF4-FFF2-40B4-BE49-F238E27FC236}">
                      <a16:creationId xmlns:a16="http://schemas.microsoft.com/office/drawing/2014/main" id="{BEFD8D96-70A5-4B34-8042-078147F3D55D}"/>
                    </a:ext>
                  </a:extLst>
                </p:cNvPr>
                <p:cNvSpPr>
                  <a:spLocks noChangeArrowheads="1"/>
                </p:cNvSpPr>
                <p:nvPr/>
              </p:nvSpPr>
              <p:spPr bwMode="auto">
                <a:xfrm>
                  <a:off x="152" y="936"/>
                  <a:ext cx="396"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1" name="Text Box 72">
                  <a:extLst>
                    <a:ext uri="{FF2B5EF4-FFF2-40B4-BE49-F238E27FC236}">
                      <a16:creationId xmlns:a16="http://schemas.microsoft.com/office/drawing/2014/main" id="{FBE5A552-FEA4-4EEA-AA78-EAC7E3E2F166}"/>
                    </a:ext>
                  </a:extLst>
                </p:cNvPr>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p>
              </p:txBody>
            </p:sp>
          </p:grpSp>
        </p:grpSp>
        <p:grpSp>
          <p:nvGrpSpPr>
            <p:cNvPr id="34" name="组合 33"/>
            <p:cNvGrpSpPr/>
            <p:nvPr/>
          </p:nvGrpSpPr>
          <p:grpSpPr>
            <a:xfrm>
              <a:off x="3857158" y="1887698"/>
              <a:ext cx="1237660" cy="338554"/>
              <a:chOff x="3772370" y="2242119"/>
              <a:chExt cx="1237660" cy="338554"/>
            </a:xfrm>
          </p:grpSpPr>
          <p:sp>
            <p:nvSpPr>
              <p:cNvPr id="35" name="Line 12">
                <a:extLst>
                  <a:ext uri="{FF2B5EF4-FFF2-40B4-BE49-F238E27FC236}">
                    <a16:creationId xmlns:a16="http://schemas.microsoft.com/office/drawing/2014/main" id="{6377768A-86B7-4241-B41B-F767F47D09B7}"/>
                  </a:ext>
                </a:extLst>
              </p:cNvPr>
              <p:cNvSpPr>
                <a:spLocks noChangeShapeType="1"/>
              </p:cNvSpPr>
              <p:nvPr/>
            </p:nvSpPr>
            <p:spPr bwMode="auto">
              <a:xfrm>
                <a:off x="3772370" y="2369265"/>
                <a:ext cx="788591" cy="18000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6" name="Text Box 19">
                <a:extLst>
                  <a:ext uri="{FF2B5EF4-FFF2-40B4-BE49-F238E27FC236}">
                    <a16:creationId xmlns:a16="http://schemas.microsoft.com/office/drawing/2014/main" id="{F591D825-1FC5-469C-B0E7-81C813A78287}"/>
                  </a:ext>
                </a:extLst>
              </p:cNvPr>
              <p:cNvSpPr txBox="1">
                <a:spLocks noChangeArrowheads="1"/>
              </p:cNvSpPr>
              <p:nvPr/>
            </p:nvSpPr>
            <p:spPr bwMode="auto">
              <a:xfrm>
                <a:off x="4406752" y="2242119"/>
                <a:ext cx="3321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X</a:t>
                </a:r>
              </a:p>
            </p:txBody>
          </p:sp>
          <p:sp>
            <p:nvSpPr>
              <p:cNvPr id="37" name="Text Box 20">
                <a:extLst>
                  <a:ext uri="{FF2B5EF4-FFF2-40B4-BE49-F238E27FC236}">
                    <a16:creationId xmlns:a16="http://schemas.microsoft.com/office/drawing/2014/main" id="{997D88EF-5539-4B84-B378-DBF5DFF4A81D}"/>
                  </a:ext>
                </a:extLst>
              </p:cNvPr>
              <p:cNvSpPr txBox="1">
                <a:spLocks noChangeArrowheads="1"/>
              </p:cNvSpPr>
              <p:nvPr/>
            </p:nvSpPr>
            <p:spPr bwMode="auto">
              <a:xfrm>
                <a:off x="4544839" y="2271949"/>
                <a:ext cx="4651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i="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loss</a:t>
                </a:r>
              </a:p>
            </p:txBody>
          </p:sp>
        </p:grpSp>
      </p:grpSp>
      <p:grpSp>
        <p:nvGrpSpPr>
          <p:cNvPr id="42" name="组合 41"/>
          <p:cNvGrpSpPr/>
          <p:nvPr/>
        </p:nvGrpSpPr>
        <p:grpSpPr>
          <a:xfrm>
            <a:off x="576064" y="2624008"/>
            <a:ext cx="4904287" cy="562119"/>
            <a:chOff x="524241" y="3978357"/>
            <a:chExt cx="5025045" cy="596682"/>
          </a:xfrm>
        </p:grpSpPr>
        <p:sp>
          <p:nvSpPr>
            <p:cNvPr id="43" name="Text Box 4">
              <a:extLst>
                <a:ext uri="{FF2B5EF4-FFF2-40B4-BE49-F238E27FC236}">
                  <a16:creationId xmlns:a16="http://schemas.microsoft.com/office/drawing/2014/main" id="{430809B9-D8DE-4D96-BBEF-87E58BC0D821}"/>
                </a:ext>
              </a:extLst>
            </p:cNvPr>
            <p:cNvSpPr txBox="1">
              <a:spLocks noChangeArrowheads="1"/>
            </p:cNvSpPr>
            <p:nvPr/>
          </p:nvSpPr>
          <p:spPr bwMode="auto">
            <a:xfrm>
              <a:off x="2571216" y="3978357"/>
              <a:ext cx="10294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pkt3</a:t>
              </a:r>
            </a:p>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(wait)</a:t>
              </a:r>
            </a:p>
          </p:txBody>
        </p:sp>
        <p:sp>
          <p:nvSpPr>
            <p:cNvPr id="44" name="Line 13">
              <a:extLst>
                <a:ext uri="{FF2B5EF4-FFF2-40B4-BE49-F238E27FC236}">
                  <a16:creationId xmlns:a16="http://schemas.microsoft.com/office/drawing/2014/main" id="{B375E72A-9AD7-4C50-A2B7-F6EE932E19AE}"/>
                </a:ext>
              </a:extLst>
            </p:cNvPr>
            <p:cNvSpPr>
              <a:spLocks noChangeShapeType="1"/>
            </p:cNvSpPr>
            <p:nvPr/>
          </p:nvSpPr>
          <p:spPr bwMode="auto">
            <a:xfrm>
              <a:off x="3659239" y="4153599"/>
              <a:ext cx="1890047" cy="42144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5" name="Group 73">
              <a:extLst>
                <a:ext uri="{FF2B5EF4-FFF2-40B4-BE49-F238E27FC236}">
                  <a16:creationId xmlns:a16="http://schemas.microsoft.com/office/drawing/2014/main" id="{AEE0331A-57D4-4D1C-BAFC-36D9072DE4D8}"/>
                </a:ext>
              </a:extLst>
            </p:cNvPr>
            <p:cNvGrpSpPr>
              <a:grpSpLocks/>
            </p:cNvGrpSpPr>
            <p:nvPr/>
          </p:nvGrpSpPr>
          <p:grpSpPr bwMode="auto">
            <a:xfrm>
              <a:off x="524241" y="4033596"/>
              <a:ext cx="1254317" cy="277150"/>
              <a:chOff x="152" y="914"/>
              <a:chExt cx="878" cy="194"/>
            </a:xfrm>
            <a:solidFill>
              <a:srgbClr val="009FF6"/>
            </a:solidFill>
          </p:grpSpPr>
          <p:sp>
            <p:nvSpPr>
              <p:cNvPr id="46" name="Rectangle 74">
                <a:extLst>
                  <a:ext uri="{FF2B5EF4-FFF2-40B4-BE49-F238E27FC236}">
                    <a16:creationId xmlns:a16="http://schemas.microsoft.com/office/drawing/2014/main" id="{F9DCF324-BABC-457A-94A1-B47BAE6103BA}"/>
                  </a:ext>
                </a:extLst>
              </p:cNvPr>
              <p:cNvSpPr>
                <a:spLocks noChangeArrowheads="1"/>
              </p:cNvSpPr>
              <p:nvPr/>
            </p:nvSpPr>
            <p:spPr bwMode="auto">
              <a:xfrm>
                <a:off x="152" y="936"/>
                <a:ext cx="396"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Text Box 75">
                <a:extLst>
                  <a:ext uri="{FF2B5EF4-FFF2-40B4-BE49-F238E27FC236}">
                    <a16:creationId xmlns:a16="http://schemas.microsoft.com/office/drawing/2014/main" id="{25FD586D-145C-4082-B9B4-D40845C036AF}"/>
                  </a:ext>
                </a:extLst>
              </p:cNvPr>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p>
            </p:txBody>
          </p:sp>
        </p:grpSp>
      </p:grpSp>
      <p:grpSp>
        <p:nvGrpSpPr>
          <p:cNvPr id="48" name="组合 47"/>
          <p:cNvGrpSpPr/>
          <p:nvPr/>
        </p:nvGrpSpPr>
        <p:grpSpPr>
          <a:xfrm>
            <a:off x="3573593" y="2931261"/>
            <a:ext cx="3872387" cy="1377047"/>
            <a:chOff x="3688545" y="3192531"/>
            <a:chExt cx="3967736" cy="1461719"/>
          </a:xfrm>
        </p:grpSpPr>
        <p:sp>
          <p:nvSpPr>
            <p:cNvPr id="49" name="Text Box 15">
              <a:extLst>
                <a:ext uri="{FF2B5EF4-FFF2-40B4-BE49-F238E27FC236}">
                  <a16:creationId xmlns:a16="http://schemas.microsoft.com/office/drawing/2014/main" id="{A49B40A7-0FA2-40C1-969B-DA5A09557B21}"/>
                </a:ext>
              </a:extLst>
            </p:cNvPr>
            <p:cNvSpPr txBox="1">
              <a:spLocks noChangeArrowheads="1"/>
            </p:cNvSpPr>
            <p:nvPr/>
          </p:nvSpPr>
          <p:spPr bwMode="auto">
            <a:xfrm>
              <a:off x="5763519" y="3192531"/>
              <a:ext cx="18927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pkt3, buffer,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send ack3</a:t>
              </a:r>
            </a:p>
          </p:txBody>
        </p:sp>
        <p:sp>
          <p:nvSpPr>
            <p:cNvPr id="50" name="Line 26">
              <a:extLst>
                <a:ext uri="{FF2B5EF4-FFF2-40B4-BE49-F238E27FC236}">
                  <a16:creationId xmlns:a16="http://schemas.microsoft.com/office/drawing/2014/main" id="{D136A3C3-6E0B-4FDF-AB9D-1C0F7E3AB50E}"/>
                </a:ext>
              </a:extLst>
            </p:cNvPr>
            <p:cNvSpPr>
              <a:spLocks noChangeShapeType="1"/>
            </p:cNvSpPr>
            <p:nvPr/>
          </p:nvSpPr>
          <p:spPr bwMode="auto">
            <a:xfrm flipH="1">
              <a:off x="3688545" y="3484150"/>
              <a:ext cx="1959277" cy="1170100"/>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1" name="组合 50"/>
          <p:cNvGrpSpPr/>
          <p:nvPr/>
        </p:nvGrpSpPr>
        <p:grpSpPr>
          <a:xfrm>
            <a:off x="503964" y="3118889"/>
            <a:ext cx="4979559" cy="647972"/>
            <a:chOff x="641969" y="3153570"/>
            <a:chExt cx="5102171" cy="687814"/>
          </a:xfrm>
        </p:grpSpPr>
        <p:grpSp>
          <p:nvGrpSpPr>
            <p:cNvPr id="52" name="组合 51">
              <a:extLst>
                <a:ext uri="{FF2B5EF4-FFF2-40B4-BE49-F238E27FC236}">
                  <a16:creationId xmlns:a16="http://schemas.microsoft.com/office/drawing/2014/main" id="{8221C078-9450-4746-9DE4-B0F6EEF9A0C9}"/>
                </a:ext>
              </a:extLst>
            </p:cNvPr>
            <p:cNvGrpSpPr/>
            <p:nvPr/>
          </p:nvGrpSpPr>
          <p:grpSpPr>
            <a:xfrm>
              <a:off x="641969" y="3199286"/>
              <a:ext cx="1252266" cy="276999"/>
              <a:chOff x="641969" y="3199286"/>
              <a:chExt cx="1252266" cy="276999"/>
            </a:xfrm>
          </p:grpSpPr>
          <p:sp>
            <p:nvSpPr>
              <p:cNvPr id="55" name="Rectangle 79">
                <a:extLst>
                  <a:ext uri="{FF2B5EF4-FFF2-40B4-BE49-F238E27FC236}">
                    <a16:creationId xmlns:a16="http://schemas.microsoft.com/office/drawing/2014/main" id="{92B3670A-36F7-4E38-AB48-C1E3D0864FA8}"/>
                  </a:ext>
                </a:extLst>
              </p:cNvPr>
              <p:cNvSpPr>
                <a:spLocks noChangeArrowheads="1"/>
              </p:cNvSpPr>
              <p:nvPr/>
            </p:nvSpPr>
            <p:spPr bwMode="auto">
              <a:xfrm>
                <a:off x="838201" y="3230715"/>
                <a:ext cx="504652" cy="205719"/>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Text Box 80">
                <a:extLst>
                  <a:ext uri="{FF2B5EF4-FFF2-40B4-BE49-F238E27FC236}">
                    <a16:creationId xmlns:a16="http://schemas.microsoft.com/office/drawing/2014/main" id="{29FB9AC1-BB9A-4AEC-A1F5-C927409B0FD8}"/>
                  </a:ext>
                </a:extLst>
              </p:cNvPr>
              <p:cNvSpPr txBox="1">
                <a:spLocks noChangeArrowheads="1"/>
              </p:cNvSpPr>
              <p:nvPr/>
            </p:nvSpPr>
            <p:spPr bwMode="auto">
              <a:xfrm>
                <a:off x="641969" y="3199286"/>
                <a:ext cx="1252266" cy="276999"/>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1 2 3 4</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5 6 7 8 </a:t>
                </a:r>
              </a:p>
            </p:txBody>
          </p:sp>
        </p:grpSp>
        <p:sp>
          <p:nvSpPr>
            <p:cNvPr id="53" name="Text Box 22">
              <a:extLst>
                <a:ext uri="{FF2B5EF4-FFF2-40B4-BE49-F238E27FC236}">
                  <a16:creationId xmlns:a16="http://schemas.microsoft.com/office/drawing/2014/main" id="{68C99A83-7156-422A-870B-642ED7B11AA4}"/>
                </a:ext>
              </a:extLst>
            </p:cNvPr>
            <p:cNvSpPr txBox="1">
              <a:spLocks noChangeArrowheads="1"/>
            </p:cNvSpPr>
            <p:nvPr/>
          </p:nvSpPr>
          <p:spPr bwMode="auto">
            <a:xfrm>
              <a:off x="1983796" y="3153570"/>
              <a:ext cx="17828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ack0, send pkt4</a:t>
              </a:r>
            </a:p>
          </p:txBody>
        </p:sp>
        <p:sp>
          <p:nvSpPr>
            <p:cNvPr id="54" name="Line 24">
              <a:extLst>
                <a:ext uri="{FF2B5EF4-FFF2-40B4-BE49-F238E27FC236}">
                  <a16:creationId xmlns:a16="http://schemas.microsoft.com/office/drawing/2014/main" id="{A2BD2FD7-02A0-49AE-8A77-B2577DF37D0E}"/>
                </a:ext>
              </a:extLst>
            </p:cNvPr>
            <p:cNvSpPr>
              <a:spLocks noChangeShapeType="1"/>
            </p:cNvSpPr>
            <p:nvPr/>
          </p:nvSpPr>
          <p:spPr bwMode="auto">
            <a:xfrm>
              <a:off x="3812024" y="3366530"/>
              <a:ext cx="1932116" cy="474854"/>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58" name="Text Box 41">
            <a:extLst>
              <a:ext uri="{FF2B5EF4-FFF2-40B4-BE49-F238E27FC236}">
                <a16:creationId xmlns:a16="http://schemas.microsoft.com/office/drawing/2014/main" id="{B76FDD57-9162-428D-9525-DC77A437D979}"/>
              </a:ext>
            </a:extLst>
          </p:cNvPr>
          <p:cNvSpPr txBox="1">
            <a:spLocks noChangeArrowheads="1"/>
          </p:cNvSpPr>
          <p:nvPr/>
        </p:nvSpPr>
        <p:spPr bwMode="auto">
          <a:xfrm>
            <a:off x="5534254" y="3538452"/>
            <a:ext cx="1847277" cy="550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pkt4, buffer,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send ack4</a:t>
            </a:r>
          </a:p>
        </p:txBody>
      </p:sp>
      <p:sp>
        <p:nvSpPr>
          <p:cNvPr id="59" name="Line 98">
            <a:extLst>
              <a:ext uri="{FF2B5EF4-FFF2-40B4-BE49-F238E27FC236}">
                <a16:creationId xmlns:a16="http://schemas.microsoft.com/office/drawing/2014/main" id="{2AAAC344-4AB4-423C-BCE1-EF97631ED030}"/>
              </a:ext>
            </a:extLst>
          </p:cNvPr>
          <p:cNvSpPr>
            <a:spLocks noChangeShapeType="1"/>
          </p:cNvSpPr>
          <p:nvPr/>
        </p:nvSpPr>
        <p:spPr bwMode="auto">
          <a:xfrm flipH="1">
            <a:off x="3580687" y="3848520"/>
            <a:ext cx="1884938" cy="1309077"/>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0" name="组合 59"/>
          <p:cNvGrpSpPr/>
          <p:nvPr/>
        </p:nvGrpSpPr>
        <p:grpSpPr>
          <a:xfrm>
            <a:off x="525243" y="3446010"/>
            <a:ext cx="4982115" cy="662646"/>
            <a:chOff x="771662" y="3153758"/>
            <a:chExt cx="5104789" cy="703390"/>
          </a:xfrm>
        </p:grpSpPr>
        <p:sp>
          <p:nvSpPr>
            <p:cNvPr id="61" name="Text Box 22">
              <a:extLst>
                <a:ext uri="{FF2B5EF4-FFF2-40B4-BE49-F238E27FC236}">
                  <a16:creationId xmlns:a16="http://schemas.microsoft.com/office/drawing/2014/main" id="{68C99A83-7156-422A-870B-642ED7B11AA4}"/>
                </a:ext>
              </a:extLst>
            </p:cNvPr>
            <p:cNvSpPr txBox="1">
              <a:spLocks noChangeArrowheads="1"/>
            </p:cNvSpPr>
            <p:nvPr/>
          </p:nvSpPr>
          <p:spPr bwMode="auto">
            <a:xfrm>
              <a:off x="2058865" y="3153758"/>
              <a:ext cx="1826826" cy="620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ack1, send pkt5</a:t>
              </a:r>
            </a:p>
            <a:p>
              <a:pPr algn="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2" name="Line 25">
              <a:extLst>
                <a:ext uri="{FF2B5EF4-FFF2-40B4-BE49-F238E27FC236}">
                  <a16:creationId xmlns:a16="http://schemas.microsoft.com/office/drawing/2014/main" id="{766371E4-9BD7-4E6C-9F71-680FEF7E3F8C}"/>
                </a:ext>
              </a:extLst>
            </p:cNvPr>
            <p:cNvSpPr>
              <a:spLocks noChangeShapeType="1"/>
            </p:cNvSpPr>
            <p:nvPr/>
          </p:nvSpPr>
          <p:spPr bwMode="auto">
            <a:xfrm>
              <a:off x="3901959" y="3367617"/>
              <a:ext cx="1974492" cy="489531"/>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3" name="Group 84">
              <a:extLst>
                <a:ext uri="{FF2B5EF4-FFF2-40B4-BE49-F238E27FC236}">
                  <a16:creationId xmlns:a16="http://schemas.microsoft.com/office/drawing/2014/main" id="{0F6057FB-EED7-440E-82F0-08005FD8DA58}"/>
                </a:ext>
              </a:extLst>
            </p:cNvPr>
            <p:cNvGrpSpPr>
              <a:grpSpLocks/>
            </p:cNvGrpSpPr>
            <p:nvPr/>
          </p:nvGrpSpPr>
          <p:grpSpPr bwMode="auto">
            <a:xfrm>
              <a:off x="771662" y="3184999"/>
              <a:ext cx="1252889" cy="277150"/>
              <a:chOff x="243" y="1922"/>
              <a:chExt cx="877" cy="194"/>
            </a:xfrm>
            <a:solidFill>
              <a:srgbClr val="009FF6"/>
            </a:solidFill>
          </p:grpSpPr>
          <p:sp>
            <p:nvSpPr>
              <p:cNvPr id="64" name="Rectangle 82">
                <a:extLst>
                  <a:ext uri="{FF2B5EF4-FFF2-40B4-BE49-F238E27FC236}">
                    <a16:creationId xmlns:a16="http://schemas.microsoft.com/office/drawing/2014/main" id="{32724D8F-1F0D-4CE0-8B3E-F0688FD5CF10}"/>
                  </a:ext>
                </a:extLst>
              </p:cNvPr>
              <p:cNvSpPr>
                <a:spLocks noChangeArrowheads="1"/>
              </p:cNvSpPr>
              <p:nvPr/>
            </p:nvSpPr>
            <p:spPr bwMode="auto">
              <a:xfrm>
                <a:off x="476" y="1963"/>
                <a:ext cx="32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5" name="Text Box 83">
                <a:extLst>
                  <a:ext uri="{FF2B5EF4-FFF2-40B4-BE49-F238E27FC236}">
                    <a16:creationId xmlns:a16="http://schemas.microsoft.com/office/drawing/2014/main" id="{D4580EBF-B8DE-4BD7-A0CC-F127AF611FEC}"/>
                  </a:ext>
                </a:extLst>
              </p:cNvPr>
              <p:cNvSpPr txBox="1">
                <a:spLocks noChangeArrowheads="1"/>
              </p:cNvSpPr>
              <p:nvPr/>
            </p:nvSpPr>
            <p:spPr bwMode="auto">
              <a:xfrm>
                <a:off x="243" y="1922"/>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grpSp>
      <p:sp>
        <p:nvSpPr>
          <p:cNvPr id="67" name="Text Box 42">
            <a:extLst>
              <a:ext uri="{FF2B5EF4-FFF2-40B4-BE49-F238E27FC236}">
                <a16:creationId xmlns:a16="http://schemas.microsoft.com/office/drawing/2014/main" id="{D08B9712-5D7A-4036-BF84-E5565E5D0627}"/>
              </a:ext>
            </a:extLst>
          </p:cNvPr>
          <p:cNvSpPr txBox="1">
            <a:spLocks noChangeArrowheads="1"/>
          </p:cNvSpPr>
          <p:nvPr/>
        </p:nvSpPr>
        <p:spPr bwMode="auto">
          <a:xfrm>
            <a:off x="5554397" y="4072833"/>
            <a:ext cx="1847277" cy="550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pkt5, buffer,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send ack5</a:t>
            </a:r>
          </a:p>
        </p:txBody>
      </p:sp>
      <p:sp>
        <p:nvSpPr>
          <p:cNvPr id="68" name="Line 99">
            <a:extLst>
              <a:ext uri="{FF2B5EF4-FFF2-40B4-BE49-F238E27FC236}">
                <a16:creationId xmlns:a16="http://schemas.microsoft.com/office/drawing/2014/main" id="{88DEF03C-CF9E-4265-9564-6297F3462AF7}"/>
              </a:ext>
            </a:extLst>
          </p:cNvPr>
          <p:cNvSpPr>
            <a:spLocks noChangeShapeType="1"/>
          </p:cNvSpPr>
          <p:nvPr/>
        </p:nvSpPr>
        <p:spPr bwMode="auto">
          <a:xfrm flipH="1">
            <a:off x="3580314" y="4224136"/>
            <a:ext cx="1923195" cy="1371103"/>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9" name="组合 68"/>
          <p:cNvGrpSpPr/>
          <p:nvPr/>
        </p:nvGrpSpPr>
        <p:grpSpPr>
          <a:xfrm>
            <a:off x="470348" y="4784525"/>
            <a:ext cx="5051438" cy="555496"/>
            <a:chOff x="628800" y="4584492"/>
            <a:chExt cx="5175819" cy="589653"/>
          </a:xfrm>
        </p:grpSpPr>
        <p:sp>
          <p:nvSpPr>
            <p:cNvPr id="70" name="Text Box 36">
              <a:extLst>
                <a:ext uri="{FF2B5EF4-FFF2-40B4-BE49-F238E27FC236}">
                  <a16:creationId xmlns:a16="http://schemas.microsoft.com/office/drawing/2014/main" id="{C55D8011-93BA-4EDF-A18D-BEC94EBE7933}"/>
                </a:ext>
              </a:extLst>
            </p:cNvPr>
            <p:cNvSpPr txBox="1">
              <a:spLocks noChangeArrowheads="1"/>
            </p:cNvSpPr>
            <p:nvPr/>
          </p:nvSpPr>
          <p:spPr bwMode="auto">
            <a:xfrm>
              <a:off x="2694349" y="4584492"/>
              <a:ext cx="1029449"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pkt2</a:t>
              </a:r>
            </a:p>
          </p:txBody>
        </p:sp>
        <p:sp>
          <p:nvSpPr>
            <p:cNvPr id="71" name="Line 37">
              <a:extLst>
                <a:ext uri="{FF2B5EF4-FFF2-40B4-BE49-F238E27FC236}">
                  <a16:creationId xmlns:a16="http://schemas.microsoft.com/office/drawing/2014/main" id="{86F4A042-1EEC-4042-BDC7-84E6C82DDFB1}"/>
                </a:ext>
              </a:extLst>
            </p:cNvPr>
            <p:cNvSpPr>
              <a:spLocks noChangeShapeType="1"/>
            </p:cNvSpPr>
            <p:nvPr/>
          </p:nvSpPr>
          <p:spPr bwMode="auto">
            <a:xfrm>
              <a:off x="3814935" y="4741459"/>
              <a:ext cx="1989684" cy="432686"/>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72" name="组合 71">
              <a:extLst>
                <a:ext uri="{FF2B5EF4-FFF2-40B4-BE49-F238E27FC236}">
                  <a16:creationId xmlns:a16="http://schemas.microsoft.com/office/drawing/2014/main" id="{962B8A03-8C25-48F5-85C7-8CF724EECEA1}"/>
                </a:ext>
              </a:extLst>
            </p:cNvPr>
            <p:cNvGrpSpPr/>
            <p:nvPr/>
          </p:nvGrpSpPr>
          <p:grpSpPr>
            <a:xfrm>
              <a:off x="628800" y="4610750"/>
              <a:ext cx="1252890" cy="277150"/>
              <a:chOff x="628800" y="4610750"/>
              <a:chExt cx="1252890" cy="277150"/>
            </a:xfrm>
          </p:grpSpPr>
          <p:sp>
            <p:nvSpPr>
              <p:cNvPr id="73" name="Rectangle 86">
                <a:extLst>
                  <a:ext uri="{FF2B5EF4-FFF2-40B4-BE49-F238E27FC236}">
                    <a16:creationId xmlns:a16="http://schemas.microsoft.com/office/drawing/2014/main" id="{EA9F8BF5-948C-475B-B3DA-E3CF8BB3D80A}"/>
                  </a:ext>
                </a:extLst>
              </p:cNvPr>
              <p:cNvSpPr>
                <a:spLocks noChangeArrowheads="1"/>
              </p:cNvSpPr>
              <p:nvPr/>
            </p:nvSpPr>
            <p:spPr bwMode="auto">
              <a:xfrm>
                <a:off x="951665" y="4642179"/>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4" name="Text Box 87">
                <a:extLst>
                  <a:ext uri="{FF2B5EF4-FFF2-40B4-BE49-F238E27FC236}">
                    <a16:creationId xmlns:a16="http://schemas.microsoft.com/office/drawing/2014/main" id="{98460F8C-D763-4E76-9891-55948BCC53F8}"/>
                  </a:ext>
                </a:extLst>
              </p:cNvPr>
              <p:cNvSpPr txBox="1">
                <a:spLocks noChangeArrowheads="1"/>
              </p:cNvSpPr>
              <p:nvPr/>
            </p:nvSpPr>
            <p:spPr bwMode="auto">
              <a:xfrm>
                <a:off x="628800" y="4610750"/>
                <a:ext cx="1252890"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grpSp>
      <p:grpSp>
        <p:nvGrpSpPr>
          <p:cNvPr id="75" name="组合 74"/>
          <p:cNvGrpSpPr/>
          <p:nvPr/>
        </p:nvGrpSpPr>
        <p:grpSpPr>
          <a:xfrm>
            <a:off x="488798" y="5238592"/>
            <a:ext cx="3020619" cy="295747"/>
            <a:chOff x="635943" y="4799759"/>
            <a:chExt cx="3094996" cy="313932"/>
          </a:xfrm>
        </p:grpSpPr>
        <p:grpSp>
          <p:nvGrpSpPr>
            <p:cNvPr id="76" name="组合 75">
              <a:extLst>
                <a:ext uri="{FF2B5EF4-FFF2-40B4-BE49-F238E27FC236}">
                  <a16:creationId xmlns:a16="http://schemas.microsoft.com/office/drawing/2014/main" id="{37294661-5C8F-444C-97C0-C5D7CE312058}"/>
                </a:ext>
              </a:extLst>
            </p:cNvPr>
            <p:cNvGrpSpPr/>
            <p:nvPr/>
          </p:nvGrpSpPr>
          <p:grpSpPr>
            <a:xfrm>
              <a:off x="635943" y="4827898"/>
              <a:ext cx="1252889" cy="277150"/>
              <a:chOff x="635943" y="4827898"/>
              <a:chExt cx="1252889" cy="277150"/>
            </a:xfrm>
          </p:grpSpPr>
          <p:sp>
            <p:nvSpPr>
              <p:cNvPr id="78" name="Rectangle 89">
                <a:extLst>
                  <a:ext uri="{FF2B5EF4-FFF2-40B4-BE49-F238E27FC236}">
                    <a16:creationId xmlns:a16="http://schemas.microsoft.com/office/drawing/2014/main" id="{6A1B9448-DC3C-46BB-947A-6124FA8A657C}"/>
                  </a:ext>
                </a:extLst>
              </p:cNvPr>
              <p:cNvSpPr>
                <a:spLocks noChangeArrowheads="1"/>
              </p:cNvSpPr>
              <p:nvPr/>
            </p:nvSpPr>
            <p:spPr bwMode="auto">
              <a:xfrm>
                <a:off x="951664" y="4859327"/>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9" name="Text Box 90">
                <a:extLst>
                  <a:ext uri="{FF2B5EF4-FFF2-40B4-BE49-F238E27FC236}">
                    <a16:creationId xmlns:a16="http://schemas.microsoft.com/office/drawing/2014/main" id="{0B20B9E8-513B-4714-989C-DBEE82BADF97}"/>
                  </a:ext>
                </a:extLst>
              </p:cNvPr>
              <p:cNvSpPr txBox="1">
                <a:spLocks noChangeArrowheads="1"/>
              </p:cNvSpPr>
              <p:nvPr/>
            </p:nvSpPr>
            <p:spPr bwMode="auto">
              <a:xfrm>
                <a:off x="635943" y="4827898"/>
                <a:ext cx="1252889"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sp>
          <p:nvSpPr>
            <p:cNvPr id="77" name="Text Box 36">
              <a:extLst>
                <a:ext uri="{FF2B5EF4-FFF2-40B4-BE49-F238E27FC236}">
                  <a16:creationId xmlns:a16="http://schemas.microsoft.com/office/drawing/2014/main" id="{32E8F5C2-75C0-44B2-AF92-3FC9C6F23654}"/>
                </a:ext>
              </a:extLst>
            </p:cNvPr>
            <p:cNvSpPr txBox="1">
              <a:spLocks noChangeArrowheads="1"/>
            </p:cNvSpPr>
            <p:nvPr/>
          </p:nvSpPr>
          <p:spPr bwMode="auto">
            <a:xfrm>
              <a:off x="2337608" y="4799759"/>
              <a:ext cx="1393331"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记录</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ack4</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到达</a:t>
              </a:r>
            </a:p>
          </p:txBody>
        </p:sp>
      </p:grpSp>
      <p:grpSp>
        <p:nvGrpSpPr>
          <p:cNvPr id="80" name="组合 79"/>
          <p:cNvGrpSpPr/>
          <p:nvPr/>
        </p:nvGrpSpPr>
        <p:grpSpPr>
          <a:xfrm>
            <a:off x="485941" y="5458362"/>
            <a:ext cx="3017831" cy="295747"/>
            <a:chOff x="633086" y="5033822"/>
            <a:chExt cx="3092139" cy="313932"/>
          </a:xfrm>
        </p:grpSpPr>
        <p:grpSp>
          <p:nvGrpSpPr>
            <p:cNvPr id="81" name="组合 80">
              <a:extLst>
                <a:ext uri="{FF2B5EF4-FFF2-40B4-BE49-F238E27FC236}">
                  <a16:creationId xmlns:a16="http://schemas.microsoft.com/office/drawing/2014/main" id="{EC578566-5381-4F90-8A03-327603EC3E03}"/>
                </a:ext>
              </a:extLst>
            </p:cNvPr>
            <p:cNvGrpSpPr/>
            <p:nvPr/>
          </p:nvGrpSpPr>
          <p:grpSpPr>
            <a:xfrm>
              <a:off x="633086" y="5065047"/>
              <a:ext cx="1252889" cy="277150"/>
              <a:chOff x="633086" y="5065047"/>
              <a:chExt cx="1252889" cy="277150"/>
            </a:xfrm>
          </p:grpSpPr>
          <p:sp>
            <p:nvSpPr>
              <p:cNvPr id="83" name="Rectangle 92">
                <a:extLst>
                  <a:ext uri="{FF2B5EF4-FFF2-40B4-BE49-F238E27FC236}">
                    <a16:creationId xmlns:a16="http://schemas.microsoft.com/office/drawing/2014/main" id="{7BFBC841-03FE-4B74-92E1-A295BAC4295A}"/>
                  </a:ext>
                </a:extLst>
              </p:cNvPr>
              <p:cNvSpPr>
                <a:spLocks noChangeArrowheads="1"/>
              </p:cNvSpPr>
              <p:nvPr/>
            </p:nvSpPr>
            <p:spPr bwMode="auto">
              <a:xfrm>
                <a:off x="951663" y="5096476"/>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4" name="Text Box 93">
                <a:extLst>
                  <a:ext uri="{FF2B5EF4-FFF2-40B4-BE49-F238E27FC236}">
                    <a16:creationId xmlns:a16="http://schemas.microsoft.com/office/drawing/2014/main" id="{C905E4B3-7863-48C2-9D8E-FAC580A13DE8}"/>
                  </a:ext>
                </a:extLst>
              </p:cNvPr>
              <p:cNvSpPr txBox="1">
                <a:spLocks noChangeArrowheads="1"/>
              </p:cNvSpPr>
              <p:nvPr/>
            </p:nvSpPr>
            <p:spPr bwMode="auto">
              <a:xfrm>
                <a:off x="633086" y="5065047"/>
                <a:ext cx="1252889"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sp>
          <p:nvSpPr>
            <p:cNvPr id="82" name="Text Box 36">
              <a:extLst>
                <a:ext uri="{FF2B5EF4-FFF2-40B4-BE49-F238E27FC236}">
                  <a16:creationId xmlns:a16="http://schemas.microsoft.com/office/drawing/2014/main" id="{7E50699F-3E9F-44D0-B309-AC075425A506}"/>
                </a:ext>
              </a:extLst>
            </p:cNvPr>
            <p:cNvSpPr txBox="1">
              <a:spLocks noChangeArrowheads="1"/>
            </p:cNvSpPr>
            <p:nvPr/>
          </p:nvSpPr>
          <p:spPr bwMode="auto">
            <a:xfrm>
              <a:off x="2331894" y="5033822"/>
              <a:ext cx="1393331"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记录</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ack5</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到达</a:t>
              </a:r>
            </a:p>
          </p:txBody>
        </p:sp>
      </p:grpSp>
      <p:pic>
        <p:nvPicPr>
          <p:cNvPr id="85" name="Picture 34" descr="alarm_clock_ringing">
            <a:extLst>
              <a:ext uri="{FF2B5EF4-FFF2-40B4-BE49-F238E27FC236}">
                <a16:creationId xmlns:a16="http://schemas.microsoft.com/office/drawing/2014/main" id="{3DF133C4-F494-489E-9334-953ECCD445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7707" y="4473554"/>
            <a:ext cx="383426" cy="42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Text Box 35">
            <a:extLst>
              <a:ext uri="{FF2B5EF4-FFF2-40B4-BE49-F238E27FC236}">
                <a16:creationId xmlns:a16="http://schemas.microsoft.com/office/drawing/2014/main" id="{6EC19F6E-7B01-4CEA-B449-B79D114CE157}"/>
              </a:ext>
            </a:extLst>
          </p:cNvPr>
          <p:cNvSpPr txBox="1">
            <a:spLocks noChangeArrowheads="1"/>
          </p:cNvSpPr>
          <p:nvPr/>
        </p:nvSpPr>
        <p:spPr bwMode="auto">
          <a:xfrm>
            <a:off x="2220996" y="4525439"/>
            <a:ext cx="1282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75000"/>
              </a:lnSpc>
            </a:pPr>
            <a:r>
              <a:rPr lang="en-US"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pkt 2 </a:t>
            </a:r>
            <a:r>
              <a:rPr lang="zh-CN" altLang="en-US"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超时</a:t>
            </a:r>
            <a:endParaRPr lang="en-US"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87" name="Group 25">
            <a:extLst>
              <a:ext uri="{FF2B5EF4-FFF2-40B4-BE49-F238E27FC236}">
                <a16:creationId xmlns:a16="http://schemas.microsoft.com/office/drawing/2014/main" id="{48CDCE77-9342-4ED7-9270-B4A75693CD5B}"/>
              </a:ext>
            </a:extLst>
          </p:cNvPr>
          <p:cNvGrpSpPr>
            <a:grpSpLocks/>
          </p:cNvGrpSpPr>
          <p:nvPr/>
        </p:nvGrpSpPr>
        <p:grpSpPr bwMode="auto">
          <a:xfrm>
            <a:off x="3494778" y="2409224"/>
            <a:ext cx="173961" cy="2202576"/>
            <a:chOff x="3651" y="1878"/>
            <a:chExt cx="78" cy="963"/>
          </a:xfrm>
        </p:grpSpPr>
        <p:sp>
          <p:nvSpPr>
            <p:cNvPr id="88" name="Line 26">
              <a:extLst>
                <a:ext uri="{FF2B5EF4-FFF2-40B4-BE49-F238E27FC236}">
                  <a16:creationId xmlns:a16="http://schemas.microsoft.com/office/drawing/2014/main" id="{80FB9C52-53C4-4AB5-A1A9-F8045F235AFB}"/>
                </a:ext>
              </a:extLst>
            </p:cNvPr>
            <p:cNvSpPr>
              <a:spLocks noChangeShapeType="1"/>
            </p:cNvSpPr>
            <p:nvPr/>
          </p:nvSpPr>
          <p:spPr bwMode="auto">
            <a:xfrm>
              <a:off x="3729" y="1879"/>
              <a:ext cx="0" cy="9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9" name="Line 27">
              <a:extLst>
                <a:ext uri="{FF2B5EF4-FFF2-40B4-BE49-F238E27FC236}">
                  <a16:creationId xmlns:a16="http://schemas.microsoft.com/office/drawing/2014/main" id="{E9D5D6CB-CDC2-4F3D-9468-09987343B93D}"/>
                </a:ext>
              </a:extLst>
            </p:cNvPr>
            <p:cNvSpPr>
              <a:spLocks noChangeShapeType="1"/>
            </p:cNvSpPr>
            <p:nvPr/>
          </p:nvSpPr>
          <p:spPr bwMode="auto">
            <a:xfrm flipH="1">
              <a:off x="3651" y="1878"/>
              <a:ext cx="7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0" name="Line 28">
              <a:extLst>
                <a:ext uri="{FF2B5EF4-FFF2-40B4-BE49-F238E27FC236}">
                  <a16:creationId xmlns:a16="http://schemas.microsoft.com/office/drawing/2014/main" id="{EC4A0B94-B750-4EAD-A533-37A9F05704AE}"/>
                </a:ext>
              </a:extLst>
            </p:cNvPr>
            <p:cNvSpPr>
              <a:spLocks noChangeShapeType="1"/>
            </p:cNvSpPr>
            <p:nvPr/>
          </p:nvSpPr>
          <p:spPr bwMode="auto">
            <a:xfrm flipH="1">
              <a:off x="3651" y="2841"/>
              <a:ext cx="7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1" name="组合 90"/>
          <p:cNvGrpSpPr/>
          <p:nvPr/>
        </p:nvGrpSpPr>
        <p:grpSpPr>
          <a:xfrm>
            <a:off x="4582203" y="5205413"/>
            <a:ext cx="3334054" cy="657912"/>
            <a:chOff x="4729717" y="4978847"/>
            <a:chExt cx="3416149" cy="698365"/>
          </a:xfrm>
        </p:grpSpPr>
        <p:sp>
          <p:nvSpPr>
            <p:cNvPr id="92" name="Text Box 43">
              <a:extLst>
                <a:ext uri="{FF2B5EF4-FFF2-40B4-BE49-F238E27FC236}">
                  <a16:creationId xmlns:a16="http://schemas.microsoft.com/office/drawing/2014/main" id="{021DB734-AAB6-489C-98F1-7F8560DE7700}"/>
                </a:ext>
              </a:extLst>
            </p:cNvPr>
            <p:cNvSpPr txBox="1">
              <a:spLocks noChangeArrowheads="1"/>
            </p:cNvSpPr>
            <p:nvPr/>
          </p:nvSpPr>
          <p:spPr bwMode="auto">
            <a:xfrm>
              <a:off x="5734628" y="4978847"/>
              <a:ext cx="2411238"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nn-NO"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rcv pkt2; deliver pkt2,</a:t>
              </a:r>
            </a:p>
            <a:p>
              <a:pPr>
                <a:lnSpc>
                  <a:spcPct val="90000"/>
                </a:lnSpc>
              </a:pPr>
              <a:r>
                <a:rPr lang="nn-NO"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pkt3, pkt4, pkt5; send ack2</a:t>
              </a:r>
            </a:p>
          </p:txBody>
        </p:sp>
        <p:sp>
          <p:nvSpPr>
            <p:cNvPr id="93" name="Line 100">
              <a:extLst>
                <a:ext uri="{FF2B5EF4-FFF2-40B4-BE49-F238E27FC236}">
                  <a16:creationId xmlns:a16="http://schemas.microsoft.com/office/drawing/2014/main" id="{7BB876AD-9F94-4669-B4F8-372896042ACC}"/>
                </a:ext>
              </a:extLst>
            </p:cNvPr>
            <p:cNvSpPr>
              <a:spLocks noChangeShapeType="1"/>
            </p:cNvSpPr>
            <p:nvPr/>
          </p:nvSpPr>
          <p:spPr bwMode="auto">
            <a:xfrm flipH="1">
              <a:off x="4729717" y="5170057"/>
              <a:ext cx="930024" cy="50715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97" name="Rectangle 11">
            <a:extLst>
              <a:ext uri="{FF2B5EF4-FFF2-40B4-BE49-F238E27FC236}">
                <a16:creationId xmlns:a16="http://schemas.microsoft.com/office/drawing/2014/main" id="{CC2DBBCD-707A-4D36-8BBE-184EAF8F95B8}"/>
              </a:ext>
            </a:extLst>
          </p:cNvPr>
          <p:cNvSpPr>
            <a:spLocks noChangeArrowheads="1"/>
          </p:cNvSpPr>
          <p:nvPr/>
        </p:nvSpPr>
        <p:spPr bwMode="auto">
          <a:xfrm>
            <a:off x="1318731" y="6147565"/>
            <a:ext cx="5042902" cy="426096"/>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Q: ack2</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到达后发送方怎么处理？</a:t>
            </a:r>
          </a:p>
        </p:txBody>
      </p:sp>
      <p:grpSp>
        <p:nvGrpSpPr>
          <p:cNvPr id="98" name="组合 97"/>
          <p:cNvGrpSpPr/>
          <p:nvPr/>
        </p:nvGrpSpPr>
        <p:grpSpPr>
          <a:xfrm>
            <a:off x="495896" y="4229955"/>
            <a:ext cx="3020619" cy="313932"/>
            <a:chOff x="635943" y="4799759"/>
            <a:chExt cx="3094996" cy="333235"/>
          </a:xfrm>
        </p:grpSpPr>
        <p:grpSp>
          <p:nvGrpSpPr>
            <p:cNvPr id="99" name="组合 98">
              <a:extLst>
                <a:ext uri="{FF2B5EF4-FFF2-40B4-BE49-F238E27FC236}">
                  <a16:creationId xmlns:a16="http://schemas.microsoft.com/office/drawing/2014/main" id="{37294661-5C8F-444C-97C0-C5D7CE312058}"/>
                </a:ext>
              </a:extLst>
            </p:cNvPr>
            <p:cNvGrpSpPr/>
            <p:nvPr/>
          </p:nvGrpSpPr>
          <p:grpSpPr>
            <a:xfrm>
              <a:off x="635943" y="4827898"/>
              <a:ext cx="1252889" cy="277150"/>
              <a:chOff x="635943" y="4827898"/>
              <a:chExt cx="1252889" cy="277150"/>
            </a:xfrm>
          </p:grpSpPr>
          <p:sp>
            <p:nvSpPr>
              <p:cNvPr id="101" name="Rectangle 89">
                <a:extLst>
                  <a:ext uri="{FF2B5EF4-FFF2-40B4-BE49-F238E27FC236}">
                    <a16:creationId xmlns:a16="http://schemas.microsoft.com/office/drawing/2014/main" id="{6A1B9448-DC3C-46BB-947A-6124FA8A657C}"/>
                  </a:ext>
                </a:extLst>
              </p:cNvPr>
              <p:cNvSpPr>
                <a:spLocks noChangeArrowheads="1"/>
              </p:cNvSpPr>
              <p:nvPr/>
            </p:nvSpPr>
            <p:spPr bwMode="auto">
              <a:xfrm>
                <a:off x="951664" y="4859327"/>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2" name="Text Box 90">
                <a:extLst>
                  <a:ext uri="{FF2B5EF4-FFF2-40B4-BE49-F238E27FC236}">
                    <a16:creationId xmlns:a16="http://schemas.microsoft.com/office/drawing/2014/main" id="{0B20B9E8-513B-4714-989C-DBEE82BADF97}"/>
                  </a:ext>
                </a:extLst>
              </p:cNvPr>
              <p:cNvSpPr txBox="1">
                <a:spLocks noChangeArrowheads="1"/>
              </p:cNvSpPr>
              <p:nvPr/>
            </p:nvSpPr>
            <p:spPr bwMode="auto">
              <a:xfrm>
                <a:off x="635943" y="4827898"/>
                <a:ext cx="1252889"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sp>
          <p:nvSpPr>
            <p:cNvPr id="100" name="Text Box 36">
              <a:extLst>
                <a:ext uri="{FF2B5EF4-FFF2-40B4-BE49-F238E27FC236}">
                  <a16:creationId xmlns:a16="http://schemas.microsoft.com/office/drawing/2014/main" id="{32E8F5C2-75C0-44B2-AF92-3FC9C6F23654}"/>
                </a:ext>
              </a:extLst>
            </p:cNvPr>
            <p:cNvSpPr txBox="1">
              <a:spLocks noChangeArrowheads="1"/>
            </p:cNvSpPr>
            <p:nvPr/>
          </p:nvSpPr>
          <p:spPr bwMode="auto">
            <a:xfrm>
              <a:off x="2303300" y="4799759"/>
              <a:ext cx="1427639" cy="33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记录</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ack3</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到达</a:t>
              </a:r>
            </a:p>
          </p:txBody>
        </p:sp>
      </p:grpSp>
      <p:sp>
        <p:nvSpPr>
          <p:cNvPr id="94" name="灯片编号占位符 93">
            <a:extLst>
              <a:ext uri="{FF2B5EF4-FFF2-40B4-BE49-F238E27FC236}">
                <a16:creationId xmlns:a16="http://schemas.microsoft.com/office/drawing/2014/main" id="{EE6FE4EA-7765-4ED5-862D-69D40FEB1FEB}"/>
              </a:ext>
            </a:extLst>
          </p:cNvPr>
          <p:cNvSpPr>
            <a:spLocks noGrp="1"/>
          </p:cNvSpPr>
          <p:nvPr>
            <p:ph type="sldNum" sz="quarter" idx="12"/>
          </p:nvPr>
        </p:nvSpPr>
        <p:spPr/>
        <p:txBody>
          <a:bodyPr/>
          <a:lstStyle/>
          <a:p>
            <a:fld id="{91F2D4EF-46D4-4764-B373-FC59CD1D281E}" type="slidenum">
              <a:rPr lang="zh-CN" altLang="en-US" smtClean="0"/>
              <a:t>81</a:t>
            </a:fld>
            <a:endParaRPr lang="zh-CN" altLang="en-US"/>
          </a:p>
        </p:txBody>
      </p:sp>
    </p:spTree>
    <p:extLst>
      <p:ext uri="{BB962C8B-B14F-4D97-AF65-F5344CB8AC3E}">
        <p14:creationId xmlns:p14="http://schemas.microsoft.com/office/powerpoint/2010/main" val="220190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1000"/>
                                        <p:tgtEl>
                                          <p:spTgt spid="13"/>
                                        </p:tgtEl>
                                      </p:cBhvr>
                                    </p:animEffect>
                                  </p:childTnLst>
                                </p:cTn>
                              </p:par>
                            </p:childTnLst>
                          </p:cTn>
                        </p:par>
                        <p:par>
                          <p:cTn id="12" fill="hold">
                            <p:stCondLst>
                              <p:cond delay="2000"/>
                            </p:stCondLst>
                            <p:childTnLst>
                              <p:par>
                                <p:cTn id="13" presetID="22" presetClass="entr" presetSubtype="2"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right)">
                                      <p:cBhvr>
                                        <p:cTn id="15" dur="1000"/>
                                        <p:tgtEl>
                                          <p:spTgt spid="19"/>
                                        </p:tgtEl>
                                      </p:cBhvr>
                                    </p:animEffect>
                                  </p:childTnLst>
                                </p:cTn>
                              </p:par>
                              <p:par>
                                <p:cTn id="16" presetID="22" presetClass="entr" presetSubtype="8"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1000"/>
                                        <p:tgtEl>
                                          <p:spTgt spid="22"/>
                                        </p:tgtEl>
                                      </p:cBhvr>
                                    </p:animEffect>
                                  </p:childTnLst>
                                </p:cTn>
                              </p:par>
                            </p:childTnLst>
                          </p:cTn>
                        </p:par>
                        <p:par>
                          <p:cTn id="19" fill="hold">
                            <p:stCondLst>
                              <p:cond delay="3000"/>
                            </p:stCondLst>
                            <p:childTnLst>
                              <p:par>
                                <p:cTn id="20" presetID="22" presetClass="entr" presetSubtype="1" fill="hold"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up)">
                                      <p:cBhvr>
                                        <p:cTn id="22" dur="10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1000"/>
                                        <p:tgtEl>
                                          <p:spTgt spid="32"/>
                                        </p:tgtEl>
                                      </p:cBhvr>
                                    </p:animEffect>
                                  </p:childTnLst>
                                </p:cTn>
                              </p:par>
                            </p:childTnLst>
                          </p:cTn>
                        </p:par>
                        <p:par>
                          <p:cTn id="26" fill="hold">
                            <p:stCondLst>
                              <p:cond delay="4000"/>
                            </p:stCondLst>
                            <p:childTnLst>
                              <p:par>
                                <p:cTn id="27" presetID="22" presetClass="entr" presetSubtype="8" fill="hold" nodeType="after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left)">
                                      <p:cBhvr>
                                        <p:cTn id="29" dur="1000"/>
                                        <p:tgtEl>
                                          <p:spTgt spid="4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wipe(left)">
                                      <p:cBhvr>
                                        <p:cTn id="34" dur="1000"/>
                                        <p:tgtEl>
                                          <p:spTgt spid="51"/>
                                        </p:tgtEl>
                                      </p:cBhvr>
                                    </p:animEffect>
                                  </p:childTnLst>
                                </p:cTn>
                              </p:par>
                              <p:par>
                                <p:cTn id="35" presetID="22" presetClass="entr" presetSubtype="1"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up)">
                                      <p:cBhvr>
                                        <p:cTn id="37" dur="1000"/>
                                        <p:tgtEl>
                                          <p:spTgt spid="48"/>
                                        </p:tgtEl>
                                      </p:cBhvr>
                                    </p:animEffect>
                                  </p:childTnLst>
                                </p:cTn>
                              </p:par>
                              <p:par>
                                <p:cTn id="38" presetID="22" presetClass="entr" presetSubtype="8"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wipe(left)">
                                      <p:cBhvr>
                                        <p:cTn id="40" dur="1000"/>
                                        <p:tgtEl>
                                          <p:spTgt spid="60"/>
                                        </p:tgtEl>
                                      </p:cBhvr>
                                    </p:animEffect>
                                  </p:childTnLst>
                                </p:cTn>
                              </p:par>
                            </p:childTnLst>
                          </p:cTn>
                        </p:par>
                        <p:par>
                          <p:cTn id="41" fill="hold">
                            <p:stCondLst>
                              <p:cond delay="1000"/>
                            </p:stCondLst>
                            <p:childTnLst>
                              <p:par>
                                <p:cTn id="42" presetID="22" presetClass="entr" presetSubtype="8" fill="hold" nodeType="afterEffect">
                                  <p:stCondLst>
                                    <p:cond delay="0"/>
                                  </p:stCondLst>
                                  <p:childTnLst>
                                    <p:set>
                                      <p:cBhvr>
                                        <p:cTn id="43" dur="1" fill="hold">
                                          <p:stCondLst>
                                            <p:cond delay="0"/>
                                          </p:stCondLst>
                                        </p:cTn>
                                        <p:tgtEl>
                                          <p:spTgt spid="98"/>
                                        </p:tgtEl>
                                        <p:attrNameLst>
                                          <p:attrName>style.visibility</p:attrName>
                                        </p:attrNameLst>
                                      </p:cBhvr>
                                      <p:to>
                                        <p:strVal val="visible"/>
                                      </p:to>
                                    </p:set>
                                    <p:animEffect transition="in" filter="wipe(left)">
                                      <p:cBhvr>
                                        <p:cTn id="44" dur="1000"/>
                                        <p:tgtEl>
                                          <p:spTgt spid="9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87"/>
                                        </p:tgtEl>
                                        <p:attrNameLst>
                                          <p:attrName>style.visibility</p:attrName>
                                        </p:attrNameLst>
                                      </p:cBhvr>
                                      <p:to>
                                        <p:strVal val="visible"/>
                                      </p:to>
                                    </p:set>
                                    <p:animEffect transition="in" filter="wipe(up)">
                                      <p:cBhvr>
                                        <p:cTn id="49" dur="500"/>
                                        <p:tgtEl>
                                          <p:spTgt spid="87"/>
                                        </p:tgtEl>
                                      </p:cBhvr>
                                    </p:animEffect>
                                  </p:childTnLst>
                                </p:cTn>
                              </p:par>
                            </p:childTnLst>
                          </p:cTn>
                        </p:par>
                        <p:par>
                          <p:cTn id="50" fill="hold">
                            <p:stCondLst>
                              <p:cond delay="500"/>
                            </p:stCondLst>
                            <p:childTnLst>
                              <p:par>
                                <p:cTn id="51" presetID="53" presetClass="entr" presetSubtype="16" fill="hold" nodeType="afterEffect">
                                  <p:stCondLst>
                                    <p:cond delay="0"/>
                                  </p:stCondLst>
                                  <p:childTnLst>
                                    <p:set>
                                      <p:cBhvr>
                                        <p:cTn id="52" dur="1" fill="hold">
                                          <p:stCondLst>
                                            <p:cond delay="0"/>
                                          </p:stCondLst>
                                        </p:cTn>
                                        <p:tgtEl>
                                          <p:spTgt spid="85"/>
                                        </p:tgtEl>
                                        <p:attrNameLst>
                                          <p:attrName>style.visibility</p:attrName>
                                        </p:attrNameLst>
                                      </p:cBhvr>
                                      <p:to>
                                        <p:strVal val="visible"/>
                                      </p:to>
                                    </p:set>
                                    <p:anim calcmode="lin" valueType="num">
                                      <p:cBhvr>
                                        <p:cTn id="53" dur="500" fill="hold"/>
                                        <p:tgtEl>
                                          <p:spTgt spid="85"/>
                                        </p:tgtEl>
                                        <p:attrNameLst>
                                          <p:attrName>ppt_w</p:attrName>
                                        </p:attrNameLst>
                                      </p:cBhvr>
                                      <p:tavLst>
                                        <p:tav tm="0">
                                          <p:val>
                                            <p:fltVal val="0"/>
                                          </p:val>
                                        </p:tav>
                                        <p:tav tm="100000">
                                          <p:val>
                                            <p:strVal val="#ppt_w"/>
                                          </p:val>
                                        </p:tav>
                                      </p:tavLst>
                                    </p:anim>
                                    <p:anim calcmode="lin" valueType="num">
                                      <p:cBhvr>
                                        <p:cTn id="54" dur="500" fill="hold"/>
                                        <p:tgtEl>
                                          <p:spTgt spid="85"/>
                                        </p:tgtEl>
                                        <p:attrNameLst>
                                          <p:attrName>ppt_h</p:attrName>
                                        </p:attrNameLst>
                                      </p:cBhvr>
                                      <p:tavLst>
                                        <p:tav tm="0">
                                          <p:val>
                                            <p:fltVal val="0"/>
                                          </p:val>
                                        </p:tav>
                                        <p:tav tm="100000">
                                          <p:val>
                                            <p:strVal val="#ppt_h"/>
                                          </p:val>
                                        </p:tav>
                                      </p:tavLst>
                                    </p:anim>
                                    <p:animEffect transition="in" filter="fade">
                                      <p:cBhvr>
                                        <p:cTn id="55" dur="500"/>
                                        <p:tgtEl>
                                          <p:spTgt spid="85"/>
                                        </p:tgtEl>
                                      </p:cBhvr>
                                    </p:animEffect>
                                  </p:childTnLst>
                                </p:cTn>
                              </p:par>
                            </p:childTnLst>
                          </p:cTn>
                        </p:par>
                        <p:par>
                          <p:cTn id="56" fill="hold">
                            <p:stCondLst>
                              <p:cond delay="1000"/>
                            </p:stCondLst>
                            <p:childTnLst>
                              <p:par>
                                <p:cTn id="57" presetID="26" presetClass="emph" presetSubtype="0" repeatCount="2000" fill="hold" nodeType="afterEffect">
                                  <p:stCondLst>
                                    <p:cond delay="0"/>
                                  </p:stCondLst>
                                  <p:childTnLst>
                                    <p:animEffect transition="out" filter="fade">
                                      <p:cBhvr>
                                        <p:cTn id="58" dur="500" tmFilter="0, 0; .2, .5; .8, .5; 1, 0"/>
                                        <p:tgtEl>
                                          <p:spTgt spid="85"/>
                                        </p:tgtEl>
                                      </p:cBhvr>
                                    </p:animEffect>
                                    <p:animScale>
                                      <p:cBhvr>
                                        <p:cTn id="59" dur="250" autoRev="1" fill="hold"/>
                                        <p:tgtEl>
                                          <p:spTgt spid="85"/>
                                        </p:tgtEl>
                                      </p:cBhvr>
                                      <p:by x="105000" y="105000"/>
                                    </p:animScale>
                                  </p:childTnLst>
                                </p:cTn>
                              </p:par>
                            </p:childTnLst>
                          </p:cTn>
                        </p:par>
                        <p:par>
                          <p:cTn id="60" fill="hold">
                            <p:stCondLst>
                              <p:cond delay="2000"/>
                            </p:stCondLst>
                            <p:childTnLst>
                              <p:par>
                                <p:cTn id="61" presetID="22" presetClass="entr" presetSubtype="8" fill="hold" grpId="0" nodeType="afterEffect">
                                  <p:stCondLst>
                                    <p:cond delay="0"/>
                                  </p:stCondLst>
                                  <p:childTnLst>
                                    <p:set>
                                      <p:cBhvr>
                                        <p:cTn id="62" dur="1" fill="hold">
                                          <p:stCondLst>
                                            <p:cond delay="0"/>
                                          </p:stCondLst>
                                        </p:cTn>
                                        <p:tgtEl>
                                          <p:spTgt spid="86"/>
                                        </p:tgtEl>
                                        <p:attrNameLst>
                                          <p:attrName>style.visibility</p:attrName>
                                        </p:attrNameLst>
                                      </p:cBhvr>
                                      <p:to>
                                        <p:strVal val="visible"/>
                                      </p:to>
                                    </p:set>
                                    <p:animEffect transition="in" filter="wipe(left)">
                                      <p:cBhvr>
                                        <p:cTn id="63" dur="500"/>
                                        <p:tgtEl>
                                          <p:spTgt spid="86"/>
                                        </p:tgtEl>
                                      </p:cBhvr>
                                    </p:animEffect>
                                  </p:childTnLst>
                                </p:cTn>
                              </p:par>
                              <p:par>
                                <p:cTn id="64" presetID="22" presetClass="entr" presetSubtype="8" fill="hold" nodeType="withEffect">
                                  <p:stCondLst>
                                    <p:cond delay="0"/>
                                  </p:stCondLst>
                                  <p:childTnLst>
                                    <p:set>
                                      <p:cBhvr>
                                        <p:cTn id="65" dur="1" fill="hold">
                                          <p:stCondLst>
                                            <p:cond delay="0"/>
                                          </p:stCondLst>
                                        </p:cTn>
                                        <p:tgtEl>
                                          <p:spTgt spid="69"/>
                                        </p:tgtEl>
                                        <p:attrNameLst>
                                          <p:attrName>style.visibility</p:attrName>
                                        </p:attrNameLst>
                                      </p:cBhvr>
                                      <p:to>
                                        <p:strVal val="visible"/>
                                      </p:to>
                                    </p:set>
                                    <p:animEffect transition="in" filter="wipe(left)">
                                      <p:cBhvr>
                                        <p:cTn id="66" dur="1000"/>
                                        <p:tgtEl>
                                          <p:spTgt spid="69"/>
                                        </p:tgtEl>
                                      </p:cBhvr>
                                    </p:animEffect>
                                  </p:childTnLst>
                                </p:cTn>
                              </p:par>
                            </p:childTnLst>
                          </p:cTn>
                        </p:par>
                        <p:par>
                          <p:cTn id="67" fill="hold">
                            <p:stCondLst>
                              <p:cond delay="3000"/>
                            </p:stCondLst>
                            <p:childTnLst>
                              <p:par>
                                <p:cTn id="68" presetID="22" presetClass="entr" presetSubtype="1" fill="hold" nodeType="afterEffect">
                                  <p:stCondLst>
                                    <p:cond delay="0"/>
                                  </p:stCondLst>
                                  <p:childTnLst>
                                    <p:set>
                                      <p:cBhvr>
                                        <p:cTn id="69" dur="1" fill="hold">
                                          <p:stCondLst>
                                            <p:cond delay="0"/>
                                          </p:stCondLst>
                                        </p:cTn>
                                        <p:tgtEl>
                                          <p:spTgt spid="91"/>
                                        </p:tgtEl>
                                        <p:attrNameLst>
                                          <p:attrName>style.visibility</p:attrName>
                                        </p:attrNameLst>
                                      </p:cBhvr>
                                      <p:to>
                                        <p:strVal val="visible"/>
                                      </p:to>
                                    </p:set>
                                    <p:animEffect transition="in" filter="wipe(up)">
                                      <p:cBhvr>
                                        <p:cTn id="70" dur="1000"/>
                                        <p:tgtEl>
                                          <p:spTgt spid="91"/>
                                        </p:tgtEl>
                                      </p:cBhvr>
                                    </p:animEffect>
                                  </p:childTnLst>
                                </p:cTn>
                              </p:par>
                            </p:childTnLst>
                          </p:cTn>
                        </p:par>
                        <p:par>
                          <p:cTn id="71" fill="hold">
                            <p:stCondLst>
                              <p:cond delay="4000"/>
                            </p:stCondLst>
                            <p:childTnLst>
                              <p:par>
                                <p:cTn id="72" presetID="22" presetClass="entr" presetSubtype="8" fill="hold" nodeType="afterEffect">
                                  <p:stCondLst>
                                    <p:cond delay="0"/>
                                  </p:stCondLst>
                                  <p:childTnLst>
                                    <p:set>
                                      <p:cBhvr>
                                        <p:cTn id="73" dur="1" fill="hold">
                                          <p:stCondLst>
                                            <p:cond delay="0"/>
                                          </p:stCondLst>
                                        </p:cTn>
                                        <p:tgtEl>
                                          <p:spTgt spid="75"/>
                                        </p:tgtEl>
                                        <p:attrNameLst>
                                          <p:attrName>style.visibility</p:attrName>
                                        </p:attrNameLst>
                                      </p:cBhvr>
                                      <p:to>
                                        <p:strVal val="visible"/>
                                      </p:to>
                                    </p:set>
                                    <p:animEffect transition="in" filter="wipe(left)">
                                      <p:cBhvr>
                                        <p:cTn id="74" dur="1000"/>
                                        <p:tgtEl>
                                          <p:spTgt spid="75"/>
                                        </p:tgtEl>
                                      </p:cBhvr>
                                    </p:animEffect>
                                  </p:childTnLst>
                                </p:cTn>
                              </p:par>
                            </p:childTnLst>
                          </p:cTn>
                        </p:par>
                        <p:par>
                          <p:cTn id="75" fill="hold">
                            <p:stCondLst>
                              <p:cond delay="5000"/>
                            </p:stCondLst>
                            <p:childTnLst>
                              <p:par>
                                <p:cTn id="76" presetID="22" presetClass="entr" presetSubtype="8" fill="hold" nodeType="afterEffect">
                                  <p:stCondLst>
                                    <p:cond delay="0"/>
                                  </p:stCondLst>
                                  <p:childTnLst>
                                    <p:set>
                                      <p:cBhvr>
                                        <p:cTn id="77" dur="1" fill="hold">
                                          <p:stCondLst>
                                            <p:cond delay="0"/>
                                          </p:stCondLst>
                                        </p:cTn>
                                        <p:tgtEl>
                                          <p:spTgt spid="80"/>
                                        </p:tgtEl>
                                        <p:attrNameLst>
                                          <p:attrName>style.visibility</p:attrName>
                                        </p:attrNameLst>
                                      </p:cBhvr>
                                      <p:to>
                                        <p:strVal val="visible"/>
                                      </p:to>
                                    </p:set>
                                    <p:animEffect transition="in" filter="wipe(left)">
                                      <p:cBhvr>
                                        <p:cTn id="78" dur="1000"/>
                                        <p:tgtEl>
                                          <p:spTgt spid="80"/>
                                        </p:tgtEl>
                                      </p:cBhvr>
                                    </p:animEffect>
                                  </p:childTnLst>
                                </p:cTn>
                              </p:par>
                            </p:childTnLst>
                          </p:cTn>
                        </p:par>
                        <p:par>
                          <p:cTn id="79" fill="hold">
                            <p:stCondLst>
                              <p:cond delay="6000"/>
                            </p:stCondLst>
                            <p:childTnLst>
                              <p:par>
                                <p:cTn id="80" presetID="53" presetClass="entr" presetSubtype="16" fill="hold" grpId="0" nodeType="after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9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C5329D7-B589-46A6-B2D3-B315F749957C}"/>
              </a:ext>
            </a:extLst>
          </p:cNvPr>
          <p:cNvGrpSpPr/>
          <p:nvPr/>
        </p:nvGrpSpPr>
        <p:grpSpPr>
          <a:xfrm>
            <a:off x="260428" y="-340277"/>
            <a:ext cx="4048346" cy="1428589"/>
            <a:chOff x="551030" y="-368704"/>
            <a:chExt cx="4048346" cy="1428589"/>
          </a:xfrm>
        </p:grpSpPr>
        <p:grpSp>
          <p:nvGrpSpPr>
            <p:cNvPr id="3" name="组合 2">
              <a:extLst>
                <a:ext uri="{FF2B5EF4-FFF2-40B4-BE49-F238E27FC236}">
                  <a16:creationId xmlns:a16="http://schemas.microsoft.com/office/drawing/2014/main" id="{B3625C90-E7B4-4E6E-9ACB-361974D9C51A}"/>
                </a:ext>
              </a:extLst>
            </p:cNvPr>
            <p:cNvGrpSpPr/>
            <p:nvPr/>
          </p:nvGrpSpPr>
          <p:grpSpPr>
            <a:xfrm>
              <a:off x="1201632" y="303925"/>
              <a:ext cx="3397744" cy="709466"/>
              <a:chOff x="1839059" y="967769"/>
              <a:chExt cx="3397744" cy="709466"/>
            </a:xfrm>
          </p:grpSpPr>
          <p:sp>
            <p:nvSpPr>
              <p:cNvPr id="5" name="矩形: 圆角 30">
                <a:extLst>
                  <a:ext uri="{FF2B5EF4-FFF2-40B4-BE49-F238E27FC236}">
                    <a16:creationId xmlns:a16="http://schemas.microsoft.com/office/drawing/2014/main" id="{48DDC7E6-01C2-4C5C-B4D1-F7C598F89675}"/>
                  </a:ext>
                </a:extLst>
              </p:cNvPr>
              <p:cNvSpPr/>
              <p:nvPr/>
            </p:nvSpPr>
            <p:spPr>
              <a:xfrm>
                <a:off x="1839059" y="967769"/>
                <a:ext cx="339774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D9B5A0A4-C9B9-4EDC-AD28-AB9C72FF176F}"/>
                  </a:ext>
                </a:extLst>
              </p:cNvPr>
              <p:cNvSpPr txBox="1"/>
              <p:nvPr/>
            </p:nvSpPr>
            <p:spPr>
              <a:xfrm>
                <a:off x="2673077" y="1030904"/>
                <a:ext cx="21493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SR</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的窗口</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 name="图片 3">
              <a:extLst>
                <a:ext uri="{FF2B5EF4-FFF2-40B4-BE49-F238E27FC236}">
                  <a16:creationId xmlns:a16="http://schemas.microsoft.com/office/drawing/2014/main" id="{89418D89-6BD5-4D26-AA44-06510598AC4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89" name="灯片编号占位符 88">
            <a:extLst>
              <a:ext uri="{FF2B5EF4-FFF2-40B4-BE49-F238E27FC236}">
                <a16:creationId xmlns:a16="http://schemas.microsoft.com/office/drawing/2014/main" id="{732F8CD7-914B-410E-9483-20B4BDEE0817}"/>
              </a:ext>
            </a:extLst>
          </p:cNvPr>
          <p:cNvSpPr>
            <a:spLocks noGrp="1"/>
          </p:cNvSpPr>
          <p:nvPr>
            <p:ph type="sldNum" sz="quarter" idx="12"/>
          </p:nvPr>
        </p:nvSpPr>
        <p:spPr/>
        <p:txBody>
          <a:bodyPr/>
          <a:lstStyle/>
          <a:p>
            <a:fld id="{91F2D4EF-46D4-4764-B373-FC59CD1D281E}" type="slidenum">
              <a:rPr lang="zh-CN" altLang="en-US" smtClean="0"/>
              <a:t>82</a:t>
            </a:fld>
            <a:endParaRPr lang="zh-CN" altLang="en-US"/>
          </a:p>
        </p:txBody>
      </p:sp>
      <p:sp>
        <p:nvSpPr>
          <p:cNvPr id="90" name="Rectangle 4">
            <a:extLst>
              <a:ext uri="{FF2B5EF4-FFF2-40B4-BE49-F238E27FC236}">
                <a16:creationId xmlns:a16="http://schemas.microsoft.com/office/drawing/2014/main" id="{DBD0A527-5477-48CA-B0FC-FFBA13047786}"/>
              </a:ext>
            </a:extLst>
          </p:cNvPr>
          <p:cNvSpPr>
            <a:spLocks noChangeArrowheads="1"/>
          </p:cNvSpPr>
          <p:nvPr/>
        </p:nvSpPr>
        <p:spPr bwMode="auto">
          <a:xfrm>
            <a:off x="323850" y="1052512"/>
            <a:ext cx="4176713" cy="5230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accent1"/>
              </a:buClr>
              <a:buSzPct val="65000"/>
              <a:buFont typeface="Wingdings" panose="05000000000000000000" pitchFamily="2" charset="2"/>
              <a:buChar char="n"/>
            </a:pPr>
            <a:r>
              <a:rPr lang="zh-CN" altLang="en-US" sz="2400" dirty="0">
                <a:latin typeface="楷体" panose="02010609060101010101" pitchFamily="49" charset="-122"/>
                <a:ea typeface="楷体" panose="02010609060101010101" pitchFamily="49" charset="-122"/>
              </a:rPr>
              <a:t>当序号范围有限时，发送窗口和接受窗口不同步会产生严重后果</a:t>
            </a:r>
          </a:p>
          <a:p>
            <a:pPr>
              <a:spcBef>
                <a:spcPct val="20000"/>
              </a:spcBef>
              <a:buClr>
                <a:schemeClr val="accent1"/>
              </a:buClr>
              <a:buSzPct val="65000"/>
              <a:buFont typeface="Wingdings" panose="05000000000000000000" pitchFamily="2" charset="2"/>
              <a:buChar char="n"/>
            </a:pPr>
            <a:r>
              <a:rPr lang="zh-CN" altLang="en-US" sz="2400" dirty="0">
                <a:latin typeface="楷体" panose="02010609060101010101" pitchFamily="49" charset="-122"/>
                <a:ea typeface="楷体" panose="02010609060101010101" pitchFamily="49" charset="-122"/>
              </a:rPr>
              <a:t>假设序号采用</a:t>
            </a:r>
            <a:r>
              <a:rPr lang="en-US" altLang="zh-CN" sz="2400" dirty="0">
                <a:latin typeface="楷体" panose="02010609060101010101" pitchFamily="49" charset="-122"/>
                <a:ea typeface="楷体" panose="02010609060101010101" pitchFamily="49" charset="-122"/>
              </a:rPr>
              <a:t>2</a:t>
            </a:r>
            <a:r>
              <a:rPr lang="zh-CN" altLang="en-US" sz="2400" dirty="0">
                <a:latin typeface="楷体" panose="02010609060101010101" pitchFamily="49" charset="-122"/>
                <a:ea typeface="楷体" panose="02010609060101010101" pitchFamily="49" charset="-122"/>
              </a:rPr>
              <a:t>位二进制编码</a:t>
            </a:r>
            <a:r>
              <a:rPr lang="en-US" altLang="zh-CN" sz="2400" dirty="0">
                <a:latin typeface="楷体" panose="02010609060101010101" pitchFamily="49" charset="-122"/>
                <a:ea typeface="楷体" panose="02010609060101010101" pitchFamily="49" charset="-122"/>
              </a:rPr>
              <a:t>(k=2)</a:t>
            </a:r>
            <a:r>
              <a:rPr lang="zh-CN" altLang="en-US" sz="2400" dirty="0">
                <a:latin typeface="楷体" panose="02010609060101010101" pitchFamily="49" charset="-122"/>
                <a:ea typeface="楷体" panose="02010609060101010101" pitchFamily="49" charset="-122"/>
              </a:rPr>
              <a:t>，则序号空间为</a:t>
            </a:r>
            <a:r>
              <a:rPr lang="en-US" altLang="zh-CN" sz="2400" dirty="0">
                <a:latin typeface="楷体" panose="02010609060101010101" pitchFamily="49" charset="-122"/>
                <a:ea typeface="楷体" panose="02010609060101010101" pitchFamily="49" charset="-122"/>
              </a:rPr>
              <a:t>0,1,2,3</a:t>
            </a:r>
          </a:p>
          <a:p>
            <a:pPr>
              <a:spcBef>
                <a:spcPct val="20000"/>
              </a:spcBef>
              <a:buClr>
                <a:schemeClr val="accent1"/>
              </a:buClr>
              <a:buSzPct val="65000"/>
              <a:buFont typeface="Wingdings" panose="05000000000000000000" pitchFamily="2" charset="2"/>
              <a:buChar char="n"/>
            </a:pPr>
            <a:r>
              <a:rPr lang="zh-CN" altLang="en-US" sz="2400" dirty="0">
                <a:latin typeface="楷体" panose="02010609060101010101" pitchFamily="49" charset="-122"/>
                <a:ea typeface="楷体" panose="02010609060101010101" pitchFamily="49" charset="-122"/>
              </a:rPr>
              <a:t>假设窗口长度为</a:t>
            </a:r>
            <a:r>
              <a:rPr lang="en-US" altLang="zh-CN" sz="2400" dirty="0">
                <a:latin typeface="楷体" panose="02010609060101010101" pitchFamily="49" charset="-122"/>
                <a:ea typeface="楷体" panose="02010609060101010101" pitchFamily="49" charset="-122"/>
              </a:rPr>
              <a:t>3</a:t>
            </a:r>
          </a:p>
          <a:p>
            <a:pPr>
              <a:spcBef>
                <a:spcPct val="20000"/>
              </a:spcBef>
              <a:buClr>
                <a:schemeClr val="accent1"/>
              </a:buClr>
              <a:buSzPct val="65000"/>
              <a:buFont typeface="Wingdings" panose="05000000000000000000" pitchFamily="2" charset="2"/>
              <a:buChar char="n"/>
            </a:pPr>
            <a:r>
              <a:rPr lang="zh-CN" altLang="en-US" sz="2400" dirty="0">
                <a:latin typeface="楷体" panose="02010609060101010101" pitchFamily="49" charset="-122"/>
                <a:ea typeface="楷体" panose="02010609060101010101" pitchFamily="49" charset="-122"/>
              </a:rPr>
              <a:t>接受方</a:t>
            </a:r>
          </a:p>
          <a:p>
            <a:pPr lvl="1">
              <a:spcBef>
                <a:spcPct val="20000"/>
              </a:spcBef>
              <a:buClr>
                <a:schemeClr val="accent1"/>
              </a:buClr>
              <a:buSzPct val="65000"/>
              <a:buFont typeface="Wingdings" panose="05000000000000000000" pitchFamily="2" charset="2"/>
              <a:buChar char="n"/>
            </a:pPr>
            <a:r>
              <a:rPr lang="zh-CN" altLang="en-US" sz="2000" dirty="0">
                <a:latin typeface="楷体" panose="02010609060101010101" pitchFamily="49" charset="-122"/>
                <a:ea typeface="楷体" panose="02010609060101010101" pitchFamily="49" charset="-122"/>
              </a:rPr>
              <a:t>按序收到分组</a:t>
            </a:r>
            <a:r>
              <a:rPr lang="en-US" altLang="zh-CN" sz="2000" dirty="0">
                <a:latin typeface="楷体" panose="02010609060101010101" pitchFamily="49" charset="-122"/>
                <a:ea typeface="楷体" panose="02010609060101010101" pitchFamily="49" charset="-122"/>
              </a:rPr>
              <a:t>0, 1, 2</a:t>
            </a:r>
          </a:p>
          <a:p>
            <a:pPr lvl="1">
              <a:spcBef>
                <a:spcPct val="20000"/>
              </a:spcBef>
              <a:buClr>
                <a:schemeClr val="accent1"/>
              </a:buClr>
              <a:buSzPct val="65000"/>
              <a:buFont typeface="Wingdings" panose="05000000000000000000" pitchFamily="2" charset="2"/>
              <a:buChar char="n"/>
            </a:pPr>
            <a:r>
              <a:rPr lang="zh-CN" altLang="en-US" sz="2000" dirty="0">
                <a:latin typeface="楷体" panose="02010609060101010101" pitchFamily="49" charset="-122"/>
                <a:ea typeface="楷体" panose="02010609060101010101" pitchFamily="49" charset="-122"/>
              </a:rPr>
              <a:t>接受窗口移动</a:t>
            </a: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位</a:t>
            </a:r>
          </a:p>
          <a:p>
            <a:pPr>
              <a:spcBef>
                <a:spcPct val="20000"/>
              </a:spcBef>
              <a:buClr>
                <a:schemeClr val="accent1"/>
              </a:buClr>
              <a:buSzPct val="65000"/>
              <a:buFont typeface="Wingdings" panose="05000000000000000000" pitchFamily="2" charset="2"/>
              <a:buChar char="n"/>
            </a:pPr>
            <a:r>
              <a:rPr lang="zh-CN" altLang="en-US" sz="2400" dirty="0">
                <a:latin typeface="楷体" panose="02010609060101010101" pitchFamily="49" charset="-122"/>
                <a:ea typeface="楷体" panose="02010609060101010101" pitchFamily="49" charset="-122"/>
              </a:rPr>
              <a:t>发送方</a:t>
            </a:r>
          </a:p>
          <a:p>
            <a:pPr lvl="1">
              <a:spcBef>
                <a:spcPct val="20000"/>
              </a:spcBef>
              <a:buClr>
                <a:schemeClr val="accent1"/>
              </a:buClr>
              <a:buSzPct val="65000"/>
              <a:buFont typeface="Wingdings" panose="05000000000000000000" pitchFamily="2" charset="2"/>
              <a:buChar char="n"/>
            </a:pPr>
            <a:r>
              <a:rPr lang="zh-CN" altLang="en-US" sz="2000" dirty="0">
                <a:latin typeface="楷体" panose="02010609060101010101" pitchFamily="49" charset="-122"/>
                <a:ea typeface="楷体" panose="02010609060101010101" pitchFamily="49" charset="-122"/>
              </a:rPr>
              <a:t>确认都没收到</a:t>
            </a:r>
          </a:p>
          <a:p>
            <a:pPr lvl="1">
              <a:spcBef>
                <a:spcPct val="20000"/>
              </a:spcBef>
              <a:buClr>
                <a:schemeClr val="accent1"/>
              </a:buClr>
              <a:buSzPct val="65000"/>
              <a:buFont typeface="Wingdings" panose="05000000000000000000" pitchFamily="2" charset="2"/>
              <a:buChar char="n"/>
            </a:pPr>
            <a:r>
              <a:rPr lang="zh-CN" altLang="en-US" sz="2000" dirty="0">
                <a:latin typeface="楷体" panose="02010609060101010101" pitchFamily="49" charset="-122"/>
                <a:ea typeface="楷体" panose="02010609060101010101" pitchFamily="49" charset="-122"/>
              </a:rPr>
              <a:t>超时重发</a:t>
            </a:r>
            <a:r>
              <a:rPr lang="en-US" altLang="zh-CN" sz="2000" dirty="0">
                <a:latin typeface="楷体" panose="02010609060101010101" pitchFamily="49" charset="-122"/>
                <a:ea typeface="楷体" panose="02010609060101010101" pitchFamily="49" charset="-122"/>
              </a:rPr>
              <a:t>0</a:t>
            </a:r>
            <a:endParaRPr lang="zh-CN" altLang="en-US" sz="2000" dirty="0">
              <a:solidFill>
                <a:srgbClr val="FF0000"/>
              </a:solidFill>
              <a:latin typeface="楷体" panose="02010609060101010101" pitchFamily="49" charset="-122"/>
              <a:ea typeface="楷体" panose="02010609060101010101" pitchFamily="49" charset="-122"/>
            </a:endParaRPr>
          </a:p>
        </p:txBody>
      </p:sp>
      <p:grpSp>
        <p:nvGrpSpPr>
          <p:cNvPr id="91" name="Group 90">
            <a:extLst>
              <a:ext uri="{FF2B5EF4-FFF2-40B4-BE49-F238E27FC236}">
                <a16:creationId xmlns:a16="http://schemas.microsoft.com/office/drawing/2014/main" id="{D9EBAD7A-7EF6-46AF-ACC4-877180BF43D4}"/>
              </a:ext>
            </a:extLst>
          </p:cNvPr>
          <p:cNvGrpSpPr>
            <a:grpSpLocks/>
          </p:cNvGrpSpPr>
          <p:nvPr/>
        </p:nvGrpSpPr>
        <p:grpSpPr bwMode="auto">
          <a:xfrm>
            <a:off x="6415010" y="1172324"/>
            <a:ext cx="4137025" cy="3048000"/>
            <a:chOff x="2950" y="890"/>
            <a:chExt cx="2606" cy="1920"/>
          </a:xfrm>
        </p:grpSpPr>
        <p:sp>
          <p:nvSpPr>
            <p:cNvPr id="92" name="AutoShape 63">
              <a:extLst>
                <a:ext uri="{FF2B5EF4-FFF2-40B4-BE49-F238E27FC236}">
                  <a16:creationId xmlns:a16="http://schemas.microsoft.com/office/drawing/2014/main" id="{0C545971-13AE-421B-9F4B-D79FF13FE184}"/>
                </a:ext>
              </a:extLst>
            </p:cNvPr>
            <p:cNvSpPr>
              <a:spLocks noChangeArrowheads="1"/>
            </p:cNvSpPr>
            <p:nvPr/>
          </p:nvSpPr>
          <p:spPr bwMode="auto">
            <a:xfrm>
              <a:off x="4164" y="1226"/>
              <a:ext cx="96" cy="1440"/>
            </a:xfrm>
            <a:prstGeom prst="wave">
              <a:avLst>
                <a:gd name="adj1" fmla="val 13005"/>
                <a:gd name="adj2" fmla="val 0"/>
              </a:avLst>
            </a:prstGeom>
            <a:solidFill>
              <a:srgbClr val="DDDDDD"/>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3" name="Text Box 64">
              <a:extLst>
                <a:ext uri="{FF2B5EF4-FFF2-40B4-BE49-F238E27FC236}">
                  <a16:creationId xmlns:a16="http://schemas.microsoft.com/office/drawing/2014/main" id="{A60BC5E0-D4A4-4F31-9D6F-9D8AA5C0E824}"/>
                </a:ext>
              </a:extLst>
            </p:cNvPr>
            <p:cNvSpPr txBox="1">
              <a:spLocks noChangeArrowheads="1"/>
            </p:cNvSpPr>
            <p:nvPr/>
          </p:nvSpPr>
          <p:spPr bwMode="auto">
            <a:xfrm>
              <a:off x="2982" y="1171"/>
              <a:ext cx="8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Comic Sans MS" panose="030F0702030302020204" pitchFamily="66" charset="0"/>
                </a:rPr>
                <a:t>0 1 2 3 0 1 2</a:t>
              </a:r>
            </a:p>
          </p:txBody>
        </p:sp>
        <p:sp>
          <p:nvSpPr>
            <p:cNvPr id="94" name="Rectangle 65">
              <a:extLst>
                <a:ext uri="{FF2B5EF4-FFF2-40B4-BE49-F238E27FC236}">
                  <a16:creationId xmlns:a16="http://schemas.microsoft.com/office/drawing/2014/main" id="{63B8536C-A84E-4B82-9C11-19EE44936691}"/>
                </a:ext>
              </a:extLst>
            </p:cNvPr>
            <p:cNvSpPr>
              <a:spLocks noChangeArrowheads="1"/>
            </p:cNvSpPr>
            <p:nvPr/>
          </p:nvSpPr>
          <p:spPr bwMode="auto">
            <a:xfrm>
              <a:off x="2990" y="1162"/>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5" name="Text Box 66">
              <a:extLst>
                <a:ext uri="{FF2B5EF4-FFF2-40B4-BE49-F238E27FC236}">
                  <a16:creationId xmlns:a16="http://schemas.microsoft.com/office/drawing/2014/main" id="{939121F2-6E4B-414E-A575-263CA1935BF0}"/>
                </a:ext>
              </a:extLst>
            </p:cNvPr>
            <p:cNvSpPr txBox="1">
              <a:spLocks noChangeArrowheads="1"/>
            </p:cNvSpPr>
            <p:nvPr/>
          </p:nvSpPr>
          <p:spPr bwMode="auto">
            <a:xfrm>
              <a:off x="2990" y="1402"/>
              <a:ext cx="8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Comic Sans MS" panose="030F0702030302020204" pitchFamily="66" charset="0"/>
                </a:rPr>
                <a:t>0 1 2 3 0 1 2</a:t>
              </a:r>
            </a:p>
          </p:txBody>
        </p:sp>
        <p:sp>
          <p:nvSpPr>
            <p:cNvPr id="96" name="Rectangle 67">
              <a:extLst>
                <a:ext uri="{FF2B5EF4-FFF2-40B4-BE49-F238E27FC236}">
                  <a16:creationId xmlns:a16="http://schemas.microsoft.com/office/drawing/2014/main" id="{DEE786F8-1712-4605-BE92-96D26EADD8FF}"/>
                </a:ext>
              </a:extLst>
            </p:cNvPr>
            <p:cNvSpPr>
              <a:spLocks noChangeArrowheads="1"/>
            </p:cNvSpPr>
            <p:nvPr/>
          </p:nvSpPr>
          <p:spPr bwMode="auto">
            <a:xfrm>
              <a:off x="2998" y="1393"/>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7" name="Text Box 68">
              <a:extLst>
                <a:ext uri="{FF2B5EF4-FFF2-40B4-BE49-F238E27FC236}">
                  <a16:creationId xmlns:a16="http://schemas.microsoft.com/office/drawing/2014/main" id="{DDE4E78F-FCB1-44BD-B6A6-020F1CFA5671}"/>
                </a:ext>
              </a:extLst>
            </p:cNvPr>
            <p:cNvSpPr txBox="1">
              <a:spLocks noChangeArrowheads="1"/>
            </p:cNvSpPr>
            <p:nvPr/>
          </p:nvSpPr>
          <p:spPr bwMode="auto">
            <a:xfrm>
              <a:off x="2990" y="1642"/>
              <a:ext cx="8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Comic Sans MS" panose="030F0702030302020204" pitchFamily="66" charset="0"/>
                </a:rPr>
                <a:t>0 1 2 3 0 1 2</a:t>
              </a:r>
            </a:p>
          </p:txBody>
        </p:sp>
        <p:sp>
          <p:nvSpPr>
            <p:cNvPr id="98" name="Rectangle 69">
              <a:extLst>
                <a:ext uri="{FF2B5EF4-FFF2-40B4-BE49-F238E27FC236}">
                  <a16:creationId xmlns:a16="http://schemas.microsoft.com/office/drawing/2014/main" id="{822480D9-02BF-4D51-BA04-7F5C5D79DB95}"/>
                </a:ext>
              </a:extLst>
            </p:cNvPr>
            <p:cNvSpPr>
              <a:spLocks noChangeArrowheads="1"/>
            </p:cNvSpPr>
            <p:nvPr/>
          </p:nvSpPr>
          <p:spPr bwMode="auto">
            <a:xfrm>
              <a:off x="2998" y="1633"/>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9" name="Text Box 70">
              <a:extLst>
                <a:ext uri="{FF2B5EF4-FFF2-40B4-BE49-F238E27FC236}">
                  <a16:creationId xmlns:a16="http://schemas.microsoft.com/office/drawing/2014/main" id="{BA14E980-56CE-49FD-93B5-2DD4D4C57627}"/>
                </a:ext>
              </a:extLst>
            </p:cNvPr>
            <p:cNvSpPr txBox="1">
              <a:spLocks noChangeArrowheads="1"/>
            </p:cNvSpPr>
            <p:nvPr/>
          </p:nvSpPr>
          <p:spPr bwMode="auto">
            <a:xfrm>
              <a:off x="4670" y="1306"/>
              <a:ext cx="8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Comic Sans MS" panose="030F0702030302020204" pitchFamily="66" charset="0"/>
                </a:rPr>
                <a:t>0 1 2 3 0 1 2</a:t>
              </a:r>
            </a:p>
          </p:txBody>
        </p:sp>
        <p:sp>
          <p:nvSpPr>
            <p:cNvPr id="100" name="Rectangle 71">
              <a:extLst>
                <a:ext uri="{FF2B5EF4-FFF2-40B4-BE49-F238E27FC236}">
                  <a16:creationId xmlns:a16="http://schemas.microsoft.com/office/drawing/2014/main" id="{6A879329-C8A3-4F72-A364-F3FFD5EB6141}"/>
                </a:ext>
              </a:extLst>
            </p:cNvPr>
            <p:cNvSpPr>
              <a:spLocks noChangeArrowheads="1"/>
            </p:cNvSpPr>
            <p:nvPr/>
          </p:nvSpPr>
          <p:spPr bwMode="auto">
            <a:xfrm>
              <a:off x="4814" y="1297"/>
              <a:ext cx="384" cy="192"/>
            </a:xfrm>
            <a:prstGeom prst="rect">
              <a:avLst/>
            </a:prstGeom>
            <a:noFill/>
            <a:ln w="2857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 name="Text Box 72">
              <a:extLst>
                <a:ext uri="{FF2B5EF4-FFF2-40B4-BE49-F238E27FC236}">
                  <a16:creationId xmlns:a16="http://schemas.microsoft.com/office/drawing/2014/main" id="{5A0D88EB-8111-49DD-8557-E78330D2140D}"/>
                </a:ext>
              </a:extLst>
            </p:cNvPr>
            <p:cNvSpPr txBox="1">
              <a:spLocks noChangeArrowheads="1"/>
            </p:cNvSpPr>
            <p:nvPr/>
          </p:nvSpPr>
          <p:spPr bwMode="auto">
            <a:xfrm>
              <a:off x="4670" y="1546"/>
              <a:ext cx="8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Comic Sans MS" panose="030F0702030302020204" pitchFamily="66" charset="0"/>
                </a:rPr>
                <a:t>0 1 2 3 0 1 2</a:t>
              </a:r>
            </a:p>
          </p:txBody>
        </p:sp>
        <p:sp>
          <p:nvSpPr>
            <p:cNvPr id="102" name="Rectangle 73">
              <a:extLst>
                <a:ext uri="{FF2B5EF4-FFF2-40B4-BE49-F238E27FC236}">
                  <a16:creationId xmlns:a16="http://schemas.microsoft.com/office/drawing/2014/main" id="{4D644B57-374C-495E-93DD-A3183CD3957E}"/>
                </a:ext>
              </a:extLst>
            </p:cNvPr>
            <p:cNvSpPr>
              <a:spLocks noChangeArrowheads="1"/>
            </p:cNvSpPr>
            <p:nvPr/>
          </p:nvSpPr>
          <p:spPr bwMode="auto">
            <a:xfrm>
              <a:off x="4910" y="1537"/>
              <a:ext cx="384" cy="192"/>
            </a:xfrm>
            <a:prstGeom prst="rect">
              <a:avLst/>
            </a:prstGeom>
            <a:noFill/>
            <a:ln w="2857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3" name="Text Box 74">
              <a:extLst>
                <a:ext uri="{FF2B5EF4-FFF2-40B4-BE49-F238E27FC236}">
                  <a16:creationId xmlns:a16="http://schemas.microsoft.com/office/drawing/2014/main" id="{87F0B63C-75CC-47AE-8FA6-58E067667E1E}"/>
                </a:ext>
              </a:extLst>
            </p:cNvPr>
            <p:cNvSpPr txBox="1">
              <a:spLocks noChangeArrowheads="1"/>
            </p:cNvSpPr>
            <p:nvPr/>
          </p:nvSpPr>
          <p:spPr bwMode="auto">
            <a:xfrm>
              <a:off x="4670" y="1786"/>
              <a:ext cx="8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Comic Sans MS" panose="030F0702030302020204" pitchFamily="66" charset="0"/>
                </a:rPr>
                <a:t>0 1 2 3 0 1 2</a:t>
              </a:r>
            </a:p>
          </p:txBody>
        </p:sp>
        <p:sp>
          <p:nvSpPr>
            <p:cNvPr id="104" name="Rectangle 75">
              <a:extLst>
                <a:ext uri="{FF2B5EF4-FFF2-40B4-BE49-F238E27FC236}">
                  <a16:creationId xmlns:a16="http://schemas.microsoft.com/office/drawing/2014/main" id="{3006D8BC-CCCF-49E5-91E7-F0816B018D89}"/>
                </a:ext>
              </a:extLst>
            </p:cNvPr>
            <p:cNvSpPr>
              <a:spLocks noChangeArrowheads="1"/>
            </p:cNvSpPr>
            <p:nvPr/>
          </p:nvSpPr>
          <p:spPr bwMode="auto">
            <a:xfrm>
              <a:off x="5054" y="1777"/>
              <a:ext cx="384" cy="192"/>
            </a:xfrm>
            <a:prstGeom prst="rect">
              <a:avLst/>
            </a:prstGeom>
            <a:noFill/>
            <a:ln w="2857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5" name="Line 76">
              <a:extLst>
                <a:ext uri="{FF2B5EF4-FFF2-40B4-BE49-F238E27FC236}">
                  <a16:creationId xmlns:a16="http://schemas.microsoft.com/office/drawing/2014/main" id="{F91E7AD9-16B6-431C-AC4B-9589B1E3F26A}"/>
                </a:ext>
              </a:extLst>
            </p:cNvPr>
            <p:cNvSpPr>
              <a:spLocks noChangeShapeType="1"/>
            </p:cNvSpPr>
            <p:nvPr/>
          </p:nvSpPr>
          <p:spPr bwMode="auto">
            <a:xfrm>
              <a:off x="3854" y="1258"/>
              <a:ext cx="672"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6" name="Text Box 77">
              <a:extLst>
                <a:ext uri="{FF2B5EF4-FFF2-40B4-BE49-F238E27FC236}">
                  <a16:creationId xmlns:a16="http://schemas.microsoft.com/office/drawing/2014/main" id="{3A8DBC04-B7F3-4760-923D-F00B1D065F7B}"/>
                </a:ext>
              </a:extLst>
            </p:cNvPr>
            <p:cNvSpPr txBox="1">
              <a:spLocks noChangeArrowheads="1"/>
            </p:cNvSpPr>
            <p:nvPr/>
          </p:nvSpPr>
          <p:spPr bwMode="auto">
            <a:xfrm>
              <a:off x="3827" y="1082"/>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Comic Sans MS" panose="030F0702030302020204" pitchFamily="66" charset="0"/>
                </a:rPr>
                <a:t>分组</a:t>
              </a:r>
              <a:r>
                <a:rPr lang="en-US" altLang="zh-CN" sz="1400" b="1">
                  <a:latin typeface="Comic Sans MS" panose="030F0702030302020204" pitchFamily="66" charset="0"/>
                </a:rPr>
                <a:t>0</a:t>
              </a:r>
            </a:p>
          </p:txBody>
        </p:sp>
        <p:sp>
          <p:nvSpPr>
            <p:cNvPr id="107" name="Line 78">
              <a:extLst>
                <a:ext uri="{FF2B5EF4-FFF2-40B4-BE49-F238E27FC236}">
                  <a16:creationId xmlns:a16="http://schemas.microsoft.com/office/drawing/2014/main" id="{78C32CA8-A5DF-41D1-AC16-AB47E3417994}"/>
                </a:ext>
              </a:extLst>
            </p:cNvPr>
            <p:cNvSpPr>
              <a:spLocks noChangeShapeType="1"/>
            </p:cNvSpPr>
            <p:nvPr/>
          </p:nvSpPr>
          <p:spPr bwMode="auto">
            <a:xfrm>
              <a:off x="3833" y="1498"/>
              <a:ext cx="672"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8" name="Text Box 79">
              <a:extLst>
                <a:ext uri="{FF2B5EF4-FFF2-40B4-BE49-F238E27FC236}">
                  <a16:creationId xmlns:a16="http://schemas.microsoft.com/office/drawing/2014/main" id="{BB5A5687-1000-451B-A304-B71F3E693A13}"/>
                </a:ext>
              </a:extLst>
            </p:cNvPr>
            <p:cNvSpPr txBox="1">
              <a:spLocks noChangeArrowheads="1"/>
            </p:cNvSpPr>
            <p:nvPr/>
          </p:nvSpPr>
          <p:spPr bwMode="auto">
            <a:xfrm>
              <a:off x="3806" y="1322"/>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Comic Sans MS" panose="030F0702030302020204" pitchFamily="66" charset="0"/>
                </a:rPr>
                <a:t>分组</a:t>
              </a:r>
              <a:r>
                <a:rPr lang="en-US" altLang="zh-CN" sz="1400" b="1">
                  <a:latin typeface="Comic Sans MS" panose="030F0702030302020204" pitchFamily="66" charset="0"/>
                </a:rPr>
                <a:t>1</a:t>
              </a:r>
            </a:p>
          </p:txBody>
        </p:sp>
        <p:sp>
          <p:nvSpPr>
            <p:cNvPr id="109" name="Line 80">
              <a:extLst>
                <a:ext uri="{FF2B5EF4-FFF2-40B4-BE49-F238E27FC236}">
                  <a16:creationId xmlns:a16="http://schemas.microsoft.com/office/drawing/2014/main" id="{336EBCFD-E388-4740-B607-0BE932078553}"/>
                </a:ext>
              </a:extLst>
            </p:cNvPr>
            <p:cNvSpPr>
              <a:spLocks noChangeShapeType="1"/>
            </p:cNvSpPr>
            <p:nvPr/>
          </p:nvSpPr>
          <p:spPr bwMode="auto">
            <a:xfrm>
              <a:off x="3833" y="1738"/>
              <a:ext cx="672"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0" name="Text Box 81">
              <a:extLst>
                <a:ext uri="{FF2B5EF4-FFF2-40B4-BE49-F238E27FC236}">
                  <a16:creationId xmlns:a16="http://schemas.microsoft.com/office/drawing/2014/main" id="{7633BFFE-D65E-44F0-9455-C1DE3BFFD64A}"/>
                </a:ext>
              </a:extLst>
            </p:cNvPr>
            <p:cNvSpPr txBox="1">
              <a:spLocks noChangeArrowheads="1"/>
            </p:cNvSpPr>
            <p:nvPr/>
          </p:nvSpPr>
          <p:spPr bwMode="auto">
            <a:xfrm>
              <a:off x="3806" y="1562"/>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Comic Sans MS" panose="030F0702030302020204" pitchFamily="66" charset="0"/>
                </a:rPr>
                <a:t>分组</a:t>
              </a:r>
              <a:r>
                <a:rPr lang="en-US" altLang="zh-CN" sz="1400" b="1">
                  <a:latin typeface="Comic Sans MS" panose="030F0702030302020204" pitchFamily="66" charset="0"/>
                </a:rPr>
                <a:t>2</a:t>
              </a:r>
            </a:p>
          </p:txBody>
        </p:sp>
        <p:sp>
          <p:nvSpPr>
            <p:cNvPr id="111" name="Line 82">
              <a:extLst>
                <a:ext uri="{FF2B5EF4-FFF2-40B4-BE49-F238E27FC236}">
                  <a16:creationId xmlns:a16="http://schemas.microsoft.com/office/drawing/2014/main" id="{73AA459D-03D8-429D-813A-0B5A593755C0}"/>
                </a:ext>
              </a:extLst>
            </p:cNvPr>
            <p:cNvSpPr>
              <a:spLocks noChangeShapeType="1"/>
            </p:cNvSpPr>
            <p:nvPr/>
          </p:nvSpPr>
          <p:spPr bwMode="auto">
            <a:xfrm flipH="1">
              <a:off x="3924" y="1402"/>
              <a:ext cx="602" cy="448"/>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2" name="Text Box 83">
              <a:extLst>
                <a:ext uri="{FF2B5EF4-FFF2-40B4-BE49-F238E27FC236}">
                  <a16:creationId xmlns:a16="http://schemas.microsoft.com/office/drawing/2014/main" id="{4FEC8D51-74D3-46AB-BDCE-ED0075AF3BAD}"/>
                </a:ext>
              </a:extLst>
            </p:cNvPr>
            <p:cNvSpPr txBox="1">
              <a:spLocks noChangeArrowheads="1"/>
            </p:cNvSpPr>
            <p:nvPr/>
          </p:nvSpPr>
          <p:spPr bwMode="auto">
            <a:xfrm>
              <a:off x="3732" y="1754"/>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solidFill>
                    <a:srgbClr val="FF0000"/>
                  </a:solidFill>
                  <a:latin typeface="宋体" panose="02010600030101010101" pitchFamily="2" charset="-122"/>
                </a:rPr>
                <a:t>×</a:t>
              </a:r>
            </a:p>
          </p:txBody>
        </p:sp>
        <p:sp>
          <p:nvSpPr>
            <p:cNvPr id="113" name="Line 84">
              <a:extLst>
                <a:ext uri="{FF2B5EF4-FFF2-40B4-BE49-F238E27FC236}">
                  <a16:creationId xmlns:a16="http://schemas.microsoft.com/office/drawing/2014/main" id="{CFB32465-9A16-4D58-8A11-A089FD91E915}"/>
                </a:ext>
              </a:extLst>
            </p:cNvPr>
            <p:cNvSpPr>
              <a:spLocks noChangeShapeType="1"/>
            </p:cNvSpPr>
            <p:nvPr/>
          </p:nvSpPr>
          <p:spPr bwMode="auto">
            <a:xfrm flipH="1">
              <a:off x="4020" y="1642"/>
              <a:ext cx="494" cy="352"/>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4" name="Text Box 85">
              <a:extLst>
                <a:ext uri="{FF2B5EF4-FFF2-40B4-BE49-F238E27FC236}">
                  <a16:creationId xmlns:a16="http://schemas.microsoft.com/office/drawing/2014/main" id="{16338363-B27E-4DFD-82B3-67EFD193122B}"/>
                </a:ext>
              </a:extLst>
            </p:cNvPr>
            <p:cNvSpPr txBox="1">
              <a:spLocks noChangeArrowheads="1"/>
            </p:cNvSpPr>
            <p:nvPr/>
          </p:nvSpPr>
          <p:spPr bwMode="auto">
            <a:xfrm>
              <a:off x="3780" y="1898"/>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solidFill>
                    <a:srgbClr val="FF0000"/>
                  </a:solidFill>
                  <a:latin typeface="宋体" panose="02010600030101010101" pitchFamily="2" charset="-122"/>
                </a:rPr>
                <a:t>×</a:t>
              </a:r>
            </a:p>
          </p:txBody>
        </p:sp>
        <p:sp>
          <p:nvSpPr>
            <p:cNvPr id="115" name="Line 86">
              <a:extLst>
                <a:ext uri="{FF2B5EF4-FFF2-40B4-BE49-F238E27FC236}">
                  <a16:creationId xmlns:a16="http://schemas.microsoft.com/office/drawing/2014/main" id="{1FAEDD2F-4691-4987-81F5-9275FE14188F}"/>
                </a:ext>
              </a:extLst>
            </p:cNvPr>
            <p:cNvSpPr>
              <a:spLocks noChangeShapeType="1"/>
            </p:cNvSpPr>
            <p:nvPr/>
          </p:nvSpPr>
          <p:spPr bwMode="auto">
            <a:xfrm flipH="1">
              <a:off x="4116" y="1882"/>
              <a:ext cx="398" cy="256"/>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6" name="Text Box 87">
              <a:extLst>
                <a:ext uri="{FF2B5EF4-FFF2-40B4-BE49-F238E27FC236}">
                  <a16:creationId xmlns:a16="http://schemas.microsoft.com/office/drawing/2014/main" id="{BB322684-EDE0-4D3A-9A43-3B102E57889A}"/>
                </a:ext>
              </a:extLst>
            </p:cNvPr>
            <p:cNvSpPr txBox="1">
              <a:spLocks noChangeArrowheads="1"/>
            </p:cNvSpPr>
            <p:nvPr/>
          </p:nvSpPr>
          <p:spPr bwMode="auto">
            <a:xfrm>
              <a:off x="3924" y="204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solidFill>
                    <a:srgbClr val="FF0000"/>
                  </a:solidFill>
                  <a:latin typeface="宋体" panose="02010600030101010101" pitchFamily="2" charset="-122"/>
                </a:rPr>
                <a:t>×</a:t>
              </a:r>
            </a:p>
          </p:txBody>
        </p:sp>
        <p:sp>
          <p:nvSpPr>
            <p:cNvPr id="117" name="Text Box 88">
              <a:extLst>
                <a:ext uri="{FF2B5EF4-FFF2-40B4-BE49-F238E27FC236}">
                  <a16:creationId xmlns:a16="http://schemas.microsoft.com/office/drawing/2014/main" id="{C9AB9CFC-5DC1-442C-A2F8-22FD9E5B83C6}"/>
                </a:ext>
              </a:extLst>
            </p:cNvPr>
            <p:cNvSpPr txBox="1">
              <a:spLocks noChangeArrowheads="1"/>
            </p:cNvSpPr>
            <p:nvPr/>
          </p:nvSpPr>
          <p:spPr bwMode="auto">
            <a:xfrm>
              <a:off x="2990" y="2243"/>
              <a:ext cx="8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Comic Sans MS" panose="030F0702030302020204" pitchFamily="66" charset="0"/>
                </a:rPr>
                <a:t>0 1 2 3 0 1 2</a:t>
              </a:r>
            </a:p>
          </p:txBody>
        </p:sp>
        <p:sp>
          <p:nvSpPr>
            <p:cNvPr id="118" name="Rectangle 89">
              <a:extLst>
                <a:ext uri="{FF2B5EF4-FFF2-40B4-BE49-F238E27FC236}">
                  <a16:creationId xmlns:a16="http://schemas.microsoft.com/office/drawing/2014/main" id="{926A47A4-8AB4-442A-A039-27E161F2CE20}"/>
                </a:ext>
              </a:extLst>
            </p:cNvPr>
            <p:cNvSpPr>
              <a:spLocks noChangeArrowheads="1"/>
            </p:cNvSpPr>
            <p:nvPr/>
          </p:nvSpPr>
          <p:spPr bwMode="auto">
            <a:xfrm>
              <a:off x="2998" y="2234"/>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9" name="Text Box 90">
              <a:extLst>
                <a:ext uri="{FF2B5EF4-FFF2-40B4-BE49-F238E27FC236}">
                  <a16:creationId xmlns:a16="http://schemas.microsoft.com/office/drawing/2014/main" id="{D6B5D540-9133-45E2-A6D9-3B883B30A4F2}"/>
                </a:ext>
              </a:extLst>
            </p:cNvPr>
            <p:cNvSpPr txBox="1">
              <a:spLocks noChangeArrowheads="1"/>
            </p:cNvSpPr>
            <p:nvPr/>
          </p:nvSpPr>
          <p:spPr bwMode="auto">
            <a:xfrm>
              <a:off x="2950" y="1994"/>
              <a:ext cx="8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Comic Sans MS" panose="030F0702030302020204" pitchFamily="66" charset="0"/>
                </a:rPr>
                <a:t>超时重传分组</a:t>
              </a:r>
              <a:r>
                <a:rPr lang="en-US" altLang="zh-CN" sz="1400" b="1">
                  <a:latin typeface="Comic Sans MS" panose="030F0702030302020204" pitchFamily="66" charset="0"/>
                </a:rPr>
                <a:t>0</a:t>
              </a:r>
            </a:p>
          </p:txBody>
        </p:sp>
        <p:sp>
          <p:nvSpPr>
            <p:cNvPr id="120" name="Line 91">
              <a:extLst>
                <a:ext uri="{FF2B5EF4-FFF2-40B4-BE49-F238E27FC236}">
                  <a16:creationId xmlns:a16="http://schemas.microsoft.com/office/drawing/2014/main" id="{935847E2-CE72-430B-A239-E1E7681B29EB}"/>
                </a:ext>
              </a:extLst>
            </p:cNvPr>
            <p:cNvSpPr>
              <a:spLocks noChangeShapeType="1"/>
            </p:cNvSpPr>
            <p:nvPr/>
          </p:nvSpPr>
          <p:spPr bwMode="auto">
            <a:xfrm>
              <a:off x="3854" y="2330"/>
              <a:ext cx="672"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1" name="Text Box 92">
              <a:extLst>
                <a:ext uri="{FF2B5EF4-FFF2-40B4-BE49-F238E27FC236}">
                  <a16:creationId xmlns:a16="http://schemas.microsoft.com/office/drawing/2014/main" id="{C70A01B2-AE55-4D23-8C91-4D0CA39F7FFA}"/>
                </a:ext>
              </a:extLst>
            </p:cNvPr>
            <p:cNvSpPr txBox="1">
              <a:spLocks noChangeArrowheads="1"/>
            </p:cNvSpPr>
            <p:nvPr/>
          </p:nvSpPr>
          <p:spPr bwMode="auto">
            <a:xfrm>
              <a:off x="3902" y="2234"/>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Comic Sans MS" panose="030F0702030302020204" pitchFamily="66" charset="0"/>
                </a:rPr>
                <a:t>分组</a:t>
              </a:r>
              <a:r>
                <a:rPr lang="en-US" altLang="zh-CN" sz="1400" b="1">
                  <a:latin typeface="Comic Sans MS" panose="030F0702030302020204" pitchFamily="66" charset="0"/>
                </a:rPr>
                <a:t>0</a:t>
              </a:r>
            </a:p>
          </p:txBody>
        </p:sp>
        <p:sp>
          <p:nvSpPr>
            <p:cNvPr id="122" name="Text Box 93">
              <a:extLst>
                <a:ext uri="{FF2B5EF4-FFF2-40B4-BE49-F238E27FC236}">
                  <a16:creationId xmlns:a16="http://schemas.microsoft.com/office/drawing/2014/main" id="{B36BE1F0-AD20-45F6-AC01-62423E787AF4}"/>
                </a:ext>
              </a:extLst>
            </p:cNvPr>
            <p:cNvSpPr txBox="1">
              <a:spLocks noChangeArrowheads="1"/>
            </p:cNvSpPr>
            <p:nvPr/>
          </p:nvSpPr>
          <p:spPr bwMode="auto">
            <a:xfrm>
              <a:off x="4718" y="2282"/>
              <a:ext cx="74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Comic Sans MS" panose="030F0702030302020204" pitchFamily="66" charset="0"/>
                </a:rPr>
                <a:t>接收具有</a:t>
              </a:r>
            </a:p>
            <a:p>
              <a:pPr algn="ctr"/>
              <a:r>
                <a:rPr lang="zh-CN" altLang="en-US" sz="1400" b="1">
                  <a:latin typeface="Comic Sans MS" panose="030F0702030302020204" pitchFamily="66" charset="0"/>
                </a:rPr>
                <a:t>序号</a:t>
              </a:r>
              <a:r>
                <a:rPr lang="en-US" altLang="zh-CN" sz="1400" b="1">
                  <a:latin typeface="Comic Sans MS" panose="030F0702030302020204" pitchFamily="66" charset="0"/>
                </a:rPr>
                <a:t>0</a:t>
              </a:r>
              <a:r>
                <a:rPr lang="zh-CN" altLang="en-US" sz="1400" b="1">
                  <a:latin typeface="Comic Sans MS" panose="030F0702030302020204" pitchFamily="66" charset="0"/>
                </a:rPr>
                <a:t>的分组</a:t>
              </a:r>
            </a:p>
          </p:txBody>
        </p:sp>
        <p:sp>
          <p:nvSpPr>
            <p:cNvPr id="123" name="Text Box 94">
              <a:extLst>
                <a:ext uri="{FF2B5EF4-FFF2-40B4-BE49-F238E27FC236}">
                  <a16:creationId xmlns:a16="http://schemas.microsoft.com/office/drawing/2014/main" id="{9D36B874-5F3F-4B44-911A-DF3CCC85CFE6}"/>
                </a:ext>
              </a:extLst>
            </p:cNvPr>
            <p:cNvSpPr txBox="1">
              <a:spLocks noChangeArrowheads="1"/>
            </p:cNvSpPr>
            <p:nvPr/>
          </p:nvSpPr>
          <p:spPr bwMode="auto">
            <a:xfrm>
              <a:off x="4331" y="1314"/>
              <a:ext cx="40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Comic Sans MS" panose="030F0702030302020204" pitchFamily="66" charset="0"/>
                </a:rPr>
                <a:t>ACK0</a:t>
              </a:r>
            </a:p>
          </p:txBody>
        </p:sp>
        <p:sp>
          <p:nvSpPr>
            <p:cNvPr id="124" name="Text Box 95">
              <a:extLst>
                <a:ext uri="{FF2B5EF4-FFF2-40B4-BE49-F238E27FC236}">
                  <a16:creationId xmlns:a16="http://schemas.microsoft.com/office/drawing/2014/main" id="{77D6E467-E68F-4774-A67E-0606B5D9BA36}"/>
                </a:ext>
              </a:extLst>
            </p:cNvPr>
            <p:cNvSpPr txBox="1">
              <a:spLocks noChangeArrowheads="1"/>
            </p:cNvSpPr>
            <p:nvPr/>
          </p:nvSpPr>
          <p:spPr bwMode="auto">
            <a:xfrm>
              <a:off x="4321" y="1554"/>
              <a:ext cx="40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Comic Sans MS" panose="030F0702030302020204" pitchFamily="66" charset="0"/>
                </a:rPr>
                <a:t>ACK1</a:t>
              </a:r>
            </a:p>
          </p:txBody>
        </p:sp>
        <p:sp>
          <p:nvSpPr>
            <p:cNvPr id="125" name="Text Box 96">
              <a:extLst>
                <a:ext uri="{FF2B5EF4-FFF2-40B4-BE49-F238E27FC236}">
                  <a16:creationId xmlns:a16="http://schemas.microsoft.com/office/drawing/2014/main" id="{5413979A-0B5A-4E96-A0CA-0BE35DC28E71}"/>
                </a:ext>
              </a:extLst>
            </p:cNvPr>
            <p:cNvSpPr txBox="1">
              <a:spLocks noChangeArrowheads="1"/>
            </p:cNvSpPr>
            <p:nvPr/>
          </p:nvSpPr>
          <p:spPr bwMode="auto">
            <a:xfrm>
              <a:off x="4329" y="1786"/>
              <a:ext cx="40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Comic Sans MS" panose="030F0702030302020204" pitchFamily="66" charset="0"/>
                </a:rPr>
                <a:t>ACK2</a:t>
              </a:r>
            </a:p>
          </p:txBody>
        </p:sp>
        <p:sp>
          <p:nvSpPr>
            <p:cNvPr id="126" name="Text Box 97">
              <a:extLst>
                <a:ext uri="{FF2B5EF4-FFF2-40B4-BE49-F238E27FC236}">
                  <a16:creationId xmlns:a16="http://schemas.microsoft.com/office/drawing/2014/main" id="{BA444380-CF99-49C2-BABE-9B0E4845E8BC}"/>
                </a:ext>
              </a:extLst>
            </p:cNvPr>
            <p:cNvSpPr txBox="1">
              <a:spLocks noChangeArrowheads="1"/>
            </p:cNvSpPr>
            <p:nvPr/>
          </p:nvSpPr>
          <p:spPr bwMode="auto">
            <a:xfrm>
              <a:off x="3922" y="2618"/>
              <a:ext cx="136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dirty="0">
                  <a:latin typeface="Comic Sans MS" panose="030F0702030302020204" pitchFamily="66" charset="0"/>
                </a:rPr>
                <a:t>（</a:t>
              </a:r>
              <a:r>
                <a:rPr lang="en-US" altLang="zh-CN" sz="1400" b="1" dirty="0">
                  <a:latin typeface="Comic Sans MS" panose="030F0702030302020204" pitchFamily="66" charset="0"/>
                </a:rPr>
                <a:t>a</a:t>
              </a:r>
              <a:r>
                <a:rPr lang="zh-CN" altLang="en-US" sz="1400" b="1" dirty="0">
                  <a:latin typeface="Comic Sans MS" panose="030F0702030302020204" pitchFamily="66" charset="0"/>
                </a:rPr>
                <a:t>）</a:t>
              </a:r>
              <a:r>
                <a:rPr lang="en-US" altLang="zh-CN" sz="1400" b="1" dirty="0">
                  <a:latin typeface="Comic Sans MS" panose="030F0702030302020204" pitchFamily="66" charset="0"/>
                </a:rPr>
                <a:t>0</a:t>
              </a:r>
              <a:r>
                <a:rPr lang="zh-CN" altLang="en-US" sz="1400" b="1" dirty="0">
                  <a:latin typeface="Comic Sans MS" panose="030F0702030302020204" pitchFamily="66" charset="0"/>
                </a:rPr>
                <a:t>号分组为重传分组</a:t>
              </a:r>
              <a:endParaRPr lang="en-US" altLang="zh-CN" sz="1400" b="1" dirty="0">
                <a:latin typeface="Comic Sans MS" panose="030F0702030302020204" pitchFamily="66" charset="0"/>
              </a:endParaRPr>
            </a:p>
          </p:txBody>
        </p:sp>
        <p:sp>
          <p:nvSpPr>
            <p:cNvPr id="127" name="Text Box 98">
              <a:extLst>
                <a:ext uri="{FF2B5EF4-FFF2-40B4-BE49-F238E27FC236}">
                  <a16:creationId xmlns:a16="http://schemas.microsoft.com/office/drawing/2014/main" id="{FD689FC9-5B65-4C67-A5E8-7D93719CCB05}"/>
                </a:ext>
              </a:extLst>
            </p:cNvPr>
            <p:cNvSpPr txBox="1">
              <a:spLocks noChangeArrowheads="1"/>
            </p:cNvSpPr>
            <p:nvPr/>
          </p:nvSpPr>
          <p:spPr bwMode="auto">
            <a:xfrm>
              <a:off x="3054" y="890"/>
              <a:ext cx="6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Comic Sans MS" panose="030F0702030302020204" pitchFamily="66" charset="0"/>
                </a:rPr>
                <a:t>发送方窗口</a:t>
              </a:r>
            </a:p>
          </p:txBody>
        </p:sp>
        <p:sp>
          <p:nvSpPr>
            <p:cNvPr id="128" name="Text Box 99">
              <a:extLst>
                <a:ext uri="{FF2B5EF4-FFF2-40B4-BE49-F238E27FC236}">
                  <a16:creationId xmlns:a16="http://schemas.microsoft.com/office/drawing/2014/main" id="{EB3D5FC6-11B2-4F4B-A690-2FE332E91AFD}"/>
                </a:ext>
              </a:extLst>
            </p:cNvPr>
            <p:cNvSpPr txBox="1">
              <a:spLocks noChangeArrowheads="1"/>
            </p:cNvSpPr>
            <p:nvPr/>
          </p:nvSpPr>
          <p:spPr bwMode="auto">
            <a:xfrm>
              <a:off x="4734" y="890"/>
              <a:ext cx="6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Comic Sans MS" panose="030F0702030302020204" pitchFamily="66" charset="0"/>
                </a:rPr>
                <a:t>接收方窗口</a:t>
              </a:r>
            </a:p>
          </p:txBody>
        </p:sp>
        <p:sp>
          <p:nvSpPr>
            <p:cNvPr id="129" name="Line 100">
              <a:extLst>
                <a:ext uri="{FF2B5EF4-FFF2-40B4-BE49-F238E27FC236}">
                  <a16:creationId xmlns:a16="http://schemas.microsoft.com/office/drawing/2014/main" id="{9B32264A-8449-4401-8EE7-2611F7EFCFB3}"/>
                </a:ext>
              </a:extLst>
            </p:cNvPr>
            <p:cNvSpPr>
              <a:spLocks noChangeShapeType="1"/>
            </p:cNvSpPr>
            <p:nvPr/>
          </p:nvSpPr>
          <p:spPr bwMode="auto">
            <a:xfrm>
              <a:off x="2964" y="1082"/>
              <a:ext cx="816"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0" name="Line 101">
              <a:extLst>
                <a:ext uri="{FF2B5EF4-FFF2-40B4-BE49-F238E27FC236}">
                  <a16:creationId xmlns:a16="http://schemas.microsoft.com/office/drawing/2014/main" id="{38ADD06D-4D40-43C6-8969-7B3534D972F8}"/>
                </a:ext>
              </a:extLst>
            </p:cNvPr>
            <p:cNvSpPr>
              <a:spLocks noChangeShapeType="1"/>
            </p:cNvSpPr>
            <p:nvPr/>
          </p:nvSpPr>
          <p:spPr bwMode="auto">
            <a:xfrm>
              <a:off x="4644" y="1082"/>
              <a:ext cx="816" cy="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extLst>
      <p:ext uri="{BB962C8B-B14F-4D97-AF65-F5344CB8AC3E}">
        <p14:creationId xmlns:p14="http://schemas.microsoft.com/office/powerpoint/2010/main" val="365886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C5329D7-B589-46A6-B2D3-B315F749957C}"/>
              </a:ext>
            </a:extLst>
          </p:cNvPr>
          <p:cNvGrpSpPr/>
          <p:nvPr/>
        </p:nvGrpSpPr>
        <p:grpSpPr>
          <a:xfrm>
            <a:off x="260428" y="-340277"/>
            <a:ext cx="4048346" cy="1428589"/>
            <a:chOff x="551030" y="-368704"/>
            <a:chExt cx="4048346" cy="1428589"/>
          </a:xfrm>
        </p:grpSpPr>
        <p:grpSp>
          <p:nvGrpSpPr>
            <p:cNvPr id="3" name="组合 2">
              <a:extLst>
                <a:ext uri="{FF2B5EF4-FFF2-40B4-BE49-F238E27FC236}">
                  <a16:creationId xmlns:a16="http://schemas.microsoft.com/office/drawing/2014/main" id="{B3625C90-E7B4-4E6E-9ACB-361974D9C51A}"/>
                </a:ext>
              </a:extLst>
            </p:cNvPr>
            <p:cNvGrpSpPr/>
            <p:nvPr/>
          </p:nvGrpSpPr>
          <p:grpSpPr>
            <a:xfrm>
              <a:off x="1201632" y="303925"/>
              <a:ext cx="3397744" cy="709466"/>
              <a:chOff x="1839059" y="967769"/>
              <a:chExt cx="3397744" cy="709466"/>
            </a:xfrm>
          </p:grpSpPr>
          <p:sp>
            <p:nvSpPr>
              <p:cNvPr id="5" name="矩形: 圆角 30">
                <a:extLst>
                  <a:ext uri="{FF2B5EF4-FFF2-40B4-BE49-F238E27FC236}">
                    <a16:creationId xmlns:a16="http://schemas.microsoft.com/office/drawing/2014/main" id="{48DDC7E6-01C2-4C5C-B4D1-F7C598F89675}"/>
                  </a:ext>
                </a:extLst>
              </p:cNvPr>
              <p:cNvSpPr/>
              <p:nvPr/>
            </p:nvSpPr>
            <p:spPr>
              <a:xfrm>
                <a:off x="1839059" y="967769"/>
                <a:ext cx="339774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D9B5A0A4-C9B9-4EDC-AD28-AB9C72FF176F}"/>
                  </a:ext>
                </a:extLst>
              </p:cNvPr>
              <p:cNvSpPr txBox="1"/>
              <p:nvPr/>
            </p:nvSpPr>
            <p:spPr>
              <a:xfrm>
                <a:off x="2673077" y="1030904"/>
                <a:ext cx="21493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SR</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的窗口</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 name="图片 3">
              <a:extLst>
                <a:ext uri="{FF2B5EF4-FFF2-40B4-BE49-F238E27FC236}">
                  <a16:creationId xmlns:a16="http://schemas.microsoft.com/office/drawing/2014/main" id="{89418D89-6BD5-4D26-AA44-06510598AC4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88" name="Text Box 143">
            <a:extLst>
              <a:ext uri="{FF2B5EF4-FFF2-40B4-BE49-F238E27FC236}">
                <a16:creationId xmlns:a16="http://schemas.microsoft.com/office/drawing/2014/main" id="{071A0A3F-87F0-4AAB-A8C9-43FF8F4B4CA4}"/>
              </a:ext>
            </a:extLst>
          </p:cNvPr>
          <p:cNvSpPr txBox="1">
            <a:spLocks noChangeArrowheads="1"/>
          </p:cNvSpPr>
          <p:nvPr/>
        </p:nvSpPr>
        <p:spPr bwMode="auto">
          <a:xfrm>
            <a:off x="4563985" y="6279356"/>
            <a:ext cx="39195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FF0000"/>
                </a:solidFill>
                <a:latin typeface="楷体" panose="02010609060101010101" pitchFamily="49" charset="-122"/>
                <a:ea typeface="楷体" panose="02010609060101010101" pitchFamily="49" charset="-122"/>
              </a:rPr>
              <a:t>结论：接收方窗口≤</a:t>
            </a:r>
            <a:r>
              <a:rPr lang="en-US" altLang="zh-CN" sz="2800" dirty="0">
                <a:solidFill>
                  <a:srgbClr val="FF0000"/>
                </a:solidFill>
                <a:ea typeface="楷体" panose="02010609060101010101" pitchFamily="49" charset="-122"/>
                <a:cs typeface="Arial" panose="020B0604020202020204" pitchFamily="34" charset="0"/>
              </a:rPr>
              <a:t>2</a:t>
            </a:r>
            <a:r>
              <a:rPr lang="en-US" altLang="zh-CN" sz="2800" baseline="30000" dirty="0">
                <a:solidFill>
                  <a:srgbClr val="FF0000"/>
                </a:solidFill>
                <a:ea typeface="楷体" panose="02010609060101010101" pitchFamily="49" charset="-122"/>
                <a:cs typeface="Arial" panose="020B0604020202020204" pitchFamily="34" charset="0"/>
              </a:rPr>
              <a:t>k-1</a:t>
            </a:r>
          </a:p>
        </p:txBody>
      </p:sp>
      <p:sp>
        <p:nvSpPr>
          <p:cNvPr id="89" name="灯片编号占位符 88">
            <a:extLst>
              <a:ext uri="{FF2B5EF4-FFF2-40B4-BE49-F238E27FC236}">
                <a16:creationId xmlns:a16="http://schemas.microsoft.com/office/drawing/2014/main" id="{732F8CD7-914B-410E-9483-20B4BDEE0817}"/>
              </a:ext>
            </a:extLst>
          </p:cNvPr>
          <p:cNvSpPr>
            <a:spLocks noGrp="1"/>
          </p:cNvSpPr>
          <p:nvPr>
            <p:ph type="sldNum" sz="quarter" idx="12"/>
          </p:nvPr>
        </p:nvSpPr>
        <p:spPr/>
        <p:txBody>
          <a:bodyPr/>
          <a:lstStyle/>
          <a:p>
            <a:fld id="{91F2D4EF-46D4-4764-B373-FC59CD1D281E}" type="slidenum">
              <a:rPr lang="zh-CN" altLang="en-US" smtClean="0"/>
              <a:t>83</a:t>
            </a:fld>
            <a:endParaRPr lang="zh-CN" altLang="en-US"/>
          </a:p>
        </p:txBody>
      </p:sp>
      <p:sp>
        <p:nvSpPr>
          <p:cNvPr id="50" name="Rectangle 4">
            <a:extLst>
              <a:ext uri="{FF2B5EF4-FFF2-40B4-BE49-F238E27FC236}">
                <a16:creationId xmlns:a16="http://schemas.microsoft.com/office/drawing/2014/main" id="{00D4DFCE-6964-4B09-AFB1-1BCF026A4E0D}"/>
              </a:ext>
            </a:extLst>
          </p:cNvPr>
          <p:cNvSpPr>
            <a:spLocks noChangeArrowheads="1"/>
          </p:cNvSpPr>
          <p:nvPr/>
        </p:nvSpPr>
        <p:spPr bwMode="auto">
          <a:xfrm>
            <a:off x="395288" y="1125537"/>
            <a:ext cx="4489372" cy="4977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accent1"/>
              </a:buClr>
              <a:buSzPct val="65000"/>
              <a:buFont typeface="Wingdings" panose="05000000000000000000" pitchFamily="2" charset="2"/>
              <a:buChar char="n"/>
            </a:pPr>
            <a:r>
              <a:rPr lang="zh-CN" altLang="en-US" sz="2000" dirty="0">
                <a:latin typeface="楷体" panose="02010609060101010101" pitchFamily="49" charset="-122"/>
                <a:ea typeface="楷体" panose="02010609060101010101" pitchFamily="49" charset="-122"/>
              </a:rPr>
              <a:t>第二种情况</a:t>
            </a:r>
            <a:endParaRPr lang="en-US" altLang="zh-CN" sz="2000" dirty="0">
              <a:latin typeface="楷体" panose="02010609060101010101" pitchFamily="49" charset="-122"/>
              <a:ea typeface="楷体" panose="02010609060101010101" pitchFamily="49" charset="-122"/>
            </a:endParaRPr>
          </a:p>
          <a:p>
            <a:pPr>
              <a:spcBef>
                <a:spcPct val="20000"/>
              </a:spcBef>
              <a:buClr>
                <a:schemeClr val="accent1"/>
              </a:buClr>
              <a:buSzPct val="65000"/>
              <a:buFont typeface="Wingdings" panose="05000000000000000000" pitchFamily="2" charset="2"/>
              <a:buChar char="n"/>
            </a:pPr>
            <a:r>
              <a:rPr lang="zh-CN" altLang="en-US" sz="2000" dirty="0">
                <a:latin typeface="楷体" panose="02010609060101010101" pitchFamily="49" charset="-122"/>
                <a:ea typeface="楷体" panose="02010609060101010101" pitchFamily="49" charset="-122"/>
              </a:rPr>
              <a:t>接受方</a:t>
            </a:r>
          </a:p>
          <a:p>
            <a:pPr lvl="1">
              <a:spcBef>
                <a:spcPct val="20000"/>
              </a:spcBef>
              <a:buClr>
                <a:schemeClr val="accent1"/>
              </a:buClr>
              <a:buSzPct val="65000"/>
              <a:buFont typeface="Wingdings" panose="05000000000000000000" pitchFamily="2" charset="2"/>
              <a:buChar char="n"/>
            </a:pPr>
            <a:r>
              <a:rPr lang="zh-CN" altLang="en-US" sz="2000" dirty="0">
                <a:latin typeface="楷体" panose="02010609060101010101" pitchFamily="49" charset="-122"/>
                <a:ea typeface="楷体" panose="02010609060101010101" pitchFamily="49" charset="-122"/>
              </a:rPr>
              <a:t>按序收到分组</a:t>
            </a:r>
            <a:r>
              <a:rPr lang="en-US" altLang="zh-CN" sz="2000" dirty="0">
                <a:latin typeface="楷体" panose="02010609060101010101" pitchFamily="49" charset="-122"/>
                <a:ea typeface="楷体" panose="02010609060101010101" pitchFamily="49" charset="-122"/>
              </a:rPr>
              <a:t>0, 1, 2</a:t>
            </a:r>
          </a:p>
          <a:p>
            <a:pPr lvl="1">
              <a:spcBef>
                <a:spcPct val="20000"/>
              </a:spcBef>
              <a:buClr>
                <a:schemeClr val="accent1"/>
              </a:buClr>
              <a:buSzPct val="65000"/>
              <a:buFont typeface="Wingdings" panose="05000000000000000000" pitchFamily="2" charset="2"/>
              <a:buChar char="n"/>
            </a:pPr>
            <a:r>
              <a:rPr lang="zh-CN" altLang="en-US" sz="2000" dirty="0">
                <a:latin typeface="楷体" panose="02010609060101010101" pitchFamily="49" charset="-122"/>
                <a:ea typeface="楷体" panose="02010609060101010101" pitchFamily="49" charset="-122"/>
              </a:rPr>
              <a:t>接受窗口移动</a:t>
            </a: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位</a:t>
            </a:r>
          </a:p>
          <a:p>
            <a:pPr>
              <a:spcBef>
                <a:spcPct val="20000"/>
              </a:spcBef>
              <a:buClr>
                <a:schemeClr val="accent1"/>
              </a:buClr>
              <a:buSzPct val="65000"/>
              <a:buFont typeface="Wingdings" panose="05000000000000000000" pitchFamily="2" charset="2"/>
              <a:buChar char="n"/>
            </a:pPr>
            <a:r>
              <a:rPr lang="zh-CN" altLang="en-US" sz="2000" dirty="0">
                <a:latin typeface="楷体" panose="02010609060101010101" pitchFamily="49" charset="-122"/>
                <a:ea typeface="楷体" panose="02010609060101010101" pitchFamily="49" charset="-122"/>
              </a:rPr>
              <a:t>发送方</a:t>
            </a:r>
          </a:p>
          <a:p>
            <a:pPr lvl="1">
              <a:spcBef>
                <a:spcPct val="20000"/>
              </a:spcBef>
              <a:buClr>
                <a:schemeClr val="accent1"/>
              </a:buClr>
              <a:buSzPct val="65000"/>
              <a:buFont typeface="Wingdings" panose="05000000000000000000" pitchFamily="2" charset="2"/>
              <a:buChar char="n"/>
            </a:pPr>
            <a:r>
              <a:rPr lang="zh-CN" altLang="en-US" sz="2000" dirty="0">
                <a:latin typeface="楷体" panose="02010609060101010101" pitchFamily="49" charset="-122"/>
                <a:ea typeface="楷体" panose="02010609060101010101" pitchFamily="49" charset="-122"/>
              </a:rPr>
              <a:t>收到</a:t>
            </a:r>
            <a:r>
              <a:rPr lang="en-US" altLang="zh-CN" sz="2000" dirty="0">
                <a:latin typeface="楷体" panose="02010609060101010101" pitchFamily="49" charset="-122"/>
                <a:ea typeface="楷体" panose="02010609060101010101" pitchFamily="49" charset="-122"/>
              </a:rPr>
              <a:t>ACK0</a:t>
            </a:r>
            <a:r>
              <a:rPr lang="zh-CN" altLang="en-US" sz="2000" dirty="0">
                <a:latin typeface="楷体" panose="02010609060101010101" pitchFamily="49" charset="-122"/>
                <a:ea typeface="楷体" panose="02010609060101010101" pitchFamily="49" charset="-122"/>
              </a:rPr>
              <a:t>，窗口移动</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位，发送分组</a:t>
            </a: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，但分组</a:t>
            </a: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丢失</a:t>
            </a:r>
          </a:p>
          <a:p>
            <a:pPr lvl="1">
              <a:spcBef>
                <a:spcPct val="20000"/>
              </a:spcBef>
              <a:buClr>
                <a:schemeClr val="accent1"/>
              </a:buClr>
              <a:buSzPct val="65000"/>
              <a:buFont typeface="Wingdings" panose="05000000000000000000" pitchFamily="2" charset="2"/>
              <a:buChar char="n"/>
            </a:pPr>
            <a:r>
              <a:rPr lang="zh-CN" altLang="en-US" sz="2000" dirty="0">
                <a:latin typeface="楷体" panose="02010609060101010101" pitchFamily="49" charset="-122"/>
                <a:ea typeface="楷体" panose="02010609060101010101" pitchFamily="49" charset="-122"/>
              </a:rPr>
              <a:t>收到</a:t>
            </a:r>
            <a:r>
              <a:rPr lang="en-US" altLang="zh-CN" sz="2000" dirty="0">
                <a:latin typeface="楷体" panose="02010609060101010101" pitchFamily="49" charset="-122"/>
                <a:ea typeface="楷体" panose="02010609060101010101" pitchFamily="49" charset="-122"/>
              </a:rPr>
              <a:t>ACK1</a:t>
            </a:r>
            <a:r>
              <a:rPr lang="zh-CN" altLang="en-US" sz="2000" dirty="0">
                <a:latin typeface="楷体" panose="02010609060101010101" pitchFamily="49" charset="-122"/>
                <a:ea typeface="楷体" panose="02010609060101010101" pitchFamily="49" charset="-122"/>
              </a:rPr>
              <a:t>，窗口移动</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位，发送分组</a:t>
            </a:r>
            <a:r>
              <a:rPr lang="en-US" altLang="zh-CN" sz="2000" dirty="0">
                <a:latin typeface="楷体" panose="02010609060101010101" pitchFamily="49" charset="-122"/>
                <a:ea typeface="楷体" panose="02010609060101010101" pitchFamily="49" charset="-122"/>
              </a:rPr>
              <a:t>0</a:t>
            </a:r>
          </a:p>
          <a:p>
            <a:pPr>
              <a:spcBef>
                <a:spcPct val="20000"/>
              </a:spcBef>
              <a:buClr>
                <a:schemeClr val="accent1"/>
              </a:buClr>
              <a:buSzPct val="65000"/>
              <a:buFont typeface="Wingdings" panose="05000000000000000000" pitchFamily="2" charset="2"/>
              <a:buChar char="n"/>
            </a:pPr>
            <a:r>
              <a:rPr lang="zh-CN" altLang="en-US" sz="2000" dirty="0">
                <a:latin typeface="楷体" panose="02010609060101010101" pitchFamily="49" charset="-122"/>
                <a:ea typeface="楷体" panose="02010609060101010101" pitchFamily="49" charset="-122"/>
              </a:rPr>
              <a:t>这是接受方在窗口太大时的两难：</a:t>
            </a:r>
            <a:r>
              <a:rPr lang="zh-CN" altLang="en-US" sz="2000" dirty="0">
                <a:solidFill>
                  <a:srgbClr val="FF0000"/>
                </a:solidFill>
                <a:latin typeface="楷体" panose="02010609060101010101" pitchFamily="49" charset="-122"/>
                <a:ea typeface="楷体" panose="02010609060101010101" pitchFamily="49" charset="-122"/>
              </a:rPr>
              <a:t>最后收到的分组</a:t>
            </a:r>
            <a:r>
              <a:rPr lang="en-US" altLang="zh-CN" sz="2000" dirty="0">
                <a:solidFill>
                  <a:srgbClr val="FF0000"/>
                </a:solidFill>
                <a:latin typeface="楷体" panose="02010609060101010101" pitchFamily="49" charset="-122"/>
                <a:ea typeface="楷体" panose="02010609060101010101" pitchFamily="49" charset="-122"/>
              </a:rPr>
              <a:t>0</a:t>
            </a:r>
            <a:r>
              <a:rPr lang="zh-CN" altLang="en-US" sz="2000" dirty="0">
                <a:solidFill>
                  <a:srgbClr val="FF0000"/>
                </a:solidFill>
                <a:latin typeface="楷体" panose="02010609060101010101" pitchFamily="49" charset="-122"/>
                <a:ea typeface="楷体" panose="02010609060101010101" pitchFamily="49" charset="-122"/>
              </a:rPr>
              <a:t>是新的分组还是重传的？（接受方无法判断是情况一还是二）</a:t>
            </a:r>
          </a:p>
          <a:p>
            <a:pPr>
              <a:spcBef>
                <a:spcPct val="20000"/>
              </a:spcBef>
              <a:buClr>
                <a:schemeClr val="accent1"/>
              </a:buClr>
              <a:buSzPct val="65000"/>
              <a:buFont typeface="Wingdings" panose="05000000000000000000" pitchFamily="2" charset="2"/>
              <a:buChar char="n"/>
            </a:pPr>
            <a:r>
              <a:rPr lang="zh-CN" altLang="en-US" sz="2000" dirty="0">
                <a:solidFill>
                  <a:srgbClr val="FF0000"/>
                </a:solidFill>
                <a:latin typeface="楷体" panose="02010609060101010101" pitchFamily="49" charset="-122"/>
                <a:ea typeface="楷体" panose="02010609060101010101" pitchFamily="49" charset="-122"/>
              </a:rPr>
              <a:t>原因：窗口太大</a:t>
            </a:r>
          </a:p>
        </p:txBody>
      </p:sp>
      <p:grpSp>
        <p:nvGrpSpPr>
          <p:cNvPr id="51" name="Group 87">
            <a:extLst>
              <a:ext uri="{FF2B5EF4-FFF2-40B4-BE49-F238E27FC236}">
                <a16:creationId xmlns:a16="http://schemas.microsoft.com/office/drawing/2014/main" id="{6594F534-2466-46AC-8AAB-534D918CE81E}"/>
              </a:ext>
            </a:extLst>
          </p:cNvPr>
          <p:cNvGrpSpPr>
            <a:grpSpLocks/>
          </p:cNvGrpSpPr>
          <p:nvPr/>
        </p:nvGrpSpPr>
        <p:grpSpPr bwMode="auto">
          <a:xfrm>
            <a:off x="5727959" y="1389063"/>
            <a:ext cx="4114800" cy="3048000"/>
            <a:chOff x="2925" y="875"/>
            <a:chExt cx="2592" cy="1920"/>
          </a:xfrm>
        </p:grpSpPr>
        <p:sp>
          <p:nvSpPr>
            <p:cNvPr id="52" name="Text Box 104">
              <a:extLst>
                <a:ext uri="{FF2B5EF4-FFF2-40B4-BE49-F238E27FC236}">
                  <a16:creationId xmlns:a16="http://schemas.microsoft.com/office/drawing/2014/main" id="{6EA09AF4-F286-46EB-9FCC-2BE4C540BEE8}"/>
                </a:ext>
              </a:extLst>
            </p:cNvPr>
            <p:cNvSpPr txBox="1">
              <a:spLocks noChangeArrowheads="1"/>
            </p:cNvSpPr>
            <p:nvPr/>
          </p:nvSpPr>
          <p:spPr bwMode="auto">
            <a:xfrm>
              <a:off x="2943" y="1156"/>
              <a:ext cx="8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Comic Sans MS" panose="030F0702030302020204" pitchFamily="66" charset="0"/>
                </a:rPr>
                <a:t>0 1 2 3 0 1 2</a:t>
              </a:r>
            </a:p>
          </p:txBody>
        </p:sp>
        <p:sp>
          <p:nvSpPr>
            <p:cNvPr id="53" name="Rectangle 105">
              <a:extLst>
                <a:ext uri="{FF2B5EF4-FFF2-40B4-BE49-F238E27FC236}">
                  <a16:creationId xmlns:a16="http://schemas.microsoft.com/office/drawing/2014/main" id="{4A1AFA4F-47A8-4E8D-8EE3-D677676536A1}"/>
                </a:ext>
              </a:extLst>
            </p:cNvPr>
            <p:cNvSpPr>
              <a:spLocks noChangeArrowheads="1"/>
            </p:cNvSpPr>
            <p:nvPr/>
          </p:nvSpPr>
          <p:spPr bwMode="auto">
            <a:xfrm>
              <a:off x="2951" y="1147"/>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4" name="Text Box 106">
              <a:extLst>
                <a:ext uri="{FF2B5EF4-FFF2-40B4-BE49-F238E27FC236}">
                  <a16:creationId xmlns:a16="http://schemas.microsoft.com/office/drawing/2014/main" id="{CE8D7268-288F-4C46-99B3-48499D3B5918}"/>
                </a:ext>
              </a:extLst>
            </p:cNvPr>
            <p:cNvSpPr txBox="1">
              <a:spLocks noChangeArrowheads="1"/>
            </p:cNvSpPr>
            <p:nvPr/>
          </p:nvSpPr>
          <p:spPr bwMode="auto">
            <a:xfrm>
              <a:off x="2951" y="1387"/>
              <a:ext cx="8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Comic Sans MS" panose="030F0702030302020204" pitchFamily="66" charset="0"/>
                </a:rPr>
                <a:t>0 1 2 3 0 1 2</a:t>
              </a:r>
            </a:p>
          </p:txBody>
        </p:sp>
        <p:sp>
          <p:nvSpPr>
            <p:cNvPr id="55" name="Rectangle 107">
              <a:extLst>
                <a:ext uri="{FF2B5EF4-FFF2-40B4-BE49-F238E27FC236}">
                  <a16:creationId xmlns:a16="http://schemas.microsoft.com/office/drawing/2014/main" id="{0B1A9B95-8B77-4F98-A612-E47FE74D6727}"/>
                </a:ext>
              </a:extLst>
            </p:cNvPr>
            <p:cNvSpPr>
              <a:spLocks noChangeArrowheads="1"/>
            </p:cNvSpPr>
            <p:nvPr/>
          </p:nvSpPr>
          <p:spPr bwMode="auto">
            <a:xfrm>
              <a:off x="2959" y="1378"/>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6" name="Text Box 108">
              <a:extLst>
                <a:ext uri="{FF2B5EF4-FFF2-40B4-BE49-F238E27FC236}">
                  <a16:creationId xmlns:a16="http://schemas.microsoft.com/office/drawing/2014/main" id="{7860F5C5-F51C-4C78-818E-F84767808C9C}"/>
                </a:ext>
              </a:extLst>
            </p:cNvPr>
            <p:cNvSpPr txBox="1">
              <a:spLocks noChangeArrowheads="1"/>
            </p:cNvSpPr>
            <p:nvPr/>
          </p:nvSpPr>
          <p:spPr bwMode="auto">
            <a:xfrm>
              <a:off x="2951" y="1627"/>
              <a:ext cx="8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Comic Sans MS" panose="030F0702030302020204" pitchFamily="66" charset="0"/>
                </a:rPr>
                <a:t>0 1 2 3 0 1 2</a:t>
              </a:r>
            </a:p>
          </p:txBody>
        </p:sp>
        <p:sp>
          <p:nvSpPr>
            <p:cNvPr id="57" name="Rectangle 109">
              <a:extLst>
                <a:ext uri="{FF2B5EF4-FFF2-40B4-BE49-F238E27FC236}">
                  <a16:creationId xmlns:a16="http://schemas.microsoft.com/office/drawing/2014/main" id="{08637C57-D83F-4540-82C9-D0C9FE5980F2}"/>
                </a:ext>
              </a:extLst>
            </p:cNvPr>
            <p:cNvSpPr>
              <a:spLocks noChangeArrowheads="1"/>
            </p:cNvSpPr>
            <p:nvPr/>
          </p:nvSpPr>
          <p:spPr bwMode="auto">
            <a:xfrm>
              <a:off x="2959" y="1618"/>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8" name="Text Box 110">
              <a:extLst>
                <a:ext uri="{FF2B5EF4-FFF2-40B4-BE49-F238E27FC236}">
                  <a16:creationId xmlns:a16="http://schemas.microsoft.com/office/drawing/2014/main" id="{0E48433E-0DF1-42E1-B0C4-4216816E07FC}"/>
                </a:ext>
              </a:extLst>
            </p:cNvPr>
            <p:cNvSpPr txBox="1">
              <a:spLocks noChangeArrowheads="1"/>
            </p:cNvSpPr>
            <p:nvPr/>
          </p:nvSpPr>
          <p:spPr bwMode="auto">
            <a:xfrm>
              <a:off x="4631" y="1291"/>
              <a:ext cx="8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Comic Sans MS" panose="030F0702030302020204" pitchFamily="66" charset="0"/>
                </a:rPr>
                <a:t>0 1 2 3 0 1 2</a:t>
              </a:r>
            </a:p>
          </p:txBody>
        </p:sp>
        <p:sp>
          <p:nvSpPr>
            <p:cNvPr id="59" name="Rectangle 111">
              <a:extLst>
                <a:ext uri="{FF2B5EF4-FFF2-40B4-BE49-F238E27FC236}">
                  <a16:creationId xmlns:a16="http://schemas.microsoft.com/office/drawing/2014/main" id="{7C87E340-432D-477D-B2DE-35214D3469FE}"/>
                </a:ext>
              </a:extLst>
            </p:cNvPr>
            <p:cNvSpPr>
              <a:spLocks noChangeArrowheads="1"/>
            </p:cNvSpPr>
            <p:nvPr/>
          </p:nvSpPr>
          <p:spPr bwMode="auto">
            <a:xfrm>
              <a:off x="4775" y="1282"/>
              <a:ext cx="384" cy="192"/>
            </a:xfrm>
            <a:prstGeom prst="rect">
              <a:avLst/>
            </a:prstGeom>
            <a:noFill/>
            <a:ln w="2857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0" name="Text Box 112">
              <a:extLst>
                <a:ext uri="{FF2B5EF4-FFF2-40B4-BE49-F238E27FC236}">
                  <a16:creationId xmlns:a16="http://schemas.microsoft.com/office/drawing/2014/main" id="{FA992F9F-72DB-42A5-A76A-73CD06DFE801}"/>
                </a:ext>
              </a:extLst>
            </p:cNvPr>
            <p:cNvSpPr txBox="1">
              <a:spLocks noChangeArrowheads="1"/>
            </p:cNvSpPr>
            <p:nvPr/>
          </p:nvSpPr>
          <p:spPr bwMode="auto">
            <a:xfrm>
              <a:off x="4631" y="1531"/>
              <a:ext cx="8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Comic Sans MS" panose="030F0702030302020204" pitchFamily="66" charset="0"/>
                </a:rPr>
                <a:t>0 1 2 3 0 1 2</a:t>
              </a:r>
            </a:p>
          </p:txBody>
        </p:sp>
        <p:sp>
          <p:nvSpPr>
            <p:cNvPr id="61" name="Rectangle 113">
              <a:extLst>
                <a:ext uri="{FF2B5EF4-FFF2-40B4-BE49-F238E27FC236}">
                  <a16:creationId xmlns:a16="http://schemas.microsoft.com/office/drawing/2014/main" id="{06B74738-B2CF-48AF-8686-3B6FF45815A0}"/>
                </a:ext>
              </a:extLst>
            </p:cNvPr>
            <p:cNvSpPr>
              <a:spLocks noChangeArrowheads="1"/>
            </p:cNvSpPr>
            <p:nvPr/>
          </p:nvSpPr>
          <p:spPr bwMode="auto">
            <a:xfrm>
              <a:off x="4871" y="1522"/>
              <a:ext cx="384" cy="192"/>
            </a:xfrm>
            <a:prstGeom prst="rect">
              <a:avLst/>
            </a:prstGeom>
            <a:noFill/>
            <a:ln w="2857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2" name="Text Box 114">
              <a:extLst>
                <a:ext uri="{FF2B5EF4-FFF2-40B4-BE49-F238E27FC236}">
                  <a16:creationId xmlns:a16="http://schemas.microsoft.com/office/drawing/2014/main" id="{D30C250C-8956-4027-BF05-97EA163BB371}"/>
                </a:ext>
              </a:extLst>
            </p:cNvPr>
            <p:cNvSpPr txBox="1">
              <a:spLocks noChangeArrowheads="1"/>
            </p:cNvSpPr>
            <p:nvPr/>
          </p:nvSpPr>
          <p:spPr bwMode="auto">
            <a:xfrm>
              <a:off x="4631" y="1771"/>
              <a:ext cx="8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Comic Sans MS" panose="030F0702030302020204" pitchFamily="66" charset="0"/>
                </a:rPr>
                <a:t>0 1 2 3 0 1 2</a:t>
              </a:r>
            </a:p>
          </p:txBody>
        </p:sp>
        <p:sp>
          <p:nvSpPr>
            <p:cNvPr id="63" name="Rectangle 115">
              <a:extLst>
                <a:ext uri="{FF2B5EF4-FFF2-40B4-BE49-F238E27FC236}">
                  <a16:creationId xmlns:a16="http://schemas.microsoft.com/office/drawing/2014/main" id="{97BC6B70-D080-48F4-9255-13FDDC6F92C6}"/>
                </a:ext>
              </a:extLst>
            </p:cNvPr>
            <p:cNvSpPr>
              <a:spLocks noChangeArrowheads="1"/>
            </p:cNvSpPr>
            <p:nvPr/>
          </p:nvSpPr>
          <p:spPr bwMode="auto">
            <a:xfrm>
              <a:off x="5015" y="1762"/>
              <a:ext cx="384" cy="192"/>
            </a:xfrm>
            <a:prstGeom prst="rect">
              <a:avLst/>
            </a:prstGeom>
            <a:noFill/>
            <a:ln w="2857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4" name="Line 116">
              <a:extLst>
                <a:ext uri="{FF2B5EF4-FFF2-40B4-BE49-F238E27FC236}">
                  <a16:creationId xmlns:a16="http://schemas.microsoft.com/office/drawing/2014/main" id="{4CFBD78A-EDA4-45C2-98CE-A7EB2750EB4D}"/>
                </a:ext>
              </a:extLst>
            </p:cNvPr>
            <p:cNvSpPr>
              <a:spLocks noChangeShapeType="1"/>
            </p:cNvSpPr>
            <p:nvPr/>
          </p:nvSpPr>
          <p:spPr bwMode="auto">
            <a:xfrm>
              <a:off x="3815" y="1243"/>
              <a:ext cx="672"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5" name="Text Box 117">
              <a:extLst>
                <a:ext uri="{FF2B5EF4-FFF2-40B4-BE49-F238E27FC236}">
                  <a16:creationId xmlns:a16="http://schemas.microsoft.com/office/drawing/2014/main" id="{91863F23-0895-4D28-8440-7128C89B3ABA}"/>
                </a:ext>
              </a:extLst>
            </p:cNvPr>
            <p:cNvSpPr txBox="1">
              <a:spLocks noChangeArrowheads="1"/>
            </p:cNvSpPr>
            <p:nvPr/>
          </p:nvSpPr>
          <p:spPr bwMode="auto">
            <a:xfrm>
              <a:off x="3788" y="1067"/>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Comic Sans MS" panose="030F0702030302020204" pitchFamily="66" charset="0"/>
                </a:rPr>
                <a:t>分组</a:t>
              </a:r>
              <a:r>
                <a:rPr lang="en-US" altLang="zh-CN" sz="1400" b="1">
                  <a:latin typeface="Comic Sans MS" panose="030F0702030302020204" pitchFamily="66" charset="0"/>
                </a:rPr>
                <a:t>0</a:t>
              </a:r>
            </a:p>
          </p:txBody>
        </p:sp>
        <p:sp>
          <p:nvSpPr>
            <p:cNvPr id="66" name="Line 118">
              <a:extLst>
                <a:ext uri="{FF2B5EF4-FFF2-40B4-BE49-F238E27FC236}">
                  <a16:creationId xmlns:a16="http://schemas.microsoft.com/office/drawing/2014/main" id="{7DFB1555-1989-44FD-97DF-A1AB1F2B24E6}"/>
                </a:ext>
              </a:extLst>
            </p:cNvPr>
            <p:cNvSpPr>
              <a:spLocks noChangeShapeType="1"/>
            </p:cNvSpPr>
            <p:nvPr/>
          </p:nvSpPr>
          <p:spPr bwMode="auto">
            <a:xfrm>
              <a:off x="3794" y="1483"/>
              <a:ext cx="672"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7" name="Text Box 119">
              <a:extLst>
                <a:ext uri="{FF2B5EF4-FFF2-40B4-BE49-F238E27FC236}">
                  <a16:creationId xmlns:a16="http://schemas.microsoft.com/office/drawing/2014/main" id="{4E01B486-5565-4874-9E08-A415863757FB}"/>
                </a:ext>
              </a:extLst>
            </p:cNvPr>
            <p:cNvSpPr txBox="1">
              <a:spLocks noChangeArrowheads="1"/>
            </p:cNvSpPr>
            <p:nvPr/>
          </p:nvSpPr>
          <p:spPr bwMode="auto">
            <a:xfrm>
              <a:off x="3767" y="1307"/>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Comic Sans MS" panose="030F0702030302020204" pitchFamily="66" charset="0"/>
                </a:rPr>
                <a:t>分组</a:t>
              </a:r>
              <a:r>
                <a:rPr lang="en-US" altLang="zh-CN" sz="1400" b="1">
                  <a:latin typeface="Comic Sans MS" panose="030F0702030302020204" pitchFamily="66" charset="0"/>
                </a:rPr>
                <a:t>1</a:t>
              </a:r>
            </a:p>
          </p:txBody>
        </p:sp>
        <p:sp>
          <p:nvSpPr>
            <p:cNvPr id="68" name="Line 120">
              <a:extLst>
                <a:ext uri="{FF2B5EF4-FFF2-40B4-BE49-F238E27FC236}">
                  <a16:creationId xmlns:a16="http://schemas.microsoft.com/office/drawing/2014/main" id="{2146F1E5-9E03-482C-B1A6-BF7DBB1BEA55}"/>
                </a:ext>
              </a:extLst>
            </p:cNvPr>
            <p:cNvSpPr>
              <a:spLocks noChangeShapeType="1"/>
            </p:cNvSpPr>
            <p:nvPr/>
          </p:nvSpPr>
          <p:spPr bwMode="auto">
            <a:xfrm>
              <a:off x="3794" y="1723"/>
              <a:ext cx="672"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9" name="Text Box 121">
              <a:extLst>
                <a:ext uri="{FF2B5EF4-FFF2-40B4-BE49-F238E27FC236}">
                  <a16:creationId xmlns:a16="http://schemas.microsoft.com/office/drawing/2014/main" id="{E206AAA9-37D1-4CDF-8C99-8CF248FDC410}"/>
                </a:ext>
              </a:extLst>
            </p:cNvPr>
            <p:cNvSpPr txBox="1">
              <a:spLocks noChangeArrowheads="1"/>
            </p:cNvSpPr>
            <p:nvPr/>
          </p:nvSpPr>
          <p:spPr bwMode="auto">
            <a:xfrm>
              <a:off x="3767" y="1547"/>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Comic Sans MS" panose="030F0702030302020204" pitchFamily="66" charset="0"/>
                </a:rPr>
                <a:t>分组</a:t>
              </a:r>
              <a:r>
                <a:rPr lang="en-US" altLang="zh-CN" sz="1400" b="1">
                  <a:latin typeface="Comic Sans MS" panose="030F0702030302020204" pitchFamily="66" charset="0"/>
                </a:rPr>
                <a:t>2</a:t>
              </a:r>
            </a:p>
          </p:txBody>
        </p:sp>
        <p:sp>
          <p:nvSpPr>
            <p:cNvPr id="70" name="Line 122">
              <a:extLst>
                <a:ext uri="{FF2B5EF4-FFF2-40B4-BE49-F238E27FC236}">
                  <a16:creationId xmlns:a16="http://schemas.microsoft.com/office/drawing/2014/main" id="{68E9DE21-713B-45E9-A566-C154659F025D}"/>
                </a:ext>
              </a:extLst>
            </p:cNvPr>
            <p:cNvSpPr>
              <a:spLocks noChangeShapeType="1"/>
            </p:cNvSpPr>
            <p:nvPr/>
          </p:nvSpPr>
          <p:spPr bwMode="auto">
            <a:xfrm flipH="1">
              <a:off x="3775" y="1451"/>
              <a:ext cx="664" cy="544"/>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1" name="Line 123">
              <a:extLst>
                <a:ext uri="{FF2B5EF4-FFF2-40B4-BE49-F238E27FC236}">
                  <a16:creationId xmlns:a16="http://schemas.microsoft.com/office/drawing/2014/main" id="{9F00F0CE-DFC8-4D91-B033-31716460F312}"/>
                </a:ext>
              </a:extLst>
            </p:cNvPr>
            <p:cNvSpPr>
              <a:spLocks noChangeShapeType="1"/>
            </p:cNvSpPr>
            <p:nvPr/>
          </p:nvSpPr>
          <p:spPr bwMode="auto">
            <a:xfrm flipH="1">
              <a:off x="3823" y="1627"/>
              <a:ext cx="652" cy="640"/>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2" name="Text Box 124">
              <a:extLst>
                <a:ext uri="{FF2B5EF4-FFF2-40B4-BE49-F238E27FC236}">
                  <a16:creationId xmlns:a16="http://schemas.microsoft.com/office/drawing/2014/main" id="{5E8F07D9-C047-422E-AF86-EC8E5C32B58B}"/>
                </a:ext>
              </a:extLst>
            </p:cNvPr>
            <p:cNvSpPr txBox="1">
              <a:spLocks noChangeArrowheads="1"/>
            </p:cNvSpPr>
            <p:nvPr/>
          </p:nvSpPr>
          <p:spPr bwMode="auto">
            <a:xfrm>
              <a:off x="3967" y="2027"/>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solidFill>
                    <a:srgbClr val="FF0000"/>
                  </a:solidFill>
                  <a:latin typeface="宋体" panose="02010600030101010101" pitchFamily="2" charset="-122"/>
                </a:rPr>
                <a:t>×</a:t>
              </a:r>
            </a:p>
          </p:txBody>
        </p:sp>
        <p:sp>
          <p:nvSpPr>
            <p:cNvPr id="73" name="Line 125">
              <a:extLst>
                <a:ext uri="{FF2B5EF4-FFF2-40B4-BE49-F238E27FC236}">
                  <a16:creationId xmlns:a16="http://schemas.microsoft.com/office/drawing/2014/main" id="{CF95CDFC-73D4-448D-86EB-BC1D44FC88F3}"/>
                </a:ext>
              </a:extLst>
            </p:cNvPr>
            <p:cNvSpPr>
              <a:spLocks noChangeShapeType="1"/>
            </p:cNvSpPr>
            <p:nvPr/>
          </p:nvSpPr>
          <p:spPr bwMode="auto">
            <a:xfrm flipH="1">
              <a:off x="3823" y="1867"/>
              <a:ext cx="652" cy="640"/>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4" name="Text Box 126">
              <a:extLst>
                <a:ext uri="{FF2B5EF4-FFF2-40B4-BE49-F238E27FC236}">
                  <a16:creationId xmlns:a16="http://schemas.microsoft.com/office/drawing/2014/main" id="{EB72F2C8-7D78-4644-B4A3-77E5C91BF9FB}"/>
                </a:ext>
              </a:extLst>
            </p:cNvPr>
            <p:cNvSpPr txBox="1">
              <a:spLocks noChangeArrowheads="1"/>
            </p:cNvSpPr>
            <p:nvPr/>
          </p:nvSpPr>
          <p:spPr bwMode="auto">
            <a:xfrm>
              <a:off x="2951" y="2267"/>
              <a:ext cx="8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Comic Sans MS" panose="030F0702030302020204" pitchFamily="66" charset="0"/>
                </a:rPr>
                <a:t>0 1 2 3 0 1 2</a:t>
              </a:r>
            </a:p>
          </p:txBody>
        </p:sp>
        <p:sp>
          <p:nvSpPr>
            <p:cNvPr id="75" name="Rectangle 127">
              <a:extLst>
                <a:ext uri="{FF2B5EF4-FFF2-40B4-BE49-F238E27FC236}">
                  <a16:creationId xmlns:a16="http://schemas.microsoft.com/office/drawing/2014/main" id="{1A5870C9-A98E-4CD9-85D3-4117922A8E11}"/>
                </a:ext>
              </a:extLst>
            </p:cNvPr>
            <p:cNvSpPr>
              <a:spLocks noChangeArrowheads="1"/>
            </p:cNvSpPr>
            <p:nvPr/>
          </p:nvSpPr>
          <p:spPr bwMode="auto">
            <a:xfrm>
              <a:off x="3199" y="2258"/>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6" name="Line 128">
              <a:extLst>
                <a:ext uri="{FF2B5EF4-FFF2-40B4-BE49-F238E27FC236}">
                  <a16:creationId xmlns:a16="http://schemas.microsoft.com/office/drawing/2014/main" id="{1D31A525-C52E-4A17-93BD-160561A97135}"/>
                </a:ext>
              </a:extLst>
            </p:cNvPr>
            <p:cNvSpPr>
              <a:spLocks noChangeShapeType="1"/>
            </p:cNvSpPr>
            <p:nvPr/>
          </p:nvSpPr>
          <p:spPr bwMode="auto">
            <a:xfrm>
              <a:off x="3815" y="2315"/>
              <a:ext cx="776"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7" name="Text Box 129">
              <a:extLst>
                <a:ext uri="{FF2B5EF4-FFF2-40B4-BE49-F238E27FC236}">
                  <a16:creationId xmlns:a16="http://schemas.microsoft.com/office/drawing/2014/main" id="{AFE37DE5-1EC1-404D-B26D-C8AB82DC4A21}"/>
                </a:ext>
              </a:extLst>
            </p:cNvPr>
            <p:cNvSpPr txBox="1">
              <a:spLocks noChangeArrowheads="1"/>
            </p:cNvSpPr>
            <p:nvPr/>
          </p:nvSpPr>
          <p:spPr bwMode="auto">
            <a:xfrm>
              <a:off x="3863" y="2219"/>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Comic Sans MS" panose="030F0702030302020204" pitchFamily="66" charset="0"/>
                </a:rPr>
                <a:t>分组</a:t>
              </a:r>
              <a:r>
                <a:rPr lang="en-US" altLang="zh-CN" sz="1400" b="1">
                  <a:latin typeface="Comic Sans MS" panose="030F0702030302020204" pitchFamily="66" charset="0"/>
                </a:rPr>
                <a:t>0</a:t>
              </a:r>
            </a:p>
          </p:txBody>
        </p:sp>
        <p:sp>
          <p:nvSpPr>
            <p:cNvPr id="78" name="Text Box 130">
              <a:extLst>
                <a:ext uri="{FF2B5EF4-FFF2-40B4-BE49-F238E27FC236}">
                  <a16:creationId xmlns:a16="http://schemas.microsoft.com/office/drawing/2014/main" id="{0403F2CE-87A0-434F-899C-B249124F2377}"/>
                </a:ext>
              </a:extLst>
            </p:cNvPr>
            <p:cNvSpPr txBox="1">
              <a:spLocks noChangeArrowheads="1"/>
            </p:cNvSpPr>
            <p:nvPr/>
          </p:nvSpPr>
          <p:spPr bwMode="auto">
            <a:xfrm>
              <a:off x="4679" y="2267"/>
              <a:ext cx="74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Comic Sans MS" panose="030F0702030302020204" pitchFamily="66" charset="0"/>
                </a:rPr>
                <a:t>接收具有</a:t>
              </a:r>
            </a:p>
            <a:p>
              <a:pPr algn="ctr"/>
              <a:r>
                <a:rPr lang="zh-CN" altLang="en-US" sz="1400" b="1">
                  <a:latin typeface="Comic Sans MS" panose="030F0702030302020204" pitchFamily="66" charset="0"/>
                </a:rPr>
                <a:t>序号</a:t>
              </a:r>
              <a:r>
                <a:rPr lang="en-US" altLang="zh-CN" sz="1400" b="1">
                  <a:latin typeface="Comic Sans MS" panose="030F0702030302020204" pitchFamily="66" charset="0"/>
                </a:rPr>
                <a:t>0</a:t>
              </a:r>
              <a:r>
                <a:rPr lang="zh-CN" altLang="en-US" sz="1400" b="1">
                  <a:latin typeface="Comic Sans MS" panose="030F0702030302020204" pitchFamily="66" charset="0"/>
                </a:rPr>
                <a:t>的分组</a:t>
              </a:r>
            </a:p>
          </p:txBody>
        </p:sp>
        <p:sp>
          <p:nvSpPr>
            <p:cNvPr id="79" name="Text Box 131">
              <a:extLst>
                <a:ext uri="{FF2B5EF4-FFF2-40B4-BE49-F238E27FC236}">
                  <a16:creationId xmlns:a16="http://schemas.microsoft.com/office/drawing/2014/main" id="{CAD51F39-9278-4E1F-9D3E-0AA0DE20787D}"/>
                </a:ext>
              </a:extLst>
            </p:cNvPr>
            <p:cNvSpPr txBox="1">
              <a:spLocks noChangeArrowheads="1"/>
            </p:cNvSpPr>
            <p:nvPr/>
          </p:nvSpPr>
          <p:spPr bwMode="auto">
            <a:xfrm>
              <a:off x="4268" y="1298"/>
              <a:ext cx="40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Comic Sans MS" panose="030F0702030302020204" pitchFamily="66" charset="0"/>
                </a:rPr>
                <a:t>ACK0</a:t>
              </a:r>
            </a:p>
          </p:txBody>
        </p:sp>
        <p:sp>
          <p:nvSpPr>
            <p:cNvPr id="80" name="Text Box 132">
              <a:extLst>
                <a:ext uri="{FF2B5EF4-FFF2-40B4-BE49-F238E27FC236}">
                  <a16:creationId xmlns:a16="http://schemas.microsoft.com/office/drawing/2014/main" id="{6FB5649A-C8A4-4569-8FEA-495A7351F4A6}"/>
                </a:ext>
              </a:extLst>
            </p:cNvPr>
            <p:cNvSpPr txBox="1">
              <a:spLocks noChangeArrowheads="1"/>
            </p:cNvSpPr>
            <p:nvPr/>
          </p:nvSpPr>
          <p:spPr bwMode="auto">
            <a:xfrm>
              <a:off x="4282" y="1539"/>
              <a:ext cx="40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Comic Sans MS" panose="030F0702030302020204" pitchFamily="66" charset="0"/>
                </a:rPr>
                <a:t>ACK1</a:t>
              </a:r>
            </a:p>
          </p:txBody>
        </p:sp>
        <p:sp>
          <p:nvSpPr>
            <p:cNvPr id="81" name="Text Box 133">
              <a:extLst>
                <a:ext uri="{FF2B5EF4-FFF2-40B4-BE49-F238E27FC236}">
                  <a16:creationId xmlns:a16="http://schemas.microsoft.com/office/drawing/2014/main" id="{E24771FB-A668-4251-BEDD-2AC03D2A0375}"/>
                </a:ext>
              </a:extLst>
            </p:cNvPr>
            <p:cNvSpPr txBox="1">
              <a:spLocks noChangeArrowheads="1"/>
            </p:cNvSpPr>
            <p:nvPr/>
          </p:nvSpPr>
          <p:spPr bwMode="auto">
            <a:xfrm>
              <a:off x="4282" y="1779"/>
              <a:ext cx="40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Comic Sans MS" panose="030F0702030302020204" pitchFamily="66" charset="0"/>
                </a:rPr>
                <a:t>ACK2</a:t>
              </a:r>
            </a:p>
          </p:txBody>
        </p:sp>
        <p:sp>
          <p:nvSpPr>
            <p:cNvPr id="82" name="Text Box 134">
              <a:extLst>
                <a:ext uri="{FF2B5EF4-FFF2-40B4-BE49-F238E27FC236}">
                  <a16:creationId xmlns:a16="http://schemas.microsoft.com/office/drawing/2014/main" id="{8511BC34-1BAE-4246-9D99-C38A998EFDE0}"/>
                </a:ext>
              </a:extLst>
            </p:cNvPr>
            <p:cNvSpPr txBox="1">
              <a:spLocks noChangeArrowheads="1"/>
            </p:cNvSpPr>
            <p:nvPr/>
          </p:nvSpPr>
          <p:spPr bwMode="auto">
            <a:xfrm>
              <a:off x="3881" y="2603"/>
              <a:ext cx="137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Comic Sans MS" panose="030F0702030302020204" pitchFamily="66" charset="0"/>
                </a:rPr>
                <a:t>（</a:t>
              </a:r>
              <a:r>
                <a:rPr lang="en-US" altLang="zh-CN" sz="1400" b="1">
                  <a:latin typeface="Comic Sans MS" panose="030F0702030302020204" pitchFamily="66" charset="0"/>
                </a:rPr>
                <a:t>b</a:t>
              </a:r>
              <a:r>
                <a:rPr lang="zh-CN" altLang="en-US" sz="1400" b="1">
                  <a:latin typeface="Comic Sans MS" panose="030F0702030302020204" pitchFamily="66" charset="0"/>
                </a:rPr>
                <a:t>）</a:t>
              </a:r>
              <a:r>
                <a:rPr lang="en-US" altLang="zh-CN" sz="1400" b="1">
                  <a:latin typeface="Comic Sans MS" panose="030F0702030302020204" pitchFamily="66" charset="0"/>
                </a:rPr>
                <a:t>0</a:t>
              </a:r>
              <a:r>
                <a:rPr lang="zh-CN" altLang="en-US" sz="1400" b="1">
                  <a:latin typeface="Comic Sans MS" panose="030F0702030302020204" pitchFamily="66" charset="0"/>
                </a:rPr>
                <a:t>号分组为新的分组</a:t>
              </a:r>
            </a:p>
          </p:txBody>
        </p:sp>
        <p:sp>
          <p:nvSpPr>
            <p:cNvPr id="83" name="Text Box 135">
              <a:extLst>
                <a:ext uri="{FF2B5EF4-FFF2-40B4-BE49-F238E27FC236}">
                  <a16:creationId xmlns:a16="http://schemas.microsoft.com/office/drawing/2014/main" id="{F93CE429-C2AF-4391-AE27-E7C001ED01B3}"/>
                </a:ext>
              </a:extLst>
            </p:cNvPr>
            <p:cNvSpPr txBox="1">
              <a:spLocks noChangeArrowheads="1"/>
            </p:cNvSpPr>
            <p:nvPr/>
          </p:nvSpPr>
          <p:spPr bwMode="auto">
            <a:xfrm>
              <a:off x="3015" y="875"/>
              <a:ext cx="6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Comic Sans MS" panose="030F0702030302020204" pitchFamily="66" charset="0"/>
                </a:rPr>
                <a:t>发送方窗口</a:t>
              </a:r>
            </a:p>
          </p:txBody>
        </p:sp>
        <p:sp>
          <p:nvSpPr>
            <p:cNvPr id="84" name="Text Box 136">
              <a:extLst>
                <a:ext uri="{FF2B5EF4-FFF2-40B4-BE49-F238E27FC236}">
                  <a16:creationId xmlns:a16="http://schemas.microsoft.com/office/drawing/2014/main" id="{CC10D409-9EFD-4032-ADFF-FECB9D15DDC5}"/>
                </a:ext>
              </a:extLst>
            </p:cNvPr>
            <p:cNvSpPr txBox="1">
              <a:spLocks noChangeArrowheads="1"/>
            </p:cNvSpPr>
            <p:nvPr/>
          </p:nvSpPr>
          <p:spPr bwMode="auto">
            <a:xfrm>
              <a:off x="4695" y="875"/>
              <a:ext cx="6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Comic Sans MS" panose="030F0702030302020204" pitchFamily="66" charset="0"/>
                </a:rPr>
                <a:t>接收方窗口</a:t>
              </a:r>
            </a:p>
          </p:txBody>
        </p:sp>
        <p:sp>
          <p:nvSpPr>
            <p:cNvPr id="85" name="Line 137">
              <a:extLst>
                <a:ext uri="{FF2B5EF4-FFF2-40B4-BE49-F238E27FC236}">
                  <a16:creationId xmlns:a16="http://schemas.microsoft.com/office/drawing/2014/main" id="{BBDCF759-E63D-4418-92D2-61AD83E97B10}"/>
                </a:ext>
              </a:extLst>
            </p:cNvPr>
            <p:cNvSpPr>
              <a:spLocks noChangeShapeType="1"/>
            </p:cNvSpPr>
            <p:nvPr/>
          </p:nvSpPr>
          <p:spPr bwMode="auto">
            <a:xfrm>
              <a:off x="2925" y="1067"/>
              <a:ext cx="816"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6" name="Line 138">
              <a:extLst>
                <a:ext uri="{FF2B5EF4-FFF2-40B4-BE49-F238E27FC236}">
                  <a16:creationId xmlns:a16="http://schemas.microsoft.com/office/drawing/2014/main" id="{52AF9113-8D06-468C-9641-0F4B1DBBD2E2}"/>
                </a:ext>
              </a:extLst>
            </p:cNvPr>
            <p:cNvSpPr>
              <a:spLocks noChangeShapeType="1"/>
            </p:cNvSpPr>
            <p:nvPr/>
          </p:nvSpPr>
          <p:spPr bwMode="auto">
            <a:xfrm>
              <a:off x="4605" y="1067"/>
              <a:ext cx="816" cy="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7" name="Text Box 139">
              <a:extLst>
                <a:ext uri="{FF2B5EF4-FFF2-40B4-BE49-F238E27FC236}">
                  <a16:creationId xmlns:a16="http://schemas.microsoft.com/office/drawing/2014/main" id="{1EA2DDF4-D403-4C0B-B9DB-6BF0A97B729C}"/>
                </a:ext>
              </a:extLst>
            </p:cNvPr>
            <p:cNvSpPr txBox="1">
              <a:spLocks noChangeArrowheads="1"/>
            </p:cNvSpPr>
            <p:nvPr/>
          </p:nvSpPr>
          <p:spPr bwMode="auto">
            <a:xfrm>
              <a:off x="2937" y="1979"/>
              <a:ext cx="8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Comic Sans MS" panose="030F0702030302020204" pitchFamily="66" charset="0"/>
                </a:rPr>
                <a:t>0 1 2 3 0 1 2</a:t>
              </a:r>
            </a:p>
          </p:txBody>
        </p:sp>
        <p:sp>
          <p:nvSpPr>
            <p:cNvPr id="131" name="Rectangle 140">
              <a:extLst>
                <a:ext uri="{FF2B5EF4-FFF2-40B4-BE49-F238E27FC236}">
                  <a16:creationId xmlns:a16="http://schemas.microsoft.com/office/drawing/2014/main" id="{BA865943-ADD9-43CC-9145-57A922053FD5}"/>
                </a:ext>
              </a:extLst>
            </p:cNvPr>
            <p:cNvSpPr>
              <a:spLocks noChangeArrowheads="1"/>
            </p:cNvSpPr>
            <p:nvPr/>
          </p:nvSpPr>
          <p:spPr bwMode="auto">
            <a:xfrm>
              <a:off x="3081" y="1970"/>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32" name="Line 141">
              <a:extLst>
                <a:ext uri="{FF2B5EF4-FFF2-40B4-BE49-F238E27FC236}">
                  <a16:creationId xmlns:a16="http://schemas.microsoft.com/office/drawing/2014/main" id="{9B0E3219-0B16-4467-9EBF-BEE2D5EB2AEC}"/>
                </a:ext>
              </a:extLst>
            </p:cNvPr>
            <p:cNvSpPr>
              <a:spLocks noChangeShapeType="1"/>
            </p:cNvSpPr>
            <p:nvPr/>
          </p:nvSpPr>
          <p:spPr bwMode="auto">
            <a:xfrm>
              <a:off x="3815" y="2075"/>
              <a:ext cx="248" cy="48"/>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3" name="Text Box 142">
              <a:extLst>
                <a:ext uri="{FF2B5EF4-FFF2-40B4-BE49-F238E27FC236}">
                  <a16:creationId xmlns:a16="http://schemas.microsoft.com/office/drawing/2014/main" id="{5D9F481C-8FD0-414B-9BAA-9F8BD0CA5FE5}"/>
                </a:ext>
              </a:extLst>
            </p:cNvPr>
            <p:cNvSpPr txBox="1">
              <a:spLocks noChangeArrowheads="1"/>
            </p:cNvSpPr>
            <p:nvPr/>
          </p:nvSpPr>
          <p:spPr bwMode="auto">
            <a:xfrm>
              <a:off x="3775" y="1931"/>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Comic Sans MS" panose="030F0702030302020204" pitchFamily="66" charset="0"/>
                </a:rPr>
                <a:t>分组</a:t>
              </a:r>
              <a:r>
                <a:rPr lang="en-US" altLang="zh-CN" sz="1400" b="1">
                  <a:latin typeface="Comic Sans MS" panose="030F0702030302020204" pitchFamily="66" charset="0"/>
                </a:rPr>
                <a:t>3</a:t>
              </a:r>
            </a:p>
          </p:txBody>
        </p:sp>
      </p:grpSp>
    </p:spTree>
    <p:extLst>
      <p:ext uri="{BB962C8B-B14F-4D97-AF65-F5344CB8AC3E}">
        <p14:creationId xmlns:p14="http://schemas.microsoft.com/office/powerpoint/2010/main" val="67379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88"/>
                                        </p:tgtEl>
                                        <p:attrNameLst>
                                          <p:attrName>style.visibility</p:attrName>
                                        </p:attrNameLst>
                                      </p:cBhvr>
                                      <p:to>
                                        <p:strVal val="visible"/>
                                      </p:to>
                                    </p:set>
                                    <p:anim calcmode="discrete" valueType="clr">
                                      <p:cBhvr override="childStyle">
                                        <p:cTn id="12" dur="80"/>
                                        <p:tgtEl>
                                          <p:spTgt spid="88"/>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88"/>
                                        </p:tgtEl>
                                        <p:attrNameLst>
                                          <p:attrName>fillcolor</p:attrName>
                                        </p:attrNameLst>
                                      </p:cBhvr>
                                      <p:tavLst>
                                        <p:tav tm="0">
                                          <p:val>
                                            <p:clrVal>
                                              <a:schemeClr val="accent2"/>
                                            </p:clrVal>
                                          </p:val>
                                        </p:tav>
                                        <p:tav tm="50000">
                                          <p:val>
                                            <p:clrVal>
                                              <a:schemeClr val="hlink"/>
                                            </p:clrVal>
                                          </p:val>
                                        </p:tav>
                                      </p:tavLst>
                                    </p:anim>
                                    <p:set>
                                      <p:cBhvr>
                                        <p:cTn id="14" dur="80"/>
                                        <p:tgtEl>
                                          <p:spTgt spid="8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D86E63D-F171-4A18-9025-B0AD2ED5D03C}"/>
              </a:ext>
            </a:extLst>
          </p:cNvPr>
          <p:cNvGrpSpPr/>
          <p:nvPr/>
        </p:nvGrpSpPr>
        <p:grpSpPr>
          <a:xfrm>
            <a:off x="430213" y="0"/>
            <a:ext cx="5123920" cy="1428589"/>
            <a:chOff x="551030" y="-368704"/>
            <a:chExt cx="5123920" cy="1428589"/>
          </a:xfrm>
        </p:grpSpPr>
        <p:grpSp>
          <p:nvGrpSpPr>
            <p:cNvPr id="9" name="组合 8">
              <a:extLst>
                <a:ext uri="{FF2B5EF4-FFF2-40B4-BE49-F238E27FC236}">
                  <a16:creationId xmlns:a16="http://schemas.microsoft.com/office/drawing/2014/main" id="{F0A7FB72-3CEC-4576-8550-FE8B16509484}"/>
                </a:ext>
              </a:extLst>
            </p:cNvPr>
            <p:cNvGrpSpPr/>
            <p:nvPr/>
          </p:nvGrpSpPr>
          <p:grpSpPr>
            <a:xfrm>
              <a:off x="1201632" y="303925"/>
              <a:ext cx="4473318" cy="687997"/>
              <a:chOff x="1839059" y="967769"/>
              <a:chExt cx="4473318" cy="687997"/>
            </a:xfrm>
          </p:grpSpPr>
          <p:sp>
            <p:nvSpPr>
              <p:cNvPr id="11" name="矩形: 圆角 10">
                <a:extLst>
                  <a:ext uri="{FF2B5EF4-FFF2-40B4-BE49-F238E27FC236}">
                    <a16:creationId xmlns:a16="http://schemas.microsoft.com/office/drawing/2014/main" id="{E33EE587-E958-4DA4-8A51-B7B1CC62678A}"/>
                  </a:ext>
                </a:extLst>
              </p:cNvPr>
              <p:cNvSpPr/>
              <p:nvPr/>
            </p:nvSpPr>
            <p:spPr>
              <a:xfrm>
                <a:off x="1839059" y="967769"/>
                <a:ext cx="447331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2" name="文本框 11">
                <a:extLst>
                  <a:ext uri="{FF2B5EF4-FFF2-40B4-BE49-F238E27FC236}">
                    <a16:creationId xmlns:a16="http://schemas.microsoft.com/office/drawing/2014/main" id="{8A192EC0-4C46-4444-94C5-3987675DA822}"/>
                  </a:ext>
                </a:extLst>
              </p:cNvPr>
              <p:cNvSpPr txBox="1"/>
              <p:nvPr/>
            </p:nvSpPr>
            <p:spPr>
              <a:xfrm>
                <a:off x="2786093" y="1009435"/>
                <a:ext cx="315614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滑动窗口大小</a:t>
                </a:r>
              </a:p>
            </p:txBody>
          </p:sp>
        </p:grpSp>
        <p:pic>
          <p:nvPicPr>
            <p:cNvPr id="10" name="图片 9">
              <a:extLst>
                <a:ext uri="{FF2B5EF4-FFF2-40B4-BE49-F238E27FC236}">
                  <a16:creationId xmlns:a16="http://schemas.microsoft.com/office/drawing/2014/main" id="{F685F41C-5A6C-4FB7-A106-C22B38430A1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9" name="组合 18">
            <a:extLst>
              <a:ext uri="{FF2B5EF4-FFF2-40B4-BE49-F238E27FC236}">
                <a16:creationId xmlns:a16="http://schemas.microsoft.com/office/drawing/2014/main" id="{FB9F8159-04C4-470C-8334-5768F6E11799}"/>
              </a:ext>
            </a:extLst>
          </p:cNvPr>
          <p:cNvGrpSpPr/>
          <p:nvPr/>
        </p:nvGrpSpPr>
        <p:grpSpPr>
          <a:xfrm>
            <a:off x="1274988" y="2020701"/>
            <a:ext cx="7278338" cy="476221"/>
            <a:chOff x="1403750" y="3593123"/>
            <a:chExt cx="7278338" cy="476221"/>
          </a:xfrm>
        </p:grpSpPr>
        <p:grpSp>
          <p:nvGrpSpPr>
            <p:cNvPr id="20" name="组合 19">
              <a:extLst>
                <a:ext uri="{FF2B5EF4-FFF2-40B4-BE49-F238E27FC236}">
                  <a16:creationId xmlns:a16="http://schemas.microsoft.com/office/drawing/2014/main" id="{15487C54-4167-4469-93E6-C3C0CCCD5A3E}"/>
                </a:ext>
              </a:extLst>
            </p:cNvPr>
            <p:cNvGrpSpPr/>
            <p:nvPr/>
          </p:nvGrpSpPr>
          <p:grpSpPr>
            <a:xfrm>
              <a:off x="1403750" y="3593123"/>
              <a:ext cx="490436" cy="476221"/>
              <a:chOff x="1403750" y="3593123"/>
              <a:chExt cx="808892" cy="785446"/>
            </a:xfrm>
          </p:grpSpPr>
          <p:sp>
            <p:nvSpPr>
              <p:cNvPr id="22" name="对话气泡: 椭圆形 21">
                <a:extLst>
                  <a:ext uri="{FF2B5EF4-FFF2-40B4-BE49-F238E27FC236}">
                    <a16:creationId xmlns:a16="http://schemas.microsoft.com/office/drawing/2014/main" id="{4D4B6DD2-F9B2-4770-B205-2D1D319CBD2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web-cam_17861">
                <a:extLst>
                  <a:ext uri="{FF2B5EF4-FFF2-40B4-BE49-F238E27FC236}">
                    <a16:creationId xmlns:a16="http://schemas.microsoft.com/office/drawing/2014/main" id="{D9E825B3-29B9-4A9A-9A12-C1F5E6C1B55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 name="Text Box 79">
              <a:extLst>
                <a:ext uri="{FF2B5EF4-FFF2-40B4-BE49-F238E27FC236}">
                  <a16:creationId xmlns:a16="http://schemas.microsoft.com/office/drawing/2014/main" id="{5F645420-AE32-4172-8C28-4DBD2F6DEF65}"/>
                </a:ext>
              </a:extLst>
            </p:cNvPr>
            <p:cNvSpPr txBox="1">
              <a:spLocks noChangeArrowheads="1"/>
            </p:cNvSpPr>
            <p:nvPr/>
          </p:nvSpPr>
          <p:spPr bwMode="auto">
            <a:xfrm>
              <a:off x="1985931" y="3593123"/>
              <a:ext cx="66961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发送端窗口</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接收端窗口≤  </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en-US" altLang="zh-CN" sz="2400" baseline="30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k</a:t>
              </a:r>
            </a:p>
          </p:txBody>
        </p:sp>
      </p:grpSp>
      <p:grpSp>
        <p:nvGrpSpPr>
          <p:cNvPr id="24" name="组合 23">
            <a:extLst>
              <a:ext uri="{FF2B5EF4-FFF2-40B4-BE49-F238E27FC236}">
                <a16:creationId xmlns:a16="http://schemas.microsoft.com/office/drawing/2014/main" id="{8C0EBB37-75C3-4F87-95F1-942EEB4FB783}"/>
              </a:ext>
            </a:extLst>
          </p:cNvPr>
          <p:cNvGrpSpPr/>
          <p:nvPr/>
        </p:nvGrpSpPr>
        <p:grpSpPr>
          <a:xfrm>
            <a:off x="1274988" y="2704153"/>
            <a:ext cx="2186242" cy="476221"/>
            <a:chOff x="1403750" y="3593123"/>
            <a:chExt cx="2186242" cy="476221"/>
          </a:xfrm>
        </p:grpSpPr>
        <p:grpSp>
          <p:nvGrpSpPr>
            <p:cNvPr id="25" name="组合 24">
              <a:extLst>
                <a:ext uri="{FF2B5EF4-FFF2-40B4-BE49-F238E27FC236}">
                  <a16:creationId xmlns:a16="http://schemas.microsoft.com/office/drawing/2014/main" id="{E2598E04-AF0D-4E37-86CA-AF402F85FF03}"/>
                </a:ext>
              </a:extLst>
            </p:cNvPr>
            <p:cNvGrpSpPr/>
            <p:nvPr/>
          </p:nvGrpSpPr>
          <p:grpSpPr>
            <a:xfrm>
              <a:off x="1403750" y="3593123"/>
              <a:ext cx="490436" cy="476221"/>
              <a:chOff x="1403750" y="3593123"/>
              <a:chExt cx="808892" cy="785446"/>
            </a:xfrm>
          </p:grpSpPr>
          <p:sp>
            <p:nvSpPr>
              <p:cNvPr id="27" name="对话气泡: 椭圆形 26">
                <a:extLst>
                  <a:ext uri="{FF2B5EF4-FFF2-40B4-BE49-F238E27FC236}">
                    <a16:creationId xmlns:a16="http://schemas.microsoft.com/office/drawing/2014/main" id="{42E9AA93-17CB-4D6F-9DC1-6D6BF898F305}"/>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ound-web-cam_17861">
                <a:extLst>
                  <a:ext uri="{FF2B5EF4-FFF2-40B4-BE49-F238E27FC236}">
                    <a16:creationId xmlns:a16="http://schemas.microsoft.com/office/drawing/2014/main" id="{C57E191E-D8F9-4AA8-BCEB-F795BB15ED98}"/>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6" name="Text Box 79">
              <a:extLst>
                <a:ext uri="{FF2B5EF4-FFF2-40B4-BE49-F238E27FC236}">
                  <a16:creationId xmlns:a16="http://schemas.microsoft.com/office/drawing/2014/main" id="{45D0C792-F4D1-4063-A282-DCB69092BC5E}"/>
                </a:ext>
              </a:extLst>
            </p:cNvPr>
            <p:cNvSpPr txBox="1">
              <a:spLocks noChangeArrowheads="1"/>
            </p:cNvSpPr>
            <p:nvPr/>
          </p:nvSpPr>
          <p:spPr bwMode="auto">
            <a:xfrm>
              <a:off x="1985931" y="3593123"/>
              <a:ext cx="160406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GBN</a:t>
              </a:r>
            </a:p>
          </p:txBody>
        </p:sp>
      </p:grpSp>
      <p:grpSp>
        <p:nvGrpSpPr>
          <p:cNvPr id="34" name="组合 33">
            <a:extLst>
              <a:ext uri="{FF2B5EF4-FFF2-40B4-BE49-F238E27FC236}">
                <a16:creationId xmlns:a16="http://schemas.microsoft.com/office/drawing/2014/main" id="{5BB0A79D-2E92-44FB-92CF-BD72E41442D4}"/>
              </a:ext>
            </a:extLst>
          </p:cNvPr>
          <p:cNvGrpSpPr/>
          <p:nvPr/>
        </p:nvGrpSpPr>
        <p:grpSpPr>
          <a:xfrm>
            <a:off x="1274988" y="4477322"/>
            <a:ext cx="1954014" cy="476221"/>
            <a:chOff x="1403750" y="3593123"/>
            <a:chExt cx="1954014" cy="476221"/>
          </a:xfrm>
        </p:grpSpPr>
        <p:grpSp>
          <p:nvGrpSpPr>
            <p:cNvPr id="35" name="组合 34">
              <a:extLst>
                <a:ext uri="{FF2B5EF4-FFF2-40B4-BE49-F238E27FC236}">
                  <a16:creationId xmlns:a16="http://schemas.microsoft.com/office/drawing/2014/main" id="{BAA82714-BE18-45CD-A1F3-9D38FDC31B62}"/>
                </a:ext>
              </a:extLst>
            </p:cNvPr>
            <p:cNvGrpSpPr/>
            <p:nvPr/>
          </p:nvGrpSpPr>
          <p:grpSpPr>
            <a:xfrm>
              <a:off x="1403750" y="3593123"/>
              <a:ext cx="490436" cy="476221"/>
              <a:chOff x="1403750" y="3593123"/>
              <a:chExt cx="808892" cy="785446"/>
            </a:xfrm>
          </p:grpSpPr>
          <p:sp>
            <p:nvSpPr>
              <p:cNvPr id="37" name="对话气泡: 椭圆形 36">
                <a:extLst>
                  <a:ext uri="{FF2B5EF4-FFF2-40B4-BE49-F238E27FC236}">
                    <a16:creationId xmlns:a16="http://schemas.microsoft.com/office/drawing/2014/main" id="{E04D168A-4FCE-4E23-AFB1-36D7CABF161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round-web-cam_17861">
                <a:extLst>
                  <a:ext uri="{FF2B5EF4-FFF2-40B4-BE49-F238E27FC236}">
                    <a16:creationId xmlns:a16="http://schemas.microsoft.com/office/drawing/2014/main" id="{72736494-21E4-4581-B31A-B3CE96AABE9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6" name="Text Box 79">
              <a:extLst>
                <a:ext uri="{FF2B5EF4-FFF2-40B4-BE49-F238E27FC236}">
                  <a16:creationId xmlns:a16="http://schemas.microsoft.com/office/drawing/2014/main" id="{698810CC-EE86-4EDB-A475-6B968274DE9E}"/>
                </a:ext>
              </a:extLst>
            </p:cNvPr>
            <p:cNvSpPr txBox="1">
              <a:spLocks noChangeArrowheads="1"/>
            </p:cNvSpPr>
            <p:nvPr/>
          </p:nvSpPr>
          <p:spPr bwMode="auto">
            <a:xfrm>
              <a:off x="1985931" y="3593123"/>
              <a:ext cx="1371833"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SR</a:t>
              </a:r>
            </a:p>
          </p:txBody>
        </p:sp>
      </p:grpSp>
      <p:sp>
        <p:nvSpPr>
          <p:cNvPr id="40" name="Text Box 79">
            <a:extLst>
              <a:ext uri="{FF2B5EF4-FFF2-40B4-BE49-F238E27FC236}">
                <a16:creationId xmlns:a16="http://schemas.microsoft.com/office/drawing/2014/main" id="{455109E4-DEAD-4564-AA50-64235C211980}"/>
              </a:ext>
            </a:extLst>
          </p:cNvPr>
          <p:cNvSpPr txBox="1">
            <a:spLocks noChangeArrowheads="1"/>
          </p:cNvSpPr>
          <p:nvPr/>
        </p:nvSpPr>
        <p:spPr bwMode="auto">
          <a:xfrm>
            <a:off x="1850939" y="3387605"/>
            <a:ext cx="2640805" cy="8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发送端  ≤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en-US" altLang="zh-CN" sz="2400" baseline="30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k</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p>
          <a:p>
            <a:pPr marL="342900" indent="-342900">
              <a:lnSpc>
                <a:spcPct val="11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接收端  ＝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p>
        </p:txBody>
      </p:sp>
      <p:sp>
        <p:nvSpPr>
          <p:cNvPr id="42" name="Text Box 79">
            <a:extLst>
              <a:ext uri="{FF2B5EF4-FFF2-40B4-BE49-F238E27FC236}">
                <a16:creationId xmlns:a16="http://schemas.microsoft.com/office/drawing/2014/main" id="{511FB7A1-74DC-40EA-B003-DAF34D575FA6}"/>
              </a:ext>
            </a:extLst>
          </p:cNvPr>
          <p:cNvSpPr txBox="1">
            <a:spLocks noChangeArrowheads="1"/>
          </p:cNvSpPr>
          <p:nvPr/>
        </p:nvSpPr>
        <p:spPr bwMode="auto">
          <a:xfrm>
            <a:off x="1850939" y="5667484"/>
            <a:ext cx="306243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接收方窗口≤</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en-US" altLang="zh-CN" sz="2400" baseline="30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k-1</a:t>
            </a:r>
          </a:p>
        </p:txBody>
      </p:sp>
      <p:sp>
        <p:nvSpPr>
          <p:cNvPr id="2" name="灯片编号占位符 1">
            <a:extLst>
              <a:ext uri="{FF2B5EF4-FFF2-40B4-BE49-F238E27FC236}">
                <a16:creationId xmlns:a16="http://schemas.microsoft.com/office/drawing/2014/main" id="{599BB325-D02B-4C36-99A5-5C794AB7C0EB}"/>
              </a:ext>
            </a:extLst>
          </p:cNvPr>
          <p:cNvSpPr>
            <a:spLocks noGrp="1"/>
          </p:cNvSpPr>
          <p:nvPr>
            <p:ph type="sldNum" sz="quarter" idx="12"/>
          </p:nvPr>
        </p:nvSpPr>
        <p:spPr/>
        <p:txBody>
          <a:bodyPr/>
          <a:lstStyle/>
          <a:p>
            <a:fld id="{91F2D4EF-46D4-4764-B373-FC59CD1D281E}" type="slidenum">
              <a:rPr lang="zh-CN" altLang="en-US" smtClean="0"/>
              <a:t>84</a:t>
            </a:fld>
            <a:endParaRPr lang="zh-CN" altLang="en-US"/>
          </a:p>
        </p:txBody>
      </p:sp>
      <p:sp>
        <p:nvSpPr>
          <p:cNvPr id="29" name="Text Box 79">
            <a:extLst>
              <a:ext uri="{FF2B5EF4-FFF2-40B4-BE49-F238E27FC236}">
                <a16:creationId xmlns:a16="http://schemas.microsoft.com/office/drawing/2014/main" id="{1C24C5EC-C2D7-4EB0-81A1-7458146E8C2B}"/>
              </a:ext>
            </a:extLst>
          </p:cNvPr>
          <p:cNvSpPr txBox="1">
            <a:spLocks noChangeArrowheads="1"/>
          </p:cNvSpPr>
          <p:nvPr/>
        </p:nvSpPr>
        <p:spPr bwMode="auto">
          <a:xfrm>
            <a:off x="1879253" y="5160776"/>
            <a:ext cx="306243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发送方窗口≤</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en-US" altLang="zh-CN" sz="2400" baseline="30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k-1</a:t>
            </a:r>
          </a:p>
        </p:txBody>
      </p:sp>
    </p:spTree>
    <p:extLst>
      <p:ext uri="{BB962C8B-B14F-4D97-AF65-F5344CB8AC3E}">
        <p14:creationId xmlns:p14="http://schemas.microsoft.com/office/powerpoint/2010/main" val="181452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0">
                                            <p:txEl>
                                              <p:pRg st="0" end="0"/>
                                            </p:txEl>
                                          </p:spTgt>
                                        </p:tgtEl>
                                        <p:attrNameLst>
                                          <p:attrName>style.visibility</p:attrName>
                                        </p:attrNameLst>
                                      </p:cBhvr>
                                      <p:to>
                                        <p:strVal val="visible"/>
                                      </p:to>
                                    </p:set>
                                    <p:animEffect transition="in" filter="wipe(left)">
                                      <p:cBhvr>
                                        <p:cTn id="19" dur="500"/>
                                        <p:tgtEl>
                                          <p:spTgt spid="40">
                                            <p:txEl>
                                              <p:pRg st="0" end="0"/>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0">
                                            <p:txEl>
                                              <p:pRg st="1" end="1"/>
                                            </p:txEl>
                                          </p:spTgt>
                                        </p:tgtEl>
                                        <p:attrNameLst>
                                          <p:attrName>style.visibility</p:attrName>
                                        </p:attrNameLst>
                                      </p:cBhvr>
                                      <p:to>
                                        <p:strVal val="visible"/>
                                      </p:to>
                                    </p:set>
                                    <p:animEffect transition="in" filter="wipe(left)">
                                      <p:cBhvr>
                                        <p:cTn id="23" dur="500"/>
                                        <p:tgtEl>
                                          <p:spTgt spid="40">
                                            <p:txEl>
                                              <p:pRg st="1" end="1"/>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42">
                                            <p:txEl>
                                              <p:pRg st="0" end="0"/>
                                            </p:txEl>
                                          </p:spTgt>
                                        </p:tgtEl>
                                        <p:attrNameLst>
                                          <p:attrName>style.visibility</p:attrName>
                                        </p:attrNameLst>
                                      </p:cBhvr>
                                      <p:to>
                                        <p:strVal val="visible"/>
                                      </p:to>
                                    </p:set>
                                    <p:animEffect transition="in" filter="wipe(left)">
                                      <p:cBhvr>
                                        <p:cTn id="31" dur="500"/>
                                        <p:tgtEl>
                                          <p:spTgt spid="42">
                                            <p:txEl>
                                              <p:pRg st="0" end="0"/>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9">
                                            <p:txEl>
                                              <p:pRg st="0" end="0"/>
                                            </p:txEl>
                                          </p:spTgt>
                                        </p:tgtEl>
                                        <p:attrNameLst>
                                          <p:attrName>style.visibility</p:attrName>
                                        </p:attrNameLst>
                                      </p:cBhvr>
                                      <p:to>
                                        <p:strVal val="visible"/>
                                      </p:to>
                                    </p:set>
                                    <p:animEffect transition="in" filter="wipe(left)">
                                      <p:cBhvr>
                                        <p:cTn id="35"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uild="p"/>
      <p:bldP spid="42" grpId="0" build="p"/>
      <p:bldP spid="29"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a:extLst>
              <a:ext uri="{FF2B5EF4-FFF2-40B4-BE49-F238E27FC236}">
                <a16:creationId xmlns:a16="http://schemas.microsoft.com/office/drawing/2014/main" id="{2E7D2391-B17B-465B-91AA-0D5F65BCC3B3}"/>
              </a:ext>
            </a:extLst>
          </p:cNvPr>
          <p:cNvGrpSpPr/>
          <p:nvPr/>
        </p:nvGrpSpPr>
        <p:grpSpPr>
          <a:xfrm>
            <a:off x="430213" y="0"/>
            <a:ext cx="5259948" cy="1428589"/>
            <a:chOff x="551030" y="-368704"/>
            <a:chExt cx="5259948" cy="1428589"/>
          </a:xfrm>
        </p:grpSpPr>
        <p:grpSp>
          <p:nvGrpSpPr>
            <p:cNvPr id="51" name="组合 50">
              <a:extLst>
                <a:ext uri="{FF2B5EF4-FFF2-40B4-BE49-F238E27FC236}">
                  <a16:creationId xmlns:a16="http://schemas.microsoft.com/office/drawing/2014/main" id="{A371A1F4-8BA3-42DD-920C-E05568D79107}"/>
                </a:ext>
              </a:extLst>
            </p:cNvPr>
            <p:cNvGrpSpPr/>
            <p:nvPr/>
          </p:nvGrpSpPr>
          <p:grpSpPr>
            <a:xfrm>
              <a:off x="998432" y="303925"/>
              <a:ext cx="4812546" cy="687997"/>
              <a:chOff x="1635859" y="967769"/>
              <a:chExt cx="4812546" cy="687997"/>
            </a:xfrm>
          </p:grpSpPr>
          <p:sp>
            <p:nvSpPr>
              <p:cNvPr id="53" name="矩形: 圆角 52">
                <a:extLst>
                  <a:ext uri="{FF2B5EF4-FFF2-40B4-BE49-F238E27FC236}">
                    <a16:creationId xmlns:a16="http://schemas.microsoft.com/office/drawing/2014/main" id="{B5F81FBC-7F4A-4285-AB40-8FDF01DE5CB1}"/>
                  </a:ext>
                </a:extLst>
              </p:cNvPr>
              <p:cNvSpPr/>
              <p:nvPr/>
            </p:nvSpPr>
            <p:spPr>
              <a:xfrm>
                <a:off x="1635859" y="967769"/>
                <a:ext cx="481254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8" name="文本框 57">
                <a:extLst>
                  <a:ext uri="{FF2B5EF4-FFF2-40B4-BE49-F238E27FC236}">
                    <a16:creationId xmlns:a16="http://schemas.microsoft.com/office/drawing/2014/main" id="{AD0BC4CA-5DBB-4752-B482-6843087C7489}"/>
                  </a:ext>
                </a:extLst>
              </p:cNvPr>
              <p:cNvSpPr txBox="1"/>
              <p:nvPr/>
            </p:nvSpPr>
            <p:spPr>
              <a:xfrm>
                <a:off x="2786093" y="1009435"/>
                <a:ext cx="3662312"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GBN vs  SR</a:t>
                </a:r>
              </a:p>
            </p:txBody>
          </p:sp>
        </p:grpSp>
        <p:pic>
          <p:nvPicPr>
            <p:cNvPr id="52" name="图片 51">
              <a:extLst>
                <a:ext uri="{FF2B5EF4-FFF2-40B4-BE49-F238E27FC236}">
                  <a16:creationId xmlns:a16="http://schemas.microsoft.com/office/drawing/2014/main" id="{11603FAF-BEB3-4FCC-98DE-11DFEA07B3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aphicFrame>
        <p:nvGraphicFramePr>
          <p:cNvPr id="74" name="表格 73">
            <a:extLst>
              <a:ext uri="{FF2B5EF4-FFF2-40B4-BE49-F238E27FC236}">
                <a16:creationId xmlns:a16="http://schemas.microsoft.com/office/drawing/2014/main" id="{A8C8397A-C081-474C-B829-CDE3244614FC}"/>
              </a:ext>
            </a:extLst>
          </p:cNvPr>
          <p:cNvGraphicFramePr>
            <a:graphicFrameLocks noGrp="1"/>
          </p:cNvGraphicFramePr>
          <p:nvPr>
            <p:extLst>
              <p:ext uri="{D42A27DB-BD31-4B8C-83A1-F6EECF244321}">
                <p14:modId xmlns:p14="http://schemas.microsoft.com/office/powerpoint/2010/main" val="2196763431"/>
              </p:ext>
            </p:extLst>
          </p:nvPr>
        </p:nvGraphicFramePr>
        <p:xfrm>
          <a:off x="297713" y="2020701"/>
          <a:ext cx="11440632" cy="3693760"/>
        </p:xfrm>
        <a:graphic>
          <a:graphicData uri="http://schemas.openxmlformats.org/drawingml/2006/table">
            <a:tbl>
              <a:tblPr firstRow="1" bandRow="1">
                <a:tableStyleId>{5C22544A-7EE6-4342-B048-85BDC9FD1C3A}</a:tableStyleId>
              </a:tblPr>
              <a:tblGrid>
                <a:gridCol w="1158768">
                  <a:extLst>
                    <a:ext uri="{9D8B030D-6E8A-4147-A177-3AD203B41FA5}">
                      <a16:colId xmlns:a16="http://schemas.microsoft.com/office/drawing/2014/main" val="1326237557"/>
                    </a:ext>
                  </a:extLst>
                </a:gridCol>
                <a:gridCol w="5288340">
                  <a:extLst>
                    <a:ext uri="{9D8B030D-6E8A-4147-A177-3AD203B41FA5}">
                      <a16:colId xmlns:a16="http://schemas.microsoft.com/office/drawing/2014/main" val="3545256537"/>
                    </a:ext>
                  </a:extLst>
                </a:gridCol>
                <a:gridCol w="4993524">
                  <a:extLst>
                    <a:ext uri="{9D8B030D-6E8A-4147-A177-3AD203B41FA5}">
                      <a16:colId xmlns:a16="http://schemas.microsoft.com/office/drawing/2014/main" val="3024378941"/>
                    </a:ext>
                  </a:extLst>
                </a:gridCol>
              </a:tblGrid>
              <a:tr h="576066">
                <a:tc>
                  <a:txBody>
                    <a:bodyPr/>
                    <a:lstStyle/>
                    <a:p>
                      <a:pPr algn="ct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solidFill>
                      <a:srgbClr val="FFC000"/>
                    </a:solidFill>
                  </a:tcPr>
                </a:tc>
                <a:tc>
                  <a:txBody>
                    <a:bodyPr/>
                    <a:lstStyle/>
                    <a:p>
                      <a:pPr algn="ctr"/>
                      <a:r>
                        <a:rPr lang="en-US" altLang="zh-CN" sz="18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GBN</a:t>
                      </a:r>
                      <a:endParaRPr lang="zh-CN" altLang="en-US" sz="18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solidFill>
                      <a:srgbClr val="FFC000"/>
                    </a:solidFill>
                  </a:tcPr>
                </a:tc>
                <a:tc>
                  <a:txBody>
                    <a:bodyPr/>
                    <a:lstStyle/>
                    <a:p>
                      <a:pPr algn="ctr"/>
                      <a:r>
                        <a:rPr lang="en-US" altLang="zh-CN" sz="18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SR</a:t>
                      </a:r>
                      <a:endParaRPr lang="zh-CN" altLang="en-US" sz="18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solidFill>
                      <a:srgbClr val="FFC000"/>
                    </a:solidFill>
                  </a:tcPr>
                </a:tc>
                <a:extLst>
                  <a:ext uri="{0D108BD9-81ED-4DB2-BD59-A6C34878D82A}">
                    <a16:rowId xmlns:a16="http://schemas.microsoft.com/office/drawing/2014/main" val="1208579585"/>
                  </a:ext>
                </a:extLst>
              </a:tr>
              <a:tr h="624898">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确认方式</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累积确认</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单个确认</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3501955701"/>
                  </a:ext>
                </a:extLst>
              </a:tr>
              <a:tr h="754912">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定时器</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对所有已发送但未确认的分组统一设置一个定时器</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对所有已发送但未确认的分组分别设置定时器</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3575101943"/>
                  </a:ext>
                </a:extLst>
              </a:tr>
              <a:tr h="595423">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超时</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(n)</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重传分组</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n</a:t>
                      </a: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和窗口中所有序号大于</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n</a:t>
                      </a: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的分组</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仅重传分组</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n</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3212281002"/>
                  </a:ext>
                </a:extLst>
              </a:tr>
              <a:tr h="566395">
                <a:tc rowSpan="2">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失序分组</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丢弃 </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不缓存</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 -&gt; </a:t>
                      </a: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接收方无缓存</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缓存</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74586698"/>
                  </a:ext>
                </a:extLst>
              </a:tr>
              <a:tr h="576066">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重发按序到达的最高序号分组的</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ACK</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对失序分组进行选择性确认</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835006586"/>
                  </a:ext>
                </a:extLst>
              </a:tr>
            </a:tbl>
          </a:graphicData>
        </a:graphic>
      </p:graphicFrame>
      <p:sp>
        <p:nvSpPr>
          <p:cNvPr id="2" name="灯片编号占位符 1">
            <a:extLst>
              <a:ext uri="{FF2B5EF4-FFF2-40B4-BE49-F238E27FC236}">
                <a16:creationId xmlns:a16="http://schemas.microsoft.com/office/drawing/2014/main" id="{A718165B-55F7-43B4-BC0A-3C352F48134B}"/>
              </a:ext>
            </a:extLst>
          </p:cNvPr>
          <p:cNvSpPr>
            <a:spLocks noGrp="1"/>
          </p:cNvSpPr>
          <p:nvPr>
            <p:ph type="sldNum" sz="quarter" idx="12"/>
          </p:nvPr>
        </p:nvSpPr>
        <p:spPr/>
        <p:txBody>
          <a:bodyPr/>
          <a:lstStyle/>
          <a:p>
            <a:fld id="{91F2D4EF-46D4-4764-B373-FC59CD1D281E}" type="slidenum">
              <a:rPr lang="zh-CN" altLang="en-US" smtClean="0"/>
              <a:t>85</a:t>
            </a:fld>
            <a:endParaRPr lang="zh-CN" altLang="en-US"/>
          </a:p>
        </p:txBody>
      </p:sp>
    </p:spTree>
    <p:extLst>
      <p:ext uri="{BB962C8B-B14F-4D97-AF65-F5344CB8AC3E}">
        <p14:creationId xmlns:p14="http://schemas.microsoft.com/office/powerpoint/2010/main" val="353216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wipe(up)">
                                      <p:cBhvr>
                                        <p:cTn id="11"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1628987" y="2283837"/>
            <a:ext cx="10105294" cy="2285974"/>
            <a:chOff x="1668577" y="1586745"/>
            <a:chExt cx="10105294" cy="2285974"/>
          </a:xfrm>
        </p:grpSpPr>
        <p:grpSp>
          <p:nvGrpSpPr>
            <p:cNvPr id="9" name="组合 8"/>
            <p:cNvGrpSpPr/>
            <p:nvPr/>
          </p:nvGrpSpPr>
          <p:grpSpPr>
            <a:xfrm>
              <a:off x="1668577" y="1586745"/>
              <a:ext cx="10105294" cy="1680331"/>
              <a:chOff x="1251434" y="1190058"/>
              <a:chExt cx="7578977" cy="1260248"/>
            </a:xfrm>
          </p:grpSpPr>
          <p:sp>
            <p:nvSpPr>
              <p:cNvPr id="11" name="矩形 10"/>
              <p:cNvSpPr/>
              <p:nvPr/>
            </p:nvSpPr>
            <p:spPr>
              <a:xfrm>
                <a:off x="1251434" y="1190058"/>
                <a:ext cx="7578977" cy="907171"/>
              </a:xfrm>
              <a:prstGeom prst="rect">
                <a:avLst/>
              </a:prstGeom>
            </p:spPr>
            <p:txBody>
              <a:bodyPr wrap="squar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面向连接的传输</a:t>
                </a: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:TCP</a:t>
                </a:r>
                <a:endParaRPr lang="zh-CN" altLang="en-US" sz="6600" dirty="0">
                  <a:solidFill>
                    <a:schemeClr val="tx1">
                      <a:lumMod val="85000"/>
                      <a:lumOff val="15000"/>
                    </a:schemeClr>
                  </a:solidFill>
                  <a:latin typeface="造字工房朗倩（非商用）常规体" pitchFamily="50" charset="-122"/>
                  <a:ea typeface="造字工房朗倩（非商用）常规体" pitchFamily="50" charset="-122"/>
                </a:endParaRPr>
              </a:p>
            </p:txBody>
          </p:sp>
          <p:sp>
            <p:nvSpPr>
              <p:cNvPr id="12" name="矩形 11"/>
              <p:cNvSpPr/>
              <p:nvPr/>
            </p:nvSpPr>
            <p:spPr>
              <a:xfrm>
                <a:off x="1985427" y="1936448"/>
                <a:ext cx="5953462"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onnection</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 Oriented Transmission : TCP</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1576476" y="1567115"/>
                <a:ext cx="568906" cy="807914"/>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C</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1661779" y="2450306"/>
                <a:ext cx="6139951"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9303795" y="3164833"/>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413307C7-A250-4CEB-8A35-AE281231F12E}"/>
              </a:ext>
            </a:extLst>
          </p:cNvPr>
          <p:cNvSpPr>
            <a:spLocks noGrp="1"/>
          </p:cNvSpPr>
          <p:nvPr>
            <p:ph type="sldNum" sz="quarter" idx="12"/>
          </p:nvPr>
        </p:nvSpPr>
        <p:spPr/>
        <p:txBody>
          <a:bodyPr/>
          <a:lstStyle/>
          <a:p>
            <a:fld id="{91F2D4EF-46D4-4764-B373-FC59CD1D281E}" type="slidenum">
              <a:rPr lang="zh-CN" altLang="en-US" smtClean="0"/>
              <a:t>86</a:t>
            </a:fld>
            <a:endParaRPr lang="zh-CN" altLang="en-US"/>
          </a:p>
        </p:txBody>
      </p:sp>
    </p:spTree>
    <p:extLst>
      <p:ext uri="{BB962C8B-B14F-4D97-AF65-F5344CB8AC3E}">
        <p14:creationId xmlns:p14="http://schemas.microsoft.com/office/powerpoint/2010/main" val="52816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7039098" cy="1428589"/>
            <a:chOff x="551030" y="-368704"/>
            <a:chExt cx="7039098" cy="1428589"/>
          </a:xfrm>
        </p:grpSpPr>
        <p:grpSp>
          <p:nvGrpSpPr>
            <p:cNvPr id="29" name="组合 28"/>
            <p:cNvGrpSpPr/>
            <p:nvPr/>
          </p:nvGrpSpPr>
          <p:grpSpPr>
            <a:xfrm>
              <a:off x="1201631" y="303925"/>
              <a:ext cx="6388497" cy="686826"/>
              <a:chOff x="1839058" y="967769"/>
              <a:chExt cx="6388497" cy="686826"/>
            </a:xfrm>
          </p:grpSpPr>
          <p:sp>
            <p:nvSpPr>
              <p:cNvPr id="31" name="矩形: 圆角 30"/>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面向连接的传输：</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2" name="Text Box 79">
            <a:extLst>
              <a:ext uri="{FF2B5EF4-FFF2-40B4-BE49-F238E27FC236}">
                <a16:creationId xmlns:a16="http://schemas.microsoft.com/office/drawing/2014/main" id="{EEF6D516-6E2F-4174-827F-1C126056DBEA}"/>
              </a:ext>
            </a:extLst>
          </p:cNvPr>
          <p:cNvSpPr txBox="1">
            <a:spLocks noChangeArrowheads="1"/>
          </p:cNvSpPr>
          <p:nvPr/>
        </p:nvSpPr>
        <p:spPr bwMode="auto">
          <a:xfrm>
            <a:off x="1720594" y="2235958"/>
            <a:ext cx="3511440" cy="434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面向连接</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全双工服务</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点对点连接</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可靠有序的字节流</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流量控制</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拥塞控制</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流水线</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3" name="组合 22">
            <a:extLst>
              <a:ext uri="{FF2B5EF4-FFF2-40B4-BE49-F238E27FC236}">
                <a16:creationId xmlns:a16="http://schemas.microsoft.com/office/drawing/2014/main" id="{E4DF577B-0F14-4506-ADCC-73B42F7D7733}"/>
              </a:ext>
            </a:extLst>
          </p:cNvPr>
          <p:cNvGrpSpPr/>
          <p:nvPr/>
        </p:nvGrpSpPr>
        <p:grpSpPr>
          <a:xfrm>
            <a:off x="1138412" y="1650095"/>
            <a:ext cx="7862465" cy="476221"/>
            <a:chOff x="1403750" y="3593122"/>
            <a:chExt cx="7862465" cy="476221"/>
          </a:xfrm>
        </p:grpSpPr>
        <p:grpSp>
          <p:nvGrpSpPr>
            <p:cNvPr id="24" name="组合 23">
              <a:extLst>
                <a:ext uri="{FF2B5EF4-FFF2-40B4-BE49-F238E27FC236}">
                  <a16:creationId xmlns:a16="http://schemas.microsoft.com/office/drawing/2014/main" id="{9A5B8695-6A87-45B4-984E-B4A38C942D75}"/>
                </a:ext>
              </a:extLst>
            </p:cNvPr>
            <p:cNvGrpSpPr/>
            <p:nvPr/>
          </p:nvGrpSpPr>
          <p:grpSpPr>
            <a:xfrm>
              <a:off x="1403750" y="3593122"/>
              <a:ext cx="490436" cy="476221"/>
              <a:chOff x="1403750" y="3593126"/>
              <a:chExt cx="808892" cy="785447"/>
            </a:xfrm>
          </p:grpSpPr>
          <p:sp>
            <p:nvSpPr>
              <p:cNvPr id="26" name="对话气泡: 椭圆形 4">
                <a:extLst>
                  <a:ext uri="{FF2B5EF4-FFF2-40B4-BE49-F238E27FC236}">
                    <a16:creationId xmlns:a16="http://schemas.microsoft.com/office/drawing/2014/main" id="{07EBCD88-41D5-4ED0-901C-3C5603D9CE55}"/>
                  </a:ext>
                </a:extLst>
              </p:cNvPr>
              <p:cNvSpPr/>
              <p:nvPr/>
            </p:nvSpPr>
            <p:spPr>
              <a:xfrm>
                <a:off x="1403750" y="3593126"/>
                <a:ext cx="808892" cy="785447"/>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ound-web-cam_17861">
                <a:extLst>
                  <a:ext uri="{FF2B5EF4-FFF2-40B4-BE49-F238E27FC236}">
                    <a16:creationId xmlns:a16="http://schemas.microsoft.com/office/drawing/2014/main" id="{3ED9DF8D-3596-40F0-B185-82F0AC8D585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5" name="Text Box 79">
              <a:extLst>
                <a:ext uri="{FF2B5EF4-FFF2-40B4-BE49-F238E27FC236}">
                  <a16:creationId xmlns:a16="http://schemas.microsoft.com/office/drawing/2014/main" id="{D02002AF-EEA8-4634-AC47-DE745BE47396}"/>
                </a:ext>
              </a:extLst>
            </p:cNvPr>
            <p:cNvSpPr txBox="1">
              <a:spLocks noChangeArrowheads="1"/>
            </p:cNvSpPr>
            <p:nvPr/>
          </p:nvSpPr>
          <p:spPr bwMode="auto">
            <a:xfrm>
              <a:off x="1985932" y="3593123"/>
              <a:ext cx="7280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概述</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—RFCs</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793</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1122</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2018</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5681</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7323</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animEffect transition="in" filter="wipe(left)">
                                      <p:cBhvr>
                                        <p:cTn id="15" dur="500"/>
                                        <p:tgtEl>
                                          <p:spTgt spid="2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2">
                                            <p:txEl>
                                              <p:pRg st="1" end="1"/>
                                            </p:txEl>
                                          </p:spTgt>
                                        </p:tgtEl>
                                        <p:attrNameLst>
                                          <p:attrName>style.visibility</p:attrName>
                                        </p:attrNameLst>
                                      </p:cBhvr>
                                      <p:to>
                                        <p:strVal val="visible"/>
                                      </p:to>
                                    </p:set>
                                    <p:animEffect transition="in" filter="wipe(left)">
                                      <p:cBhvr>
                                        <p:cTn id="20" dur="500"/>
                                        <p:tgtEl>
                                          <p:spTgt spid="2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2">
                                            <p:txEl>
                                              <p:pRg st="2" end="2"/>
                                            </p:txEl>
                                          </p:spTgt>
                                        </p:tgtEl>
                                        <p:attrNameLst>
                                          <p:attrName>style.visibility</p:attrName>
                                        </p:attrNameLst>
                                      </p:cBhvr>
                                      <p:to>
                                        <p:strVal val="visible"/>
                                      </p:to>
                                    </p:set>
                                    <p:animEffect transition="in" filter="wipe(left)">
                                      <p:cBhvr>
                                        <p:cTn id="25" dur="500"/>
                                        <p:tgtEl>
                                          <p:spTgt spid="22">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2">
                                            <p:txEl>
                                              <p:pRg st="3" end="3"/>
                                            </p:txEl>
                                          </p:spTgt>
                                        </p:tgtEl>
                                        <p:attrNameLst>
                                          <p:attrName>style.visibility</p:attrName>
                                        </p:attrNameLst>
                                      </p:cBhvr>
                                      <p:to>
                                        <p:strVal val="visible"/>
                                      </p:to>
                                    </p:set>
                                    <p:animEffect transition="in" filter="wipe(left)">
                                      <p:cBhvr>
                                        <p:cTn id="30" dur="500"/>
                                        <p:tgtEl>
                                          <p:spTgt spid="22">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2">
                                            <p:txEl>
                                              <p:pRg st="4" end="4"/>
                                            </p:txEl>
                                          </p:spTgt>
                                        </p:tgtEl>
                                        <p:attrNameLst>
                                          <p:attrName>style.visibility</p:attrName>
                                        </p:attrNameLst>
                                      </p:cBhvr>
                                      <p:to>
                                        <p:strVal val="visible"/>
                                      </p:to>
                                    </p:set>
                                    <p:animEffect transition="in" filter="wipe(left)">
                                      <p:cBhvr>
                                        <p:cTn id="35" dur="500"/>
                                        <p:tgtEl>
                                          <p:spTgt spid="22">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2">
                                            <p:txEl>
                                              <p:pRg st="5" end="5"/>
                                            </p:txEl>
                                          </p:spTgt>
                                        </p:tgtEl>
                                        <p:attrNameLst>
                                          <p:attrName>style.visibility</p:attrName>
                                        </p:attrNameLst>
                                      </p:cBhvr>
                                      <p:to>
                                        <p:strVal val="visible"/>
                                      </p:to>
                                    </p:set>
                                    <p:animEffect transition="in" filter="wipe(left)">
                                      <p:cBhvr>
                                        <p:cTn id="40" dur="500"/>
                                        <p:tgtEl>
                                          <p:spTgt spid="22">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2">
                                            <p:txEl>
                                              <p:pRg st="6" end="6"/>
                                            </p:txEl>
                                          </p:spTgt>
                                        </p:tgtEl>
                                        <p:attrNameLst>
                                          <p:attrName>style.visibility</p:attrName>
                                        </p:attrNameLst>
                                      </p:cBhvr>
                                      <p:to>
                                        <p:strVal val="visible"/>
                                      </p:to>
                                    </p:set>
                                    <p:animEffect transition="in" filter="wipe(left)">
                                      <p:cBhvr>
                                        <p:cTn id="45" dur="500"/>
                                        <p:tgtEl>
                                          <p:spTgt spid="2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日期占位符 3">
            <a:extLst>
              <a:ext uri="{FF2B5EF4-FFF2-40B4-BE49-F238E27FC236}">
                <a16:creationId xmlns:a16="http://schemas.microsoft.com/office/drawing/2014/main" id="{6CF5156E-6730-466D-B187-BD86CE2FAA00}"/>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79875" name="页脚占位符 4">
            <a:extLst>
              <a:ext uri="{FF2B5EF4-FFF2-40B4-BE49-F238E27FC236}">
                <a16:creationId xmlns:a16="http://schemas.microsoft.com/office/drawing/2014/main" id="{3CC0D0BC-9898-47D7-96D3-8BCA0508A1B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3858D9B-E2E1-43D5-AC90-DAF013055F9E}" type="slidenum">
              <a:rPr lang="en-US" altLang="zh-CN" smtClean="0">
                <a:latin typeface="Garamond" panose="02020404030301010803" pitchFamily="18" charset="0"/>
              </a:rPr>
              <a:pPr/>
              <a:t>88</a:t>
            </a:fld>
            <a:endParaRPr lang="en-US" altLang="zh-CN">
              <a:latin typeface="Garamond" panose="02020404030301010803" pitchFamily="18" charset="0"/>
            </a:endParaRPr>
          </a:p>
        </p:txBody>
      </p:sp>
      <p:sp>
        <p:nvSpPr>
          <p:cNvPr id="79876" name="Rectangle 2">
            <a:extLst>
              <a:ext uri="{FF2B5EF4-FFF2-40B4-BE49-F238E27FC236}">
                <a16:creationId xmlns:a16="http://schemas.microsoft.com/office/drawing/2014/main" id="{5DA1E95C-154D-4674-A41E-CC672DF12DA7}"/>
              </a:ext>
            </a:extLst>
          </p:cNvPr>
          <p:cNvSpPr>
            <a:spLocks noGrp="1" noChangeArrowheads="1"/>
          </p:cNvSpPr>
          <p:nvPr>
            <p:ph type="title"/>
          </p:nvPr>
        </p:nvSpPr>
        <p:spPr>
          <a:xfrm>
            <a:off x="682626" y="-29456"/>
            <a:ext cx="10515600" cy="1325563"/>
          </a:xfrm>
        </p:spPr>
        <p:txBody>
          <a:bodyPr/>
          <a:lstStyle/>
          <a:p>
            <a:pPr eaLnBrk="1" hangingPunct="1"/>
            <a:r>
              <a:rPr lang="en-US" altLang="zh-CN"/>
              <a:t>3.5 </a:t>
            </a:r>
            <a:r>
              <a:rPr lang="zh-CN" altLang="en-US"/>
              <a:t>面向连接的传输 </a:t>
            </a:r>
            <a:r>
              <a:rPr lang="en-US" altLang="zh-CN"/>
              <a:t>: TCP</a:t>
            </a:r>
          </a:p>
        </p:txBody>
      </p:sp>
      <p:sp>
        <p:nvSpPr>
          <p:cNvPr id="79877" name="Rectangle 3">
            <a:extLst>
              <a:ext uri="{FF2B5EF4-FFF2-40B4-BE49-F238E27FC236}">
                <a16:creationId xmlns:a16="http://schemas.microsoft.com/office/drawing/2014/main" id="{796C7318-FF55-487D-A944-99BFDC5CFA2F}"/>
              </a:ext>
            </a:extLst>
          </p:cNvPr>
          <p:cNvSpPr>
            <a:spLocks noGrp="1" noChangeArrowheads="1"/>
          </p:cNvSpPr>
          <p:nvPr>
            <p:ph type="body" idx="1"/>
          </p:nvPr>
        </p:nvSpPr>
        <p:spPr>
          <a:xfrm>
            <a:off x="1981200" y="1341438"/>
            <a:ext cx="8229600" cy="647700"/>
          </a:xfrm>
        </p:spPr>
        <p:txBody>
          <a:bodyPr/>
          <a:lstStyle/>
          <a:p>
            <a:pPr eaLnBrk="1" hangingPunct="1"/>
            <a:r>
              <a:rPr lang="en-US" altLang="zh-CN" b="1">
                <a:ea typeface="楷体" panose="02010609060101010101" pitchFamily="49" charset="-122"/>
                <a:cs typeface="Arial" panose="020B0604020202020204" pitchFamily="34" charset="0"/>
              </a:rPr>
              <a:t>TCP</a:t>
            </a:r>
            <a:r>
              <a:rPr lang="zh-CN" altLang="en-US" b="1">
                <a:ea typeface="楷体" panose="02010609060101010101" pitchFamily="49" charset="-122"/>
                <a:cs typeface="Arial" panose="020B0604020202020204" pitchFamily="34" charset="0"/>
              </a:rPr>
              <a:t>报文段首部结构</a:t>
            </a:r>
          </a:p>
        </p:txBody>
      </p:sp>
      <p:pic>
        <p:nvPicPr>
          <p:cNvPr id="3" name="图片 2">
            <a:extLst>
              <a:ext uri="{FF2B5EF4-FFF2-40B4-BE49-F238E27FC236}">
                <a16:creationId xmlns:a16="http://schemas.microsoft.com/office/drawing/2014/main" id="{FF5EDA66-E89D-B5CB-1C59-CC6B19038081}"/>
              </a:ext>
            </a:extLst>
          </p:cNvPr>
          <p:cNvPicPr>
            <a:picLocks noChangeAspect="1"/>
          </p:cNvPicPr>
          <p:nvPr/>
        </p:nvPicPr>
        <p:blipFill>
          <a:blip r:embed="rId3"/>
          <a:stretch>
            <a:fillRect/>
          </a:stretch>
        </p:blipFill>
        <p:spPr>
          <a:xfrm>
            <a:off x="682626" y="1712523"/>
            <a:ext cx="10035822" cy="4283927"/>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日期占位符 3">
            <a:extLst>
              <a:ext uri="{FF2B5EF4-FFF2-40B4-BE49-F238E27FC236}">
                <a16:creationId xmlns:a16="http://schemas.microsoft.com/office/drawing/2014/main" id="{1A630FDE-7DE3-4905-8D2D-097F5175AE56}"/>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80899" name="页脚占位符 4">
            <a:extLst>
              <a:ext uri="{FF2B5EF4-FFF2-40B4-BE49-F238E27FC236}">
                <a16:creationId xmlns:a16="http://schemas.microsoft.com/office/drawing/2014/main" id="{2DEAD156-DBBF-48B1-AFBF-ACBBCED79C2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68F2120-6C6B-4E9C-AF9A-ACA5018B5C1C}" type="slidenum">
              <a:rPr lang="en-US" altLang="zh-CN" smtClean="0">
                <a:latin typeface="Garamond" panose="02020404030301010803" pitchFamily="18" charset="0"/>
              </a:rPr>
              <a:pPr/>
              <a:t>89</a:t>
            </a:fld>
            <a:endParaRPr lang="en-US" altLang="zh-CN">
              <a:latin typeface="Garamond" panose="02020404030301010803" pitchFamily="18" charset="0"/>
            </a:endParaRPr>
          </a:p>
        </p:txBody>
      </p:sp>
      <p:sp>
        <p:nvSpPr>
          <p:cNvPr id="80900" name="Rectangle 2">
            <a:extLst>
              <a:ext uri="{FF2B5EF4-FFF2-40B4-BE49-F238E27FC236}">
                <a16:creationId xmlns:a16="http://schemas.microsoft.com/office/drawing/2014/main" id="{C5A70065-5519-4A4D-ACD5-47DFCB1FAB82}"/>
              </a:ext>
            </a:extLst>
          </p:cNvPr>
          <p:cNvSpPr>
            <a:spLocks noGrp="1" noChangeArrowheads="1"/>
          </p:cNvSpPr>
          <p:nvPr>
            <p:ph type="title"/>
          </p:nvPr>
        </p:nvSpPr>
        <p:spPr/>
        <p:txBody>
          <a:bodyPr/>
          <a:lstStyle/>
          <a:p>
            <a:pPr eaLnBrk="1" hangingPunct="1"/>
            <a:r>
              <a:rPr lang="en-US" altLang="zh-CN"/>
              <a:t>3.5 </a:t>
            </a:r>
            <a:r>
              <a:rPr lang="zh-CN" altLang="en-US"/>
              <a:t>面向连接的传输 </a:t>
            </a:r>
            <a:r>
              <a:rPr lang="en-US" altLang="zh-CN"/>
              <a:t>: TCP</a:t>
            </a:r>
          </a:p>
        </p:txBody>
      </p:sp>
      <p:sp>
        <p:nvSpPr>
          <p:cNvPr id="80903" name="Text Box 87">
            <a:extLst>
              <a:ext uri="{FF2B5EF4-FFF2-40B4-BE49-F238E27FC236}">
                <a16:creationId xmlns:a16="http://schemas.microsoft.com/office/drawing/2014/main" id="{E6580A61-7E4F-4377-9B76-2012A2AC67A6}"/>
              </a:ext>
            </a:extLst>
          </p:cNvPr>
          <p:cNvSpPr txBox="1">
            <a:spLocks noChangeArrowheads="1"/>
          </p:cNvSpPr>
          <p:nvPr/>
        </p:nvSpPr>
        <p:spPr bwMode="auto">
          <a:xfrm>
            <a:off x="1919288" y="4941888"/>
            <a:ext cx="84248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rgbClr val="333399"/>
                </a:solidFill>
                <a:ea typeface="楷体" panose="02010609060101010101" pitchFamily="49" charset="-122"/>
                <a:cs typeface="Arial" panose="020B0604020202020204" pitchFamily="34" charset="0"/>
              </a:rPr>
              <a:t>源端口和目的端口字段</a:t>
            </a:r>
            <a:r>
              <a:rPr lang="en-US" altLang="zh-CN" sz="2400" dirty="0">
                <a:solidFill>
                  <a:srgbClr val="333399"/>
                </a:solidFill>
                <a:ea typeface="楷体" panose="02010609060101010101" pitchFamily="49" charset="-122"/>
                <a:cs typeface="Arial" panose="020B0604020202020204" pitchFamily="34" charset="0"/>
              </a:rPr>
              <a:t>——</a:t>
            </a:r>
            <a:r>
              <a:rPr lang="zh-CN" altLang="en-US" sz="2400" dirty="0">
                <a:solidFill>
                  <a:srgbClr val="333399"/>
                </a:solidFill>
                <a:ea typeface="楷体" panose="02010609060101010101" pitchFamily="49" charset="-122"/>
                <a:cs typeface="Arial" panose="020B0604020202020204" pitchFamily="34" charset="0"/>
              </a:rPr>
              <a:t>各占 </a:t>
            </a:r>
            <a:r>
              <a:rPr lang="en-US" altLang="zh-CN" sz="2400" dirty="0">
                <a:solidFill>
                  <a:srgbClr val="333399"/>
                </a:solidFill>
                <a:ea typeface="楷体" panose="02010609060101010101" pitchFamily="49" charset="-122"/>
                <a:cs typeface="Arial" panose="020B0604020202020204" pitchFamily="34" charset="0"/>
              </a:rPr>
              <a:t>2 </a:t>
            </a:r>
            <a:r>
              <a:rPr lang="zh-CN" altLang="en-US" sz="2400" dirty="0">
                <a:solidFill>
                  <a:srgbClr val="333399"/>
                </a:solidFill>
                <a:ea typeface="楷体" panose="02010609060101010101" pitchFamily="49" charset="-122"/>
                <a:cs typeface="Arial" panose="020B0604020202020204" pitchFamily="34" charset="0"/>
              </a:rPr>
              <a:t>字节。端口是运输层与应用层的服务接口。运输层的复用和分用功能都要通过端口才能实现。  </a:t>
            </a:r>
          </a:p>
        </p:txBody>
      </p:sp>
      <p:pic>
        <p:nvPicPr>
          <p:cNvPr id="2" name="图片 1">
            <a:extLst>
              <a:ext uri="{FF2B5EF4-FFF2-40B4-BE49-F238E27FC236}">
                <a16:creationId xmlns:a16="http://schemas.microsoft.com/office/drawing/2014/main" id="{62EE3D59-E4EC-D5E1-7AA4-005B43CEE600}"/>
              </a:ext>
            </a:extLst>
          </p:cNvPr>
          <p:cNvPicPr>
            <a:picLocks noChangeAspect="1"/>
          </p:cNvPicPr>
          <p:nvPr/>
        </p:nvPicPr>
        <p:blipFill>
          <a:blip r:embed="rId2"/>
          <a:stretch>
            <a:fillRect/>
          </a:stretch>
        </p:blipFill>
        <p:spPr>
          <a:xfrm>
            <a:off x="2112433" y="1541009"/>
            <a:ext cx="7967133" cy="3400879"/>
          </a:xfrm>
          <a:prstGeom prst="rect">
            <a:avLst/>
          </a:prstGeom>
        </p:spPr>
      </p:pic>
      <p:sp>
        <p:nvSpPr>
          <p:cNvPr id="80902" name="Rectangle 86">
            <a:extLst>
              <a:ext uri="{FF2B5EF4-FFF2-40B4-BE49-F238E27FC236}">
                <a16:creationId xmlns:a16="http://schemas.microsoft.com/office/drawing/2014/main" id="{7836384F-12B0-42E8-9139-B5F24A770DE5}"/>
              </a:ext>
            </a:extLst>
          </p:cNvPr>
          <p:cNvSpPr>
            <a:spLocks noChangeArrowheads="1"/>
          </p:cNvSpPr>
          <p:nvPr/>
        </p:nvSpPr>
        <p:spPr bwMode="auto">
          <a:xfrm>
            <a:off x="2641069" y="2421190"/>
            <a:ext cx="5994931" cy="431800"/>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A6F2FD7E-CC49-4399-ABAF-EDDE9917F9A7}"/>
              </a:ext>
            </a:extLst>
          </p:cNvPr>
          <p:cNvSpPr>
            <a:spLocks noChangeArrowheads="1"/>
          </p:cNvSpPr>
          <p:nvPr/>
        </p:nvSpPr>
        <p:spPr bwMode="auto">
          <a:xfrm>
            <a:off x="1704975" y="1349376"/>
            <a:ext cx="1449388" cy="2538413"/>
          </a:xfrm>
          <a:prstGeom prst="rect">
            <a:avLst/>
          </a:prstGeom>
          <a:solidFill>
            <a:srgbClr val="FFFF99"/>
          </a:solidFill>
          <a:ln w="12700">
            <a:solidFill>
              <a:srgbClr val="333399"/>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楷体" panose="02010609060101010101" pitchFamily="49" charset="-122"/>
              <a:ea typeface="楷体" panose="02010609060101010101" pitchFamily="49" charset="-122"/>
            </a:endParaRPr>
          </a:p>
        </p:txBody>
      </p:sp>
      <p:sp>
        <p:nvSpPr>
          <p:cNvPr id="10243" name="Rectangle 3">
            <a:extLst>
              <a:ext uri="{FF2B5EF4-FFF2-40B4-BE49-F238E27FC236}">
                <a16:creationId xmlns:a16="http://schemas.microsoft.com/office/drawing/2014/main" id="{AFDFAFC3-9813-4910-BFED-543163FE71C0}"/>
              </a:ext>
            </a:extLst>
          </p:cNvPr>
          <p:cNvSpPr>
            <a:spLocks noChangeArrowheads="1"/>
          </p:cNvSpPr>
          <p:nvPr/>
        </p:nvSpPr>
        <p:spPr bwMode="auto">
          <a:xfrm>
            <a:off x="8953501" y="1349376"/>
            <a:ext cx="1452563" cy="2538413"/>
          </a:xfrm>
          <a:prstGeom prst="rect">
            <a:avLst/>
          </a:prstGeom>
          <a:solidFill>
            <a:srgbClr val="FFFF99"/>
          </a:solidFill>
          <a:ln w="12700">
            <a:solidFill>
              <a:srgbClr val="333399"/>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楷体" panose="02010609060101010101" pitchFamily="49" charset="-122"/>
              <a:ea typeface="楷体" panose="02010609060101010101" pitchFamily="49" charset="-122"/>
            </a:endParaRPr>
          </a:p>
        </p:txBody>
      </p:sp>
      <p:sp>
        <p:nvSpPr>
          <p:cNvPr id="10244" name="Rectangle 4">
            <a:extLst>
              <a:ext uri="{FF2B5EF4-FFF2-40B4-BE49-F238E27FC236}">
                <a16:creationId xmlns:a16="http://schemas.microsoft.com/office/drawing/2014/main" id="{E86CC10D-02E4-4EA8-8FFA-B455E451DF73}"/>
              </a:ext>
            </a:extLst>
          </p:cNvPr>
          <p:cNvSpPr>
            <a:spLocks noChangeArrowheads="1"/>
          </p:cNvSpPr>
          <p:nvPr/>
        </p:nvSpPr>
        <p:spPr bwMode="auto">
          <a:xfrm>
            <a:off x="1722439" y="2459038"/>
            <a:ext cx="8688387" cy="469900"/>
          </a:xfrm>
          <a:prstGeom prst="rect">
            <a:avLst/>
          </a:prstGeom>
          <a:solidFill>
            <a:srgbClr val="CCECFF">
              <a:alpha val="67842"/>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楷体" panose="02010609060101010101" pitchFamily="49" charset="-122"/>
              <a:ea typeface="楷体" panose="02010609060101010101" pitchFamily="49" charset="-122"/>
            </a:endParaRPr>
          </a:p>
        </p:txBody>
      </p:sp>
      <p:sp>
        <p:nvSpPr>
          <p:cNvPr id="10245" name="Rectangle 5">
            <a:extLst>
              <a:ext uri="{FF2B5EF4-FFF2-40B4-BE49-F238E27FC236}">
                <a16:creationId xmlns:a16="http://schemas.microsoft.com/office/drawing/2014/main" id="{3BE09D78-1B2E-4298-98BC-E606DB5032A4}"/>
              </a:ext>
            </a:extLst>
          </p:cNvPr>
          <p:cNvSpPr>
            <a:spLocks noChangeArrowheads="1"/>
          </p:cNvSpPr>
          <p:nvPr/>
        </p:nvSpPr>
        <p:spPr bwMode="auto">
          <a:xfrm>
            <a:off x="2624138" y="192088"/>
            <a:ext cx="6856412"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a:solidFill>
                  <a:schemeClr val="tx2"/>
                </a:solidFill>
                <a:latin typeface="楷体" panose="02010609060101010101" pitchFamily="49" charset="-122"/>
                <a:ea typeface="楷体" panose="02010609060101010101" pitchFamily="49" charset="-122"/>
              </a:rPr>
              <a:t>运输层为相互通信的应用进程提供了逻辑通信 </a:t>
            </a:r>
          </a:p>
        </p:txBody>
      </p:sp>
      <p:sp>
        <p:nvSpPr>
          <p:cNvPr id="10246" name="Line 6">
            <a:extLst>
              <a:ext uri="{FF2B5EF4-FFF2-40B4-BE49-F238E27FC236}">
                <a16:creationId xmlns:a16="http://schemas.microsoft.com/office/drawing/2014/main" id="{2513FA82-2139-432C-9BEB-CCB884CFD057}"/>
              </a:ext>
            </a:extLst>
          </p:cNvPr>
          <p:cNvSpPr>
            <a:spLocks noChangeShapeType="1"/>
          </p:cNvSpPr>
          <p:nvPr/>
        </p:nvSpPr>
        <p:spPr bwMode="auto">
          <a:xfrm>
            <a:off x="3144838" y="5141913"/>
            <a:ext cx="5789612" cy="0"/>
          </a:xfrm>
          <a:prstGeom prst="line">
            <a:avLst/>
          </a:prstGeom>
          <a:noFill/>
          <a:ln w="571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7" name="Line 7">
            <a:extLst>
              <a:ext uri="{FF2B5EF4-FFF2-40B4-BE49-F238E27FC236}">
                <a16:creationId xmlns:a16="http://schemas.microsoft.com/office/drawing/2014/main" id="{894B920F-9B7B-4CC0-AA47-7DD91BE9D15F}"/>
              </a:ext>
            </a:extLst>
          </p:cNvPr>
          <p:cNvSpPr>
            <a:spLocks noChangeShapeType="1"/>
          </p:cNvSpPr>
          <p:nvPr/>
        </p:nvSpPr>
        <p:spPr bwMode="auto">
          <a:xfrm>
            <a:off x="1704975" y="2935288"/>
            <a:ext cx="1447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8" name="Line 8">
            <a:extLst>
              <a:ext uri="{FF2B5EF4-FFF2-40B4-BE49-F238E27FC236}">
                <a16:creationId xmlns:a16="http://schemas.microsoft.com/office/drawing/2014/main" id="{C1151CE8-4BFA-49D6-8370-CB824A30F503}"/>
              </a:ext>
            </a:extLst>
          </p:cNvPr>
          <p:cNvSpPr>
            <a:spLocks noChangeShapeType="1"/>
          </p:cNvSpPr>
          <p:nvPr/>
        </p:nvSpPr>
        <p:spPr bwMode="auto">
          <a:xfrm>
            <a:off x="1704975" y="3414713"/>
            <a:ext cx="1447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9" name="Rectangle 9">
            <a:extLst>
              <a:ext uri="{FF2B5EF4-FFF2-40B4-BE49-F238E27FC236}">
                <a16:creationId xmlns:a16="http://schemas.microsoft.com/office/drawing/2014/main" id="{77E713AE-6D4B-4086-A862-2FC0A1DFA717}"/>
              </a:ext>
            </a:extLst>
          </p:cNvPr>
          <p:cNvSpPr>
            <a:spLocks noChangeArrowheads="1"/>
          </p:cNvSpPr>
          <p:nvPr/>
        </p:nvSpPr>
        <p:spPr bwMode="auto">
          <a:xfrm>
            <a:off x="1711326" y="2011364"/>
            <a:ext cx="1439863" cy="447675"/>
          </a:xfrm>
          <a:prstGeom prst="rect">
            <a:avLst/>
          </a:prstGeom>
          <a:solidFill>
            <a:srgbClr val="99FF66"/>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楷体" panose="02010609060101010101" pitchFamily="49" charset="-122"/>
              <a:ea typeface="楷体" panose="02010609060101010101" pitchFamily="49" charset="-122"/>
            </a:endParaRPr>
          </a:p>
        </p:txBody>
      </p:sp>
      <p:sp>
        <p:nvSpPr>
          <p:cNvPr id="10250" name="Rectangle 10">
            <a:extLst>
              <a:ext uri="{FF2B5EF4-FFF2-40B4-BE49-F238E27FC236}">
                <a16:creationId xmlns:a16="http://schemas.microsoft.com/office/drawing/2014/main" id="{5B3ECBC0-CFA8-47C6-B653-726C5C537BF7}"/>
              </a:ext>
            </a:extLst>
          </p:cNvPr>
          <p:cNvSpPr>
            <a:spLocks noChangeArrowheads="1"/>
          </p:cNvSpPr>
          <p:nvPr/>
        </p:nvSpPr>
        <p:spPr bwMode="auto">
          <a:xfrm>
            <a:off x="1670051" y="1470025"/>
            <a:ext cx="322263"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en-US" altLang="zh-CN" sz="2000">
                <a:solidFill>
                  <a:srgbClr val="333399"/>
                </a:solidFill>
                <a:latin typeface="楷体" panose="02010609060101010101" pitchFamily="49" charset="-122"/>
                <a:ea typeface="楷体" panose="02010609060101010101" pitchFamily="49" charset="-122"/>
              </a:rPr>
              <a:t>5</a:t>
            </a:r>
          </a:p>
          <a:p>
            <a:pPr>
              <a:lnSpc>
                <a:spcPct val="150000"/>
              </a:lnSpc>
            </a:pPr>
            <a:r>
              <a:rPr kumimoji="1" lang="en-US" altLang="zh-CN" sz="2000">
                <a:solidFill>
                  <a:srgbClr val="333399"/>
                </a:solidFill>
                <a:latin typeface="楷体" panose="02010609060101010101" pitchFamily="49" charset="-122"/>
                <a:ea typeface="楷体" panose="02010609060101010101" pitchFamily="49" charset="-122"/>
              </a:rPr>
              <a:t>4</a:t>
            </a:r>
          </a:p>
          <a:p>
            <a:pPr>
              <a:lnSpc>
                <a:spcPct val="150000"/>
              </a:lnSpc>
            </a:pPr>
            <a:r>
              <a:rPr kumimoji="1" lang="en-US" altLang="zh-CN" sz="2000">
                <a:solidFill>
                  <a:srgbClr val="333399"/>
                </a:solidFill>
                <a:latin typeface="楷体" panose="02010609060101010101" pitchFamily="49" charset="-122"/>
                <a:ea typeface="楷体" panose="02010609060101010101" pitchFamily="49" charset="-122"/>
              </a:rPr>
              <a:t>3</a:t>
            </a:r>
          </a:p>
          <a:p>
            <a:pPr>
              <a:lnSpc>
                <a:spcPct val="150000"/>
              </a:lnSpc>
            </a:pPr>
            <a:r>
              <a:rPr kumimoji="1" lang="en-US" altLang="zh-CN" sz="2000">
                <a:solidFill>
                  <a:srgbClr val="333399"/>
                </a:solidFill>
                <a:latin typeface="楷体" panose="02010609060101010101" pitchFamily="49" charset="-122"/>
                <a:ea typeface="楷体" panose="02010609060101010101" pitchFamily="49" charset="-122"/>
              </a:rPr>
              <a:t>2</a:t>
            </a:r>
          </a:p>
          <a:p>
            <a:pPr>
              <a:lnSpc>
                <a:spcPct val="150000"/>
              </a:lnSpc>
            </a:pPr>
            <a:r>
              <a:rPr kumimoji="1" lang="en-US" altLang="zh-CN" sz="2000">
                <a:solidFill>
                  <a:srgbClr val="333399"/>
                </a:solidFill>
                <a:latin typeface="楷体" panose="02010609060101010101" pitchFamily="49" charset="-122"/>
                <a:ea typeface="楷体" panose="02010609060101010101" pitchFamily="49" charset="-122"/>
              </a:rPr>
              <a:t>1</a:t>
            </a:r>
          </a:p>
        </p:txBody>
      </p:sp>
      <p:grpSp>
        <p:nvGrpSpPr>
          <p:cNvPr id="10251" name="Group 11">
            <a:extLst>
              <a:ext uri="{FF2B5EF4-FFF2-40B4-BE49-F238E27FC236}">
                <a16:creationId xmlns:a16="http://schemas.microsoft.com/office/drawing/2014/main" id="{10D04F0B-F2B1-4DB5-B0ED-97F0EA222CDA}"/>
              </a:ext>
            </a:extLst>
          </p:cNvPr>
          <p:cNvGrpSpPr>
            <a:grpSpLocks/>
          </p:cNvGrpSpPr>
          <p:nvPr/>
        </p:nvGrpSpPr>
        <p:grpSpPr bwMode="auto">
          <a:xfrm>
            <a:off x="4418014" y="2468564"/>
            <a:ext cx="1062037" cy="1419225"/>
            <a:chOff x="2017" y="1543"/>
            <a:chExt cx="619" cy="922"/>
          </a:xfrm>
        </p:grpSpPr>
        <p:sp>
          <p:nvSpPr>
            <p:cNvPr id="10328" name="Rectangle 12">
              <a:extLst>
                <a:ext uri="{FF2B5EF4-FFF2-40B4-BE49-F238E27FC236}">
                  <a16:creationId xmlns:a16="http://schemas.microsoft.com/office/drawing/2014/main" id="{85A3989B-43DF-4954-B078-5262DD98176B}"/>
                </a:ext>
              </a:extLst>
            </p:cNvPr>
            <p:cNvSpPr>
              <a:spLocks noChangeArrowheads="1"/>
            </p:cNvSpPr>
            <p:nvPr/>
          </p:nvSpPr>
          <p:spPr bwMode="auto">
            <a:xfrm>
              <a:off x="2017" y="1543"/>
              <a:ext cx="619" cy="922"/>
            </a:xfrm>
            <a:prstGeom prst="rect">
              <a:avLst/>
            </a:prstGeom>
            <a:solidFill>
              <a:srgbClr val="CCCCFF"/>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楷体" panose="02010609060101010101" pitchFamily="49" charset="-122"/>
                <a:ea typeface="楷体" panose="02010609060101010101" pitchFamily="49" charset="-122"/>
              </a:endParaRPr>
            </a:p>
          </p:txBody>
        </p:sp>
        <p:sp>
          <p:nvSpPr>
            <p:cNvPr id="10329" name="Line 13">
              <a:extLst>
                <a:ext uri="{FF2B5EF4-FFF2-40B4-BE49-F238E27FC236}">
                  <a16:creationId xmlns:a16="http://schemas.microsoft.com/office/drawing/2014/main" id="{AE7F83E8-78E9-4129-B04B-0A995AFBFC02}"/>
                </a:ext>
              </a:extLst>
            </p:cNvPr>
            <p:cNvSpPr>
              <a:spLocks noChangeShapeType="1"/>
            </p:cNvSpPr>
            <p:nvPr/>
          </p:nvSpPr>
          <p:spPr bwMode="auto">
            <a:xfrm>
              <a:off x="2017" y="1845"/>
              <a:ext cx="61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30" name="Line 14">
              <a:extLst>
                <a:ext uri="{FF2B5EF4-FFF2-40B4-BE49-F238E27FC236}">
                  <a16:creationId xmlns:a16="http://schemas.microsoft.com/office/drawing/2014/main" id="{AF0B9E9F-42C4-4BBC-875F-D3C4AD9416BA}"/>
                </a:ext>
              </a:extLst>
            </p:cNvPr>
            <p:cNvSpPr>
              <a:spLocks noChangeShapeType="1"/>
            </p:cNvSpPr>
            <p:nvPr/>
          </p:nvSpPr>
          <p:spPr bwMode="auto">
            <a:xfrm>
              <a:off x="2017" y="2157"/>
              <a:ext cx="61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252" name="Line 15">
            <a:extLst>
              <a:ext uri="{FF2B5EF4-FFF2-40B4-BE49-F238E27FC236}">
                <a16:creationId xmlns:a16="http://schemas.microsoft.com/office/drawing/2014/main" id="{4762603A-4919-453F-B6C9-A9D36BD71589}"/>
              </a:ext>
            </a:extLst>
          </p:cNvPr>
          <p:cNvSpPr>
            <a:spLocks noChangeShapeType="1"/>
          </p:cNvSpPr>
          <p:nvPr/>
        </p:nvSpPr>
        <p:spPr bwMode="auto">
          <a:xfrm>
            <a:off x="8953501" y="2935288"/>
            <a:ext cx="14509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53" name="Line 16">
            <a:extLst>
              <a:ext uri="{FF2B5EF4-FFF2-40B4-BE49-F238E27FC236}">
                <a16:creationId xmlns:a16="http://schemas.microsoft.com/office/drawing/2014/main" id="{FE0BB7FE-80D1-4100-A240-EEDA31BCB7BF}"/>
              </a:ext>
            </a:extLst>
          </p:cNvPr>
          <p:cNvSpPr>
            <a:spLocks noChangeShapeType="1"/>
          </p:cNvSpPr>
          <p:nvPr/>
        </p:nvSpPr>
        <p:spPr bwMode="auto">
          <a:xfrm>
            <a:off x="8953501" y="3414713"/>
            <a:ext cx="14509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54" name="Rectangle 17">
            <a:extLst>
              <a:ext uri="{FF2B5EF4-FFF2-40B4-BE49-F238E27FC236}">
                <a16:creationId xmlns:a16="http://schemas.microsoft.com/office/drawing/2014/main" id="{E691BCB8-D4AA-4DA0-8657-D778FA5E117A}"/>
              </a:ext>
            </a:extLst>
          </p:cNvPr>
          <p:cNvSpPr>
            <a:spLocks noChangeArrowheads="1"/>
          </p:cNvSpPr>
          <p:nvPr/>
        </p:nvSpPr>
        <p:spPr bwMode="auto">
          <a:xfrm>
            <a:off x="8958263" y="2011364"/>
            <a:ext cx="1447800" cy="447675"/>
          </a:xfrm>
          <a:prstGeom prst="rect">
            <a:avLst/>
          </a:prstGeom>
          <a:solidFill>
            <a:srgbClr val="99FF66"/>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楷体" panose="02010609060101010101" pitchFamily="49" charset="-122"/>
              <a:ea typeface="楷体" panose="02010609060101010101" pitchFamily="49" charset="-122"/>
            </a:endParaRPr>
          </a:p>
        </p:txBody>
      </p:sp>
      <p:grpSp>
        <p:nvGrpSpPr>
          <p:cNvPr id="10255" name="Group 18">
            <a:extLst>
              <a:ext uri="{FF2B5EF4-FFF2-40B4-BE49-F238E27FC236}">
                <a16:creationId xmlns:a16="http://schemas.microsoft.com/office/drawing/2014/main" id="{6F8198E1-94F0-4FFB-8526-7C5A7CF5F4BD}"/>
              </a:ext>
            </a:extLst>
          </p:cNvPr>
          <p:cNvGrpSpPr>
            <a:grpSpLocks/>
          </p:cNvGrpSpPr>
          <p:nvPr/>
        </p:nvGrpSpPr>
        <p:grpSpPr bwMode="auto">
          <a:xfrm>
            <a:off x="6611939" y="2468564"/>
            <a:ext cx="1062037" cy="1419225"/>
            <a:chOff x="3295" y="1543"/>
            <a:chExt cx="619" cy="922"/>
          </a:xfrm>
        </p:grpSpPr>
        <p:sp>
          <p:nvSpPr>
            <p:cNvPr id="10325" name="Rectangle 19">
              <a:extLst>
                <a:ext uri="{FF2B5EF4-FFF2-40B4-BE49-F238E27FC236}">
                  <a16:creationId xmlns:a16="http://schemas.microsoft.com/office/drawing/2014/main" id="{383ADCF9-937C-4D70-9852-89BD790FAF61}"/>
                </a:ext>
              </a:extLst>
            </p:cNvPr>
            <p:cNvSpPr>
              <a:spLocks noChangeArrowheads="1"/>
            </p:cNvSpPr>
            <p:nvPr/>
          </p:nvSpPr>
          <p:spPr bwMode="auto">
            <a:xfrm>
              <a:off x="3295" y="1543"/>
              <a:ext cx="619" cy="922"/>
            </a:xfrm>
            <a:prstGeom prst="rect">
              <a:avLst/>
            </a:prstGeom>
            <a:solidFill>
              <a:srgbClr val="CCCCFF"/>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楷体" panose="02010609060101010101" pitchFamily="49" charset="-122"/>
                <a:ea typeface="楷体" panose="02010609060101010101" pitchFamily="49" charset="-122"/>
              </a:endParaRPr>
            </a:p>
          </p:txBody>
        </p:sp>
        <p:sp>
          <p:nvSpPr>
            <p:cNvPr id="10326" name="Line 20">
              <a:extLst>
                <a:ext uri="{FF2B5EF4-FFF2-40B4-BE49-F238E27FC236}">
                  <a16:creationId xmlns:a16="http://schemas.microsoft.com/office/drawing/2014/main" id="{F6498DC5-FE09-4962-9551-D34F43EE6395}"/>
                </a:ext>
              </a:extLst>
            </p:cNvPr>
            <p:cNvSpPr>
              <a:spLocks noChangeShapeType="1"/>
            </p:cNvSpPr>
            <p:nvPr/>
          </p:nvSpPr>
          <p:spPr bwMode="auto">
            <a:xfrm>
              <a:off x="3295" y="1845"/>
              <a:ext cx="61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7" name="Line 21">
              <a:extLst>
                <a:ext uri="{FF2B5EF4-FFF2-40B4-BE49-F238E27FC236}">
                  <a16:creationId xmlns:a16="http://schemas.microsoft.com/office/drawing/2014/main" id="{1C0B5B57-1786-4D6F-84F7-8687C9F8E95A}"/>
                </a:ext>
              </a:extLst>
            </p:cNvPr>
            <p:cNvSpPr>
              <a:spLocks noChangeShapeType="1"/>
            </p:cNvSpPr>
            <p:nvPr/>
          </p:nvSpPr>
          <p:spPr bwMode="auto">
            <a:xfrm>
              <a:off x="3295" y="2157"/>
              <a:ext cx="61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256" name="Rectangle 22">
            <a:extLst>
              <a:ext uri="{FF2B5EF4-FFF2-40B4-BE49-F238E27FC236}">
                <a16:creationId xmlns:a16="http://schemas.microsoft.com/office/drawing/2014/main" id="{74125A56-44B6-41A1-8B57-5B9822595D25}"/>
              </a:ext>
            </a:extLst>
          </p:cNvPr>
          <p:cNvSpPr>
            <a:spLocks noChangeArrowheads="1"/>
          </p:cNvSpPr>
          <p:nvPr/>
        </p:nvSpPr>
        <p:spPr bwMode="auto">
          <a:xfrm>
            <a:off x="4022725" y="1666875"/>
            <a:ext cx="40894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a:solidFill>
                  <a:srgbClr val="333399"/>
                </a:solidFill>
                <a:latin typeface="楷体" panose="02010609060101010101" pitchFamily="49" charset="-122"/>
                <a:ea typeface="楷体" panose="02010609060101010101" pitchFamily="49" charset="-122"/>
              </a:rPr>
              <a:t>运输层提供应用进程</a:t>
            </a:r>
            <a:r>
              <a:rPr kumimoji="1" lang="zh-CN" altLang="zh-CN" sz="2000">
                <a:solidFill>
                  <a:srgbClr val="333399"/>
                </a:solidFill>
                <a:latin typeface="楷体" panose="02010609060101010101" pitchFamily="49" charset="-122"/>
                <a:ea typeface="楷体" panose="02010609060101010101" pitchFamily="49" charset="-122"/>
              </a:rPr>
              <a:t>间的逻辑</a:t>
            </a:r>
            <a:r>
              <a:rPr kumimoji="1" lang="zh-CN" altLang="en-US" sz="2000">
                <a:solidFill>
                  <a:srgbClr val="333399"/>
                </a:solidFill>
                <a:latin typeface="楷体" panose="02010609060101010101" pitchFamily="49" charset="-122"/>
                <a:ea typeface="楷体" panose="02010609060101010101" pitchFamily="49" charset="-122"/>
              </a:rPr>
              <a:t>通信</a:t>
            </a:r>
          </a:p>
        </p:txBody>
      </p:sp>
      <p:sp>
        <p:nvSpPr>
          <p:cNvPr id="10257" name="Rectangle 23">
            <a:extLst>
              <a:ext uri="{FF2B5EF4-FFF2-40B4-BE49-F238E27FC236}">
                <a16:creationId xmlns:a16="http://schemas.microsoft.com/office/drawing/2014/main" id="{7E061750-9AFC-42A6-B3D3-EB657D8A5484}"/>
              </a:ext>
            </a:extLst>
          </p:cNvPr>
          <p:cNvSpPr>
            <a:spLocks noChangeArrowheads="1"/>
          </p:cNvSpPr>
          <p:nvPr/>
        </p:nvSpPr>
        <p:spPr bwMode="auto">
          <a:xfrm>
            <a:off x="1704975" y="4673601"/>
            <a:ext cx="1447800" cy="885825"/>
          </a:xfrm>
          <a:prstGeom prst="rect">
            <a:avLst/>
          </a:prstGeom>
          <a:solidFill>
            <a:srgbClr val="FFFF99"/>
          </a:solidFill>
          <a:ln w="19050">
            <a:solidFill>
              <a:srgbClr val="333399"/>
            </a:solidFill>
            <a:miter lim="800000"/>
            <a:headEnd/>
            <a:tailEnd/>
          </a:ln>
          <a:effectLst>
            <a:outerShdw dist="35921" dir="2700000" algn="ctr" rotWithShape="0">
              <a:schemeClr val="bg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楷体" panose="02010609060101010101" pitchFamily="49" charset="-122"/>
              <a:ea typeface="楷体" panose="02010609060101010101" pitchFamily="49" charset="-122"/>
            </a:endParaRPr>
          </a:p>
        </p:txBody>
      </p:sp>
      <p:sp>
        <p:nvSpPr>
          <p:cNvPr id="10258" name="Freeform 24">
            <a:extLst>
              <a:ext uri="{FF2B5EF4-FFF2-40B4-BE49-F238E27FC236}">
                <a16:creationId xmlns:a16="http://schemas.microsoft.com/office/drawing/2014/main" id="{467DE790-877A-4545-ACA0-7712B0DF0F4B}"/>
              </a:ext>
            </a:extLst>
          </p:cNvPr>
          <p:cNvSpPr>
            <a:spLocks/>
          </p:cNvSpPr>
          <p:nvPr/>
        </p:nvSpPr>
        <p:spPr bwMode="auto">
          <a:xfrm>
            <a:off x="2500314" y="4967288"/>
            <a:ext cx="655637" cy="165100"/>
          </a:xfrm>
          <a:custGeom>
            <a:avLst/>
            <a:gdLst>
              <a:gd name="T0" fmla="*/ 0 w 382"/>
              <a:gd name="T1" fmla="*/ 0 h 277"/>
              <a:gd name="T2" fmla="*/ 2147483646 w 382"/>
              <a:gd name="T3" fmla="*/ 0 h 277"/>
              <a:gd name="T4" fmla="*/ 2147483646 w 382"/>
              <a:gd name="T5" fmla="*/ 2147483646 h 277"/>
              <a:gd name="T6" fmla="*/ 2147483646 w 382"/>
              <a:gd name="T7" fmla="*/ 2147483646 h 277"/>
              <a:gd name="T8" fmla="*/ 2147483646 w 382"/>
              <a:gd name="T9" fmla="*/ 2147483646 h 277"/>
              <a:gd name="T10" fmla="*/ 2147483646 w 382"/>
              <a:gd name="T11" fmla="*/ 2147483646 h 277"/>
              <a:gd name="T12" fmla="*/ 2147483646 w 382"/>
              <a:gd name="T13" fmla="*/ 2147483646 h 277"/>
              <a:gd name="T14" fmla="*/ 2147483646 w 382"/>
              <a:gd name="T15" fmla="*/ 2147483646 h 277"/>
              <a:gd name="T16" fmla="*/ 2147483646 w 382"/>
              <a:gd name="T17" fmla="*/ 2147483646 h 277"/>
              <a:gd name="T18" fmla="*/ 2147483646 w 382"/>
              <a:gd name="T19" fmla="*/ 2147483646 h 277"/>
              <a:gd name="T20" fmla="*/ 2147483646 w 382"/>
              <a:gd name="T21" fmla="*/ 2147483646 h 277"/>
              <a:gd name="T22" fmla="*/ 2147483646 w 382"/>
              <a:gd name="T23" fmla="*/ 2147483646 h 277"/>
              <a:gd name="T24" fmla="*/ 2147483646 w 382"/>
              <a:gd name="T25" fmla="*/ 2147483646 h 277"/>
              <a:gd name="T26" fmla="*/ 2147483646 w 382"/>
              <a:gd name="T27" fmla="*/ 2147483646 h 277"/>
              <a:gd name="T28" fmla="*/ 2147483646 w 382"/>
              <a:gd name="T29" fmla="*/ 2147483646 h 277"/>
              <a:gd name="T30" fmla="*/ 2147483646 w 382"/>
              <a:gd name="T31" fmla="*/ 2147483646 h 277"/>
              <a:gd name="T32" fmla="*/ 2147483646 w 382"/>
              <a:gd name="T33" fmla="*/ 2147483646 h 277"/>
              <a:gd name="T34" fmla="*/ 2147483646 w 382"/>
              <a:gd name="T35" fmla="*/ 2147483646 h 277"/>
              <a:gd name="T36" fmla="*/ 2147483646 w 382"/>
              <a:gd name="T37" fmla="*/ 2147483646 h 277"/>
              <a:gd name="T38" fmla="*/ 2147483646 w 382"/>
              <a:gd name="T39" fmla="*/ 2147483646 h 277"/>
              <a:gd name="T40" fmla="*/ 2147483646 w 382"/>
              <a:gd name="T41" fmla="*/ 2147483646 h 277"/>
              <a:gd name="T42" fmla="*/ 2147483646 w 382"/>
              <a:gd name="T43" fmla="*/ 2147483646 h 277"/>
              <a:gd name="T44" fmla="*/ 2147483646 w 382"/>
              <a:gd name="T45" fmla="*/ 2147483646 h 277"/>
              <a:gd name="T46" fmla="*/ 2147483646 w 382"/>
              <a:gd name="T47" fmla="*/ 2147483646 h 277"/>
              <a:gd name="T48" fmla="*/ 2147483646 w 382"/>
              <a:gd name="T49" fmla="*/ 2147483646 h 277"/>
              <a:gd name="T50" fmla="*/ 2147483646 w 382"/>
              <a:gd name="T51" fmla="*/ 2147483646 h 277"/>
              <a:gd name="T52" fmla="*/ 2147483646 w 382"/>
              <a:gd name="T53" fmla="*/ 2147483646 h 277"/>
              <a:gd name="T54" fmla="*/ 2147483646 w 382"/>
              <a:gd name="T55" fmla="*/ 2147483646 h 277"/>
              <a:gd name="T56" fmla="*/ 2147483646 w 382"/>
              <a:gd name="T57" fmla="*/ 2147483646 h 277"/>
              <a:gd name="T58" fmla="*/ 2147483646 w 382"/>
              <a:gd name="T59" fmla="*/ 2147483646 h 277"/>
              <a:gd name="T60" fmla="*/ 2147483646 w 382"/>
              <a:gd name="T61" fmla="*/ 2147483646 h 277"/>
              <a:gd name="T62" fmla="*/ 2147483646 w 382"/>
              <a:gd name="T63" fmla="*/ 2147483646 h 277"/>
              <a:gd name="T64" fmla="*/ 2147483646 w 382"/>
              <a:gd name="T65" fmla="*/ 2147483646 h 277"/>
              <a:gd name="T66" fmla="*/ 2147483646 w 382"/>
              <a:gd name="T67" fmla="*/ 2147483646 h 277"/>
              <a:gd name="T68" fmla="*/ 2147483646 w 382"/>
              <a:gd name="T69" fmla="*/ 2147483646 h 277"/>
              <a:gd name="T70" fmla="*/ 2147483646 w 382"/>
              <a:gd name="T71" fmla="*/ 2147483646 h 277"/>
              <a:gd name="T72" fmla="*/ 2147483646 w 382"/>
              <a:gd name="T73" fmla="*/ 2147483646 h 277"/>
              <a:gd name="T74" fmla="*/ 2147483646 w 382"/>
              <a:gd name="T75" fmla="*/ 2147483646 h 277"/>
              <a:gd name="T76" fmla="*/ 2147483646 w 382"/>
              <a:gd name="T77" fmla="*/ 2147483646 h 277"/>
              <a:gd name="T78" fmla="*/ 2147483646 w 382"/>
              <a:gd name="T79" fmla="*/ 2147483646 h 277"/>
              <a:gd name="T80" fmla="*/ 2147483646 w 382"/>
              <a:gd name="T81" fmla="*/ 2147483646 h 277"/>
              <a:gd name="T82" fmla="*/ 2147483646 w 382"/>
              <a:gd name="T83" fmla="*/ 2147483646 h 277"/>
              <a:gd name="T84" fmla="*/ 2147483646 w 382"/>
              <a:gd name="T85" fmla="*/ 2147483646 h 277"/>
              <a:gd name="T86" fmla="*/ 2147483646 w 382"/>
              <a:gd name="T87" fmla="*/ 2147483646 h 277"/>
              <a:gd name="T88" fmla="*/ 2147483646 w 382"/>
              <a:gd name="T89" fmla="*/ 2147483646 h 277"/>
              <a:gd name="T90" fmla="*/ 2147483646 w 382"/>
              <a:gd name="T91" fmla="*/ 2147483646 h 27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82"/>
              <a:gd name="T139" fmla="*/ 0 h 277"/>
              <a:gd name="T140" fmla="*/ 382 w 382"/>
              <a:gd name="T141" fmla="*/ 277 h 27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82" h="277">
                <a:moveTo>
                  <a:pt x="0" y="0"/>
                </a:moveTo>
                <a:lnTo>
                  <a:pt x="9" y="0"/>
                </a:lnTo>
                <a:lnTo>
                  <a:pt x="18" y="6"/>
                </a:lnTo>
                <a:lnTo>
                  <a:pt x="27" y="6"/>
                </a:lnTo>
                <a:lnTo>
                  <a:pt x="36" y="9"/>
                </a:lnTo>
                <a:lnTo>
                  <a:pt x="48" y="12"/>
                </a:lnTo>
                <a:lnTo>
                  <a:pt x="57" y="15"/>
                </a:lnTo>
                <a:lnTo>
                  <a:pt x="66" y="18"/>
                </a:lnTo>
                <a:lnTo>
                  <a:pt x="75" y="21"/>
                </a:lnTo>
                <a:lnTo>
                  <a:pt x="84" y="24"/>
                </a:lnTo>
                <a:lnTo>
                  <a:pt x="93" y="30"/>
                </a:lnTo>
                <a:lnTo>
                  <a:pt x="102" y="33"/>
                </a:lnTo>
                <a:lnTo>
                  <a:pt x="111" y="36"/>
                </a:lnTo>
                <a:lnTo>
                  <a:pt x="120" y="42"/>
                </a:lnTo>
                <a:lnTo>
                  <a:pt x="132" y="45"/>
                </a:lnTo>
                <a:lnTo>
                  <a:pt x="144" y="54"/>
                </a:lnTo>
                <a:lnTo>
                  <a:pt x="153" y="57"/>
                </a:lnTo>
                <a:lnTo>
                  <a:pt x="162" y="66"/>
                </a:lnTo>
                <a:lnTo>
                  <a:pt x="171" y="66"/>
                </a:lnTo>
                <a:lnTo>
                  <a:pt x="180" y="72"/>
                </a:lnTo>
                <a:lnTo>
                  <a:pt x="192" y="78"/>
                </a:lnTo>
                <a:lnTo>
                  <a:pt x="213" y="84"/>
                </a:lnTo>
                <a:lnTo>
                  <a:pt x="225" y="90"/>
                </a:lnTo>
                <a:lnTo>
                  <a:pt x="234" y="96"/>
                </a:lnTo>
                <a:lnTo>
                  <a:pt x="243" y="105"/>
                </a:lnTo>
                <a:lnTo>
                  <a:pt x="252" y="111"/>
                </a:lnTo>
                <a:lnTo>
                  <a:pt x="261" y="117"/>
                </a:lnTo>
                <a:lnTo>
                  <a:pt x="267" y="126"/>
                </a:lnTo>
                <a:lnTo>
                  <a:pt x="276" y="132"/>
                </a:lnTo>
                <a:lnTo>
                  <a:pt x="285" y="138"/>
                </a:lnTo>
                <a:lnTo>
                  <a:pt x="294" y="144"/>
                </a:lnTo>
                <a:lnTo>
                  <a:pt x="300" y="153"/>
                </a:lnTo>
                <a:lnTo>
                  <a:pt x="303" y="162"/>
                </a:lnTo>
                <a:lnTo>
                  <a:pt x="312" y="168"/>
                </a:lnTo>
                <a:lnTo>
                  <a:pt x="321" y="177"/>
                </a:lnTo>
                <a:lnTo>
                  <a:pt x="333" y="186"/>
                </a:lnTo>
                <a:lnTo>
                  <a:pt x="345" y="195"/>
                </a:lnTo>
                <a:lnTo>
                  <a:pt x="348" y="204"/>
                </a:lnTo>
                <a:lnTo>
                  <a:pt x="357" y="210"/>
                </a:lnTo>
                <a:lnTo>
                  <a:pt x="360" y="219"/>
                </a:lnTo>
                <a:lnTo>
                  <a:pt x="366" y="228"/>
                </a:lnTo>
                <a:lnTo>
                  <a:pt x="369" y="237"/>
                </a:lnTo>
                <a:lnTo>
                  <a:pt x="372" y="246"/>
                </a:lnTo>
                <a:lnTo>
                  <a:pt x="372" y="258"/>
                </a:lnTo>
                <a:lnTo>
                  <a:pt x="378" y="267"/>
                </a:lnTo>
                <a:lnTo>
                  <a:pt x="381" y="276"/>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59" name="Freeform 25">
            <a:extLst>
              <a:ext uri="{FF2B5EF4-FFF2-40B4-BE49-F238E27FC236}">
                <a16:creationId xmlns:a16="http://schemas.microsoft.com/office/drawing/2014/main" id="{483E64F3-5A9D-40A1-ACEE-16BEA266C1C8}"/>
              </a:ext>
            </a:extLst>
          </p:cNvPr>
          <p:cNvSpPr>
            <a:spLocks/>
          </p:cNvSpPr>
          <p:nvPr/>
        </p:nvSpPr>
        <p:spPr bwMode="auto">
          <a:xfrm>
            <a:off x="2438400" y="5154613"/>
            <a:ext cx="712788" cy="184150"/>
          </a:xfrm>
          <a:custGeom>
            <a:avLst/>
            <a:gdLst>
              <a:gd name="T0" fmla="*/ 0 w 334"/>
              <a:gd name="T1" fmla="*/ 2147483646 h 244"/>
              <a:gd name="T2" fmla="*/ 2147483646 w 334"/>
              <a:gd name="T3" fmla="*/ 2147483646 h 244"/>
              <a:gd name="T4" fmla="*/ 2147483646 w 334"/>
              <a:gd name="T5" fmla="*/ 2147483646 h 244"/>
              <a:gd name="T6" fmla="*/ 2147483646 w 334"/>
              <a:gd name="T7" fmla="*/ 2147483646 h 244"/>
              <a:gd name="T8" fmla="*/ 2147483646 w 334"/>
              <a:gd name="T9" fmla="*/ 2147483646 h 244"/>
              <a:gd name="T10" fmla="*/ 2147483646 w 334"/>
              <a:gd name="T11" fmla="*/ 2147483646 h 244"/>
              <a:gd name="T12" fmla="*/ 2147483646 w 334"/>
              <a:gd name="T13" fmla="*/ 2147483646 h 244"/>
              <a:gd name="T14" fmla="*/ 2147483646 w 334"/>
              <a:gd name="T15" fmla="*/ 2147483646 h 244"/>
              <a:gd name="T16" fmla="*/ 2147483646 w 334"/>
              <a:gd name="T17" fmla="*/ 2147483646 h 244"/>
              <a:gd name="T18" fmla="*/ 2147483646 w 334"/>
              <a:gd name="T19" fmla="*/ 2147483646 h 244"/>
              <a:gd name="T20" fmla="*/ 2147483646 w 334"/>
              <a:gd name="T21" fmla="*/ 2147483646 h 244"/>
              <a:gd name="T22" fmla="*/ 2147483646 w 334"/>
              <a:gd name="T23" fmla="*/ 2147483646 h 244"/>
              <a:gd name="T24" fmla="*/ 2147483646 w 334"/>
              <a:gd name="T25" fmla="*/ 2147483646 h 244"/>
              <a:gd name="T26" fmla="*/ 2147483646 w 334"/>
              <a:gd name="T27" fmla="*/ 2147483646 h 244"/>
              <a:gd name="T28" fmla="*/ 2147483646 w 334"/>
              <a:gd name="T29" fmla="*/ 2147483646 h 244"/>
              <a:gd name="T30" fmla="*/ 2147483646 w 334"/>
              <a:gd name="T31" fmla="*/ 2147483646 h 244"/>
              <a:gd name="T32" fmla="*/ 2147483646 w 334"/>
              <a:gd name="T33" fmla="*/ 2147483646 h 244"/>
              <a:gd name="T34" fmla="*/ 2147483646 w 334"/>
              <a:gd name="T35" fmla="*/ 2147483646 h 244"/>
              <a:gd name="T36" fmla="*/ 2147483646 w 334"/>
              <a:gd name="T37" fmla="*/ 2147483646 h 244"/>
              <a:gd name="T38" fmla="*/ 2147483646 w 334"/>
              <a:gd name="T39" fmla="*/ 2147483646 h 244"/>
              <a:gd name="T40" fmla="*/ 2147483646 w 334"/>
              <a:gd name="T41" fmla="*/ 2147483646 h 244"/>
              <a:gd name="T42" fmla="*/ 2147483646 w 334"/>
              <a:gd name="T43" fmla="*/ 2147483646 h 244"/>
              <a:gd name="T44" fmla="*/ 2147483646 w 334"/>
              <a:gd name="T45" fmla="*/ 2147483646 h 244"/>
              <a:gd name="T46" fmla="*/ 2147483646 w 334"/>
              <a:gd name="T47" fmla="*/ 2147483646 h 244"/>
              <a:gd name="T48" fmla="*/ 2147483646 w 334"/>
              <a:gd name="T49" fmla="*/ 2147483646 h 244"/>
              <a:gd name="T50" fmla="*/ 2147483646 w 334"/>
              <a:gd name="T51" fmla="*/ 2147483646 h 244"/>
              <a:gd name="T52" fmla="*/ 2147483646 w 334"/>
              <a:gd name="T53" fmla="*/ 2147483646 h 244"/>
              <a:gd name="T54" fmla="*/ 2147483646 w 334"/>
              <a:gd name="T55" fmla="*/ 2147483646 h 244"/>
              <a:gd name="T56" fmla="*/ 2147483646 w 334"/>
              <a:gd name="T57" fmla="*/ 2147483646 h 244"/>
              <a:gd name="T58" fmla="*/ 2147483646 w 334"/>
              <a:gd name="T59" fmla="*/ 2147483646 h 244"/>
              <a:gd name="T60" fmla="*/ 2147483646 w 334"/>
              <a:gd name="T61" fmla="*/ 2147483646 h 244"/>
              <a:gd name="T62" fmla="*/ 2147483646 w 334"/>
              <a:gd name="T63" fmla="*/ 2147483646 h 244"/>
              <a:gd name="T64" fmla="*/ 2147483646 w 334"/>
              <a:gd name="T65" fmla="*/ 2147483646 h 244"/>
              <a:gd name="T66" fmla="*/ 2147483646 w 334"/>
              <a:gd name="T67" fmla="*/ 2147483646 h 244"/>
              <a:gd name="T68" fmla="*/ 2147483646 w 334"/>
              <a:gd name="T69" fmla="*/ 2147483646 h 244"/>
              <a:gd name="T70" fmla="*/ 2147483646 w 334"/>
              <a:gd name="T71" fmla="*/ 2147483646 h 244"/>
              <a:gd name="T72" fmla="*/ 2147483646 w 334"/>
              <a:gd name="T73" fmla="*/ 2147483646 h 244"/>
              <a:gd name="T74" fmla="*/ 2147483646 w 334"/>
              <a:gd name="T75" fmla="*/ 2147483646 h 244"/>
              <a:gd name="T76" fmla="*/ 2147483646 w 334"/>
              <a:gd name="T77" fmla="*/ 2147483646 h 244"/>
              <a:gd name="T78" fmla="*/ 2147483646 w 334"/>
              <a:gd name="T79" fmla="*/ 0 h 24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34"/>
              <a:gd name="T121" fmla="*/ 0 h 244"/>
              <a:gd name="T122" fmla="*/ 334 w 334"/>
              <a:gd name="T123" fmla="*/ 244 h 24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34" h="244">
                <a:moveTo>
                  <a:pt x="0" y="243"/>
                </a:moveTo>
                <a:lnTo>
                  <a:pt x="12" y="243"/>
                </a:lnTo>
                <a:lnTo>
                  <a:pt x="31" y="237"/>
                </a:lnTo>
                <a:lnTo>
                  <a:pt x="40" y="234"/>
                </a:lnTo>
                <a:lnTo>
                  <a:pt x="49" y="231"/>
                </a:lnTo>
                <a:lnTo>
                  <a:pt x="59" y="225"/>
                </a:lnTo>
                <a:lnTo>
                  <a:pt x="71" y="222"/>
                </a:lnTo>
                <a:lnTo>
                  <a:pt x="80" y="216"/>
                </a:lnTo>
                <a:lnTo>
                  <a:pt x="89" y="210"/>
                </a:lnTo>
                <a:lnTo>
                  <a:pt x="99" y="204"/>
                </a:lnTo>
                <a:lnTo>
                  <a:pt x="108" y="198"/>
                </a:lnTo>
                <a:lnTo>
                  <a:pt x="117" y="195"/>
                </a:lnTo>
                <a:lnTo>
                  <a:pt x="126" y="189"/>
                </a:lnTo>
                <a:lnTo>
                  <a:pt x="136" y="183"/>
                </a:lnTo>
                <a:lnTo>
                  <a:pt x="145" y="177"/>
                </a:lnTo>
                <a:lnTo>
                  <a:pt x="154" y="174"/>
                </a:lnTo>
                <a:lnTo>
                  <a:pt x="163" y="171"/>
                </a:lnTo>
                <a:lnTo>
                  <a:pt x="173" y="165"/>
                </a:lnTo>
                <a:lnTo>
                  <a:pt x="182" y="162"/>
                </a:lnTo>
                <a:lnTo>
                  <a:pt x="194" y="156"/>
                </a:lnTo>
                <a:lnTo>
                  <a:pt x="207" y="150"/>
                </a:lnTo>
                <a:lnTo>
                  <a:pt x="213" y="141"/>
                </a:lnTo>
                <a:lnTo>
                  <a:pt x="222" y="138"/>
                </a:lnTo>
                <a:lnTo>
                  <a:pt x="231" y="129"/>
                </a:lnTo>
                <a:lnTo>
                  <a:pt x="241" y="120"/>
                </a:lnTo>
                <a:lnTo>
                  <a:pt x="247" y="111"/>
                </a:lnTo>
                <a:lnTo>
                  <a:pt x="256" y="102"/>
                </a:lnTo>
                <a:lnTo>
                  <a:pt x="259" y="93"/>
                </a:lnTo>
                <a:lnTo>
                  <a:pt x="268" y="87"/>
                </a:lnTo>
                <a:lnTo>
                  <a:pt x="271" y="78"/>
                </a:lnTo>
                <a:lnTo>
                  <a:pt x="278" y="69"/>
                </a:lnTo>
                <a:lnTo>
                  <a:pt x="284" y="60"/>
                </a:lnTo>
                <a:lnTo>
                  <a:pt x="290" y="51"/>
                </a:lnTo>
                <a:lnTo>
                  <a:pt x="293" y="42"/>
                </a:lnTo>
                <a:lnTo>
                  <a:pt x="299" y="33"/>
                </a:lnTo>
                <a:lnTo>
                  <a:pt x="308" y="27"/>
                </a:lnTo>
                <a:lnTo>
                  <a:pt x="311" y="18"/>
                </a:lnTo>
                <a:lnTo>
                  <a:pt x="321" y="15"/>
                </a:lnTo>
                <a:lnTo>
                  <a:pt x="324" y="6"/>
                </a:lnTo>
                <a:lnTo>
                  <a:pt x="333" y="0"/>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60" name="Rectangle 26">
            <a:extLst>
              <a:ext uri="{FF2B5EF4-FFF2-40B4-BE49-F238E27FC236}">
                <a16:creationId xmlns:a16="http://schemas.microsoft.com/office/drawing/2014/main" id="{5C2E65A6-2307-44DE-8296-95053771950E}"/>
              </a:ext>
            </a:extLst>
          </p:cNvPr>
          <p:cNvSpPr>
            <a:spLocks noChangeArrowheads="1"/>
          </p:cNvSpPr>
          <p:nvPr/>
        </p:nvSpPr>
        <p:spPr bwMode="auto">
          <a:xfrm>
            <a:off x="1935163" y="4306889"/>
            <a:ext cx="952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a:solidFill>
                  <a:srgbClr val="333399"/>
                </a:solidFill>
                <a:latin typeface="楷体" panose="02010609060101010101" pitchFamily="49" charset="-122"/>
                <a:ea typeface="楷体" panose="02010609060101010101" pitchFamily="49" charset="-122"/>
              </a:rPr>
              <a:t>主机 </a:t>
            </a:r>
            <a:r>
              <a:rPr kumimoji="1" lang="en-US" altLang="zh-CN" sz="2000">
                <a:solidFill>
                  <a:srgbClr val="333399"/>
                </a:solidFill>
                <a:latin typeface="楷体" panose="02010609060101010101" pitchFamily="49" charset="-122"/>
                <a:ea typeface="楷体" panose="02010609060101010101" pitchFamily="49" charset="-122"/>
              </a:rPr>
              <a:t>A</a:t>
            </a:r>
          </a:p>
        </p:txBody>
      </p:sp>
      <p:sp>
        <p:nvSpPr>
          <p:cNvPr id="10261" name="Rectangle 27">
            <a:extLst>
              <a:ext uri="{FF2B5EF4-FFF2-40B4-BE49-F238E27FC236}">
                <a16:creationId xmlns:a16="http://schemas.microsoft.com/office/drawing/2014/main" id="{9AFBADCB-B50A-4328-ABD7-AECED95363D9}"/>
              </a:ext>
            </a:extLst>
          </p:cNvPr>
          <p:cNvSpPr>
            <a:spLocks noChangeArrowheads="1"/>
          </p:cNvSpPr>
          <p:nvPr/>
        </p:nvSpPr>
        <p:spPr bwMode="auto">
          <a:xfrm>
            <a:off x="9178925" y="4306889"/>
            <a:ext cx="952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a:solidFill>
                  <a:srgbClr val="333399"/>
                </a:solidFill>
                <a:latin typeface="楷体" panose="02010609060101010101" pitchFamily="49" charset="-122"/>
                <a:ea typeface="楷体" panose="02010609060101010101" pitchFamily="49" charset="-122"/>
              </a:rPr>
              <a:t>主机 </a:t>
            </a:r>
            <a:r>
              <a:rPr kumimoji="1" lang="en-US" altLang="zh-CN" sz="2000">
                <a:solidFill>
                  <a:srgbClr val="333399"/>
                </a:solidFill>
                <a:latin typeface="楷体" panose="02010609060101010101" pitchFamily="49" charset="-122"/>
                <a:ea typeface="楷体" panose="02010609060101010101" pitchFamily="49" charset="-122"/>
              </a:rPr>
              <a:t>B</a:t>
            </a:r>
          </a:p>
        </p:txBody>
      </p:sp>
      <p:sp>
        <p:nvSpPr>
          <p:cNvPr id="10262" name="Freeform 28">
            <a:extLst>
              <a:ext uri="{FF2B5EF4-FFF2-40B4-BE49-F238E27FC236}">
                <a16:creationId xmlns:a16="http://schemas.microsoft.com/office/drawing/2014/main" id="{6C1AE5DE-F60E-4137-B0EC-551609F6A704}"/>
              </a:ext>
            </a:extLst>
          </p:cNvPr>
          <p:cNvSpPr>
            <a:spLocks/>
          </p:cNvSpPr>
          <p:nvPr/>
        </p:nvSpPr>
        <p:spPr bwMode="auto">
          <a:xfrm>
            <a:off x="2397126" y="2459038"/>
            <a:ext cx="7332663" cy="1751012"/>
          </a:xfrm>
          <a:custGeom>
            <a:avLst/>
            <a:gdLst>
              <a:gd name="T0" fmla="*/ 0 w 4272"/>
              <a:gd name="T1" fmla="*/ 0 h 1138"/>
              <a:gd name="T2" fmla="*/ 0 w 4272"/>
              <a:gd name="T3" fmla="*/ 2147483646 h 1138"/>
              <a:gd name="T4" fmla="*/ 2147483646 w 4272"/>
              <a:gd name="T5" fmla="*/ 2147483646 h 1138"/>
              <a:gd name="T6" fmla="*/ 2147483646 w 4272"/>
              <a:gd name="T7" fmla="*/ 2147483646 h 1138"/>
              <a:gd name="T8" fmla="*/ 2147483646 w 4272"/>
              <a:gd name="T9" fmla="*/ 2147483646 h 1138"/>
              <a:gd name="T10" fmla="*/ 2147483646 w 4272"/>
              <a:gd name="T11" fmla="*/ 2147483646 h 1138"/>
              <a:gd name="T12" fmla="*/ 2147483646 w 4272"/>
              <a:gd name="T13" fmla="*/ 2147483646 h 1138"/>
              <a:gd name="T14" fmla="*/ 2147483646 w 4272"/>
              <a:gd name="T15" fmla="*/ 2147483646 h 1138"/>
              <a:gd name="T16" fmla="*/ 2147483646 w 4272"/>
              <a:gd name="T17" fmla="*/ 2147483646 h 1138"/>
              <a:gd name="T18" fmla="*/ 2147483646 w 4272"/>
              <a:gd name="T19" fmla="*/ 2147483646 h 1138"/>
              <a:gd name="T20" fmla="*/ 2147483646 w 4272"/>
              <a:gd name="T21" fmla="*/ 2147483646 h 1138"/>
              <a:gd name="T22" fmla="*/ 2147483646 w 4272"/>
              <a:gd name="T23" fmla="*/ 2147483646 h 1138"/>
              <a:gd name="T24" fmla="*/ 2147483646 w 4272"/>
              <a:gd name="T25" fmla="*/ 2147483646 h 1138"/>
              <a:gd name="T26" fmla="*/ 2147483646 w 4272"/>
              <a:gd name="T27" fmla="*/ 2147483646 h 1138"/>
              <a:gd name="T28" fmla="*/ 2147483646 w 4272"/>
              <a:gd name="T29" fmla="*/ 2147483646 h 1138"/>
              <a:gd name="T30" fmla="*/ 2147483646 w 4272"/>
              <a:gd name="T31" fmla="*/ 2147483646 h 1138"/>
              <a:gd name="T32" fmla="*/ 2147483646 w 4272"/>
              <a:gd name="T33" fmla="*/ 2147483646 h 1138"/>
              <a:gd name="T34" fmla="*/ 2147483646 w 4272"/>
              <a:gd name="T35" fmla="*/ 2147483646 h 1138"/>
              <a:gd name="T36" fmla="*/ 2147483646 w 4272"/>
              <a:gd name="T37" fmla="*/ 2147483646 h 1138"/>
              <a:gd name="T38" fmla="*/ 2147483646 w 4272"/>
              <a:gd name="T39" fmla="*/ 2147483646 h 1138"/>
              <a:gd name="T40" fmla="*/ 2147483646 w 4272"/>
              <a:gd name="T41" fmla="*/ 2147483646 h 1138"/>
              <a:gd name="T42" fmla="*/ 2147483646 w 4272"/>
              <a:gd name="T43" fmla="*/ 2147483646 h 1138"/>
              <a:gd name="T44" fmla="*/ 2147483646 w 4272"/>
              <a:gd name="T45" fmla="*/ 2147483646 h 1138"/>
              <a:gd name="T46" fmla="*/ 2147483646 w 4272"/>
              <a:gd name="T47" fmla="*/ 2147483646 h 1138"/>
              <a:gd name="T48" fmla="*/ 2147483646 w 4272"/>
              <a:gd name="T49" fmla="*/ 2147483646 h 1138"/>
              <a:gd name="T50" fmla="*/ 2147483646 w 4272"/>
              <a:gd name="T51" fmla="*/ 2147483646 h 1138"/>
              <a:gd name="T52" fmla="*/ 2147483646 w 4272"/>
              <a:gd name="T53" fmla="*/ 2147483646 h 1138"/>
              <a:gd name="T54" fmla="*/ 2147483646 w 4272"/>
              <a:gd name="T55" fmla="*/ 2147483646 h 1138"/>
              <a:gd name="T56" fmla="*/ 2147483646 w 4272"/>
              <a:gd name="T57" fmla="*/ 2147483646 h 1138"/>
              <a:gd name="T58" fmla="*/ 2147483646 w 4272"/>
              <a:gd name="T59" fmla="*/ 2147483646 h 1138"/>
              <a:gd name="T60" fmla="*/ 2147483646 w 4272"/>
              <a:gd name="T61" fmla="*/ 2147483646 h 1138"/>
              <a:gd name="T62" fmla="*/ 2147483646 w 4272"/>
              <a:gd name="T63" fmla="*/ 2147483646 h 1138"/>
              <a:gd name="T64" fmla="*/ 2147483646 w 4272"/>
              <a:gd name="T65" fmla="*/ 2147483646 h 1138"/>
              <a:gd name="T66" fmla="*/ 2147483646 w 4272"/>
              <a:gd name="T67" fmla="*/ 2147483646 h 1138"/>
              <a:gd name="T68" fmla="*/ 2147483646 w 4272"/>
              <a:gd name="T69" fmla="*/ 2147483646 h 1138"/>
              <a:gd name="T70" fmla="*/ 2147483646 w 4272"/>
              <a:gd name="T71" fmla="*/ 2147483646 h 1138"/>
              <a:gd name="T72" fmla="*/ 2147483646 w 4272"/>
              <a:gd name="T73" fmla="*/ 2147483646 h 1138"/>
              <a:gd name="T74" fmla="*/ 2147483646 w 4272"/>
              <a:gd name="T75" fmla="*/ 2147483646 h 1138"/>
              <a:gd name="T76" fmla="*/ 2147483646 w 4272"/>
              <a:gd name="T77" fmla="*/ 2147483646 h 1138"/>
              <a:gd name="T78" fmla="*/ 2147483646 w 4272"/>
              <a:gd name="T79" fmla="*/ 2147483646 h 1138"/>
              <a:gd name="T80" fmla="*/ 2147483646 w 4272"/>
              <a:gd name="T81" fmla="*/ 2147483646 h 1138"/>
              <a:gd name="T82" fmla="*/ 2147483646 w 4272"/>
              <a:gd name="T83" fmla="*/ 0 h 11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72"/>
              <a:gd name="T127" fmla="*/ 0 h 1138"/>
              <a:gd name="T128" fmla="*/ 4272 w 4272"/>
              <a:gd name="T129" fmla="*/ 1138 h 113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72" h="1138">
                <a:moveTo>
                  <a:pt x="0" y="0"/>
                </a:moveTo>
                <a:lnTo>
                  <a:pt x="0" y="996"/>
                </a:lnTo>
                <a:lnTo>
                  <a:pt x="9" y="1056"/>
                </a:lnTo>
                <a:lnTo>
                  <a:pt x="36" y="1094"/>
                </a:lnTo>
                <a:lnTo>
                  <a:pt x="75" y="1110"/>
                </a:lnTo>
                <a:lnTo>
                  <a:pt x="127" y="1116"/>
                </a:lnTo>
                <a:lnTo>
                  <a:pt x="1211" y="1116"/>
                </a:lnTo>
                <a:lnTo>
                  <a:pt x="1250" y="1116"/>
                </a:lnTo>
                <a:lnTo>
                  <a:pt x="1287" y="1100"/>
                </a:lnTo>
                <a:lnTo>
                  <a:pt x="1305" y="1056"/>
                </a:lnTo>
                <a:lnTo>
                  <a:pt x="1308" y="1022"/>
                </a:lnTo>
                <a:lnTo>
                  <a:pt x="1308" y="307"/>
                </a:lnTo>
                <a:lnTo>
                  <a:pt x="1311" y="261"/>
                </a:lnTo>
                <a:cubicBezTo>
                  <a:pt x="1322" y="241"/>
                  <a:pt x="1325" y="202"/>
                  <a:pt x="1376" y="191"/>
                </a:cubicBezTo>
                <a:cubicBezTo>
                  <a:pt x="1430" y="181"/>
                  <a:pt x="1567" y="182"/>
                  <a:pt x="1620" y="191"/>
                </a:cubicBezTo>
                <a:cubicBezTo>
                  <a:pt x="1673" y="200"/>
                  <a:pt x="1669" y="238"/>
                  <a:pt x="1676" y="252"/>
                </a:cubicBezTo>
                <a:lnTo>
                  <a:pt x="1680" y="280"/>
                </a:lnTo>
                <a:lnTo>
                  <a:pt x="1680" y="1014"/>
                </a:lnTo>
                <a:lnTo>
                  <a:pt x="1683" y="1047"/>
                </a:lnTo>
                <a:lnTo>
                  <a:pt x="1701" y="1100"/>
                </a:lnTo>
                <a:lnTo>
                  <a:pt x="1755" y="1116"/>
                </a:lnTo>
                <a:lnTo>
                  <a:pt x="1808" y="1116"/>
                </a:lnTo>
                <a:lnTo>
                  <a:pt x="2486" y="1116"/>
                </a:lnTo>
                <a:lnTo>
                  <a:pt x="2564" y="1116"/>
                </a:lnTo>
                <a:cubicBezTo>
                  <a:pt x="2583" y="1112"/>
                  <a:pt x="2593" y="1111"/>
                  <a:pt x="2600" y="1091"/>
                </a:cubicBezTo>
                <a:cubicBezTo>
                  <a:pt x="2607" y="1072"/>
                  <a:pt x="2610" y="1138"/>
                  <a:pt x="2608" y="999"/>
                </a:cubicBezTo>
                <a:lnTo>
                  <a:pt x="2608" y="264"/>
                </a:lnTo>
                <a:lnTo>
                  <a:pt x="2616" y="227"/>
                </a:lnTo>
                <a:cubicBezTo>
                  <a:pt x="2627" y="215"/>
                  <a:pt x="2634" y="196"/>
                  <a:pt x="2676" y="191"/>
                </a:cubicBezTo>
                <a:cubicBezTo>
                  <a:pt x="2721" y="184"/>
                  <a:pt x="2824" y="187"/>
                  <a:pt x="2868" y="195"/>
                </a:cubicBezTo>
                <a:cubicBezTo>
                  <a:pt x="2912" y="203"/>
                  <a:pt x="2925" y="238"/>
                  <a:pt x="2928" y="251"/>
                </a:cubicBezTo>
                <a:lnTo>
                  <a:pt x="2928" y="280"/>
                </a:lnTo>
                <a:cubicBezTo>
                  <a:pt x="2928" y="280"/>
                  <a:pt x="2925" y="867"/>
                  <a:pt x="2928" y="1002"/>
                </a:cubicBezTo>
                <a:cubicBezTo>
                  <a:pt x="2930" y="1136"/>
                  <a:pt x="2930" y="1068"/>
                  <a:pt x="2944" y="1087"/>
                </a:cubicBezTo>
                <a:cubicBezTo>
                  <a:pt x="2958" y="1107"/>
                  <a:pt x="2995" y="1113"/>
                  <a:pt x="3014" y="1116"/>
                </a:cubicBezTo>
                <a:lnTo>
                  <a:pt x="3071" y="1116"/>
                </a:lnTo>
                <a:lnTo>
                  <a:pt x="4117" y="1116"/>
                </a:lnTo>
                <a:lnTo>
                  <a:pt x="4190" y="1116"/>
                </a:lnTo>
                <a:lnTo>
                  <a:pt x="4251" y="1097"/>
                </a:lnTo>
                <a:lnTo>
                  <a:pt x="4269" y="1044"/>
                </a:lnTo>
                <a:lnTo>
                  <a:pt x="4271" y="994"/>
                </a:lnTo>
                <a:lnTo>
                  <a:pt x="4272" y="0"/>
                </a:lnTo>
              </a:path>
            </a:pathLst>
          </a:custGeom>
          <a:noFill/>
          <a:ln w="76200">
            <a:solidFill>
              <a:srgbClr val="FF0000"/>
            </a:solidFill>
            <a:prstDash val="sysDot"/>
            <a:round/>
            <a:headEnd type="none" w="med" len="lg"/>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63" name="Rectangle 29">
            <a:extLst>
              <a:ext uri="{FF2B5EF4-FFF2-40B4-BE49-F238E27FC236}">
                <a16:creationId xmlns:a16="http://schemas.microsoft.com/office/drawing/2014/main" id="{68FF0FB0-0F09-4EAA-AD4F-CAD7179C06D9}"/>
              </a:ext>
            </a:extLst>
          </p:cNvPr>
          <p:cNvSpPr>
            <a:spLocks noChangeArrowheads="1"/>
          </p:cNvSpPr>
          <p:nvPr/>
        </p:nvSpPr>
        <p:spPr bwMode="auto">
          <a:xfrm>
            <a:off x="3344864" y="1201739"/>
            <a:ext cx="12080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a:solidFill>
                  <a:srgbClr val="333399"/>
                </a:solidFill>
                <a:latin typeface="楷体" panose="02010609060101010101" pitchFamily="49" charset="-122"/>
                <a:ea typeface="楷体" panose="02010609060101010101" pitchFamily="49" charset="-122"/>
              </a:rPr>
              <a:t>应用进程</a:t>
            </a:r>
          </a:p>
        </p:txBody>
      </p:sp>
      <p:sp>
        <p:nvSpPr>
          <p:cNvPr id="10264" name="Freeform 30">
            <a:extLst>
              <a:ext uri="{FF2B5EF4-FFF2-40B4-BE49-F238E27FC236}">
                <a16:creationId xmlns:a16="http://schemas.microsoft.com/office/drawing/2014/main" id="{6B5C6A1C-75FE-4704-B857-F8FBEED68E82}"/>
              </a:ext>
            </a:extLst>
          </p:cNvPr>
          <p:cNvSpPr>
            <a:spLocks/>
          </p:cNvSpPr>
          <p:nvPr/>
        </p:nvSpPr>
        <p:spPr bwMode="auto">
          <a:xfrm>
            <a:off x="8535988" y="1492251"/>
            <a:ext cx="538162" cy="161925"/>
          </a:xfrm>
          <a:custGeom>
            <a:avLst/>
            <a:gdLst>
              <a:gd name="T0" fmla="*/ 0 w 297"/>
              <a:gd name="T1" fmla="*/ 0 h 105"/>
              <a:gd name="T2" fmla="*/ 2147483646 w 297"/>
              <a:gd name="T3" fmla="*/ 2147483646 h 105"/>
              <a:gd name="T4" fmla="*/ 0 60000 65536"/>
              <a:gd name="T5" fmla="*/ 0 60000 65536"/>
              <a:gd name="T6" fmla="*/ 0 w 297"/>
              <a:gd name="T7" fmla="*/ 0 h 105"/>
              <a:gd name="T8" fmla="*/ 297 w 297"/>
              <a:gd name="T9" fmla="*/ 105 h 105"/>
            </a:gdLst>
            <a:ahLst/>
            <a:cxnLst>
              <a:cxn ang="T4">
                <a:pos x="T0" y="T1"/>
              </a:cxn>
              <a:cxn ang="T5">
                <a:pos x="T2" y="T3"/>
              </a:cxn>
            </a:cxnLst>
            <a:rect l="T6" t="T7" r="T8" b="T9"/>
            <a:pathLst>
              <a:path w="297" h="105">
                <a:moveTo>
                  <a:pt x="0" y="0"/>
                </a:moveTo>
                <a:lnTo>
                  <a:pt x="297" y="105"/>
                </a:lnTo>
              </a:path>
            </a:pathLst>
          </a:custGeom>
          <a:noFill/>
          <a:ln w="28575">
            <a:solidFill>
              <a:srgbClr val="333399"/>
            </a:solidFill>
            <a:round/>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265" name="Rectangle 31">
            <a:extLst>
              <a:ext uri="{FF2B5EF4-FFF2-40B4-BE49-F238E27FC236}">
                <a16:creationId xmlns:a16="http://schemas.microsoft.com/office/drawing/2014/main" id="{BE1A7E42-8981-4AFC-966F-513501818AF8}"/>
              </a:ext>
            </a:extLst>
          </p:cNvPr>
          <p:cNvSpPr>
            <a:spLocks noChangeArrowheads="1"/>
          </p:cNvSpPr>
          <p:nvPr/>
        </p:nvSpPr>
        <p:spPr bwMode="auto">
          <a:xfrm>
            <a:off x="7453313" y="1201738"/>
            <a:ext cx="119856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a:solidFill>
                  <a:srgbClr val="333399"/>
                </a:solidFill>
                <a:latin typeface="楷体" panose="02010609060101010101" pitchFamily="49" charset="-122"/>
                <a:ea typeface="楷体" panose="02010609060101010101" pitchFamily="49" charset="-122"/>
              </a:rPr>
              <a:t>应用进程</a:t>
            </a:r>
          </a:p>
        </p:txBody>
      </p:sp>
      <p:sp>
        <p:nvSpPr>
          <p:cNvPr id="10266" name="AutoShape 32">
            <a:extLst>
              <a:ext uri="{FF2B5EF4-FFF2-40B4-BE49-F238E27FC236}">
                <a16:creationId xmlns:a16="http://schemas.microsoft.com/office/drawing/2014/main" id="{118945E1-DBBE-41CE-881F-758C0A032E19}"/>
              </a:ext>
            </a:extLst>
          </p:cNvPr>
          <p:cNvSpPr>
            <a:spLocks noChangeArrowheads="1"/>
          </p:cNvSpPr>
          <p:nvPr/>
        </p:nvSpPr>
        <p:spPr bwMode="auto">
          <a:xfrm>
            <a:off x="3133726" y="2016125"/>
            <a:ext cx="5815013" cy="368300"/>
          </a:xfrm>
          <a:prstGeom prst="leftRightArrow">
            <a:avLst>
              <a:gd name="adj1" fmla="val 59167"/>
              <a:gd name="adj2" fmla="val 215634"/>
            </a:avLst>
          </a:prstGeom>
          <a:solidFill>
            <a:srgbClr val="99FF66"/>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楷体" panose="02010609060101010101" pitchFamily="49" charset="-122"/>
              <a:ea typeface="楷体" panose="02010609060101010101" pitchFamily="49" charset="-122"/>
            </a:endParaRPr>
          </a:p>
        </p:txBody>
      </p:sp>
      <p:sp>
        <p:nvSpPr>
          <p:cNvPr id="10267" name="Rectangle 33">
            <a:extLst>
              <a:ext uri="{FF2B5EF4-FFF2-40B4-BE49-F238E27FC236}">
                <a16:creationId xmlns:a16="http://schemas.microsoft.com/office/drawing/2014/main" id="{A1B78363-02DD-4187-914C-E1861FE3906F}"/>
              </a:ext>
            </a:extLst>
          </p:cNvPr>
          <p:cNvSpPr>
            <a:spLocks noChangeArrowheads="1"/>
          </p:cNvSpPr>
          <p:nvPr/>
        </p:nvSpPr>
        <p:spPr bwMode="auto">
          <a:xfrm>
            <a:off x="4471989" y="4586289"/>
            <a:ext cx="12080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a:solidFill>
                  <a:srgbClr val="333399"/>
                </a:solidFill>
                <a:latin typeface="楷体" panose="02010609060101010101" pitchFamily="49" charset="-122"/>
                <a:ea typeface="楷体" panose="02010609060101010101" pitchFamily="49" charset="-122"/>
              </a:rPr>
              <a:t>路由器 </a:t>
            </a:r>
            <a:r>
              <a:rPr kumimoji="1" lang="en-US" altLang="zh-CN" sz="2000">
                <a:solidFill>
                  <a:srgbClr val="333399"/>
                </a:solidFill>
                <a:latin typeface="楷体" panose="02010609060101010101" pitchFamily="49" charset="-122"/>
                <a:ea typeface="楷体" panose="02010609060101010101" pitchFamily="49" charset="-122"/>
              </a:rPr>
              <a:t>1</a:t>
            </a:r>
          </a:p>
        </p:txBody>
      </p:sp>
      <p:pic>
        <p:nvPicPr>
          <p:cNvPr id="10268" name="Picture 34">
            <a:extLst>
              <a:ext uri="{FF2B5EF4-FFF2-40B4-BE49-F238E27FC236}">
                <a16:creationId xmlns:a16="http://schemas.microsoft.com/office/drawing/2014/main" id="{91C4A07F-8491-42BF-ADDC-B2A3EC468B8F}"/>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9775" y="4933951"/>
            <a:ext cx="7239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0269" name="Rectangle 35">
            <a:extLst>
              <a:ext uri="{FF2B5EF4-FFF2-40B4-BE49-F238E27FC236}">
                <a16:creationId xmlns:a16="http://schemas.microsoft.com/office/drawing/2014/main" id="{CC09B00C-C6E8-4A23-816A-6C5C6FCB696C}"/>
              </a:ext>
            </a:extLst>
          </p:cNvPr>
          <p:cNvSpPr>
            <a:spLocks noChangeArrowheads="1"/>
          </p:cNvSpPr>
          <p:nvPr/>
        </p:nvSpPr>
        <p:spPr bwMode="auto">
          <a:xfrm>
            <a:off x="6678614" y="4586289"/>
            <a:ext cx="12080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a:solidFill>
                  <a:srgbClr val="333399"/>
                </a:solidFill>
                <a:latin typeface="楷体" panose="02010609060101010101" pitchFamily="49" charset="-122"/>
                <a:ea typeface="楷体" panose="02010609060101010101" pitchFamily="49" charset="-122"/>
              </a:rPr>
              <a:t>路由器 </a:t>
            </a:r>
            <a:r>
              <a:rPr kumimoji="1" lang="en-US" altLang="zh-CN" sz="2000">
                <a:solidFill>
                  <a:srgbClr val="333399"/>
                </a:solidFill>
                <a:latin typeface="楷体" panose="02010609060101010101" pitchFamily="49" charset="-122"/>
                <a:ea typeface="楷体" panose="02010609060101010101" pitchFamily="49" charset="-122"/>
              </a:rPr>
              <a:t>2</a:t>
            </a:r>
          </a:p>
        </p:txBody>
      </p:sp>
      <p:sp>
        <p:nvSpPr>
          <p:cNvPr id="10270" name="Oval 36">
            <a:extLst>
              <a:ext uri="{FF2B5EF4-FFF2-40B4-BE49-F238E27FC236}">
                <a16:creationId xmlns:a16="http://schemas.microsoft.com/office/drawing/2014/main" id="{704F8200-8A87-41EC-98FE-DFE48C78281F}"/>
              </a:ext>
            </a:extLst>
          </p:cNvPr>
          <p:cNvSpPr>
            <a:spLocks noChangeArrowheads="1"/>
          </p:cNvSpPr>
          <p:nvPr/>
        </p:nvSpPr>
        <p:spPr bwMode="auto">
          <a:xfrm>
            <a:off x="1958976" y="4783139"/>
            <a:ext cx="631825" cy="314325"/>
          </a:xfrm>
          <a:prstGeom prst="ellipse">
            <a:avLst/>
          </a:prstGeom>
          <a:solidFill>
            <a:srgbClr val="FFCCFF"/>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楷体" panose="02010609060101010101" pitchFamily="49" charset="-122"/>
              <a:ea typeface="楷体" panose="02010609060101010101" pitchFamily="49" charset="-122"/>
            </a:endParaRPr>
          </a:p>
        </p:txBody>
      </p:sp>
      <p:sp>
        <p:nvSpPr>
          <p:cNvPr id="10271" name="Rectangle 37">
            <a:extLst>
              <a:ext uri="{FF2B5EF4-FFF2-40B4-BE49-F238E27FC236}">
                <a16:creationId xmlns:a16="http://schemas.microsoft.com/office/drawing/2014/main" id="{0B22C313-4685-4A0E-A8A7-C415D2749E53}"/>
              </a:ext>
            </a:extLst>
          </p:cNvPr>
          <p:cNvSpPr>
            <a:spLocks noChangeArrowheads="1"/>
          </p:cNvSpPr>
          <p:nvPr/>
        </p:nvSpPr>
        <p:spPr bwMode="auto">
          <a:xfrm>
            <a:off x="2003426" y="4732339"/>
            <a:ext cx="523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dirty="0">
                <a:solidFill>
                  <a:srgbClr val="333399"/>
                </a:solidFill>
                <a:latin typeface="楷体" panose="02010609060101010101" pitchFamily="49" charset="-122"/>
                <a:ea typeface="楷体" panose="02010609060101010101" pitchFamily="49" charset="-122"/>
              </a:rPr>
              <a:t>AP</a:t>
            </a:r>
            <a:r>
              <a:rPr kumimoji="1" lang="en-US" altLang="zh-CN" sz="2000" baseline="-25000" dirty="0">
                <a:solidFill>
                  <a:srgbClr val="333399"/>
                </a:solidFill>
                <a:latin typeface="楷体" panose="02010609060101010101" pitchFamily="49" charset="-122"/>
                <a:ea typeface="楷体" panose="02010609060101010101" pitchFamily="49" charset="-122"/>
              </a:rPr>
              <a:t>1</a:t>
            </a:r>
            <a:endParaRPr kumimoji="1" lang="en-US" altLang="zh-CN" sz="2000" dirty="0">
              <a:solidFill>
                <a:srgbClr val="333399"/>
              </a:solidFill>
              <a:latin typeface="楷体" panose="02010609060101010101" pitchFamily="49" charset="-122"/>
              <a:ea typeface="楷体" panose="02010609060101010101" pitchFamily="49" charset="-122"/>
            </a:endParaRPr>
          </a:p>
        </p:txBody>
      </p:sp>
      <p:sp>
        <p:nvSpPr>
          <p:cNvPr id="10272" name="Oval 38">
            <a:extLst>
              <a:ext uri="{FF2B5EF4-FFF2-40B4-BE49-F238E27FC236}">
                <a16:creationId xmlns:a16="http://schemas.microsoft.com/office/drawing/2014/main" id="{6FB2C88B-2A34-4E19-ABDC-1D2E1121A361}"/>
              </a:ext>
            </a:extLst>
          </p:cNvPr>
          <p:cNvSpPr>
            <a:spLocks noChangeArrowheads="1"/>
          </p:cNvSpPr>
          <p:nvPr/>
        </p:nvSpPr>
        <p:spPr bwMode="auto">
          <a:xfrm>
            <a:off x="9652001" y="1376363"/>
            <a:ext cx="631825" cy="355600"/>
          </a:xfrm>
          <a:prstGeom prst="ellipse">
            <a:avLst/>
          </a:prstGeom>
          <a:solidFill>
            <a:srgbClr val="FFCCFF"/>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楷体" panose="02010609060101010101" pitchFamily="49" charset="-122"/>
              <a:ea typeface="楷体" panose="02010609060101010101" pitchFamily="49" charset="-122"/>
            </a:endParaRPr>
          </a:p>
        </p:txBody>
      </p:sp>
      <p:sp>
        <p:nvSpPr>
          <p:cNvPr id="10273" name="Line 39">
            <a:extLst>
              <a:ext uri="{FF2B5EF4-FFF2-40B4-BE49-F238E27FC236}">
                <a16:creationId xmlns:a16="http://schemas.microsoft.com/office/drawing/2014/main" id="{696A6CF5-1E81-447E-8D6E-5E52FE4A6467}"/>
              </a:ext>
            </a:extLst>
          </p:cNvPr>
          <p:cNvSpPr>
            <a:spLocks noChangeShapeType="1"/>
          </p:cNvSpPr>
          <p:nvPr/>
        </p:nvSpPr>
        <p:spPr bwMode="auto">
          <a:xfrm rot="5400000">
            <a:off x="4465638" y="3409950"/>
            <a:ext cx="9461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4" name="Line 40">
            <a:extLst>
              <a:ext uri="{FF2B5EF4-FFF2-40B4-BE49-F238E27FC236}">
                <a16:creationId xmlns:a16="http://schemas.microsoft.com/office/drawing/2014/main" id="{0A806456-FC1D-4210-B6DB-0F6D91531596}"/>
              </a:ext>
            </a:extLst>
          </p:cNvPr>
          <p:cNvSpPr>
            <a:spLocks noChangeShapeType="1"/>
          </p:cNvSpPr>
          <p:nvPr/>
        </p:nvSpPr>
        <p:spPr bwMode="auto">
          <a:xfrm rot="5400000">
            <a:off x="6655594" y="3407569"/>
            <a:ext cx="957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10275" name="Picture 41">
            <a:extLst>
              <a:ext uri="{FF2B5EF4-FFF2-40B4-BE49-F238E27FC236}">
                <a16:creationId xmlns:a16="http://schemas.microsoft.com/office/drawing/2014/main" id="{6E6BF892-5B2A-48EB-8BAF-D96BF5FA4830}"/>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4626" y="4846639"/>
            <a:ext cx="90487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6" name="Rectangle 42">
            <a:extLst>
              <a:ext uri="{FF2B5EF4-FFF2-40B4-BE49-F238E27FC236}">
                <a16:creationId xmlns:a16="http://schemas.microsoft.com/office/drawing/2014/main" id="{92AAD230-F76A-4AD1-9E11-4D3CB2D2D2C8}"/>
              </a:ext>
            </a:extLst>
          </p:cNvPr>
          <p:cNvSpPr>
            <a:spLocks noChangeArrowheads="1"/>
          </p:cNvSpPr>
          <p:nvPr/>
        </p:nvSpPr>
        <p:spPr bwMode="auto">
          <a:xfrm>
            <a:off x="7864476" y="4927601"/>
            <a:ext cx="6524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solidFill>
                  <a:srgbClr val="333399"/>
                </a:solidFill>
                <a:latin typeface="楷体" panose="02010609060101010101" pitchFamily="49" charset="-122"/>
                <a:ea typeface="楷体" panose="02010609060101010101" pitchFamily="49" charset="-122"/>
              </a:rPr>
              <a:t>LAN</a:t>
            </a:r>
            <a:r>
              <a:rPr kumimoji="1" lang="en-US" altLang="zh-CN" sz="2000" baseline="-25000">
                <a:solidFill>
                  <a:srgbClr val="333399"/>
                </a:solidFill>
                <a:latin typeface="楷体" panose="02010609060101010101" pitchFamily="49" charset="-122"/>
                <a:ea typeface="楷体" panose="02010609060101010101" pitchFamily="49" charset="-122"/>
              </a:rPr>
              <a:t>2</a:t>
            </a:r>
            <a:endParaRPr kumimoji="1" lang="en-US" altLang="zh-CN" sz="2000">
              <a:solidFill>
                <a:srgbClr val="333399"/>
              </a:solidFill>
              <a:latin typeface="楷体" panose="02010609060101010101" pitchFamily="49" charset="-122"/>
              <a:ea typeface="楷体" panose="02010609060101010101" pitchFamily="49" charset="-122"/>
            </a:endParaRPr>
          </a:p>
        </p:txBody>
      </p:sp>
      <p:pic>
        <p:nvPicPr>
          <p:cNvPr id="10277" name="Picture 43">
            <a:extLst>
              <a:ext uri="{FF2B5EF4-FFF2-40B4-BE49-F238E27FC236}">
                <a16:creationId xmlns:a16="http://schemas.microsoft.com/office/drawing/2014/main" id="{7925DA52-7991-4AE3-BB2C-9DFC64024323}"/>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8951" y="4846639"/>
            <a:ext cx="98901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8" name="Rectangle 44">
            <a:extLst>
              <a:ext uri="{FF2B5EF4-FFF2-40B4-BE49-F238E27FC236}">
                <a16:creationId xmlns:a16="http://schemas.microsoft.com/office/drawing/2014/main" id="{57644D9D-8C70-4141-AA68-69A022683B11}"/>
              </a:ext>
            </a:extLst>
          </p:cNvPr>
          <p:cNvSpPr>
            <a:spLocks noChangeArrowheads="1"/>
          </p:cNvSpPr>
          <p:nvPr/>
        </p:nvSpPr>
        <p:spPr bwMode="auto">
          <a:xfrm>
            <a:off x="5683250" y="4938714"/>
            <a:ext cx="566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solidFill>
                  <a:srgbClr val="333399"/>
                </a:solidFill>
                <a:latin typeface="楷体" panose="02010609060101010101" pitchFamily="49" charset="-122"/>
                <a:ea typeface="楷体" panose="02010609060101010101" pitchFamily="49" charset="-122"/>
              </a:rPr>
              <a:t>WAN</a:t>
            </a:r>
          </a:p>
        </p:txBody>
      </p:sp>
      <p:sp>
        <p:nvSpPr>
          <p:cNvPr id="10279" name="Oval 45">
            <a:extLst>
              <a:ext uri="{FF2B5EF4-FFF2-40B4-BE49-F238E27FC236}">
                <a16:creationId xmlns:a16="http://schemas.microsoft.com/office/drawing/2014/main" id="{0D999DFB-0BC2-4BB8-B449-E7A5D479B322}"/>
              </a:ext>
            </a:extLst>
          </p:cNvPr>
          <p:cNvSpPr>
            <a:spLocks noChangeArrowheads="1"/>
          </p:cNvSpPr>
          <p:nvPr/>
        </p:nvSpPr>
        <p:spPr bwMode="auto">
          <a:xfrm>
            <a:off x="3076575" y="5067301"/>
            <a:ext cx="153988" cy="138113"/>
          </a:xfrm>
          <a:prstGeom prst="ellipse">
            <a:avLst/>
          </a:prstGeom>
          <a:solidFill>
            <a:schemeClr val="bg1"/>
          </a:solidFill>
          <a:ln w="28575">
            <a:solidFill>
              <a:srgbClr val="333399"/>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楷体" panose="02010609060101010101" pitchFamily="49" charset="-122"/>
              <a:ea typeface="楷体" panose="02010609060101010101" pitchFamily="49" charset="-122"/>
            </a:endParaRPr>
          </a:p>
        </p:txBody>
      </p:sp>
      <p:sp>
        <p:nvSpPr>
          <p:cNvPr id="10280" name="Oval 46">
            <a:extLst>
              <a:ext uri="{FF2B5EF4-FFF2-40B4-BE49-F238E27FC236}">
                <a16:creationId xmlns:a16="http://schemas.microsoft.com/office/drawing/2014/main" id="{1600EB6A-1015-4C63-BBC6-C1F4CCFB1734}"/>
              </a:ext>
            </a:extLst>
          </p:cNvPr>
          <p:cNvSpPr>
            <a:spLocks noChangeArrowheads="1"/>
          </p:cNvSpPr>
          <p:nvPr/>
        </p:nvSpPr>
        <p:spPr bwMode="auto">
          <a:xfrm>
            <a:off x="1943101" y="5153026"/>
            <a:ext cx="633413" cy="314325"/>
          </a:xfrm>
          <a:prstGeom prst="ellipse">
            <a:avLst/>
          </a:prstGeom>
          <a:solidFill>
            <a:srgbClr val="FFCCFF"/>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楷体" panose="02010609060101010101" pitchFamily="49" charset="-122"/>
              <a:ea typeface="楷体" panose="02010609060101010101" pitchFamily="49" charset="-122"/>
            </a:endParaRPr>
          </a:p>
        </p:txBody>
      </p:sp>
      <p:sp>
        <p:nvSpPr>
          <p:cNvPr id="10281" name="Rectangle 47">
            <a:extLst>
              <a:ext uri="{FF2B5EF4-FFF2-40B4-BE49-F238E27FC236}">
                <a16:creationId xmlns:a16="http://schemas.microsoft.com/office/drawing/2014/main" id="{334078FB-E9BB-4EE5-81DB-64B23FFE2676}"/>
              </a:ext>
            </a:extLst>
          </p:cNvPr>
          <p:cNvSpPr>
            <a:spLocks noChangeArrowheads="1"/>
          </p:cNvSpPr>
          <p:nvPr/>
        </p:nvSpPr>
        <p:spPr bwMode="auto">
          <a:xfrm>
            <a:off x="1962151" y="5102226"/>
            <a:ext cx="523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solidFill>
                  <a:srgbClr val="333399"/>
                </a:solidFill>
                <a:latin typeface="楷体" panose="02010609060101010101" pitchFamily="49" charset="-122"/>
                <a:ea typeface="楷体" panose="02010609060101010101" pitchFamily="49" charset="-122"/>
              </a:rPr>
              <a:t>AP</a:t>
            </a:r>
            <a:r>
              <a:rPr kumimoji="1" lang="en-US" altLang="zh-CN" sz="2000" baseline="-25000">
                <a:solidFill>
                  <a:srgbClr val="333399"/>
                </a:solidFill>
                <a:latin typeface="楷体" panose="02010609060101010101" pitchFamily="49" charset="-122"/>
                <a:ea typeface="楷体" panose="02010609060101010101" pitchFamily="49" charset="-122"/>
              </a:rPr>
              <a:t>2</a:t>
            </a:r>
            <a:endParaRPr kumimoji="1" lang="en-US" altLang="zh-CN" sz="2000">
              <a:solidFill>
                <a:srgbClr val="333399"/>
              </a:solidFill>
              <a:latin typeface="楷体" panose="02010609060101010101" pitchFamily="49" charset="-122"/>
              <a:ea typeface="楷体" panose="02010609060101010101" pitchFamily="49" charset="-122"/>
            </a:endParaRPr>
          </a:p>
        </p:txBody>
      </p:sp>
      <p:sp>
        <p:nvSpPr>
          <p:cNvPr id="10282" name="Rectangle 48">
            <a:extLst>
              <a:ext uri="{FF2B5EF4-FFF2-40B4-BE49-F238E27FC236}">
                <a16:creationId xmlns:a16="http://schemas.microsoft.com/office/drawing/2014/main" id="{3F30FF61-4287-4EDA-9F72-0AB6488C07A5}"/>
              </a:ext>
            </a:extLst>
          </p:cNvPr>
          <p:cNvSpPr>
            <a:spLocks noChangeArrowheads="1"/>
          </p:cNvSpPr>
          <p:nvPr/>
        </p:nvSpPr>
        <p:spPr bwMode="auto">
          <a:xfrm flipH="1">
            <a:off x="8948738" y="4673601"/>
            <a:ext cx="1447800" cy="885825"/>
          </a:xfrm>
          <a:prstGeom prst="rect">
            <a:avLst/>
          </a:prstGeom>
          <a:solidFill>
            <a:srgbClr val="FFFF99"/>
          </a:solidFill>
          <a:ln w="19050">
            <a:solidFill>
              <a:srgbClr val="333399"/>
            </a:solidFill>
            <a:miter lim="800000"/>
            <a:headEnd/>
            <a:tailEnd/>
          </a:ln>
          <a:effectLst>
            <a:outerShdw dist="35921" dir="2700000" algn="ctr" rotWithShape="0">
              <a:schemeClr val="bg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楷体" panose="02010609060101010101" pitchFamily="49" charset="-122"/>
              <a:ea typeface="楷体" panose="02010609060101010101" pitchFamily="49" charset="-122"/>
            </a:endParaRPr>
          </a:p>
        </p:txBody>
      </p:sp>
      <p:sp>
        <p:nvSpPr>
          <p:cNvPr id="10283" name="Freeform 49">
            <a:extLst>
              <a:ext uri="{FF2B5EF4-FFF2-40B4-BE49-F238E27FC236}">
                <a16:creationId xmlns:a16="http://schemas.microsoft.com/office/drawing/2014/main" id="{F932DEC2-1B0C-41A8-8F77-35C0DFE9A176}"/>
              </a:ext>
            </a:extLst>
          </p:cNvPr>
          <p:cNvSpPr>
            <a:spLocks/>
          </p:cNvSpPr>
          <p:nvPr/>
        </p:nvSpPr>
        <p:spPr bwMode="auto">
          <a:xfrm flipH="1">
            <a:off x="8948739" y="4967288"/>
            <a:ext cx="655637" cy="165100"/>
          </a:xfrm>
          <a:custGeom>
            <a:avLst/>
            <a:gdLst>
              <a:gd name="T0" fmla="*/ 0 w 382"/>
              <a:gd name="T1" fmla="*/ 0 h 277"/>
              <a:gd name="T2" fmla="*/ 2147483646 w 382"/>
              <a:gd name="T3" fmla="*/ 0 h 277"/>
              <a:gd name="T4" fmla="*/ 2147483646 w 382"/>
              <a:gd name="T5" fmla="*/ 2147483646 h 277"/>
              <a:gd name="T6" fmla="*/ 2147483646 w 382"/>
              <a:gd name="T7" fmla="*/ 2147483646 h 277"/>
              <a:gd name="T8" fmla="*/ 2147483646 w 382"/>
              <a:gd name="T9" fmla="*/ 2147483646 h 277"/>
              <a:gd name="T10" fmla="*/ 2147483646 w 382"/>
              <a:gd name="T11" fmla="*/ 2147483646 h 277"/>
              <a:gd name="T12" fmla="*/ 2147483646 w 382"/>
              <a:gd name="T13" fmla="*/ 2147483646 h 277"/>
              <a:gd name="T14" fmla="*/ 2147483646 w 382"/>
              <a:gd name="T15" fmla="*/ 2147483646 h 277"/>
              <a:gd name="T16" fmla="*/ 2147483646 w 382"/>
              <a:gd name="T17" fmla="*/ 2147483646 h 277"/>
              <a:gd name="T18" fmla="*/ 2147483646 w 382"/>
              <a:gd name="T19" fmla="*/ 2147483646 h 277"/>
              <a:gd name="T20" fmla="*/ 2147483646 w 382"/>
              <a:gd name="T21" fmla="*/ 2147483646 h 277"/>
              <a:gd name="T22" fmla="*/ 2147483646 w 382"/>
              <a:gd name="T23" fmla="*/ 2147483646 h 277"/>
              <a:gd name="T24" fmla="*/ 2147483646 w 382"/>
              <a:gd name="T25" fmla="*/ 2147483646 h 277"/>
              <a:gd name="T26" fmla="*/ 2147483646 w 382"/>
              <a:gd name="T27" fmla="*/ 2147483646 h 277"/>
              <a:gd name="T28" fmla="*/ 2147483646 w 382"/>
              <a:gd name="T29" fmla="*/ 2147483646 h 277"/>
              <a:gd name="T30" fmla="*/ 2147483646 w 382"/>
              <a:gd name="T31" fmla="*/ 2147483646 h 277"/>
              <a:gd name="T32" fmla="*/ 2147483646 w 382"/>
              <a:gd name="T33" fmla="*/ 2147483646 h 277"/>
              <a:gd name="T34" fmla="*/ 2147483646 w 382"/>
              <a:gd name="T35" fmla="*/ 2147483646 h 277"/>
              <a:gd name="T36" fmla="*/ 2147483646 w 382"/>
              <a:gd name="T37" fmla="*/ 2147483646 h 277"/>
              <a:gd name="T38" fmla="*/ 2147483646 w 382"/>
              <a:gd name="T39" fmla="*/ 2147483646 h 277"/>
              <a:gd name="T40" fmla="*/ 2147483646 w 382"/>
              <a:gd name="T41" fmla="*/ 2147483646 h 277"/>
              <a:gd name="T42" fmla="*/ 2147483646 w 382"/>
              <a:gd name="T43" fmla="*/ 2147483646 h 277"/>
              <a:gd name="T44" fmla="*/ 2147483646 w 382"/>
              <a:gd name="T45" fmla="*/ 2147483646 h 277"/>
              <a:gd name="T46" fmla="*/ 2147483646 w 382"/>
              <a:gd name="T47" fmla="*/ 2147483646 h 277"/>
              <a:gd name="T48" fmla="*/ 2147483646 w 382"/>
              <a:gd name="T49" fmla="*/ 2147483646 h 277"/>
              <a:gd name="T50" fmla="*/ 2147483646 w 382"/>
              <a:gd name="T51" fmla="*/ 2147483646 h 277"/>
              <a:gd name="T52" fmla="*/ 2147483646 w 382"/>
              <a:gd name="T53" fmla="*/ 2147483646 h 277"/>
              <a:gd name="T54" fmla="*/ 2147483646 w 382"/>
              <a:gd name="T55" fmla="*/ 2147483646 h 277"/>
              <a:gd name="T56" fmla="*/ 2147483646 w 382"/>
              <a:gd name="T57" fmla="*/ 2147483646 h 277"/>
              <a:gd name="T58" fmla="*/ 2147483646 w 382"/>
              <a:gd name="T59" fmla="*/ 2147483646 h 277"/>
              <a:gd name="T60" fmla="*/ 2147483646 w 382"/>
              <a:gd name="T61" fmla="*/ 2147483646 h 277"/>
              <a:gd name="T62" fmla="*/ 2147483646 w 382"/>
              <a:gd name="T63" fmla="*/ 2147483646 h 277"/>
              <a:gd name="T64" fmla="*/ 2147483646 w 382"/>
              <a:gd name="T65" fmla="*/ 2147483646 h 277"/>
              <a:gd name="T66" fmla="*/ 2147483646 w 382"/>
              <a:gd name="T67" fmla="*/ 2147483646 h 277"/>
              <a:gd name="T68" fmla="*/ 2147483646 w 382"/>
              <a:gd name="T69" fmla="*/ 2147483646 h 277"/>
              <a:gd name="T70" fmla="*/ 2147483646 w 382"/>
              <a:gd name="T71" fmla="*/ 2147483646 h 277"/>
              <a:gd name="T72" fmla="*/ 2147483646 w 382"/>
              <a:gd name="T73" fmla="*/ 2147483646 h 277"/>
              <a:gd name="T74" fmla="*/ 2147483646 w 382"/>
              <a:gd name="T75" fmla="*/ 2147483646 h 277"/>
              <a:gd name="T76" fmla="*/ 2147483646 w 382"/>
              <a:gd name="T77" fmla="*/ 2147483646 h 277"/>
              <a:gd name="T78" fmla="*/ 2147483646 w 382"/>
              <a:gd name="T79" fmla="*/ 2147483646 h 277"/>
              <a:gd name="T80" fmla="*/ 2147483646 w 382"/>
              <a:gd name="T81" fmla="*/ 2147483646 h 277"/>
              <a:gd name="T82" fmla="*/ 2147483646 w 382"/>
              <a:gd name="T83" fmla="*/ 2147483646 h 277"/>
              <a:gd name="T84" fmla="*/ 2147483646 w 382"/>
              <a:gd name="T85" fmla="*/ 2147483646 h 277"/>
              <a:gd name="T86" fmla="*/ 2147483646 w 382"/>
              <a:gd name="T87" fmla="*/ 2147483646 h 277"/>
              <a:gd name="T88" fmla="*/ 2147483646 w 382"/>
              <a:gd name="T89" fmla="*/ 2147483646 h 277"/>
              <a:gd name="T90" fmla="*/ 2147483646 w 382"/>
              <a:gd name="T91" fmla="*/ 2147483646 h 27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82"/>
              <a:gd name="T139" fmla="*/ 0 h 277"/>
              <a:gd name="T140" fmla="*/ 382 w 382"/>
              <a:gd name="T141" fmla="*/ 277 h 27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82" h="277">
                <a:moveTo>
                  <a:pt x="0" y="0"/>
                </a:moveTo>
                <a:lnTo>
                  <a:pt x="9" y="0"/>
                </a:lnTo>
                <a:lnTo>
                  <a:pt x="18" y="6"/>
                </a:lnTo>
                <a:lnTo>
                  <a:pt x="27" y="6"/>
                </a:lnTo>
                <a:lnTo>
                  <a:pt x="36" y="9"/>
                </a:lnTo>
                <a:lnTo>
                  <a:pt x="48" y="12"/>
                </a:lnTo>
                <a:lnTo>
                  <a:pt x="57" y="15"/>
                </a:lnTo>
                <a:lnTo>
                  <a:pt x="66" y="18"/>
                </a:lnTo>
                <a:lnTo>
                  <a:pt x="75" y="21"/>
                </a:lnTo>
                <a:lnTo>
                  <a:pt x="84" y="24"/>
                </a:lnTo>
                <a:lnTo>
                  <a:pt x="93" y="30"/>
                </a:lnTo>
                <a:lnTo>
                  <a:pt x="102" y="33"/>
                </a:lnTo>
                <a:lnTo>
                  <a:pt x="111" y="36"/>
                </a:lnTo>
                <a:lnTo>
                  <a:pt x="120" y="42"/>
                </a:lnTo>
                <a:lnTo>
                  <a:pt x="132" y="45"/>
                </a:lnTo>
                <a:lnTo>
                  <a:pt x="144" y="54"/>
                </a:lnTo>
                <a:lnTo>
                  <a:pt x="153" y="57"/>
                </a:lnTo>
                <a:lnTo>
                  <a:pt x="162" y="66"/>
                </a:lnTo>
                <a:lnTo>
                  <a:pt x="171" y="66"/>
                </a:lnTo>
                <a:lnTo>
                  <a:pt x="180" y="72"/>
                </a:lnTo>
                <a:lnTo>
                  <a:pt x="192" y="78"/>
                </a:lnTo>
                <a:lnTo>
                  <a:pt x="213" y="84"/>
                </a:lnTo>
                <a:lnTo>
                  <a:pt x="225" y="90"/>
                </a:lnTo>
                <a:lnTo>
                  <a:pt x="234" y="96"/>
                </a:lnTo>
                <a:lnTo>
                  <a:pt x="243" y="105"/>
                </a:lnTo>
                <a:lnTo>
                  <a:pt x="252" y="111"/>
                </a:lnTo>
                <a:lnTo>
                  <a:pt x="261" y="117"/>
                </a:lnTo>
                <a:lnTo>
                  <a:pt x="267" y="126"/>
                </a:lnTo>
                <a:lnTo>
                  <a:pt x="276" y="132"/>
                </a:lnTo>
                <a:lnTo>
                  <a:pt x="285" y="138"/>
                </a:lnTo>
                <a:lnTo>
                  <a:pt x="294" y="144"/>
                </a:lnTo>
                <a:lnTo>
                  <a:pt x="300" y="153"/>
                </a:lnTo>
                <a:lnTo>
                  <a:pt x="303" y="162"/>
                </a:lnTo>
                <a:lnTo>
                  <a:pt x="312" y="168"/>
                </a:lnTo>
                <a:lnTo>
                  <a:pt x="321" y="177"/>
                </a:lnTo>
                <a:lnTo>
                  <a:pt x="333" y="186"/>
                </a:lnTo>
                <a:lnTo>
                  <a:pt x="345" y="195"/>
                </a:lnTo>
                <a:lnTo>
                  <a:pt x="348" y="204"/>
                </a:lnTo>
                <a:lnTo>
                  <a:pt x="357" y="210"/>
                </a:lnTo>
                <a:lnTo>
                  <a:pt x="360" y="219"/>
                </a:lnTo>
                <a:lnTo>
                  <a:pt x="366" y="228"/>
                </a:lnTo>
                <a:lnTo>
                  <a:pt x="369" y="237"/>
                </a:lnTo>
                <a:lnTo>
                  <a:pt x="372" y="246"/>
                </a:lnTo>
                <a:lnTo>
                  <a:pt x="372" y="258"/>
                </a:lnTo>
                <a:lnTo>
                  <a:pt x="378" y="267"/>
                </a:lnTo>
                <a:lnTo>
                  <a:pt x="381" y="276"/>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84" name="Freeform 50">
            <a:extLst>
              <a:ext uri="{FF2B5EF4-FFF2-40B4-BE49-F238E27FC236}">
                <a16:creationId xmlns:a16="http://schemas.microsoft.com/office/drawing/2014/main" id="{7E67237F-0832-4C6D-9573-B3DC3BCE52B5}"/>
              </a:ext>
            </a:extLst>
          </p:cNvPr>
          <p:cNvSpPr>
            <a:spLocks/>
          </p:cNvSpPr>
          <p:nvPr/>
        </p:nvSpPr>
        <p:spPr bwMode="auto">
          <a:xfrm flipH="1">
            <a:off x="8948738" y="5154613"/>
            <a:ext cx="711200" cy="184150"/>
          </a:xfrm>
          <a:custGeom>
            <a:avLst/>
            <a:gdLst>
              <a:gd name="T0" fmla="*/ 0 w 334"/>
              <a:gd name="T1" fmla="*/ 2147483646 h 244"/>
              <a:gd name="T2" fmla="*/ 2147483646 w 334"/>
              <a:gd name="T3" fmla="*/ 2147483646 h 244"/>
              <a:gd name="T4" fmla="*/ 2147483646 w 334"/>
              <a:gd name="T5" fmla="*/ 2147483646 h 244"/>
              <a:gd name="T6" fmla="*/ 2147483646 w 334"/>
              <a:gd name="T7" fmla="*/ 2147483646 h 244"/>
              <a:gd name="T8" fmla="*/ 2147483646 w 334"/>
              <a:gd name="T9" fmla="*/ 2147483646 h 244"/>
              <a:gd name="T10" fmla="*/ 2147483646 w 334"/>
              <a:gd name="T11" fmla="*/ 2147483646 h 244"/>
              <a:gd name="T12" fmla="*/ 2147483646 w 334"/>
              <a:gd name="T13" fmla="*/ 2147483646 h 244"/>
              <a:gd name="T14" fmla="*/ 2147483646 w 334"/>
              <a:gd name="T15" fmla="*/ 2147483646 h 244"/>
              <a:gd name="T16" fmla="*/ 2147483646 w 334"/>
              <a:gd name="T17" fmla="*/ 2147483646 h 244"/>
              <a:gd name="T18" fmla="*/ 2147483646 w 334"/>
              <a:gd name="T19" fmla="*/ 2147483646 h 244"/>
              <a:gd name="T20" fmla="*/ 2147483646 w 334"/>
              <a:gd name="T21" fmla="*/ 2147483646 h 244"/>
              <a:gd name="T22" fmla="*/ 2147483646 w 334"/>
              <a:gd name="T23" fmla="*/ 2147483646 h 244"/>
              <a:gd name="T24" fmla="*/ 2147483646 w 334"/>
              <a:gd name="T25" fmla="*/ 2147483646 h 244"/>
              <a:gd name="T26" fmla="*/ 2147483646 w 334"/>
              <a:gd name="T27" fmla="*/ 2147483646 h 244"/>
              <a:gd name="T28" fmla="*/ 2147483646 w 334"/>
              <a:gd name="T29" fmla="*/ 2147483646 h 244"/>
              <a:gd name="T30" fmla="*/ 2147483646 w 334"/>
              <a:gd name="T31" fmla="*/ 2147483646 h 244"/>
              <a:gd name="T32" fmla="*/ 2147483646 w 334"/>
              <a:gd name="T33" fmla="*/ 2147483646 h 244"/>
              <a:gd name="T34" fmla="*/ 2147483646 w 334"/>
              <a:gd name="T35" fmla="*/ 2147483646 h 244"/>
              <a:gd name="T36" fmla="*/ 2147483646 w 334"/>
              <a:gd name="T37" fmla="*/ 2147483646 h 244"/>
              <a:gd name="T38" fmla="*/ 2147483646 w 334"/>
              <a:gd name="T39" fmla="*/ 2147483646 h 244"/>
              <a:gd name="T40" fmla="*/ 2147483646 w 334"/>
              <a:gd name="T41" fmla="*/ 2147483646 h 244"/>
              <a:gd name="T42" fmla="*/ 2147483646 w 334"/>
              <a:gd name="T43" fmla="*/ 2147483646 h 244"/>
              <a:gd name="T44" fmla="*/ 2147483646 w 334"/>
              <a:gd name="T45" fmla="*/ 2147483646 h 244"/>
              <a:gd name="T46" fmla="*/ 2147483646 w 334"/>
              <a:gd name="T47" fmla="*/ 2147483646 h 244"/>
              <a:gd name="T48" fmla="*/ 2147483646 w 334"/>
              <a:gd name="T49" fmla="*/ 2147483646 h 244"/>
              <a:gd name="T50" fmla="*/ 2147483646 w 334"/>
              <a:gd name="T51" fmla="*/ 2147483646 h 244"/>
              <a:gd name="T52" fmla="*/ 2147483646 w 334"/>
              <a:gd name="T53" fmla="*/ 2147483646 h 244"/>
              <a:gd name="T54" fmla="*/ 2147483646 w 334"/>
              <a:gd name="T55" fmla="*/ 2147483646 h 244"/>
              <a:gd name="T56" fmla="*/ 2147483646 w 334"/>
              <a:gd name="T57" fmla="*/ 2147483646 h 244"/>
              <a:gd name="T58" fmla="*/ 2147483646 w 334"/>
              <a:gd name="T59" fmla="*/ 2147483646 h 244"/>
              <a:gd name="T60" fmla="*/ 2147483646 w 334"/>
              <a:gd name="T61" fmla="*/ 2147483646 h 244"/>
              <a:gd name="T62" fmla="*/ 2147483646 w 334"/>
              <a:gd name="T63" fmla="*/ 2147483646 h 244"/>
              <a:gd name="T64" fmla="*/ 2147483646 w 334"/>
              <a:gd name="T65" fmla="*/ 2147483646 h 244"/>
              <a:gd name="T66" fmla="*/ 2147483646 w 334"/>
              <a:gd name="T67" fmla="*/ 2147483646 h 244"/>
              <a:gd name="T68" fmla="*/ 2147483646 w 334"/>
              <a:gd name="T69" fmla="*/ 2147483646 h 244"/>
              <a:gd name="T70" fmla="*/ 2147483646 w 334"/>
              <a:gd name="T71" fmla="*/ 2147483646 h 244"/>
              <a:gd name="T72" fmla="*/ 2147483646 w 334"/>
              <a:gd name="T73" fmla="*/ 2147483646 h 244"/>
              <a:gd name="T74" fmla="*/ 2147483646 w 334"/>
              <a:gd name="T75" fmla="*/ 2147483646 h 244"/>
              <a:gd name="T76" fmla="*/ 2147483646 w 334"/>
              <a:gd name="T77" fmla="*/ 2147483646 h 244"/>
              <a:gd name="T78" fmla="*/ 2147483646 w 334"/>
              <a:gd name="T79" fmla="*/ 0 h 24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34"/>
              <a:gd name="T121" fmla="*/ 0 h 244"/>
              <a:gd name="T122" fmla="*/ 334 w 334"/>
              <a:gd name="T123" fmla="*/ 244 h 24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34" h="244">
                <a:moveTo>
                  <a:pt x="0" y="243"/>
                </a:moveTo>
                <a:lnTo>
                  <a:pt x="12" y="243"/>
                </a:lnTo>
                <a:lnTo>
                  <a:pt x="31" y="237"/>
                </a:lnTo>
                <a:lnTo>
                  <a:pt x="40" y="234"/>
                </a:lnTo>
                <a:lnTo>
                  <a:pt x="49" y="231"/>
                </a:lnTo>
                <a:lnTo>
                  <a:pt x="59" y="225"/>
                </a:lnTo>
                <a:lnTo>
                  <a:pt x="71" y="222"/>
                </a:lnTo>
                <a:lnTo>
                  <a:pt x="80" y="216"/>
                </a:lnTo>
                <a:lnTo>
                  <a:pt x="89" y="210"/>
                </a:lnTo>
                <a:lnTo>
                  <a:pt x="99" y="204"/>
                </a:lnTo>
                <a:lnTo>
                  <a:pt x="108" y="198"/>
                </a:lnTo>
                <a:lnTo>
                  <a:pt x="117" y="195"/>
                </a:lnTo>
                <a:lnTo>
                  <a:pt x="126" y="189"/>
                </a:lnTo>
                <a:lnTo>
                  <a:pt x="136" y="183"/>
                </a:lnTo>
                <a:lnTo>
                  <a:pt x="145" y="177"/>
                </a:lnTo>
                <a:lnTo>
                  <a:pt x="154" y="174"/>
                </a:lnTo>
                <a:lnTo>
                  <a:pt x="163" y="171"/>
                </a:lnTo>
                <a:lnTo>
                  <a:pt x="173" y="165"/>
                </a:lnTo>
                <a:lnTo>
                  <a:pt x="182" y="162"/>
                </a:lnTo>
                <a:lnTo>
                  <a:pt x="194" y="156"/>
                </a:lnTo>
                <a:lnTo>
                  <a:pt x="207" y="150"/>
                </a:lnTo>
                <a:lnTo>
                  <a:pt x="213" y="141"/>
                </a:lnTo>
                <a:lnTo>
                  <a:pt x="222" y="138"/>
                </a:lnTo>
                <a:lnTo>
                  <a:pt x="231" y="129"/>
                </a:lnTo>
                <a:lnTo>
                  <a:pt x="241" y="120"/>
                </a:lnTo>
                <a:lnTo>
                  <a:pt x="247" y="111"/>
                </a:lnTo>
                <a:lnTo>
                  <a:pt x="256" y="102"/>
                </a:lnTo>
                <a:lnTo>
                  <a:pt x="259" y="93"/>
                </a:lnTo>
                <a:lnTo>
                  <a:pt x="268" y="87"/>
                </a:lnTo>
                <a:lnTo>
                  <a:pt x="271" y="78"/>
                </a:lnTo>
                <a:lnTo>
                  <a:pt x="278" y="69"/>
                </a:lnTo>
                <a:lnTo>
                  <a:pt x="284" y="60"/>
                </a:lnTo>
                <a:lnTo>
                  <a:pt x="290" y="51"/>
                </a:lnTo>
                <a:lnTo>
                  <a:pt x="293" y="42"/>
                </a:lnTo>
                <a:lnTo>
                  <a:pt x="299" y="33"/>
                </a:lnTo>
                <a:lnTo>
                  <a:pt x="308" y="27"/>
                </a:lnTo>
                <a:lnTo>
                  <a:pt x="311" y="18"/>
                </a:lnTo>
                <a:lnTo>
                  <a:pt x="321" y="15"/>
                </a:lnTo>
                <a:lnTo>
                  <a:pt x="324" y="6"/>
                </a:lnTo>
                <a:lnTo>
                  <a:pt x="333" y="0"/>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85" name="Oval 51">
            <a:extLst>
              <a:ext uri="{FF2B5EF4-FFF2-40B4-BE49-F238E27FC236}">
                <a16:creationId xmlns:a16="http://schemas.microsoft.com/office/drawing/2014/main" id="{AC956C5D-975C-4975-AF3A-4F3DA38FC931}"/>
              </a:ext>
            </a:extLst>
          </p:cNvPr>
          <p:cNvSpPr>
            <a:spLocks noChangeArrowheads="1"/>
          </p:cNvSpPr>
          <p:nvPr/>
        </p:nvSpPr>
        <p:spPr bwMode="auto">
          <a:xfrm flipH="1">
            <a:off x="9405939" y="4783139"/>
            <a:ext cx="631825" cy="314325"/>
          </a:xfrm>
          <a:prstGeom prst="ellipse">
            <a:avLst/>
          </a:prstGeom>
          <a:solidFill>
            <a:srgbClr val="FFCCFF"/>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楷体" panose="02010609060101010101" pitchFamily="49" charset="-122"/>
              <a:ea typeface="楷体" panose="02010609060101010101" pitchFamily="49" charset="-122"/>
            </a:endParaRPr>
          </a:p>
        </p:txBody>
      </p:sp>
      <p:sp>
        <p:nvSpPr>
          <p:cNvPr id="10286" name="Rectangle 52">
            <a:extLst>
              <a:ext uri="{FF2B5EF4-FFF2-40B4-BE49-F238E27FC236}">
                <a16:creationId xmlns:a16="http://schemas.microsoft.com/office/drawing/2014/main" id="{9550B6B3-82E8-469D-83E1-8F8D3A23EC34}"/>
              </a:ext>
            </a:extLst>
          </p:cNvPr>
          <p:cNvSpPr>
            <a:spLocks noChangeArrowheads="1"/>
          </p:cNvSpPr>
          <p:nvPr/>
        </p:nvSpPr>
        <p:spPr bwMode="auto">
          <a:xfrm flipH="1">
            <a:off x="9417051" y="4732339"/>
            <a:ext cx="523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solidFill>
                  <a:srgbClr val="333399"/>
                </a:solidFill>
                <a:latin typeface="楷体" panose="02010609060101010101" pitchFamily="49" charset="-122"/>
                <a:ea typeface="楷体" panose="02010609060101010101" pitchFamily="49" charset="-122"/>
              </a:rPr>
              <a:t>AP</a:t>
            </a:r>
            <a:r>
              <a:rPr kumimoji="1" lang="en-US" altLang="zh-CN" sz="2000" baseline="-25000">
                <a:solidFill>
                  <a:srgbClr val="333399"/>
                </a:solidFill>
                <a:latin typeface="楷体" panose="02010609060101010101" pitchFamily="49" charset="-122"/>
                <a:ea typeface="楷体" panose="02010609060101010101" pitchFamily="49" charset="-122"/>
              </a:rPr>
              <a:t>3</a:t>
            </a:r>
            <a:endParaRPr kumimoji="1" lang="en-US" altLang="zh-CN" sz="2000">
              <a:solidFill>
                <a:srgbClr val="333399"/>
              </a:solidFill>
              <a:latin typeface="楷体" panose="02010609060101010101" pitchFamily="49" charset="-122"/>
              <a:ea typeface="楷体" panose="02010609060101010101" pitchFamily="49" charset="-122"/>
            </a:endParaRPr>
          </a:p>
        </p:txBody>
      </p:sp>
      <p:sp>
        <p:nvSpPr>
          <p:cNvPr id="10287" name="Oval 53">
            <a:extLst>
              <a:ext uri="{FF2B5EF4-FFF2-40B4-BE49-F238E27FC236}">
                <a16:creationId xmlns:a16="http://schemas.microsoft.com/office/drawing/2014/main" id="{5FAE0CF6-D6C5-44A9-A5FD-95F3657B444C}"/>
              </a:ext>
            </a:extLst>
          </p:cNvPr>
          <p:cNvSpPr>
            <a:spLocks noChangeArrowheads="1"/>
          </p:cNvSpPr>
          <p:nvPr/>
        </p:nvSpPr>
        <p:spPr bwMode="auto">
          <a:xfrm flipH="1">
            <a:off x="9391651" y="5153026"/>
            <a:ext cx="631825" cy="314325"/>
          </a:xfrm>
          <a:prstGeom prst="ellipse">
            <a:avLst/>
          </a:prstGeom>
          <a:solidFill>
            <a:srgbClr val="FFCCFF"/>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楷体" panose="02010609060101010101" pitchFamily="49" charset="-122"/>
              <a:ea typeface="楷体" panose="02010609060101010101" pitchFamily="49" charset="-122"/>
            </a:endParaRPr>
          </a:p>
        </p:txBody>
      </p:sp>
      <p:sp>
        <p:nvSpPr>
          <p:cNvPr id="10288" name="Rectangle 54">
            <a:extLst>
              <a:ext uri="{FF2B5EF4-FFF2-40B4-BE49-F238E27FC236}">
                <a16:creationId xmlns:a16="http://schemas.microsoft.com/office/drawing/2014/main" id="{6CFD1B19-74A9-47D9-8A95-BCBBB9A3297C}"/>
              </a:ext>
            </a:extLst>
          </p:cNvPr>
          <p:cNvSpPr>
            <a:spLocks noChangeArrowheads="1"/>
          </p:cNvSpPr>
          <p:nvPr/>
        </p:nvSpPr>
        <p:spPr bwMode="auto">
          <a:xfrm flipH="1">
            <a:off x="9417051" y="5116514"/>
            <a:ext cx="523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solidFill>
                  <a:srgbClr val="333399"/>
                </a:solidFill>
                <a:latin typeface="楷体" panose="02010609060101010101" pitchFamily="49" charset="-122"/>
                <a:ea typeface="楷体" panose="02010609060101010101" pitchFamily="49" charset="-122"/>
              </a:rPr>
              <a:t>AP</a:t>
            </a:r>
            <a:r>
              <a:rPr kumimoji="1" lang="en-US" altLang="zh-CN" sz="2000" baseline="-25000">
                <a:solidFill>
                  <a:srgbClr val="333399"/>
                </a:solidFill>
                <a:latin typeface="楷体" panose="02010609060101010101" pitchFamily="49" charset="-122"/>
                <a:ea typeface="楷体" panose="02010609060101010101" pitchFamily="49" charset="-122"/>
              </a:rPr>
              <a:t>4</a:t>
            </a:r>
            <a:endParaRPr kumimoji="1" lang="en-US" altLang="zh-CN" sz="2000">
              <a:solidFill>
                <a:srgbClr val="333399"/>
              </a:solidFill>
              <a:latin typeface="楷体" panose="02010609060101010101" pitchFamily="49" charset="-122"/>
              <a:ea typeface="楷体" panose="02010609060101010101" pitchFamily="49" charset="-122"/>
            </a:endParaRPr>
          </a:p>
        </p:txBody>
      </p:sp>
      <p:sp>
        <p:nvSpPr>
          <p:cNvPr id="10289" name="Rectangle 55">
            <a:extLst>
              <a:ext uri="{FF2B5EF4-FFF2-40B4-BE49-F238E27FC236}">
                <a16:creationId xmlns:a16="http://schemas.microsoft.com/office/drawing/2014/main" id="{88F086B0-179F-4C32-BB41-19BEB1B0E315}"/>
              </a:ext>
            </a:extLst>
          </p:cNvPr>
          <p:cNvSpPr>
            <a:spLocks noChangeArrowheads="1"/>
          </p:cNvSpPr>
          <p:nvPr/>
        </p:nvSpPr>
        <p:spPr bwMode="auto">
          <a:xfrm>
            <a:off x="5695951" y="2501901"/>
            <a:ext cx="823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solidFill>
                  <a:srgbClr val="333399"/>
                </a:solidFill>
                <a:latin typeface="楷体" panose="02010609060101010101" pitchFamily="49" charset="-122"/>
                <a:ea typeface="楷体" panose="02010609060101010101" pitchFamily="49" charset="-122"/>
              </a:rPr>
              <a:t>IP </a:t>
            </a:r>
            <a:r>
              <a:rPr kumimoji="1" lang="zh-CN" altLang="en-US" sz="2000">
                <a:solidFill>
                  <a:srgbClr val="333399"/>
                </a:solidFill>
                <a:latin typeface="楷体" panose="02010609060101010101" pitchFamily="49" charset="-122"/>
                <a:ea typeface="楷体" panose="02010609060101010101" pitchFamily="49" charset="-122"/>
              </a:rPr>
              <a:t>层</a:t>
            </a:r>
          </a:p>
        </p:txBody>
      </p:sp>
      <p:pic>
        <p:nvPicPr>
          <p:cNvPr id="10290" name="Picture 56">
            <a:extLst>
              <a:ext uri="{FF2B5EF4-FFF2-40B4-BE49-F238E27FC236}">
                <a16:creationId xmlns:a16="http://schemas.microsoft.com/office/drawing/2014/main" id="{7E28CB7C-05DC-4A6C-A6C4-2A84CA4C2D73}"/>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4863" y="4846639"/>
            <a:ext cx="906462"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1" name="Rectangle 57">
            <a:extLst>
              <a:ext uri="{FF2B5EF4-FFF2-40B4-BE49-F238E27FC236}">
                <a16:creationId xmlns:a16="http://schemas.microsoft.com/office/drawing/2014/main" id="{2031BBE2-A4D3-4E51-8F1B-AD8C73A4EA27}"/>
              </a:ext>
            </a:extLst>
          </p:cNvPr>
          <p:cNvSpPr>
            <a:spLocks noChangeArrowheads="1"/>
          </p:cNvSpPr>
          <p:nvPr/>
        </p:nvSpPr>
        <p:spPr bwMode="auto">
          <a:xfrm>
            <a:off x="3476626" y="4926014"/>
            <a:ext cx="6524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dirty="0">
                <a:solidFill>
                  <a:srgbClr val="333399"/>
                </a:solidFill>
                <a:latin typeface="楷体" panose="02010609060101010101" pitchFamily="49" charset="-122"/>
                <a:ea typeface="楷体" panose="02010609060101010101" pitchFamily="49" charset="-122"/>
              </a:rPr>
              <a:t>LAN</a:t>
            </a:r>
            <a:r>
              <a:rPr kumimoji="1" lang="en-US" altLang="zh-CN" sz="2000" baseline="-25000" dirty="0">
                <a:solidFill>
                  <a:srgbClr val="333399"/>
                </a:solidFill>
                <a:latin typeface="楷体" panose="02010609060101010101" pitchFamily="49" charset="-122"/>
                <a:ea typeface="楷体" panose="02010609060101010101" pitchFamily="49" charset="-122"/>
              </a:rPr>
              <a:t>1</a:t>
            </a:r>
            <a:endParaRPr kumimoji="1" lang="en-US" altLang="zh-CN" sz="2000" dirty="0">
              <a:solidFill>
                <a:srgbClr val="333399"/>
              </a:solidFill>
              <a:latin typeface="楷体" panose="02010609060101010101" pitchFamily="49" charset="-122"/>
              <a:ea typeface="楷体" panose="02010609060101010101" pitchFamily="49" charset="-122"/>
            </a:endParaRPr>
          </a:p>
        </p:txBody>
      </p:sp>
      <p:sp>
        <p:nvSpPr>
          <p:cNvPr id="10292" name="Freeform 58">
            <a:extLst>
              <a:ext uri="{FF2B5EF4-FFF2-40B4-BE49-F238E27FC236}">
                <a16:creationId xmlns:a16="http://schemas.microsoft.com/office/drawing/2014/main" id="{FEED0DE4-9939-406E-89A5-716A7DC82D2E}"/>
              </a:ext>
            </a:extLst>
          </p:cNvPr>
          <p:cNvSpPr>
            <a:spLocks/>
          </p:cNvSpPr>
          <p:nvPr/>
        </p:nvSpPr>
        <p:spPr bwMode="auto">
          <a:xfrm>
            <a:off x="3070226" y="1506539"/>
            <a:ext cx="327025" cy="128587"/>
          </a:xfrm>
          <a:custGeom>
            <a:avLst/>
            <a:gdLst>
              <a:gd name="T0" fmla="*/ 2147483646 w 174"/>
              <a:gd name="T1" fmla="*/ 0 h 84"/>
              <a:gd name="T2" fmla="*/ 0 w 174"/>
              <a:gd name="T3" fmla="*/ 2147483646 h 84"/>
              <a:gd name="T4" fmla="*/ 0 60000 65536"/>
              <a:gd name="T5" fmla="*/ 0 60000 65536"/>
              <a:gd name="T6" fmla="*/ 0 w 174"/>
              <a:gd name="T7" fmla="*/ 0 h 84"/>
              <a:gd name="T8" fmla="*/ 174 w 174"/>
              <a:gd name="T9" fmla="*/ 84 h 84"/>
            </a:gdLst>
            <a:ahLst/>
            <a:cxnLst>
              <a:cxn ang="T4">
                <a:pos x="T0" y="T1"/>
              </a:cxn>
              <a:cxn ang="T5">
                <a:pos x="T2" y="T3"/>
              </a:cxn>
            </a:cxnLst>
            <a:rect l="T6" t="T7" r="T8" b="T9"/>
            <a:pathLst>
              <a:path w="174" h="84">
                <a:moveTo>
                  <a:pt x="174" y="0"/>
                </a:moveTo>
                <a:lnTo>
                  <a:pt x="0" y="84"/>
                </a:lnTo>
              </a:path>
            </a:pathLst>
          </a:custGeom>
          <a:noFill/>
          <a:ln w="28575">
            <a:solidFill>
              <a:srgbClr val="333399"/>
            </a:solidFill>
            <a:round/>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293" name="Oval 59">
            <a:extLst>
              <a:ext uri="{FF2B5EF4-FFF2-40B4-BE49-F238E27FC236}">
                <a16:creationId xmlns:a16="http://schemas.microsoft.com/office/drawing/2014/main" id="{39C75161-B018-40AC-B824-CFDD839DD937}"/>
              </a:ext>
            </a:extLst>
          </p:cNvPr>
          <p:cNvSpPr>
            <a:spLocks noChangeArrowheads="1"/>
          </p:cNvSpPr>
          <p:nvPr/>
        </p:nvSpPr>
        <p:spPr bwMode="auto">
          <a:xfrm>
            <a:off x="1781176" y="1373188"/>
            <a:ext cx="633413" cy="354012"/>
          </a:xfrm>
          <a:prstGeom prst="ellipse">
            <a:avLst/>
          </a:prstGeom>
          <a:solidFill>
            <a:srgbClr val="FFCCFF"/>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楷体" panose="02010609060101010101" pitchFamily="49" charset="-122"/>
              <a:ea typeface="楷体" panose="02010609060101010101" pitchFamily="49" charset="-122"/>
            </a:endParaRPr>
          </a:p>
        </p:txBody>
      </p:sp>
      <p:sp>
        <p:nvSpPr>
          <p:cNvPr id="10294" name="Rectangle 60">
            <a:extLst>
              <a:ext uri="{FF2B5EF4-FFF2-40B4-BE49-F238E27FC236}">
                <a16:creationId xmlns:a16="http://schemas.microsoft.com/office/drawing/2014/main" id="{5E2F7BB6-7652-4969-8534-580F62C9ED80}"/>
              </a:ext>
            </a:extLst>
          </p:cNvPr>
          <p:cNvSpPr>
            <a:spLocks noChangeArrowheads="1"/>
          </p:cNvSpPr>
          <p:nvPr/>
        </p:nvSpPr>
        <p:spPr bwMode="auto">
          <a:xfrm>
            <a:off x="1828801" y="1333501"/>
            <a:ext cx="523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solidFill>
                  <a:srgbClr val="333399"/>
                </a:solidFill>
                <a:latin typeface="楷体" panose="02010609060101010101" pitchFamily="49" charset="-122"/>
                <a:ea typeface="楷体" panose="02010609060101010101" pitchFamily="49" charset="-122"/>
              </a:rPr>
              <a:t>AP</a:t>
            </a:r>
            <a:r>
              <a:rPr kumimoji="1" lang="en-US" altLang="zh-CN" sz="2000" baseline="-25000">
                <a:solidFill>
                  <a:srgbClr val="333399"/>
                </a:solidFill>
                <a:latin typeface="楷体" panose="02010609060101010101" pitchFamily="49" charset="-122"/>
                <a:ea typeface="楷体" panose="02010609060101010101" pitchFamily="49" charset="-122"/>
              </a:rPr>
              <a:t>1</a:t>
            </a:r>
            <a:endParaRPr kumimoji="1" lang="en-US" altLang="zh-CN" sz="2000">
              <a:solidFill>
                <a:srgbClr val="333399"/>
              </a:solidFill>
              <a:latin typeface="楷体" panose="02010609060101010101" pitchFamily="49" charset="-122"/>
              <a:ea typeface="楷体" panose="02010609060101010101" pitchFamily="49" charset="-122"/>
            </a:endParaRPr>
          </a:p>
        </p:txBody>
      </p:sp>
      <p:sp>
        <p:nvSpPr>
          <p:cNvPr id="10295" name="Oval 61">
            <a:extLst>
              <a:ext uri="{FF2B5EF4-FFF2-40B4-BE49-F238E27FC236}">
                <a16:creationId xmlns:a16="http://schemas.microsoft.com/office/drawing/2014/main" id="{9161A6CB-DFB4-488A-A51A-5521CE37A08D}"/>
              </a:ext>
            </a:extLst>
          </p:cNvPr>
          <p:cNvSpPr>
            <a:spLocks noChangeArrowheads="1"/>
          </p:cNvSpPr>
          <p:nvPr/>
        </p:nvSpPr>
        <p:spPr bwMode="auto">
          <a:xfrm>
            <a:off x="2463801" y="1447800"/>
            <a:ext cx="633413" cy="376238"/>
          </a:xfrm>
          <a:prstGeom prst="ellipse">
            <a:avLst/>
          </a:prstGeom>
          <a:solidFill>
            <a:srgbClr val="FFCCFF"/>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楷体" panose="02010609060101010101" pitchFamily="49" charset="-122"/>
              <a:ea typeface="楷体" panose="02010609060101010101" pitchFamily="49" charset="-122"/>
            </a:endParaRPr>
          </a:p>
        </p:txBody>
      </p:sp>
      <p:sp>
        <p:nvSpPr>
          <p:cNvPr id="10296" name="Rectangle 62">
            <a:extLst>
              <a:ext uri="{FF2B5EF4-FFF2-40B4-BE49-F238E27FC236}">
                <a16:creationId xmlns:a16="http://schemas.microsoft.com/office/drawing/2014/main" id="{FAF2205C-C7C4-4524-B9CB-854061296CF2}"/>
              </a:ext>
            </a:extLst>
          </p:cNvPr>
          <p:cNvSpPr>
            <a:spLocks noChangeArrowheads="1"/>
          </p:cNvSpPr>
          <p:nvPr/>
        </p:nvSpPr>
        <p:spPr bwMode="auto">
          <a:xfrm>
            <a:off x="2493964" y="1422401"/>
            <a:ext cx="523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solidFill>
                  <a:srgbClr val="333399"/>
                </a:solidFill>
                <a:latin typeface="楷体" panose="02010609060101010101" pitchFamily="49" charset="-122"/>
                <a:ea typeface="楷体" panose="02010609060101010101" pitchFamily="49" charset="-122"/>
              </a:rPr>
              <a:t>AP</a:t>
            </a:r>
            <a:r>
              <a:rPr kumimoji="1" lang="en-US" altLang="zh-CN" sz="2000" baseline="-25000">
                <a:solidFill>
                  <a:srgbClr val="333399"/>
                </a:solidFill>
                <a:latin typeface="楷体" panose="02010609060101010101" pitchFamily="49" charset="-122"/>
                <a:ea typeface="楷体" panose="02010609060101010101" pitchFamily="49" charset="-122"/>
              </a:rPr>
              <a:t>2</a:t>
            </a:r>
            <a:endParaRPr kumimoji="1" lang="en-US" altLang="zh-CN" sz="2000">
              <a:solidFill>
                <a:srgbClr val="333399"/>
              </a:solidFill>
              <a:latin typeface="楷体" panose="02010609060101010101" pitchFamily="49" charset="-122"/>
              <a:ea typeface="楷体" panose="02010609060101010101" pitchFamily="49" charset="-122"/>
            </a:endParaRPr>
          </a:p>
        </p:txBody>
      </p:sp>
      <p:sp>
        <p:nvSpPr>
          <p:cNvPr id="10297" name="Oval 63">
            <a:extLst>
              <a:ext uri="{FF2B5EF4-FFF2-40B4-BE49-F238E27FC236}">
                <a16:creationId xmlns:a16="http://schemas.microsoft.com/office/drawing/2014/main" id="{CFA5C725-224C-450D-8C81-BA1E6F4F85C9}"/>
              </a:ext>
            </a:extLst>
          </p:cNvPr>
          <p:cNvSpPr>
            <a:spLocks noChangeArrowheads="1"/>
          </p:cNvSpPr>
          <p:nvPr/>
        </p:nvSpPr>
        <p:spPr bwMode="auto">
          <a:xfrm>
            <a:off x="2314575" y="2395539"/>
            <a:ext cx="153988" cy="136525"/>
          </a:xfrm>
          <a:prstGeom prst="ellipse">
            <a:avLst/>
          </a:prstGeom>
          <a:solidFill>
            <a:schemeClr val="bg1"/>
          </a:solidFill>
          <a:ln w="2857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楷体" panose="02010609060101010101" pitchFamily="49" charset="-122"/>
              <a:ea typeface="楷体" panose="02010609060101010101" pitchFamily="49" charset="-122"/>
            </a:endParaRPr>
          </a:p>
        </p:txBody>
      </p:sp>
      <p:sp>
        <p:nvSpPr>
          <p:cNvPr id="10298" name="Rectangle 64">
            <a:extLst>
              <a:ext uri="{FF2B5EF4-FFF2-40B4-BE49-F238E27FC236}">
                <a16:creationId xmlns:a16="http://schemas.microsoft.com/office/drawing/2014/main" id="{994B94FB-0291-4EB9-B0B5-FEB39CD760DC}"/>
              </a:ext>
            </a:extLst>
          </p:cNvPr>
          <p:cNvSpPr>
            <a:spLocks noChangeArrowheads="1"/>
          </p:cNvSpPr>
          <p:nvPr/>
        </p:nvSpPr>
        <p:spPr bwMode="auto">
          <a:xfrm>
            <a:off x="9693276" y="1327151"/>
            <a:ext cx="523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solidFill>
                  <a:srgbClr val="333399"/>
                </a:solidFill>
                <a:latin typeface="楷体" panose="02010609060101010101" pitchFamily="49" charset="-122"/>
                <a:ea typeface="楷体" panose="02010609060101010101" pitchFamily="49" charset="-122"/>
              </a:rPr>
              <a:t>AP</a:t>
            </a:r>
            <a:r>
              <a:rPr kumimoji="1" lang="en-US" altLang="zh-CN" sz="2000" baseline="-25000">
                <a:solidFill>
                  <a:srgbClr val="333399"/>
                </a:solidFill>
                <a:latin typeface="楷体" panose="02010609060101010101" pitchFamily="49" charset="-122"/>
                <a:ea typeface="楷体" panose="02010609060101010101" pitchFamily="49" charset="-122"/>
              </a:rPr>
              <a:t>4</a:t>
            </a:r>
            <a:endParaRPr kumimoji="1" lang="en-US" altLang="zh-CN" sz="2000">
              <a:solidFill>
                <a:srgbClr val="333399"/>
              </a:solidFill>
              <a:latin typeface="楷体" panose="02010609060101010101" pitchFamily="49" charset="-122"/>
              <a:ea typeface="楷体" panose="02010609060101010101" pitchFamily="49" charset="-122"/>
            </a:endParaRPr>
          </a:p>
        </p:txBody>
      </p:sp>
      <p:sp>
        <p:nvSpPr>
          <p:cNvPr id="10299" name="Oval 65">
            <a:extLst>
              <a:ext uri="{FF2B5EF4-FFF2-40B4-BE49-F238E27FC236}">
                <a16:creationId xmlns:a16="http://schemas.microsoft.com/office/drawing/2014/main" id="{F59A3B8B-1634-4AA6-8ACA-33123773C843}"/>
              </a:ext>
            </a:extLst>
          </p:cNvPr>
          <p:cNvSpPr>
            <a:spLocks noChangeArrowheads="1"/>
          </p:cNvSpPr>
          <p:nvPr/>
        </p:nvSpPr>
        <p:spPr bwMode="auto">
          <a:xfrm>
            <a:off x="9644063" y="2395539"/>
            <a:ext cx="150812" cy="136525"/>
          </a:xfrm>
          <a:prstGeom prst="ellipse">
            <a:avLst/>
          </a:prstGeom>
          <a:solidFill>
            <a:schemeClr val="bg1"/>
          </a:solidFill>
          <a:ln w="2857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楷体" panose="02010609060101010101" pitchFamily="49" charset="-122"/>
              <a:ea typeface="楷体" panose="02010609060101010101" pitchFamily="49" charset="-122"/>
            </a:endParaRPr>
          </a:p>
        </p:txBody>
      </p:sp>
      <p:sp>
        <p:nvSpPr>
          <p:cNvPr id="10300" name="Rectangle 66">
            <a:extLst>
              <a:ext uri="{FF2B5EF4-FFF2-40B4-BE49-F238E27FC236}">
                <a16:creationId xmlns:a16="http://schemas.microsoft.com/office/drawing/2014/main" id="{4C05F5CB-A75D-447F-8850-D9D97F588288}"/>
              </a:ext>
            </a:extLst>
          </p:cNvPr>
          <p:cNvSpPr>
            <a:spLocks noChangeArrowheads="1"/>
          </p:cNvSpPr>
          <p:nvPr/>
        </p:nvSpPr>
        <p:spPr bwMode="auto">
          <a:xfrm>
            <a:off x="3344864" y="1662114"/>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a:solidFill>
                  <a:srgbClr val="333399"/>
                </a:solidFill>
                <a:latin typeface="楷体" panose="02010609060101010101" pitchFamily="49" charset="-122"/>
                <a:ea typeface="楷体" panose="02010609060101010101" pitchFamily="49" charset="-122"/>
              </a:rPr>
              <a:t>端口</a:t>
            </a:r>
          </a:p>
        </p:txBody>
      </p:sp>
      <p:sp>
        <p:nvSpPr>
          <p:cNvPr id="10301" name="Rectangle 67">
            <a:extLst>
              <a:ext uri="{FF2B5EF4-FFF2-40B4-BE49-F238E27FC236}">
                <a16:creationId xmlns:a16="http://schemas.microsoft.com/office/drawing/2014/main" id="{A5EB714A-398D-473F-A794-F0A3DC39B82B}"/>
              </a:ext>
            </a:extLst>
          </p:cNvPr>
          <p:cNvSpPr>
            <a:spLocks noChangeArrowheads="1"/>
          </p:cNvSpPr>
          <p:nvPr/>
        </p:nvSpPr>
        <p:spPr bwMode="auto">
          <a:xfrm>
            <a:off x="8093076" y="1571625"/>
            <a:ext cx="6905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a:solidFill>
                  <a:srgbClr val="333399"/>
                </a:solidFill>
                <a:latin typeface="楷体" panose="02010609060101010101" pitchFamily="49" charset="-122"/>
                <a:ea typeface="楷体" panose="02010609060101010101" pitchFamily="49" charset="-122"/>
              </a:rPr>
              <a:t>端口</a:t>
            </a:r>
          </a:p>
        </p:txBody>
      </p:sp>
      <p:sp>
        <p:nvSpPr>
          <p:cNvPr id="10302" name="Line 68">
            <a:extLst>
              <a:ext uri="{FF2B5EF4-FFF2-40B4-BE49-F238E27FC236}">
                <a16:creationId xmlns:a16="http://schemas.microsoft.com/office/drawing/2014/main" id="{8F240886-3FE9-45EA-AEB7-287927C19691}"/>
              </a:ext>
            </a:extLst>
          </p:cNvPr>
          <p:cNvSpPr>
            <a:spLocks noChangeShapeType="1"/>
          </p:cNvSpPr>
          <p:nvPr/>
        </p:nvSpPr>
        <p:spPr bwMode="auto">
          <a:xfrm>
            <a:off x="8659813" y="1814514"/>
            <a:ext cx="577850" cy="136525"/>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0303" name="Line 69">
            <a:extLst>
              <a:ext uri="{FF2B5EF4-FFF2-40B4-BE49-F238E27FC236}">
                <a16:creationId xmlns:a16="http://schemas.microsoft.com/office/drawing/2014/main" id="{971B7E1C-D045-4C13-B6D3-02600531AFA7}"/>
              </a:ext>
            </a:extLst>
          </p:cNvPr>
          <p:cNvSpPr>
            <a:spLocks noChangeShapeType="1"/>
          </p:cNvSpPr>
          <p:nvPr/>
        </p:nvSpPr>
        <p:spPr bwMode="auto">
          <a:xfrm flipH="1">
            <a:off x="2830513" y="1828800"/>
            <a:ext cx="544512" cy="122238"/>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0304" name="Rectangle 70">
            <a:extLst>
              <a:ext uri="{FF2B5EF4-FFF2-40B4-BE49-F238E27FC236}">
                <a16:creationId xmlns:a16="http://schemas.microsoft.com/office/drawing/2014/main" id="{E740AF79-2B23-41A7-BB7E-85DFA231E971}"/>
              </a:ext>
            </a:extLst>
          </p:cNvPr>
          <p:cNvSpPr>
            <a:spLocks noChangeArrowheads="1"/>
          </p:cNvSpPr>
          <p:nvPr/>
        </p:nvSpPr>
        <p:spPr bwMode="auto">
          <a:xfrm>
            <a:off x="10098088" y="1454150"/>
            <a:ext cx="322262"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en-US" altLang="zh-CN" sz="2000">
                <a:solidFill>
                  <a:srgbClr val="333399"/>
                </a:solidFill>
                <a:latin typeface="楷体" panose="02010609060101010101" pitchFamily="49" charset="-122"/>
                <a:ea typeface="楷体" panose="02010609060101010101" pitchFamily="49" charset="-122"/>
              </a:rPr>
              <a:t>5</a:t>
            </a:r>
          </a:p>
          <a:p>
            <a:pPr>
              <a:lnSpc>
                <a:spcPct val="150000"/>
              </a:lnSpc>
            </a:pPr>
            <a:r>
              <a:rPr kumimoji="1" lang="en-US" altLang="zh-CN" sz="2000">
                <a:solidFill>
                  <a:srgbClr val="333399"/>
                </a:solidFill>
                <a:latin typeface="楷体" panose="02010609060101010101" pitchFamily="49" charset="-122"/>
                <a:ea typeface="楷体" panose="02010609060101010101" pitchFamily="49" charset="-122"/>
              </a:rPr>
              <a:t>4</a:t>
            </a:r>
          </a:p>
          <a:p>
            <a:pPr>
              <a:lnSpc>
                <a:spcPct val="150000"/>
              </a:lnSpc>
            </a:pPr>
            <a:r>
              <a:rPr kumimoji="1" lang="en-US" altLang="zh-CN" sz="2000">
                <a:solidFill>
                  <a:srgbClr val="333399"/>
                </a:solidFill>
                <a:latin typeface="楷体" panose="02010609060101010101" pitchFamily="49" charset="-122"/>
                <a:ea typeface="楷体" panose="02010609060101010101" pitchFamily="49" charset="-122"/>
              </a:rPr>
              <a:t>3</a:t>
            </a:r>
          </a:p>
          <a:p>
            <a:pPr>
              <a:lnSpc>
                <a:spcPct val="150000"/>
              </a:lnSpc>
            </a:pPr>
            <a:r>
              <a:rPr kumimoji="1" lang="en-US" altLang="zh-CN" sz="2000">
                <a:solidFill>
                  <a:srgbClr val="333399"/>
                </a:solidFill>
                <a:latin typeface="楷体" panose="02010609060101010101" pitchFamily="49" charset="-122"/>
                <a:ea typeface="楷体" panose="02010609060101010101" pitchFamily="49" charset="-122"/>
              </a:rPr>
              <a:t>2</a:t>
            </a:r>
          </a:p>
          <a:p>
            <a:pPr>
              <a:lnSpc>
                <a:spcPct val="150000"/>
              </a:lnSpc>
            </a:pPr>
            <a:r>
              <a:rPr kumimoji="1" lang="en-US" altLang="zh-CN" sz="2000">
                <a:solidFill>
                  <a:srgbClr val="333399"/>
                </a:solidFill>
                <a:latin typeface="楷体" panose="02010609060101010101" pitchFamily="49" charset="-122"/>
                <a:ea typeface="楷体" panose="02010609060101010101" pitchFamily="49" charset="-122"/>
              </a:rPr>
              <a:t>1</a:t>
            </a:r>
          </a:p>
        </p:txBody>
      </p:sp>
      <p:sp>
        <p:nvSpPr>
          <p:cNvPr id="10305" name="Line 71">
            <a:extLst>
              <a:ext uri="{FF2B5EF4-FFF2-40B4-BE49-F238E27FC236}">
                <a16:creationId xmlns:a16="http://schemas.microsoft.com/office/drawing/2014/main" id="{B329A81E-F3D0-49A2-BF05-AFC1D0610521}"/>
              </a:ext>
            </a:extLst>
          </p:cNvPr>
          <p:cNvSpPr>
            <a:spLocks noChangeShapeType="1"/>
          </p:cNvSpPr>
          <p:nvPr/>
        </p:nvSpPr>
        <p:spPr bwMode="auto">
          <a:xfrm>
            <a:off x="3179763" y="5759450"/>
            <a:ext cx="5765800" cy="0"/>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0306" name="Line 72">
            <a:extLst>
              <a:ext uri="{FF2B5EF4-FFF2-40B4-BE49-F238E27FC236}">
                <a16:creationId xmlns:a16="http://schemas.microsoft.com/office/drawing/2014/main" id="{AAE0BCD8-6E4E-4ADF-9F50-04FB5BA07037}"/>
              </a:ext>
            </a:extLst>
          </p:cNvPr>
          <p:cNvSpPr>
            <a:spLocks noChangeShapeType="1"/>
          </p:cNvSpPr>
          <p:nvPr/>
        </p:nvSpPr>
        <p:spPr bwMode="auto">
          <a:xfrm flipH="1">
            <a:off x="3179763" y="5635625"/>
            <a:ext cx="0" cy="300038"/>
          </a:xfrm>
          <a:prstGeom prst="line">
            <a:avLst/>
          </a:prstGeom>
          <a:noFill/>
          <a:ln w="12700">
            <a:solidFill>
              <a:schemeClr val="tx1"/>
            </a:solidFill>
            <a:prstDash val="dash"/>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10307" name="Line 73">
            <a:extLst>
              <a:ext uri="{FF2B5EF4-FFF2-40B4-BE49-F238E27FC236}">
                <a16:creationId xmlns:a16="http://schemas.microsoft.com/office/drawing/2014/main" id="{90CD44F7-FF56-4AC7-BA31-520605B4F6B1}"/>
              </a:ext>
            </a:extLst>
          </p:cNvPr>
          <p:cNvSpPr>
            <a:spLocks noChangeShapeType="1"/>
          </p:cNvSpPr>
          <p:nvPr/>
        </p:nvSpPr>
        <p:spPr bwMode="auto">
          <a:xfrm>
            <a:off x="8948739" y="5635625"/>
            <a:ext cx="7937" cy="228600"/>
          </a:xfrm>
          <a:prstGeom prst="line">
            <a:avLst/>
          </a:prstGeom>
          <a:noFill/>
          <a:ln w="12700">
            <a:solidFill>
              <a:schemeClr val="tx1"/>
            </a:solidFill>
            <a:prstDash val="dash"/>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10308" name="Rectangle 74">
            <a:extLst>
              <a:ext uri="{FF2B5EF4-FFF2-40B4-BE49-F238E27FC236}">
                <a16:creationId xmlns:a16="http://schemas.microsoft.com/office/drawing/2014/main" id="{EBDA1DD8-6040-44FD-A173-FAE7F76CF239}"/>
              </a:ext>
            </a:extLst>
          </p:cNvPr>
          <p:cNvSpPr>
            <a:spLocks noChangeArrowheads="1"/>
          </p:cNvSpPr>
          <p:nvPr/>
        </p:nvSpPr>
        <p:spPr bwMode="auto">
          <a:xfrm>
            <a:off x="4910138" y="5556251"/>
            <a:ext cx="2362200" cy="3968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dirty="0">
                <a:solidFill>
                  <a:srgbClr val="333399"/>
                </a:solidFill>
                <a:latin typeface="楷体" panose="02010609060101010101" pitchFamily="49" charset="-122"/>
                <a:ea typeface="楷体" panose="02010609060101010101" pitchFamily="49" charset="-122"/>
              </a:rPr>
              <a:t>IP </a:t>
            </a:r>
            <a:r>
              <a:rPr kumimoji="1" lang="zh-CN" altLang="en-US" sz="2000" dirty="0">
                <a:solidFill>
                  <a:srgbClr val="333399"/>
                </a:solidFill>
                <a:latin typeface="楷体" panose="02010609060101010101" pitchFamily="49" charset="-122"/>
                <a:ea typeface="楷体" panose="02010609060101010101" pitchFamily="49" charset="-122"/>
              </a:rPr>
              <a:t>协议的作用范围</a:t>
            </a:r>
          </a:p>
        </p:txBody>
      </p:sp>
      <p:sp>
        <p:nvSpPr>
          <p:cNvPr id="10309" name="Line 75">
            <a:extLst>
              <a:ext uri="{FF2B5EF4-FFF2-40B4-BE49-F238E27FC236}">
                <a16:creationId xmlns:a16="http://schemas.microsoft.com/office/drawing/2014/main" id="{59F1CF4D-3C4C-4A20-8FCD-A1B261EDC688}"/>
              </a:ext>
            </a:extLst>
          </p:cNvPr>
          <p:cNvSpPr>
            <a:spLocks noChangeShapeType="1"/>
          </p:cNvSpPr>
          <p:nvPr/>
        </p:nvSpPr>
        <p:spPr bwMode="auto">
          <a:xfrm>
            <a:off x="2190750" y="5486401"/>
            <a:ext cx="0" cy="849313"/>
          </a:xfrm>
          <a:prstGeom prst="line">
            <a:avLst/>
          </a:prstGeom>
          <a:noFill/>
          <a:ln w="12700">
            <a:solidFill>
              <a:schemeClr val="tx1"/>
            </a:solidFill>
            <a:prstDash val="dash"/>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10310" name="Line 76">
            <a:extLst>
              <a:ext uri="{FF2B5EF4-FFF2-40B4-BE49-F238E27FC236}">
                <a16:creationId xmlns:a16="http://schemas.microsoft.com/office/drawing/2014/main" id="{4164FB95-7B9E-4F5E-99F4-262BBBEAAC80}"/>
              </a:ext>
            </a:extLst>
          </p:cNvPr>
          <p:cNvSpPr>
            <a:spLocks noChangeShapeType="1"/>
          </p:cNvSpPr>
          <p:nvPr/>
        </p:nvSpPr>
        <p:spPr bwMode="auto">
          <a:xfrm>
            <a:off x="9688513" y="5413376"/>
            <a:ext cx="0" cy="904875"/>
          </a:xfrm>
          <a:prstGeom prst="line">
            <a:avLst/>
          </a:prstGeom>
          <a:noFill/>
          <a:ln w="12700">
            <a:solidFill>
              <a:schemeClr val="tx1"/>
            </a:solidFill>
            <a:prstDash val="dash"/>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10311" name="Line 77">
            <a:extLst>
              <a:ext uri="{FF2B5EF4-FFF2-40B4-BE49-F238E27FC236}">
                <a16:creationId xmlns:a16="http://schemas.microsoft.com/office/drawing/2014/main" id="{65490602-E92B-46D9-A611-7E0D0C2569F9}"/>
              </a:ext>
            </a:extLst>
          </p:cNvPr>
          <p:cNvSpPr>
            <a:spLocks noChangeShapeType="1"/>
          </p:cNvSpPr>
          <p:nvPr/>
        </p:nvSpPr>
        <p:spPr bwMode="auto">
          <a:xfrm>
            <a:off x="2190751" y="6159500"/>
            <a:ext cx="7497763" cy="0"/>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0312" name="Rectangle 78">
            <a:extLst>
              <a:ext uri="{FF2B5EF4-FFF2-40B4-BE49-F238E27FC236}">
                <a16:creationId xmlns:a16="http://schemas.microsoft.com/office/drawing/2014/main" id="{EDE69C92-452E-40B2-80B4-8AA1B6DA6BF3}"/>
              </a:ext>
            </a:extLst>
          </p:cNvPr>
          <p:cNvSpPr>
            <a:spLocks noChangeArrowheads="1"/>
          </p:cNvSpPr>
          <p:nvPr/>
        </p:nvSpPr>
        <p:spPr bwMode="auto">
          <a:xfrm>
            <a:off x="3838576" y="5949950"/>
            <a:ext cx="4302125" cy="3937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333399"/>
                </a:solidFill>
                <a:latin typeface="楷体" panose="02010609060101010101" pitchFamily="49" charset="-122"/>
                <a:ea typeface="楷体" panose="02010609060101010101" pitchFamily="49" charset="-122"/>
              </a:rPr>
              <a:t>运输层协议 </a:t>
            </a:r>
            <a:r>
              <a:rPr kumimoji="1" lang="en-US" altLang="zh-CN" sz="2000" dirty="0">
                <a:solidFill>
                  <a:srgbClr val="333399"/>
                </a:solidFill>
                <a:latin typeface="楷体" panose="02010609060101010101" pitchFamily="49" charset="-122"/>
                <a:ea typeface="楷体" panose="02010609060101010101" pitchFamily="49" charset="-122"/>
              </a:rPr>
              <a:t>TCP </a:t>
            </a:r>
            <a:r>
              <a:rPr kumimoji="1" lang="zh-CN" altLang="en-US" sz="2000" dirty="0">
                <a:solidFill>
                  <a:srgbClr val="333399"/>
                </a:solidFill>
                <a:latin typeface="楷体" panose="02010609060101010101" pitchFamily="49" charset="-122"/>
                <a:ea typeface="楷体" panose="02010609060101010101" pitchFamily="49" charset="-122"/>
              </a:rPr>
              <a:t>和 </a:t>
            </a:r>
            <a:r>
              <a:rPr kumimoji="1" lang="en-US" altLang="zh-CN" sz="2000" dirty="0">
                <a:solidFill>
                  <a:srgbClr val="333399"/>
                </a:solidFill>
                <a:latin typeface="楷体" panose="02010609060101010101" pitchFamily="49" charset="-122"/>
                <a:ea typeface="楷体" panose="02010609060101010101" pitchFamily="49" charset="-122"/>
              </a:rPr>
              <a:t>UDP </a:t>
            </a:r>
            <a:r>
              <a:rPr kumimoji="1" lang="zh-CN" altLang="en-US" sz="2000" dirty="0">
                <a:solidFill>
                  <a:srgbClr val="333399"/>
                </a:solidFill>
                <a:latin typeface="楷体" panose="02010609060101010101" pitchFamily="49" charset="-122"/>
                <a:ea typeface="楷体" panose="02010609060101010101" pitchFamily="49" charset="-122"/>
              </a:rPr>
              <a:t>的作用范围</a:t>
            </a:r>
          </a:p>
        </p:txBody>
      </p:sp>
      <p:pic>
        <p:nvPicPr>
          <p:cNvPr id="10313" name="Picture 79">
            <a:extLst>
              <a:ext uri="{FF2B5EF4-FFF2-40B4-BE49-F238E27FC236}">
                <a16:creationId xmlns:a16="http://schemas.microsoft.com/office/drawing/2014/main" id="{FFA3B1D3-A260-435B-AADD-D089966ACD39}"/>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97675" y="4933951"/>
            <a:ext cx="7239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0314" name="Rectangle 80">
            <a:extLst>
              <a:ext uri="{FF2B5EF4-FFF2-40B4-BE49-F238E27FC236}">
                <a16:creationId xmlns:a16="http://schemas.microsoft.com/office/drawing/2014/main" id="{174E3D15-022B-441B-A670-3D3B33133429}"/>
              </a:ext>
            </a:extLst>
          </p:cNvPr>
          <p:cNvSpPr>
            <a:spLocks noChangeArrowheads="1"/>
          </p:cNvSpPr>
          <p:nvPr/>
        </p:nvSpPr>
        <p:spPr bwMode="auto">
          <a:xfrm>
            <a:off x="2035175" y="1890713"/>
            <a:ext cx="215900" cy="21590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楷体" panose="02010609060101010101" pitchFamily="49" charset="-122"/>
              <a:ea typeface="楷体" panose="02010609060101010101" pitchFamily="49" charset="-122"/>
            </a:endParaRPr>
          </a:p>
        </p:txBody>
      </p:sp>
      <p:sp>
        <p:nvSpPr>
          <p:cNvPr id="10315" name="Rectangle 81">
            <a:extLst>
              <a:ext uri="{FF2B5EF4-FFF2-40B4-BE49-F238E27FC236}">
                <a16:creationId xmlns:a16="http://schemas.microsoft.com/office/drawing/2014/main" id="{33F3BBFE-3A71-4A12-BEDC-C2F8292070E4}"/>
              </a:ext>
            </a:extLst>
          </p:cNvPr>
          <p:cNvSpPr>
            <a:spLocks noChangeArrowheads="1"/>
          </p:cNvSpPr>
          <p:nvPr/>
        </p:nvSpPr>
        <p:spPr bwMode="auto">
          <a:xfrm>
            <a:off x="2619375" y="1890713"/>
            <a:ext cx="215900" cy="21590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楷体" panose="02010609060101010101" pitchFamily="49" charset="-122"/>
              <a:ea typeface="楷体" panose="02010609060101010101" pitchFamily="49" charset="-122"/>
            </a:endParaRPr>
          </a:p>
        </p:txBody>
      </p:sp>
      <p:sp>
        <p:nvSpPr>
          <p:cNvPr id="10316" name="Rectangle 82">
            <a:extLst>
              <a:ext uri="{FF2B5EF4-FFF2-40B4-BE49-F238E27FC236}">
                <a16:creationId xmlns:a16="http://schemas.microsoft.com/office/drawing/2014/main" id="{47983AB9-84E0-4E3C-B607-985DA6974E31}"/>
              </a:ext>
            </a:extLst>
          </p:cNvPr>
          <p:cNvSpPr>
            <a:spLocks noChangeArrowheads="1"/>
          </p:cNvSpPr>
          <p:nvPr/>
        </p:nvSpPr>
        <p:spPr bwMode="auto">
          <a:xfrm>
            <a:off x="9210675" y="1903413"/>
            <a:ext cx="215900" cy="21590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楷体" panose="02010609060101010101" pitchFamily="49" charset="-122"/>
              <a:ea typeface="楷体" panose="02010609060101010101" pitchFamily="49" charset="-122"/>
            </a:endParaRPr>
          </a:p>
        </p:txBody>
      </p:sp>
      <p:sp>
        <p:nvSpPr>
          <p:cNvPr id="10317" name="Rectangle 83">
            <a:extLst>
              <a:ext uri="{FF2B5EF4-FFF2-40B4-BE49-F238E27FC236}">
                <a16:creationId xmlns:a16="http://schemas.microsoft.com/office/drawing/2014/main" id="{FE12EB88-0377-4246-8B5B-4C22A743633B}"/>
              </a:ext>
            </a:extLst>
          </p:cNvPr>
          <p:cNvSpPr>
            <a:spLocks noChangeArrowheads="1"/>
          </p:cNvSpPr>
          <p:nvPr/>
        </p:nvSpPr>
        <p:spPr bwMode="auto">
          <a:xfrm>
            <a:off x="9947275" y="1903413"/>
            <a:ext cx="215900" cy="21590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楷体" panose="02010609060101010101" pitchFamily="49" charset="-122"/>
              <a:ea typeface="楷体" panose="02010609060101010101" pitchFamily="49" charset="-122"/>
            </a:endParaRPr>
          </a:p>
        </p:txBody>
      </p:sp>
      <p:sp>
        <p:nvSpPr>
          <p:cNvPr id="10318" name="Freeform 84">
            <a:extLst>
              <a:ext uri="{FF2B5EF4-FFF2-40B4-BE49-F238E27FC236}">
                <a16:creationId xmlns:a16="http://schemas.microsoft.com/office/drawing/2014/main" id="{A04A2F36-53E5-4410-A16D-3F05AAD3460A}"/>
              </a:ext>
            </a:extLst>
          </p:cNvPr>
          <p:cNvSpPr>
            <a:spLocks/>
          </p:cNvSpPr>
          <p:nvPr/>
        </p:nvSpPr>
        <p:spPr bwMode="auto">
          <a:xfrm>
            <a:off x="9321800" y="1733551"/>
            <a:ext cx="331788" cy="695325"/>
          </a:xfrm>
          <a:custGeom>
            <a:avLst/>
            <a:gdLst>
              <a:gd name="T0" fmla="*/ 2147483646 w 193"/>
              <a:gd name="T1" fmla="*/ 0 h 453"/>
              <a:gd name="T2" fmla="*/ 2147483646 w 193"/>
              <a:gd name="T3" fmla="*/ 2147483646 h 453"/>
              <a:gd name="T4" fmla="*/ 2147483646 w 193"/>
              <a:gd name="T5" fmla="*/ 2147483646 h 453"/>
              <a:gd name="T6" fmla="*/ 2147483646 w 193"/>
              <a:gd name="T7" fmla="*/ 2147483646 h 453"/>
              <a:gd name="T8" fmla="*/ 2147483646 w 193"/>
              <a:gd name="T9" fmla="*/ 2147483646 h 453"/>
              <a:gd name="T10" fmla="*/ 0 60000 65536"/>
              <a:gd name="T11" fmla="*/ 0 60000 65536"/>
              <a:gd name="T12" fmla="*/ 0 60000 65536"/>
              <a:gd name="T13" fmla="*/ 0 60000 65536"/>
              <a:gd name="T14" fmla="*/ 0 60000 65536"/>
              <a:gd name="T15" fmla="*/ 0 w 193"/>
              <a:gd name="T16" fmla="*/ 0 h 453"/>
              <a:gd name="T17" fmla="*/ 193 w 193"/>
              <a:gd name="T18" fmla="*/ 453 h 453"/>
            </a:gdLst>
            <a:ahLst/>
            <a:cxnLst>
              <a:cxn ang="T10">
                <a:pos x="T0" y="T1"/>
              </a:cxn>
              <a:cxn ang="T11">
                <a:pos x="T2" y="T3"/>
              </a:cxn>
              <a:cxn ang="T12">
                <a:pos x="T4" y="T5"/>
              </a:cxn>
              <a:cxn ang="T13">
                <a:pos x="T6" y="T7"/>
              </a:cxn>
              <a:cxn ang="T14">
                <a:pos x="T8" y="T9"/>
              </a:cxn>
            </a:cxnLst>
            <a:rect l="T15" t="T16" r="T17" b="T18"/>
            <a:pathLst>
              <a:path w="193" h="453">
                <a:moveTo>
                  <a:pt x="4" y="0"/>
                </a:moveTo>
                <a:cubicBezTo>
                  <a:pt x="6" y="51"/>
                  <a:pt x="0" y="240"/>
                  <a:pt x="13" y="306"/>
                </a:cubicBezTo>
                <a:cubicBezTo>
                  <a:pt x="26" y="372"/>
                  <a:pt x="61" y="376"/>
                  <a:pt x="85" y="399"/>
                </a:cubicBezTo>
                <a:cubicBezTo>
                  <a:pt x="109" y="422"/>
                  <a:pt x="139" y="435"/>
                  <a:pt x="157" y="444"/>
                </a:cubicBezTo>
                <a:cubicBezTo>
                  <a:pt x="175" y="453"/>
                  <a:pt x="186" y="451"/>
                  <a:pt x="193" y="453"/>
                </a:cubicBez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319" name="Freeform 85">
            <a:extLst>
              <a:ext uri="{FF2B5EF4-FFF2-40B4-BE49-F238E27FC236}">
                <a16:creationId xmlns:a16="http://schemas.microsoft.com/office/drawing/2014/main" id="{85F33046-BB2B-47A1-9C38-D9A3325004F5}"/>
              </a:ext>
            </a:extLst>
          </p:cNvPr>
          <p:cNvSpPr>
            <a:spLocks/>
          </p:cNvSpPr>
          <p:nvPr/>
        </p:nvSpPr>
        <p:spPr bwMode="auto">
          <a:xfrm>
            <a:off x="9772650" y="1736726"/>
            <a:ext cx="292100" cy="688975"/>
          </a:xfrm>
          <a:custGeom>
            <a:avLst/>
            <a:gdLst>
              <a:gd name="T0" fmla="*/ 2147483646 w 171"/>
              <a:gd name="T1" fmla="*/ 0 h 447"/>
              <a:gd name="T2" fmla="*/ 2147483646 w 171"/>
              <a:gd name="T3" fmla="*/ 2147483646 h 447"/>
              <a:gd name="T4" fmla="*/ 2147483646 w 171"/>
              <a:gd name="T5" fmla="*/ 2147483646 h 447"/>
              <a:gd name="T6" fmla="*/ 2147483646 w 171"/>
              <a:gd name="T7" fmla="*/ 2147483646 h 447"/>
              <a:gd name="T8" fmla="*/ 0 w 171"/>
              <a:gd name="T9" fmla="*/ 2147483646 h 447"/>
              <a:gd name="T10" fmla="*/ 0 60000 65536"/>
              <a:gd name="T11" fmla="*/ 0 60000 65536"/>
              <a:gd name="T12" fmla="*/ 0 60000 65536"/>
              <a:gd name="T13" fmla="*/ 0 60000 65536"/>
              <a:gd name="T14" fmla="*/ 0 60000 65536"/>
              <a:gd name="T15" fmla="*/ 0 w 171"/>
              <a:gd name="T16" fmla="*/ 0 h 447"/>
              <a:gd name="T17" fmla="*/ 171 w 171"/>
              <a:gd name="T18" fmla="*/ 447 h 447"/>
            </a:gdLst>
            <a:ahLst/>
            <a:cxnLst>
              <a:cxn ang="T10">
                <a:pos x="T0" y="T1"/>
              </a:cxn>
              <a:cxn ang="T11">
                <a:pos x="T2" y="T3"/>
              </a:cxn>
              <a:cxn ang="T12">
                <a:pos x="T4" y="T5"/>
              </a:cxn>
              <a:cxn ang="T13">
                <a:pos x="T6" y="T7"/>
              </a:cxn>
              <a:cxn ang="T14">
                <a:pos x="T8" y="T9"/>
              </a:cxn>
            </a:cxnLst>
            <a:rect l="T15" t="T16" r="T17" b="T18"/>
            <a:pathLst>
              <a:path w="171" h="447">
                <a:moveTo>
                  <a:pt x="170" y="0"/>
                </a:moveTo>
                <a:cubicBezTo>
                  <a:pt x="169" y="44"/>
                  <a:pt x="171" y="206"/>
                  <a:pt x="165" y="264"/>
                </a:cubicBezTo>
                <a:cubicBezTo>
                  <a:pt x="159" y="322"/>
                  <a:pt x="149" y="326"/>
                  <a:pt x="135" y="351"/>
                </a:cubicBezTo>
                <a:cubicBezTo>
                  <a:pt x="121" y="376"/>
                  <a:pt x="103" y="395"/>
                  <a:pt x="81" y="411"/>
                </a:cubicBezTo>
                <a:cubicBezTo>
                  <a:pt x="59" y="427"/>
                  <a:pt x="17" y="440"/>
                  <a:pt x="0" y="447"/>
                </a:cubicBez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320" name="Oval 86">
            <a:extLst>
              <a:ext uri="{FF2B5EF4-FFF2-40B4-BE49-F238E27FC236}">
                <a16:creationId xmlns:a16="http://schemas.microsoft.com/office/drawing/2014/main" id="{3837427E-A64C-4562-9BE6-AA7B51FC67A3}"/>
              </a:ext>
            </a:extLst>
          </p:cNvPr>
          <p:cNvSpPr>
            <a:spLocks noChangeArrowheads="1"/>
          </p:cNvSpPr>
          <p:nvPr/>
        </p:nvSpPr>
        <p:spPr bwMode="auto">
          <a:xfrm>
            <a:off x="9026525" y="1511301"/>
            <a:ext cx="630238" cy="352425"/>
          </a:xfrm>
          <a:prstGeom prst="ellipse">
            <a:avLst/>
          </a:prstGeom>
          <a:solidFill>
            <a:srgbClr val="FFCCFF"/>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楷体" panose="02010609060101010101" pitchFamily="49" charset="-122"/>
              <a:ea typeface="楷体" panose="02010609060101010101" pitchFamily="49" charset="-122"/>
            </a:endParaRPr>
          </a:p>
        </p:txBody>
      </p:sp>
      <p:sp>
        <p:nvSpPr>
          <p:cNvPr id="10321" name="Rectangle 87">
            <a:extLst>
              <a:ext uri="{FF2B5EF4-FFF2-40B4-BE49-F238E27FC236}">
                <a16:creationId xmlns:a16="http://schemas.microsoft.com/office/drawing/2014/main" id="{B1DAB94B-5BC3-44CD-85B0-B782FEA3BC72}"/>
              </a:ext>
            </a:extLst>
          </p:cNvPr>
          <p:cNvSpPr>
            <a:spLocks noChangeArrowheads="1"/>
          </p:cNvSpPr>
          <p:nvPr/>
        </p:nvSpPr>
        <p:spPr bwMode="auto">
          <a:xfrm>
            <a:off x="9051926" y="1463676"/>
            <a:ext cx="523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solidFill>
                  <a:srgbClr val="333399"/>
                </a:solidFill>
                <a:latin typeface="楷体" panose="02010609060101010101" pitchFamily="49" charset="-122"/>
                <a:ea typeface="楷体" panose="02010609060101010101" pitchFamily="49" charset="-122"/>
              </a:rPr>
              <a:t>AP</a:t>
            </a:r>
            <a:r>
              <a:rPr kumimoji="1" lang="en-US" altLang="zh-CN" sz="2000" baseline="-25000">
                <a:solidFill>
                  <a:srgbClr val="333399"/>
                </a:solidFill>
                <a:latin typeface="楷体" panose="02010609060101010101" pitchFamily="49" charset="-122"/>
                <a:ea typeface="楷体" panose="02010609060101010101" pitchFamily="49" charset="-122"/>
              </a:rPr>
              <a:t>3</a:t>
            </a:r>
            <a:endParaRPr kumimoji="1" lang="en-US" altLang="zh-CN" sz="2000">
              <a:solidFill>
                <a:srgbClr val="333399"/>
              </a:solidFill>
              <a:latin typeface="楷体" panose="02010609060101010101" pitchFamily="49" charset="-122"/>
              <a:ea typeface="楷体" panose="02010609060101010101" pitchFamily="49" charset="-122"/>
            </a:endParaRPr>
          </a:p>
        </p:txBody>
      </p:sp>
      <p:sp>
        <p:nvSpPr>
          <p:cNvPr id="10322" name="Freeform 88">
            <a:extLst>
              <a:ext uri="{FF2B5EF4-FFF2-40B4-BE49-F238E27FC236}">
                <a16:creationId xmlns:a16="http://schemas.microsoft.com/office/drawing/2014/main" id="{55896854-835B-414B-B498-FFF39281E4A2}"/>
              </a:ext>
            </a:extLst>
          </p:cNvPr>
          <p:cNvSpPr>
            <a:spLocks/>
          </p:cNvSpPr>
          <p:nvPr/>
        </p:nvSpPr>
        <p:spPr bwMode="auto">
          <a:xfrm>
            <a:off x="2470151" y="1797050"/>
            <a:ext cx="271463" cy="628650"/>
          </a:xfrm>
          <a:custGeom>
            <a:avLst/>
            <a:gdLst>
              <a:gd name="T0" fmla="*/ 2147483646 w 159"/>
              <a:gd name="T1" fmla="*/ 0 h 408"/>
              <a:gd name="T2" fmla="*/ 2147483646 w 159"/>
              <a:gd name="T3" fmla="*/ 2147483646 h 408"/>
              <a:gd name="T4" fmla="*/ 2147483646 w 159"/>
              <a:gd name="T5" fmla="*/ 2147483646 h 408"/>
              <a:gd name="T6" fmla="*/ 0 w 159"/>
              <a:gd name="T7" fmla="*/ 2147483646 h 408"/>
              <a:gd name="T8" fmla="*/ 0 60000 65536"/>
              <a:gd name="T9" fmla="*/ 0 60000 65536"/>
              <a:gd name="T10" fmla="*/ 0 60000 65536"/>
              <a:gd name="T11" fmla="*/ 0 60000 65536"/>
              <a:gd name="T12" fmla="*/ 0 w 159"/>
              <a:gd name="T13" fmla="*/ 0 h 408"/>
              <a:gd name="T14" fmla="*/ 159 w 159"/>
              <a:gd name="T15" fmla="*/ 408 h 408"/>
            </a:gdLst>
            <a:ahLst/>
            <a:cxnLst>
              <a:cxn ang="T8">
                <a:pos x="T0" y="T1"/>
              </a:cxn>
              <a:cxn ang="T9">
                <a:pos x="T2" y="T3"/>
              </a:cxn>
              <a:cxn ang="T10">
                <a:pos x="T4" y="T5"/>
              </a:cxn>
              <a:cxn ang="T11">
                <a:pos x="T6" y="T7"/>
              </a:cxn>
            </a:cxnLst>
            <a:rect l="T12" t="T13" r="T14" b="T15"/>
            <a:pathLst>
              <a:path w="159" h="408">
                <a:moveTo>
                  <a:pt x="156" y="0"/>
                </a:moveTo>
                <a:cubicBezTo>
                  <a:pt x="155" y="46"/>
                  <a:pt x="159" y="217"/>
                  <a:pt x="147" y="279"/>
                </a:cubicBezTo>
                <a:cubicBezTo>
                  <a:pt x="135" y="341"/>
                  <a:pt x="105" y="351"/>
                  <a:pt x="81" y="372"/>
                </a:cubicBezTo>
                <a:cubicBezTo>
                  <a:pt x="57" y="393"/>
                  <a:pt x="17" y="401"/>
                  <a:pt x="0" y="408"/>
                </a:cubicBez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323" name="Freeform 89">
            <a:extLst>
              <a:ext uri="{FF2B5EF4-FFF2-40B4-BE49-F238E27FC236}">
                <a16:creationId xmlns:a16="http://schemas.microsoft.com/office/drawing/2014/main" id="{C9FEA87B-9F1D-4B18-86DF-448D43311217}"/>
              </a:ext>
            </a:extLst>
          </p:cNvPr>
          <p:cNvSpPr>
            <a:spLocks/>
          </p:cNvSpPr>
          <p:nvPr/>
        </p:nvSpPr>
        <p:spPr bwMode="auto">
          <a:xfrm>
            <a:off x="2125664" y="1709739"/>
            <a:ext cx="255587" cy="757237"/>
          </a:xfrm>
          <a:custGeom>
            <a:avLst/>
            <a:gdLst>
              <a:gd name="T0" fmla="*/ 2147483646 w 149"/>
              <a:gd name="T1" fmla="*/ 0 h 492"/>
              <a:gd name="T2" fmla="*/ 2147483646 w 149"/>
              <a:gd name="T3" fmla="*/ 2147483646 h 492"/>
              <a:gd name="T4" fmla="*/ 2147483646 w 149"/>
              <a:gd name="T5" fmla="*/ 2147483646 h 492"/>
              <a:gd name="T6" fmla="*/ 2147483646 w 149"/>
              <a:gd name="T7" fmla="*/ 2147483646 h 492"/>
              <a:gd name="T8" fmla="*/ 0 60000 65536"/>
              <a:gd name="T9" fmla="*/ 0 60000 65536"/>
              <a:gd name="T10" fmla="*/ 0 60000 65536"/>
              <a:gd name="T11" fmla="*/ 0 60000 65536"/>
              <a:gd name="T12" fmla="*/ 0 w 149"/>
              <a:gd name="T13" fmla="*/ 0 h 492"/>
              <a:gd name="T14" fmla="*/ 149 w 149"/>
              <a:gd name="T15" fmla="*/ 492 h 492"/>
            </a:gdLst>
            <a:ahLst/>
            <a:cxnLst>
              <a:cxn ang="T8">
                <a:pos x="T0" y="T1"/>
              </a:cxn>
              <a:cxn ang="T9">
                <a:pos x="T2" y="T3"/>
              </a:cxn>
              <a:cxn ang="T10">
                <a:pos x="T4" y="T5"/>
              </a:cxn>
              <a:cxn ang="T11">
                <a:pos x="T6" y="T7"/>
              </a:cxn>
            </a:cxnLst>
            <a:rect l="T12" t="T13" r="T14" b="T15"/>
            <a:pathLst>
              <a:path w="149" h="492">
                <a:moveTo>
                  <a:pt x="8" y="0"/>
                </a:moveTo>
                <a:cubicBezTo>
                  <a:pt x="8" y="47"/>
                  <a:pt x="0" y="216"/>
                  <a:pt x="5" y="285"/>
                </a:cubicBezTo>
                <a:cubicBezTo>
                  <a:pt x="10" y="354"/>
                  <a:pt x="14" y="380"/>
                  <a:pt x="38" y="414"/>
                </a:cubicBezTo>
                <a:cubicBezTo>
                  <a:pt x="62" y="448"/>
                  <a:pt x="126" y="476"/>
                  <a:pt x="149" y="492"/>
                </a:cubicBez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324" name="Oval 90">
            <a:extLst>
              <a:ext uri="{FF2B5EF4-FFF2-40B4-BE49-F238E27FC236}">
                <a16:creationId xmlns:a16="http://schemas.microsoft.com/office/drawing/2014/main" id="{AD619159-FF97-4472-92CF-0EA939CE67BF}"/>
              </a:ext>
            </a:extLst>
          </p:cNvPr>
          <p:cNvSpPr>
            <a:spLocks noChangeArrowheads="1"/>
          </p:cNvSpPr>
          <p:nvPr/>
        </p:nvSpPr>
        <p:spPr bwMode="auto">
          <a:xfrm flipH="1">
            <a:off x="8866188" y="5067301"/>
            <a:ext cx="152400" cy="138113"/>
          </a:xfrm>
          <a:prstGeom prst="ellipse">
            <a:avLst/>
          </a:prstGeom>
          <a:solidFill>
            <a:schemeClr val="bg1"/>
          </a:solidFill>
          <a:ln w="28575">
            <a:solidFill>
              <a:srgbClr val="333399"/>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楷体" panose="02010609060101010101" pitchFamily="49" charset="-122"/>
              <a:ea typeface="楷体" panose="02010609060101010101" pitchFamily="49" charset="-122"/>
            </a:endParaRPr>
          </a:p>
        </p:txBody>
      </p:sp>
      <p:sp>
        <p:nvSpPr>
          <p:cNvPr id="2" name="灯片编号占位符 1">
            <a:extLst>
              <a:ext uri="{FF2B5EF4-FFF2-40B4-BE49-F238E27FC236}">
                <a16:creationId xmlns:a16="http://schemas.microsoft.com/office/drawing/2014/main" id="{FE68752F-2987-48C9-853D-0D1C46BDDF80}"/>
              </a:ext>
            </a:extLst>
          </p:cNvPr>
          <p:cNvSpPr>
            <a:spLocks noGrp="1"/>
          </p:cNvSpPr>
          <p:nvPr>
            <p:ph type="sldNum" sz="quarter" idx="12"/>
          </p:nvPr>
        </p:nvSpPr>
        <p:spPr/>
        <p:txBody>
          <a:bodyPr/>
          <a:lstStyle/>
          <a:p>
            <a:fld id="{91F2D4EF-46D4-4764-B373-FC59CD1D281E}" type="slidenum">
              <a:rPr lang="zh-CN" altLang="en-US" smtClean="0"/>
              <a:t>9</a:t>
            </a:fld>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539D775-18CF-184C-7BD3-2D2413332DC2}"/>
              </a:ext>
            </a:extLst>
          </p:cNvPr>
          <p:cNvPicPr>
            <a:picLocks noChangeAspect="1"/>
          </p:cNvPicPr>
          <p:nvPr/>
        </p:nvPicPr>
        <p:blipFill>
          <a:blip r:embed="rId2"/>
          <a:stretch>
            <a:fillRect/>
          </a:stretch>
        </p:blipFill>
        <p:spPr>
          <a:xfrm>
            <a:off x="2112433" y="1541009"/>
            <a:ext cx="7967133" cy="3400879"/>
          </a:xfrm>
          <a:prstGeom prst="rect">
            <a:avLst/>
          </a:prstGeom>
        </p:spPr>
      </p:pic>
      <p:sp>
        <p:nvSpPr>
          <p:cNvPr id="87" name="日期占位符 3">
            <a:extLst>
              <a:ext uri="{FF2B5EF4-FFF2-40B4-BE49-F238E27FC236}">
                <a16:creationId xmlns:a16="http://schemas.microsoft.com/office/drawing/2014/main" id="{A11A0703-B3D7-4F37-B0E4-FA16C035FAE2}"/>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81923" name="页脚占位符 4">
            <a:extLst>
              <a:ext uri="{FF2B5EF4-FFF2-40B4-BE49-F238E27FC236}">
                <a16:creationId xmlns:a16="http://schemas.microsoft.com/office/drawing/2014/main" id="{D89FF3C2-B0E5-46E4-BC79-2D558A493FB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D694927-544B-42EF-A6A9-F24182397C04}" type="slidenum">
              <a:rPr lang="en-US" altLang="zh-CN" smtClean="0">
                <a:latin typeface="Garamond" panose="02020404030301010803" pitchFamily="18" charset="0"/>
              </a:rPr>
              <a:pPr/>
              <a:t>90</a:t>
            </a:fld>
            <a:endParaRPr lang="en-US" altLang="zh-CN">
              <a:latin typeface="Garamond" panose="02020404030301010803" pitchFamily="18" charset="0"/>
            </a:endParaRPr>
          </a:p>
        </p:txBody>
      </p:sp>
      <p:sp>
        <p:nvSpPr>
          <p:cNvPr id="81924" name="Rectangle 2">
            <a:extLst>
              <a:ext uri="{FF2B5EF4-FFF2-40B4-BE49-F238E27FC236}">
                <a16:creationId xmlns:a16="http://schemas.microsoft.com/office/drawing/2014/main" id="{FB013EC0-F3B0-43CF-8B37-2C212797BD30}"/>
              </a:ext>
            </a:extLst>
          </p:cNvPr>
          <p:cNvSpPr>
            <a:spLocks noGrp="1" noChangeArrowheads="1"/>
          </p:cNvSpPr>
          <p:nvPr>
            <p:ph type="title"/>
          </p:nvPr>
        </p:nvSpPr>
        <p:spPr/>
        <p:txBody>
          <a:bodyPr/>
          <a:lstStyle/>
          <a:p>
            <a:pPr eaLnBrk="1" hangingPunct="1"/>
            <a:r>
              <a:rPr lang="en-US" altLang="zh-CN"/>
              <a:t>3.5 </a:t>
            </a:r>
            <a:r>
              <a:rPr lang="zh-CN" altLang="en-US"/>
              <a:t>面向连接的传输 </a:t>
            </a:r>
            <a:r>
              <a:rPr lang="en-US" altLang="zh-CN"/>
              <a:t>: TCP</a:t>
            </a:r>
          </a:p>
        </p:txBody>
      </p:sp>
      <p:sp>
        <p:nvSpPr>
          <p:cNvPr id="81926" name="Rectangle 86">
            <a:extLst>
              <a:ext uri="{FF2B5EF4-FFF2-40B4-BE49-F238E27FC236}">
                <a16:creationId xmlns:a16="http://schemas.microsoft.com/office/drawing/2014/main" id="{798885AA-1973-4A9D-910E-9548FB1479F3}"/>
              </a:ext>
            </a:extLst>
          </p:cNvPr>
          <p:cNvSpPr>
            <a:spLocks noChangeArrowheads="1"/>
          </p:cNvSpPr>
          <p:nvPr/>
        </p:nvSpPr>
        <p:spPr bwMode="auto">
          <a:xfrm>
            <a:off x="2643718" y="2801060"/>
            <a:ext cx="5980994" cy="431800"/>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1927" name="Text Box 87">
            <a:extLst>
              <a:ext uri="{FF2B5EF4-FFF2-40B4-BE49-F238E27FC236}">
                <a16:creationId xmlns:a16="http://schemas.microsoft.com/office/drawing/2014/main" id="{69977196-B542-4FA4-A5CB-AEB20810A86F}"/>
              </a:ext>
            </a:extLst>
          </p:cNvPr>
          <p:cNvSpPr txBox="1">
            <a:spLocks noChangeArrowheads="1"/>
          </p:cNvSpPr>
          <p:nvPr/>
        </p:nvSpPr>
        <p:spPr bwMode="auto">
          <a:xfrm>
            <a:off x="1919288" y="4941888"/>
            <a:ext cx="84248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rgbClr val="333399"/>
                </a:solidFill>
                <a:ea typeface="楷体" panose="02010609060101010101" pitchFamily="49" charset="-122"/>
                <a:cs typeface="Arial" panose="020B0604020202020204" pitchFamily="34" charset="0"/>
              </a:rPr>
              <a:t>序号字段</a:t>
            </a:r>
            <a:r>
              <a:rPr lang="en-US" altLang="zh-CN" sz="2400" dirty="0">
                <a:solidFill>
                  <a:srgbClr val="333399"/>
                </a:solidFill>
                <a:ea typeface="楷体" panose="02010609060101010101" pitchFamily="49" charset="-122"/>
                <a:cs typeface="Arial" panose="020B0604020202020204" pitchFamily="34" charset="0"/>
              </a:rPr>
              <a:t>——</a:t>
            </a:r>
            <a:r>
              <a:rPr lang="zh-CN" altLang="en-US" sz="2400" dirty="0">
                <a:solidFill>
                  <a:srgbClr val="333399"/>
                </a:solidFill>
                <a:ea typeface="楷体" panose="02010609060101010101" pitchFamily="49" charset="-122"/>
                <a:cs typeface="Arial" panose="020B0604020202020204" pitchFamily="34" charset="0"/>
              </a:rPr>
              <a:t>占 </a:t>
            </a:r>
            <a:r>
              <a:rPr lang="en-US" altLang="zh-CN" sz="2400" dirty="0">
                <a:solidFill>
                  <a:srgbClr val="333399"/>
                </a:solidFill>
                <a:ea typeface="楷体" panose="02010609060101010101" pitchFamily="49" charset="-122"/>
                <a:cs typeface="Arial" panose="020B0604020202020204" pitchFamily="34" charset="0"/>
              </a:rPr>
              <a:t>4 </a:t>
            </a:r>
            <a:r>
              <a:rPr lang="zh-CN" altLang="en-US" sz="2400" dirty="0">
                <a:solidFill>
                  <a:srgbClr val="333399"/>
                </a:solidFill>
                <a:ea typeface="楷体" panose="02010609060101010101" pitchFamily="49" charset="-122"/>
                <a:cs typeface="Arial" panose="020B0604020202020204" pitchFamily="34" charset="0"/>
              </a:rPr>
              <a:t>字节。</a:t>
            </a:r>
            <a:r>
              <a:rPr lang="en-US" altLang="zh-CN" sz="2400" dirty="0">
                <a:solidFill>
                  <a:srgbClr val="333399"/>
                </a:solidFill>
                <a:ea typeface="楷体" panose="02010609060101010101" pitchFamily="49" charset="-122"/>
                <a:cs typeface="Arial" panose="020B0604020202020204" pitchFamily="34" charset="0"/>
              </a:rPr>
              <a:t>TCP </a:t>
            </a:r>
            <a:r>
              <a:rPr lang="zh-CN" altLang="en-US" sz="2400" dirty="0">
                <a:solidFill>
                  <a:srgbClr val="333399"/>
                </a:solidFill>
                <a:ea typeface="楷体" panose="02010609060101010101" pitchFamily="49" charset="-122"/>
                <a:cs typeface="Arial" panose="020B0604020202020204" pitchFamily="34" charset="0"/>
              </a:rPr>
              <a:t>连接中传送的数据流中的每一个字节都编上一个序号。</a:t>
            </a:r>
            <a:r>
              <a:rPr lang="zh-CN" altLang="en-US" sz="2400" dirty="0">
                <a:solidFill>
                  <a:srgbClr val="333399"/>
                </a:solidFill>
                <a:highlight>
                  <a:srgbClr val="FFFF00"/>
                </a:highlight>
                <a:ea typeface="楷体" panose="02010609060101010101" pitchFamily="49" charset="-122"/>
                <a:cs typeface="Arial" panose="020B0604020202020204" pitchFamily="34" charset="0"/>
              </a:rPr>
              <a:t>序号字段的值则指的是本报文段所发送的数据的第一个字节在整个报文字节流中的序号。 </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a:extLst>
              <a:ext uri="{FF2B5EF4-FFF2-40B4-BE49-F238E27FC236}">
                <a16:creationId xmlns:a16="http://schemas.microsoft.com/office/drawing/2014/main" id="{80DB50D4-1F47-4F16-9F41-695F769FE2F6}"/>
              </a:ext>
            </a:extLst>
          </p:cNvPr>
          <p:cNvSpPr>
            <a:spLocks noGrp="1" noChangeArrowheads="1"/>
          </p:cNvSpPr>
          <p:nvPr>
            <p:ph type="title"/>
          </p:nvPr>
        </p:nvSpPr>
        <p:spPr/>
        <p:txBody>
          <a:bodyPr/>
          <a:lstStyle/>
          <a:p>
            <a:r>
              <a:rPr lang="en-US" altLang="zh-CN"/>
              <a:t>3.5 </a:t>
            </a:r>
            <a:r>
              <a:rPr lang="zh-CN" altLang="en-US"/>
              <a:t>面向连接的传输 </a:t>
            </a:r>
            <a:r>
              <a:rPr lang="en-US" altLang="zh-CN"/>
              <a:t>: TCP</a:t>
            </a:r>
            <a:endParaRPr lang="zh-CN" altLang="en-US"/>
          </a:p>
        </p:txBody>
      </p:sp>
      <p:sp>
        <p:nvSpPr>
          <p:cNvPr id="82947" name="内容占位符 2">
            <a:extLst>
              <a:ext uri="{FF2B5EF4-FFF2-40B4-BE49-F238E27FC236}">
                <a16:creationId xmlns:a16="http://schemas.microsoft.com/office/drawing/2014/main" id="{AEC1CFD3-CEBD-495F-BE9F-246482BA5C4F}"/>
              </a:ext>
            </a:extLst>
          </p:cNvPr>
          <p:cNvSpPr>
            <a:spLocks noGrp="1" noChangeArrowheads="1"/>
          </p:cNvSpPr>
          <p:nvPr>
            <p:ph idx="1"/>
          </p:nvPr>
        </p:nvSpPr>
        <p:spPr>
          <a:xfrm>
            <a:off x="1981200" y="1268414"/>
            <a:ext cx="8229600" cy="4751387"/>
          </a:xfrm>
        </p:spPr>
        <p:txBody>
          <a:bodyPr/>
          <a:lstStyle/>
          <a:p>
            <a:r>
              <a:rPr lang="en-US" altLang="zh-CN" dirty="0">
                <a:latin typeface="楷体" panose="02010609060101010101" pitchFamily="49" charset="-122"/>
                <a:ea typeface="楷体" panose="02010609060101010101" pitchFamily="49" charset="-122"/>
              </a:rPr>
              <a:t>TCP</a:t>
            </a:r>
            <a:r>
              <a:rPr lang="zh-CN" altLang="en-US" dirty="0">
                <a:latin typeface="楷体" panose="02010609060101010101" pitchFamily="49" charset="-122"/>
                <a:ea typeface="楷体" panose="02010609060101010101" pitchFamily="49" charset="-122"/>
              </a:rPr>
              <a:t>报文段序号</a:t>
            </a:r>
            <a:endParaRPr lang="en-US" altLang="zh-CN" dirty="0">
              <a:latin typeface="楷体" panose="02010609060101010101" pitchFamily="49" charset="-122"/>
              <a:ea typeface="楷体" panose="02010609060101010101" pitchFamily="49" charset="-122"/>
            </a:endParaRPr>
          </a:p>
          <a:p>
            <a:pPr lvl="1"/>
            <a:r>
              <a:rPr lang="en-US" altLang="zh-CN" dirty="0">
                <a:latin typeface="楷体" panose="02010609060101010101" pitchFamily="49" charset="-122"/>
                <a:ea typeface="楷体" panose="02010609060101010101" pitchFamily="49" charset="-122"/>
              </a:rPr>
              <a:t>TCP</a:t>
            </a:r>
            <a:r>
              <a:rPr lang="zh-CN" altLang="en-US" dirty="0">
                <a:latin typeface="楷体" panose="02010609060101010101" pitchFamily="49" charset="-122"/>
                <a:ea typeface="楷体" panose="02010609060101010101" pitchFamily="49" charset="-122"/>
              </a:rPr>
              <a:t>把数据看成是无结构但有序的字节流</a:t>
            </a:r>
            <a:endParaRPr lang="en-US" altLang="zh-CN" dirty="0">
              <a:latin typeface="楷体" panose="02010609060101010101" pitchFamily="49" charset="-122"/>
              <a:ea typeface="楷体" panose="02010609060101010101" pitchFamily="49" charset="-122"/>
            </a:endParaRPr>
          </a:p>
          <a:p>
            <a:pPr lvl="1"/>
            <a:r>
              <a:rPr lang="zh-CN" altLang="en-US" dirty="0">
                <a:latin typeface="楷体" panose="02010609060101010101" pitchFamily="49" charset="-122"/>
                <a:ea typeface="楷体" panose="02010609060101010101" pitchFamily="49" charset="-122"/>
              </a:rPr>
              <a:t>字节流中的每个</a:t>
            </a:r>
            <a:r>
              <a:rPr lang="zh-CN" altLang="en-US" dirty="0">
                <a:solidFill>
                  <a:srgbClr val="FF0000"/>
                </a:solidFill>
                <a:latin typeface="楷体" panose="02010609060101010101" pitchFamily="49" charset="-122"/>
                <a:ea typeface="楷体" panose="02010609060101010101" pitchFamily="49" charset="-122"/>
              </a:rPr>
              <a:t>字节</a:t>
            </a:r>
            <a:r>
              <a:rPr lang="zh-CN" altLang="en-US" dirty="0">
                <a:latin typeface="楷体" panose="02010609060101010101" pitchFamily="49" charset="-122"/>
                <a:ea typeface="楷体" panose="02010609060101010101" pitchFamily="49" charset="-122"/>
              </a:rPr>
              <a:t>编上序号</a:t>
            </a:r>
            <a:endParaRPr lang="en-US" altLang="zh-CN" dirty="0">
              <a:latin typeface="楷体" panose="02010609060101010101" pitchFamily="49" charset="-122"/>
              <a:ea typeface="楷体" panose="02010609060101010101" pitchFamily="49" charset="-122"/>
            </a:endParaRPr>
          </a:p>
          <a:p>
            <a:pPr lvl="1"/>
            <a:r>
              <a:rPr lang="zh-CN" altLang="en-US" dirty="0">
                <a:latin typeface="楷体" panose="02010609060101010101" pitchFamily="49" charset="-122"/>
                <a:ea typeface="楷体" panose="02010609060101010101" pitchFamily="49" charset="-122"/>
              </a:rPr>
              <a:t>报文段序号</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该报文段首字节的字节流编号</a:t>
            </a:r>
            <a:endParaRPr lang="en-US" altLang="zh-CN" dirty="0">
              <a:latin typeface="楷体" panose="02010609060101010101" pitchFamily="49" charset="-122"/>
              <a:ea typeface="楷体" panose="02010609060101010101" pitchFamily="49" charset="-122"/>
            </a:endParaRPr>
          </a:p>
          <a:p>
            <a:pPr lvl="1"/>
            <a:endParaRPr lang="zh-CN" altLang="en-US" dirty="0"/>
          </a:p>
        </p:txBody>
      </p:sp>
      <p:sp>
        <p:nvSpPr>
          <p:cNvPr id="4" name="日期占位符 3">
            <a:extLst>
              <a:ext uri="{FF2B5EF4-FFF2-40B4-BE49-F238E27FC236}">
                <a16:creationId xmlns:a16="http://schemas.microsoft.com/office/drawing/2014/main" id="{D3FEDD94-2BC4-4560-9FFB-B82D9D14B6E2}"/>
              </a:ext>
            </a:extLst>
          </p:cNvPr>
          <p:cNvSpPr>
            <a:spLocks noGrp="1"/>
          </p:cNvSpPr>
          <p:nvPr>
            <p:ph type="dt" sz="quarter" idx="10"/>
          </p:nvPr>
        </p:nvSpPr>
        <p:spPr/>
        <p:txBody>
          <a:bodyPr/>
          <a:lstStyle/>
          <a:p>
            <a:pPr>
              <a:defRPr/>
            </a:pPr>
            <a:fld id="{A6E3C909-200F-462B-8EBE-F644DB437CBB}" type="datetime2">
              <a:rPr lang="zh-CN" altLang="en-US" smtClean="0"/>
              <a:pPr>
                <a:defRPr/>
              </a:pPr>
              <a:t>2024年11月30日</a:t>
            </a:fld>
            <a:endParaRPr lang="zh-CN" altLang="zh-CN"/>
          </a:p>
        </p:txBody>
      </p:sp>
      <p:sp>
        <p:nvSpPr>
          <p:cNvPr id="82949" name="页脚占位符 4">
            <a:extLst>
              <a:ext uri="{FF2B5EF4-FFF2-40B4-BE49-F238E27FC236}">
                <a16:creationId xmlns:a16="http://schemas.microsoft.com/office/drawing/2014/main" id="{8761DE1C-EF3F-4DFA-8408-5AD41D8332E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9AE7BCC-9DE6-43DD-B9BA-AB2D365C1680}" type="slidenum">
              <a:rPr lang="en-US" altLang="zh-CN" smtClean="0">
                <a:latin typeface="Garamond" panose="02020404030301010803" pitchFamily="18" charset="0"/>
              </a:rPr>
              <a:pPr/>
              <a:t>91</a:t>
            </a:fld>
            <a:endParaRPr lang="en-US" altLang="zh-CN">
              <a:latin typeface="Garamond" panose="02020404030301010803" pitchFamily="18" charset="0"/>
            </a:endParaRPr>
          </a:p>
        </p:txBody>
      </p:sp>
      <p:grpSp>
        <p:nvGrpSpPr>
          <p:cNvPr id="82950" name="组合 22">
            <a:extLst>
              <a:ext uri="{FF2B5EF4-FFF2-40B4-BE49-F238E27FC236}">
                <a16:creationId xmlns:a16="http://schemas.microsoft.com/office/drawing/2014/main" id="{526312D7-5BBB-4D43-BF4A-CC3208853065}"/>
              </a:ext>
            </a:extLst>
          </p:cNvPr>
          <p:cNvGrpSpPr>
            <a:grpSpLocks/>
          </p:cNvGrpSpPr>
          <p:nvPr/>
        </p:nvGrpSpPr>
        <p:grpSpPr bwMode="auto">
          <a:xfrm>
            <a:off x="1917700" y="3500438"/>
            <a:ext cx="8426450" cy="1954212"/>
            <a:chOff x="393440" y="3923764"/>
            <a:chExt cx="8427032" cy="1953508"/>
          </a:xfrm>
        </p:grpSpPr>
        <p:grpSp>
          <p:nvGrpSpPr>
            <p:cNvPr id="82952" name="组合 13">
              <a:extLst>
                <a:ext uri="{FF2B5EF4-FFF2-40B4-BE49-F238E27FC236}">
                  <a16:creationId xmlns:a16="http://schemas.microsoft.com/office/drawing/2014/main" id="{6987AEB6-529A-4850-95D6-AEED2FBCB285}"/>
                </a:ext>
              </a:extLst>
            </p:cNvPr>
            <p:cNvGrpSpPr>
              <a:grpSpLocks/>
            </p:cNvGrpSpPr>
            <p:nvPr/>
          </p:nvGrpSpPr>
          <p:grpSpPr bwMode="auto">
            <a:xfrm>
              <a:off x="395536" y="5498648"/>
              <a:ext cx="8424936" cy="378624"/>
              <a:chOff x="-324544" y="4427820"/>
              <a:chExt cx="9217024" cy="378624"/>
            </a:xfrm>
          </p:grpSpPr>
          <p:sp>
            <p:nvSpPr>
              <p:cNvPr id="82959" name="TextBox 5">
                <a:extLst>
                  <a:ext uri="{FF2B5EF4-FFF2-40B4-BE49-F238E27FC236}">
                    <a16:creationId xmlns:a16="http://schemas.microsoft.com/office/drawing/2014/main" id="{816B3E4F-B11D-492F-BD34-D3262CD42CAD}"/>
                  </a:ext>
                </a:extLst>
              </p:cNvPr>
              <p:cNvSpPr txBox="1">
                <a:spLocks noChangeArrowheads="1"/>
              </p:cNvSpPr>
              <p:nvPr/>
            </p:nvSpPr>
            <p:spPr bwMode="auto">
              <a:xfrm>
                <a:off x="7740352" y="4427820"/>
                <a:ext cx="1152128" cy="369332"/>
              </a:xfrm>
              <a:prstGeom prst="rect">
                <a:avLst/>
              </a:prstGeom>
              <a:solidFill>
                <a:schemeClr val="accent1"/>
              </a:solidFill>
              <a:ln w="9525">
                <a:solidFill>
                  <a:schemeClr val="tx1"/>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t>499,999</a:t>
                </a:r>
              </a:p>
            </p:txBody>
          </p:sp>
          <p:sp>
            <p:nvSpPr>
              <p:cNvPr id="82960" name="TextBox 6">
                <a:extLst>
                  <a:ext uri="{FF2B5EF4-FFF2-40B4-BE49-F238E27FC236}">
                    <a16:creationId xmlns:a16="http://schemas.microsoft.com/office/drawing/2014/main" id="{F92E672A-31D1-42A0-A450-62BFE59CDE24}"/>
                  </a:ext>
                </a:extLst>
              </p:cNvPr>
              <p:cNvSpPr txBox="1">
                <a:spLocks noChangeArrowheads="1"/>
              </p:cNvSpPr>
              <p:nvPr/>
            </p:nvSpPr>
            <p:spPr bwMode="auto">
              <a:xfrm>
                <a:off x="6588224" y="4437112"/>
                <a:ext cx="1152128" cy="369332"/>
              </a:xfrm>
              <a:prstGeom prst="rect">
                <a:avLst/>
              </a:prstGeom>
              <a:solidFill>
                <a:schemeClr val="accent1"/>
              </a:solidFill>
              <a:ln w="9525">
                <a:solidFill>
                  <a:schemeClr val="tx1"/>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t>……</a:t>
                </a:r>
              </a:p>
            </p:txBody>
          </p:sp>
          <p:sp>
            <p:nvSpPr>
              <p:cNvPr id="82961" name="TextBox 7">
                <a:extLst>
                  <a:ext uri="{FF2B5EF4-FFF2-40B4-BE49-F238E27FC236}">
                    <a16:creationId xmlns:a16="http://schemas.microsoft.com/office/drawing/2014/main" id="{8759ECB8-FD72-4265-988E-C05458537FD4}"/>
                  </a:ext>
                </a:extLst>
              </p:cNvPr>
              <p:cNvSpPr txBox="1">
                <a:spLocks noChangeArrowheads="1"/>
              </p:cNvSpPr>
              <p:nvPr/>
            </p:nvSpPr>
            <p:spPr bwMode="auto">
              <a:xfrm>
                <a:off x="5436096" y="4437112"/>
                <a:ext cx="1152128" cy="369332"/>
              </a:xfrm>
              <a:prstGeom prst="rect">
                <a:avLst/>
              </a:prstGeom>
              <a:solidFill>
                <a:schemeClr val="accent1"/>
              </a:solidFill>
              <a:ln w="9525">
                <a:solidFill>
                  <a:schemeClr val="tx1"/>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t>1999</a:t>
                </a:r>
              </a:p>
            </p:txBody>
          </p:sp>
          <p:sp>
            <p:nvSpPr>
              <p:cNvPr id="82962" name="TextBox 8">
                <a:extLst>
                  <a:ext uri="{FF2B5EF4-FFF2-40B4-BE49-F238E27FC236}">
                    <a16:creationId xmlns:a16="http://schemas.microsoft.com/office/drawing/2014/main" id="{34F456A2-FB33-4876-A0E1-B3983CE30341}"/>
                  </a:ext>
                </a:extLst>
              </p:cNvPr>
              <p:cNvSpPr txBox="1">
                <a:spLocks noChangeArrowheads="1"/>
              </p:cNvSpPr>
              <p:nvPr/>
            </p:nvSpPr>
            <p:spPr bwMode="auto">
              <a:xfrm>
                <a:off x="4283968" y="4437112"/>
                <a:ext cx="1152128" cy="369332"/>
              </a:xfrm>
              <a:prstGeom prst="rect">
                <a:avLst/>
              </a:prstGeom>
              <a:solidFill>
                <a:schemeClr val="accent1"/>
              </a:solidFill>
              <a:ln w="9525">
                <a:solidFill>
                  <a:schemeClr val="tx1"/>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t>……</a:t>
                </a:r>
              </a:p>
            </p:txBody>
          </p:sp>
          <p:sp>
            <p:nvSpPr>
              <p:cNvPr id="82963" name="TextBox 9">
                <a:extLst>
                  <a:ext uri="{FF2B5EF4-FFF2-40B4-BE49-F238E27FC236}">
                    <a16:creationId xmlns:a16="http://schemas.microsoft.com/office/drawing/2014/main" id="{6E3AC0B5-F4B1-4B19-B5E3-7054D1F15446}"/>
                  </a:ext>
                </a:extLst>
              </p:cNvPr>
              <p:cNvSpPr txBox="1">
                <a:spLocks noChangeArrowheads="1"/>
              </p:cNvSpPr>
              <p:nvPr/>
            </p:nvSpPr>
            <p:spPr bwMode="auto">
              <a:xfrm>
                <a:off x="3131840" y="4437112"/>
                <a:ext cx="1152128" cy="369332"/>
              </a:xfrm>
              <a:prstGeom prst="rect">
                <a:avLst/>
              </a:prstGeom>
              <a:solidFill>
                <a:schemeClr val="accent1"/>
              </a:solidFill>
              <a:ln w="9525">
                <a:solidFill>
                  <a:schemeClr val="tx1"/>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solidFill>
                      <a:srgbClr val="FF0000"/>
                    </a:solidFill>
                  </a:rPr>
                  <a:t>1000</a:t>
                </a:r>
              </a:p>
            </p:txBody>
          </p:sp>
          <p:sp>
            <p:nvSpPr>
              <p:cNvPr id="82964" name="TextBox 10">
                <a:extLst>
                  <a:ext uri="{FF2B5EF4-FFF2-40B4-BE49-F238E27FC236}">
                    <a16:creationId xmlns:a16="http://schemas.microsoft.com/office/drawing/2014/main" id="{23262259-0133-40A5-9B14-CC90A642FA78}"/>
                  </a:ext>
                </a:extLst>
              </p:cNvPr>
              <p:cNvSpPr txBox="1">
                <a:spLocks noChangeArrowheads="1"/>
              </p:cNvSpPr>
              <p:nvPr/>
            </p:nvSpPr>
            <p:spPr bwMode="auto">
              <a:xfrm>
                <a:off x="1979712" y="4437112"/>
                <a:ext cx="1152128" cy="369332"/>
              </a:xfrm>
              <a:prstGeom prst="rect">
                <a:avLst/>
              </a:prstGeom>
              <a:solidFill>
                <a:schemeClr val="accent1"/>
              </a:solidFill>
              <a:ln w="9525">
                <a:solidFill>
                  <a:schemeClr val="tx1"/>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t>……</a:t>
                </a:r>
              </a:p>
            </p:txBody>
          </p:sp>
          <p:sp>
            <p:nvSpPr>
              <p:cNvPr id="82965" name="TextBox 11">
                <a:extLst>
                  <a:ext uri="{FF2B5EF4-FFF2-40B4-BE49-F238E27FC236}">
                    <a16:creationId xmlns:a16="http://schemas.microsoft.com/office/drawing/2014/main" id="{50250105-8A5D-4458-9518-191C30AA93F2}"/>
                  </a:ext>
                </a:extLst>
              </p:cNvPr>
              <p:cNvSpPr txBox="1">
                <a:spLocks noChangeArrowheads="1"/>
              </p:cNvSpPr>
              <p:nvPr/>
            </p:nvSpPr>
            <p:spPr bwMode="auto">
              <a:xfrm>
                <a:off x="827584" y="4437112"/>
                <a:ext cx="1152128" cy="369332"/>
              </a:xfrm>
              <a:prstGeom prst="rect">
                <a:avLst/>
              </a:prstGeom>
              <a:solidFill>
                <a:schemeClr val="accent1"/>
              </a:solidFill>
              <a:ln w="9525">
                <a:solidFill>
                  <a:schemeClr val="tx1"/>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t>1</a:t>
                </a:r>
              </a:p>
            </p:txBody>
          </p:sp>
          <p:sp>
            <p:nvSpPr>
              <p:cNvPr id="82966" name="TextBox 12">
                <a:extLst>
                  <a:ext uri="{FF2B5EF4-FFF2-40B4-BE49-F238E27FC236}">
                    <a16:creationId xmlns:a16="http://schemas.microsoft.com/office/drawing/2014/main" id="{7393C206-A93C-4DF8-893F-8BBE1AB55F4A}"/>
                  </a:ext>
                </a:extLst>
              </p:cNvPr>
              <p:cNvSpPr txBox="1">
                <a:spLocks noChangeArrowheads="1"/>
              </p:cNvSpPr>
              <p:nvPr/>
            </p:nvSpPr>
            <p:spPr bwMode="auto">
              <a:xfrm>
                <a:off x="-324544" y="4437112"/>
                <a:ext cx="1152128" cy="369332"/>
              </a:xfrm>
              <a:prstGeom prst="rect">
                <a:avLst/>
              </a:prstGeom>
              <a:solidFill>
                <a:schemeClr val="accent1"/>
              </a:solidFill>
              <a:ln w="9525">
                <a:solidFill>
                  <a:schemeClr val="tx1"/>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solidFill>
                      <a:srgbClr val="FF0000"/>
                    </a:solidFill>
                  </a:rPr>
                  <a:t>0</a:t>
                </a:r>
              </a:p>
            </p:txBody>
          </p:sp>
        </p:grpSp>
        <p:sp>
          <p:nvSpPr>
            <p:cNvPr id="15" name="右大括号 14">
              <a:extLst>
                <a:ext uri="{FF2B5EF4-FFF2-40B4-BE49-F238E27FC236}">
                  <a16:creationId xmlns:a16="http://schemas.microsoft.com/office/drawing/2014/main" id="{765E3F7A-6DD4-4DA6-B044-52C5423CB9FC}"/>
                </a:ext>
              </a:extLst>
            </p:cNvPr>
            <p:cNvSpPr/>
            <p:nvPr/>
          </p:nvSpPr>
          <p:spPr>
            <a:xfrm rot="-5400000">
              <a:off x="1756496" y="3712818"/>
              <a:ext cx="431644" cy="3157756"/>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8" name="右大括号 17">
              <a:extLst>
                <a:ext uri="{FF2B5EF4-FFF2-40B4-BE49-F238E27FC236}">
                  <a16:creationId xmlns:a16="http://schemas.microsoft.com/office/drawing/2014/main" id="{EA7CDC7E-F092-415D-9B84-844444515CA8}"/>
                </a:ext>
              </a:extLst>
            </p:cNvPr>
            <p:cNvSpPr/>
            <p:nvPr/>
          </p:nvSpPr>
          <p:spPr>
            <a:xfrm rot="-5400000">
              <a:off x="4926953" y="3692187"/>
              <a:ext cx="431644" cy="3157755"/>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2955" name="TextBox 18">
              <a:extLst>
                <a:ext uri="{FF2B5EF4-FFF2-40B4-BE49-F238E27FC236}">
                  <a16:creationId xmlns:a16="http://schemas.microsoft.com/office/drawing/2014/main" id="{ACF35EE0-76E5-4983-88CC-14AC3C0AAC0E}"/>
                </a:ext>
              </a:extLst>
            </p:cNvPr>
            <p:cNvSpPr txBox="1">
              <a:spLocks noChangeArrowheads="1"/>
            </p:cNvSpPr>
            <p:nvPr/>
          </p:nvSpPr>
          <p:spPr bwMode="auto">
            <a:xfrm>
              <a:off x="755576" y="4765868"/>
              <a:ext cx="26212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第一个报文段：序号为</a:t>
              </a:r>
              <a:r>
                <a:rPr lang="en-US" altLang="zh-CN"/>
                <a:t>0</a:t>
              </a:r>
              <a:endParaRPr lang="zh-CN" altLang="en-US"/>
            </a:p>
          </p:txBody>
        </p:sp>
        <p:sp>
          <p:nvSpPr>
            <p:cNvPr id="82956" name="TextBox 19">
              <a:extLst>
                <a:ext uri="{FF2B5EF4-FFF2-40B4-BE49-F238E27FC236}">
                  <a16:creationId xmlns:a16="http://schemas.microsoft.com/office/drawing/2014/main" id="{8C5A5750-6E30-4003-AC62-FC55CFF370AF}"/>
                </a:ext>
              </a:extLst>
            </p:cNvPr>
            <p:cNvSpPr txBox="1">
              <a:spLocks noChangeArrowheads="1"/>
            </p:cNvSpPr>
            <p:nvPr/>
          </p:nvSpPr>
          <p:spPr bwMode="auto">
            <a:xfrm>
              <a:off x="3635896" y="4753168"/>
              <a:ext cx="30059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第二个报文段：序号为</a:t>
              </a:r>
              <a:r>
                <a:rPr lang="en-US" altLang="zh-CN"/>
                <a:t>1000</a:t>
              </a:r>
              <a:endParaRPr lang="zh-CN" altLang="en-US"/>
            </a:p>
          </p:txBody>
        </p:sp>
        <p:sp>
          <p:nvSpPr>
            <p:cNvPr id="21" name="右大括号 20">
              <a:extLst>
                <a:ext uri="{FF2B5EF4-FFF2-40B4-BE49-F238E27FC236}">
                  <a16:creationId xmlns:a16="http://schemas.microsoft.com/office/drawing/2014/main" id="{0EA7CE8F-26AA-4CCD-B32B-0DE4FAC97664}"/>
                </a:ext>
              </a:extLst>
            </p:cNvPr>
            <p:cNvSpPr/>
            <p:nvPr/>
          </p:nvSpPr>
          <p:spPr>
            <a:xfrm rot="-5400000">
              <a:off x="4031665" y="575948"/>
              <a:ext cx="1007699" cy="8280972"/>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2958" name="TextBox 21">
              <a:extLst>
                <a:ext uri="{FF2B5EF4-FFF2-40B4-BE49-F238E27FC236}">
                  <a16:creationId xmlns:a16="http://schemas.microsoft.com/office/drawing/2014/main" id="{A0A4FC6A-15D3-400B-A0A0-44D15824FAEA}"/>
                </a:ext>
              </a:extLst>
            </p:cNvPr>
            <p:cNvSpPr txBox="1">
              <a:spLocks noChangeArrowheads="1"/>
            </p:cNvSpPr>
            <p:nvPr/>
          </p:nvSpPr>
          <p:spPr bwMode="auto">
            <a:xfrm>
              <a:off x="3635896" y="3923764"/>
              <a:ext cx="21082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文件：</a:t>
              </a:r>
              <a:r>
                <a:rPr lang="en-US" altLang="zh-CN"/>
                <a:t>500000</a:t>
              </a:r>
              <a:r>
                <a:rPr lang="zh-CN" altLang="en-US"/>
                <a:t>字节</a:t>
              </a:r>
            </a:p>
          </p:txBody>
        </p:sp>
      </p:grpSp>
      <p:sp>
        <p:nvSpPr>
          <p:cNvPr id="82951" name="TextBox 23">
            <a:extLst>
              <a:ext uri="{FF2B5EF4-FFF2-40B4-BE49-F238E27FC236}">
                <a16:creationId xmlns:a16="http://schemas.microsoft.com/office/drawing/2014/main" id="{517ADD68-416D-4068-BD8D-603BB87D4F9E}"/>
              </a:ext>
            </a:extLst>
          </p:cNvPr>
          <p:cNvSpPr txBox="1">
            <a:spLocks noChangeArrowheads="1"/>
          </p:cNvSpPr>
          <p:nvPr/>
        </p:nvSpPr>
        <p:spPr bwMode="auto">
          <a:xfrm>
            <a:off x="2135188" y="5724525"/>
            <a:ext cx="5276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假设</a:t>
            </a:r>
            <a:r>
              <a:rPr lang="en-US" altLang="zh-CN"/>
              <a:t>MSS</a:t>
            </a:r>
            <a:r>
              <a:rPr lang="zh-CN" altLang="en-US"/>
              <a:t>为</a:t>
            </a:r>
            <a:r>
              <a:rPr lang="en-US" altLang="zh-CN"/>
              <a:t>1000</a:t>
            </a:r>
            <a:r>
              <a:rPr lang="zh-CN" altLang="en-US"/>
              <a:t>字节，该文件分</a:t>
            </a:r>
            <a:r>
              <a:rPr lang="en-US" altLang="zh-CN"/>
              <a:t>500</a:t>
            </a:r>
            <a:r>
              <a:rPr lang="zh-CN" altLang="en-US"/>
              <a:t>个报文段发送</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54A7819-1573-1BD7-2357-4AB620E9CF65}"/>
              </a:ext>
            </a:extLst>
          </p:cNvPr>
          <p:cNvPicPr>
            <a:picLocks noChangeAspect="1"/>
          </p:cNvPicPr>
          <p:nvPr/>
        </p:nvPicPr>
        <p:blipFill>
          <a:blip r:embed="rId2"/>
          <a:stretch>
            <a:fillRect/>
          </a:stretch>
        </p:blipFill>
        <p:spPr>
          <a:xfrm>
            <a:off x="2112433" y="1541009"/>
            <a:ext cx="7967133" cy="3400879"/>
          </a:xfrm>
          <a:prstGeom prst="rect">
            <a:avLst/>
          </a:prstGeom>
        </p:spPr>
      </p:pic>
      <p:sp>
        <p:nvSpPr>
          <p:cNvPr id="87" name="日期占位符 3">
            <a:extLst>
              <a:ext uri="{FF2B5EF4-FFF2-40B4-BE49-F238E27FC236}">
                <a16:creationId xmlns:a16="http://schemas.microsoft.com/office/drawing/2014/main" id="{B527E737-7F1B-46FB-A26B-FF07EB83FB7C}"/>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83971" name="页脚占位符 4">
            <a:extLst>
              <a:ext uri="{FF2B5EF4-FFF2-40B4-BE49-F238E27FC236}">
                <a16:creationId xmlns:a16="http://schemas.microsoft.com/office/drawing/2014/main" id="{E04B1114-AF33-4765-A188-F03575CE73A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8CAB488-28A4-45BF-9A31-8CD8B7654188}" type="slidenum">
              <a:rPr lang="en-US" altLang="zh-CN" smtClean="0">
                <a:latin typeface="Garamond" panose="02020404030301010803" pitchFamily="18" charset="0"/>
              </a:rPr>
              <a:pPr/>
              <a:t>92</a:t>
            </a:fld>
            <a:endParaRPr lang="en-US" altLang="zh-CN">
              <a:latin typeface="Garamond" panose="02020404030301010803" pitchFamily="18" charset="0"/>
            </a:endParaRPr>
          </a:p>
        </p:txBody>
      </p:sp>
      <p:sp>
        <p:nvSpPr>
          <p:cNvPr id="83972" name="Rectangle 2">
            <a:extLst>
              <a:ext uri="{FF2B5EF4-FFF2-40B4-BE49-F238E27FC236}">
                <a16:creationId xmlns:a16="http://schemas.microsoft.com/office/drawing/2014/main" id="{9E110232-7EA2-457E-ADCA-6E07C96C19FE}"/>
              </a:ext>
            </a:extLst>
          </p:cNvPr>
          <p:cNvSpPr>
            <a:spLocks noGrp="1" noChangeArrowheads="1"/>
          </p:cNvSpPr>
          <p:nvPr>
            <p:ph type="title"/>
          </p:nvPr>
        </p:nvSpPr>
        <p:spPr/>
        <p:txBody>
          <a:bodyPr/>
          <a:lstStyle/>
          <a:p>
            <a:pPr eaLnBrk="1" hangingPunct="1"/>
            <a:r>
              <a:rPr lang="en-US" altLang="zh-CN"/>
              <a:t>3.5 </a:t>
            </a:r>
            <a:r>
              <a:rPr lang="zh-CN" altLang="en-US"/>
              <a:t>面向连接的传输 </a:t>
            </a:r>
            <a:r>
              <a:rPr lang="en-US" altLang="zh-CN"/>
              <a:t>: TCP</a:t>
            </a:r>
          </a:p>
        </p:txBody>
      </p:sp>
      <p:sp>
        <p:nvSpPr>
          <p:cNvPr id="83974" name="Rectangle 86">
            <a:extLst>
              <a:ext uri="{FF2B5EF4-FFF2-40B4-BE49-F238E27FC236}">
                <a16:creationId xmlns:a16="http://schemas.microsoft.com/office/drawing/2014/main" id="{D9F154B1-0C2B-4E6B-8030-1B83D251B288}"/>
              </a:ext>
            </a:extLst>
          </p:cNvPr>
          <p:cNvSpPr>
            <a:spLocks noChangeArrowheads="1"/>
          </p:cNvSpPr>
          <p:nvPr/>
        </p:nvSpPr>
        <p:spPr bwMode="auto">
          <a:xfrm>
            <a:off x="2643717" y="3213986"/>
            <a:ext cx="5969705" cy="431800"/>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3975" name="Text Box 87">
            <a:extLst>
              <a:ext uri="{FF2B5EF4-FFF2-40B4-BE49-F238E27FC236}">
                <a16:creationId xmlns:a16="http://schemas.microsoft.com/office/drawing/2014/main" id="{6E0EAFF1-59A3-4BDA-A968-0CC0351FD2CB}"/>
              </a:ext>
            </a:extLst>
          </p:cNvPr>
          <p:cNvSpPr txBox="1">
            <a:spLocks noChangeArrowheads="1"/>
          </p:cNvSpPr>
          <p:nvPr/>
        </p:nvSpPr>
        <p:spPr bwMode="auto">
          <a:xfrm>
            <a:off x="1919288" y="5003801"/>
            <a:ext cx="84248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rgbClr val="333399"/>
                </a:solidFill>
                <a:highlight>
                  <a:srgbClr val="FFFF00"/>
                </a:highlight>
                <a:ea typeface="楷体" panose="02010609060101010101" pitchFamily="49" charset="-122"/>
                <a:cs typeface="Arial" panose="020B0604020202020204" pitchFamily="34" charset="0"/>
              </a:rPr>
              <a:t>确认号字段</a:t>
            </a:r>
            <a:r>
              <a:rPr lang="en-US" altLang="zh-CN" sz="2400" dirty="0">
                <a:solidFill>
                  <a:srgbClr val="333399"/>
                </a:solidFill>
                <a:highlight>
                  <a:srgbClr val="FFFF00"/>
                </a:highlight>
                <a:ea typeface="楷体" panose="02010609060101010101" pitchFamily="49" charset="-122"/>
                <a:cs typeface="Arial" panose="020B0604020202020204" pitchFamily="34" charset="0"/>
              </a:rPr>
              <a:t>——</a:t>
            </a:r>
            <a:r>
              <a:rPr lang="zh-CN" altLang="en-US" sz="2400" dirty="0">
                <a:solidFill>
                  <a:srgbClr val="333399"/>
                </a:solidFill>
                <a:highlight>
                  <a:srgbClr val="FFFF00"/>
                </a:highlight>
                <a:ea typeface="楷体" panose="02010609060101010101" pitchFamily="49" charset="-122"/>
                <a:cs typeface="Arial" panose="020B0604020202020204" pitchFamily="34" charset="0"/>
              </a:rPr>
              <a:t>占 </a:t>
            </a:r>
            <a:r>
              <a:rPr lang="en-US" altLang="zh-CN" sz="2400" dirty="0">
                <a:solidFill>
                  <a:srgbClr val="333399"/>
                </a:solidFill>
                <a:highlight>
                  <a:srgbClr val="FFFF00"/>
                </a:highlight>
                <a:ea typeface="楷体" panose="02010609060101010101" pitchFamily="49" charset="-122"/>
                <a:cs typeface="Arial" panose="020B0604020202020204" pitchFamily="34" charset="0"/>
              </a:rPr>
              <a:t>4 </a:t>
            </a:r>
            <a:r>
              <a:rPr lang="zh-CN" altLang="en-US" sz="2400" dirty="0">
                <a:solidFill>
                  <a:srgbClr val="333399"/>
                </a:solidFill>
                <a:highlight>
                  <a:srgbClr val="FFFF00"/>
                </a:highlight>
                <a:ea typeface="楷体" panose="02010609060101010101" pitchFamily="49" charset="-122"/>
                <a:cs typeface="Arial" panose="020B0604020202020204" pitchFamily="34" charset="0"/>
              </a:rPr>
              <a:t>字节，是期望收到对方的下一个报文段的数据的第一个字节的序号。 </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日期占位符 3">
            <a:extLst>
              <a:ext uri="{FF2B5EF4-FFF2-40B4-BE49-F238E27FC236}">
                <a16:creationId xmlns:a16="http://schemas.microsoft.com/office/drawing/2014/main" id="{ED212D98-9B06-464E-B6F3-B8FCD1707C19}"/>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84995" name="页脚占位符 4">
            <a:extLst>
              <a:ext uri="{FF2B5EF4-FFF2-40B4-BE49-F238E27FC236}">
                <a16:creationId xmlns:a16="http://schemas.microsoft.com/office/drawing/2014/main" id="{7598EFDA-7920-4ECF-89F5-D89078A861A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C061E7C-9954-43E7-BBB2-2FEBE617D8D0}" type="slidenum">
              <a:rPr lang="en-US" altLang="zh-CN" smtClean="0">
                <a:latin typeface="Garamond" panose="02020404030301010803" pitchFamily="18" charset="0"/>
              </a:rPr>
              <a:pPr/>
              <a:t>93</a:t>
            </a:fld>
            <a:endParaRPr lang="en-US" altLang="zh-CN">
              <a:latin typeface="Garamond" panose="02020404030301010803" pitchFamily="18" charset="0"/>
            </a:endParaRPr>
          </a:p>
        </p:txBody>
      </p:sp>
      <p:sp>
        <p:nvSpPr>
          <p:cNvPr id="84996" name="Rectangle 2">
            <a:extLst>
              <a:ext uri="{FF2B5EF4-FFF2-40B4-BE49-F238E27FC236}">
                <a16:creationId xmlns:a16="http://schemas.microsoft.com/office/drawing/2014/main" id="{FFF18243-B38A-488B-9407-17962956A09F}"/>
              </a:ext>
            </a:extLst>
          </p:cNvPr>
          <p:cNvSpPr>
            <a:spLocks noGrp="1" noChangeArrowheads="1"/>
          </p:cNvSpPr>
          <p:nvPr>
            <p:ph type="title"/>
          </p:nvPr>
        </p:nvSpPr>
        <p:spPr/>
        <p:txBody>
          <a:bodyPr/>
          <a:lstStyle/>
          <a:p>
            <a:pPr eaLnBrk="1" hangingPunct="1"/>
            <a:r>
              <a:rPr lang="en-US" altLang="zh-CN" dirty="0"/>
              <a:t>3.5 </a:t>
            </a:r>
            <a:r>
              <a:rPr lang="zh-CN" altLang="en-US" dirty="0"/>
              <a:t>面向连接的传输 </a:t>
            </a:r>
            <a:r>
              <a:rPr lang="en-US" altLang="zh-CN" dirty="0"/>
              <a:t>: TCP</a:t>
            </a:r>
          </a:p>
        </p:txBody>
      </p:sp>
      <p:sp>
        <p:nvSpPr>
          <p:cNvPr id="84997" name="Rectangle 3">
            <a:extLst>
              <a:ext uri="{FF2B5EF4-FFF2-40B4-BE49-F238E27FC236}">
                <a16:creationId xmlns:a16="http://schemas.microsoft.com/office/drawing/2014/main" id="{767028D1-0A71-4545-BE8B-A5FF32F589A6}"/>
              </a:ext>
            </a:extLst>
          </p:cNvPr>
          <p:cNvSpPr>
            <a:spLocks noGrp="1" noChangeArrowheads="1"/>
          </p:cNvSpPr>
          <p:nvPr>
            <p:ph type="body" idx="1"/>
          </p:nvPr>
        </p:nvSpPr>
        <p:spPr>
          <a:xfrm>
            <a:off x="1981200" y="1341439"/>
            <a:ext cx="8229600" cy="574675"/>
          </a:xfrm>
        </p:spPr>
        <p:txBody>
          <a:bodyPr/>
          <a:lstStyle/>
          <a:p>
            <a:pPr eaLnBrk="1" hangingPunct="1">
              <a:lnSpc>
                <a:spcPct val="90000"/>
              </a:lnSpc>
            </a:pPr>
            <a:r>
              <a:rPr lang="en-US" altLang="zh-CN" b="1">
                <a:ea typeface="楷体" panose="02010609060101010101" pitchFamily="49" charset="-122"/>
                <a:cs typeface="Arial" panose="020B0604020202020204" pitchFamily="34" charset="0"/>
              </a:rPr>
              <a:t>TCP</a:t>
            </a:r>
            <a:r>
              <a:rPr lang="zh-CN" altLang="en-US" b="1">
                <a:ea typeface="楷体" panose="02010609060101010101" pitchFamily="49" charset="-122"/>
                <a:cs typeface="Arial" panose="020B0604020202020204" pitchFamily="34" charset="0"/>
              </a:rPr>
              <a:t>序列号和确认序列号</a:t>
            </a:r>
          </a:p>
        </p:txBody>
      </p:sp>
      <p:sp>
        <p:nvSpPr>
          <p:cNvPr id="84998" name="Line 4">
            <a:extLst>
              <a:ext uri="{FF2B5EF4-FFF2-40B4-BE49-F238E27FC236}">
                <a16:creationId xmlns:a16="http://schemas.microsoft.com/office/drawing/2014/main" id="{75FD8F65-46B8-41DB-B77B-CDC5175C1682}"/>
              </a:ext>
            </a:extLst>
          </p:cNvPr>
          <p:cNvSpPr>
            <a:spLocks noChangeShapeType="1"/>
          </p:cNvSpPr>
          <p:nvPr/>
        </p:nvSpPr>
        <p:spPr bwMode="auto">
          <a:xfrm>
            <a:off x="5037139" y="4748214"/>
            <a:ext cx="2790825" cy="5619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999" name="Line 5">
            <a:extLst>
              <a:ext uri="{FF2B5EF4-FFF2-40B4-BE49-F238E27FC236}">
                <a16:creationId xmlns:a16="http://schemas.microsoft.com/office/drawing/2014/main" id="{7CCF86BE-E0D3-4243-A720-45236C4E3CD6}"/>
              </a:ext>
            </a:extLst>
          </p:cNvPr>
          <p:cNvSpPr>
            <a:spLocks noChangeShapeType="1"/>
          </p:cNvSpPr>
          <p:nvPr/>
        </p:nvSpPr>
        <p:spPr bwMode="auto">
          <a:xfrm>
            <a:off x="4952049" y="3243264"/>
            <a:ext cx="2606675" cy="319087"/>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5000" name="Object 6">
            <a:extLst>
              <a:ext uri="{FF2B5EF4-FFF2-40B4-BE49-F238E27FC236}">
                <a16:creationId xmlns:a16="http://schemas.microsoft.com/office/drawing/2014/main" id="{CFAB3B3D-1CFA-40A9-A027-64FF78AF2DDC}"/>
              </a:ext>
            </a:extLst>
          </p:cNvPr>
          <p:cNvGraphicFramePr>
            <a:graphicFrameLocks noChangeAspect="1"/>
          </p:cNvGraphicFramePr>
          <p:nvPr/>
        </p:nvGraphicFramePr>
        <p:xfrm>
          <a:off x="4187826" y="2447926"/>
          <a:ext cx="606425" cy="481013"/>
        </p:xfrm>
        <a:graphic>
          <a:graphicData uri="http://schemas.openxmlformats.org/presentationml/2006/ole">
            <mc:AlternateContent xmlns:mc="http://schemas.openxmlformats.org/markup-compatibility/2006">
              <mc:Choice xmlns:v="urn:schemas-microsoft-com:vml" Requires="v">
                <p:oleObj name="Clip" r:id="rId2" imgW="1307263" imgH="1084139" progId="MS_ClipArt_Gallery.2">
                  <p:embed/>
                </p:oleObj>
              </mc:Choice>
              <mc:Fallback>
                <p:oleObj name="Clip" r:id="rId2" imgW="1307263" imgH="1084139" progId="MS_ClipArt_Gallery.2">
                  <p:embed/>
                  <p:pic>
                    <p:nvPicPr>
                      <p:cNvPr id="85000" name="Object 6">
                        <a:extLst>
                          <a:ext uri="{FF2B5EF4-FFF2-40B4-BE49-F238E27FC236}">
                            <a16:creationId xmlns:a16="http://schemas.microsoft.com/office/drawing/2014/main" id="{CFAB3B3D-1CFA-40A9-A027-64FF78AF2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7826" y="2447926"/>
                        <a:ext cx="606425"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01" name="Object 7">
            <a:extLst>
              <a:ext uri="{FF2B5EF4-FFF2-40B4-BE49-F238E27FC236}">
                <a16:creationId xmlns:a16="http://schemas.microsoft.com/office/drawing/2014/main" id="{55D212C1-4AD4-4A5D-9244-0125A2903C7F}"/>
              </a:ext>
            </a:extLst>
          </p:cNvPr>
          <p:cNvGraphicFramePr>
            <a:graphicFrameLocks noChangeAspect="1"/>
          </p:cNvGraphicFramePr>
          <p:nvPr/>
        </p:nvGraphicFramePr>
        <p:xfrm>
          <a:off x="7712076" y="2362201"/>
          <a:ext cx="606425" cy="481013"/>
        </p:xfrm>
        <a:graphic>
          <a:graphicData uri="http://schemas.openxmlformats.org/presentationml/2006/ole">
            <mc:AlternateContent xmlns:mc="http://schemas.openxmlformats.org/markup-compatibility/2006">
              <mc:Choice xmlns:v="urn:schemas-microsoft-com:vml" Requires="v">
                <p:oleObj name="Clip" r:id="rId4" imgW="1307263" imgH="1084139" progId="MS_ClipArt_Gallery.2">
                  <p:embed/>
                </p:oleObj>
              </mc:Choice>
              <mc:Fallback>
                <p:oleObj name="Clip" r:id="rId4" imgW="1307263" imgH="1084139" progId="MS_ClipArt_Gallery.2">
                  <p:embed/>
                  <p:pic>
                    <p:nvPicPr>
                      <p:cNvPr id="85001" name="Object 7">
                        <a:extLst>
                          <a:ext uri="{FF2B5EF4-FFF2-40B4-BE49-F238E27FC236}">
                            <a16:creationId xmlns:a16="http://schemas.microsoft.com/office/drawing/2014/main" id="{55D212C1-4AD4-4A5D-9244-0125A2903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2076" y="2362201"/>
                        <a:ext cx="606425"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5002" name="Text Box 8">
            <a:extLst>
              <a:ext uri="{FF2B5EF4-FFF2-40B4-BE49-F238E27FC236}">
                <a16:creationId xmlns:a16="http://schemas.microsoft.com/office/drawing/2014/main" id="{A97C1074-1EAA-4105-92E9-9C150845D718}"/>
              </a:ext>
            </a:extLst>
          </p:cNvPr>
          <p:cNvSpPr txBox="1">
            <a:spLocks noChangeArrowheads="1"/>
          </p:cNvSpPr>
          <p:nvPr/>
        </p:nvSpPr>
        <p:spPr bwMode="auto">
          <a:xfrm>
            <a:off x="4865688" y="2500313"/>
            <a:ext cx="876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ea typeface="楷体" panose="02010609060101010101" pitchFamily="49" charset="-122"/>
                <a:cs typeface="Arial" panose="020B0604020202020204" pitchFamily="34" charset="0"/>
              </a:rPr>
              <a:t>主机 </a:t>
            </a:r>
            <a:r>
              <a:rPr lang="en-US" altLang="zh-CN">
                <a:ea typeface="楷体" panose="02010609060101010101" pitchFamily="49" charset="-122"/>
                <a:cs typeface="Arial" panose="020B0604020202020204" pitchFamily="34" charset="0"/>
              </a:rPr>
              <a:t>A</a:t>
            </a:r>
            <a:endParaRPr lang="en-US" altLang="zh-CN" sz="1000">
              <a:ea typeface="楷体" panose="02010609060101010101" pitchFamily="49" charset="-122"/>
              <a:cs typeface="Arial" panose="020B0604020202020204" pitchFamily="34" charset="0"/>
            </a:endParaRPr>
          </a:p>
        </p:txBody>
      </p:sp>
      <p:sp>
        <p:nvSpPr>
          <p:cNvPr id="85003" name="Text Box 9">
            <a:extLst>
              <a:ext uri="{FF2B5EF4-FFF2-40B4-BE49-F238E27FC236}">
                <a16:creationId xmlns:a16="http://schemas.microsoft.com/office/drawing/2014/main" id="{2403AF04-FA70-43AA-8163-13A740AC5F1F}"/>
              </a:ext>
            </a:extLst>
          </p:cNvPr>
          <p:cNvSpPr txBox="1">
            <a:spLocks noChangeArrowheads="1"/>
          </p:cNvSpPr>
          <p:nvPr/>
        </p:nvSpPr>
        <p:spPr bwMode="auto">
          <a:xfrm>
            <a:off x="6846888" y="2490789"/>
            <a:ext cx="876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ea typeface="楷体" panose="02010609060101010101" pitchFamily="49" charset="-122"/>
                <a:cs typeface="Arial" panose="020B0604020202020204" pitchFamily="34" charset="0"/>
              </a:rPr>
              <a:t>主机 </a:t>
            </a:r>
            <a:r>
              <a:rPr lang="en-US" altLang="zh-CN">
                <a:ea typeface="楷体" panose="02010609060101010101" pitchFamily="49" charset="-122"/>
                <a:cs typeface="Arial" panose="020B0604020202020204" pitchFamily="34" charset="0"/>
              </a:rPr>
              <a:t>B</a:t>
            </a:r>
            <a:endParaRPr lang="en-US" altLang="zh-CN" sz="1000">
              <a:ea typeface="楷体" panose="02010609060101010101" pitchFamily="49" charset="-122"/>
              <a:cs typeface="Arial" panose="020B0604020202020204" pitchFamily="34" charset="0"/>
            </a:endParaRPr>
          </a:p>
        </p:txBody>
      </p:sp>
      <p:sp>
        <p:nvSpPr>
          <p:cNvPr id="85004" name="Text Box 10">
            <a:extLst>
              <a:ext uri="{FF2B5EF4-FFF2-40B4-BE49-F238E27FC236}">
                <a16:creationId xmlns:a16="http://schemas.microsoft.com/office/drawing/2014/main" id="{8F406944-F0B9-4DB9-87E7-463192DA9F82}"/>
              </a:ext>
            </a:extLst>
          </p:cNvPr>
          <p:cNvSpPr txBox="1">
            <a:spLocks noChangeArrowheads="1"/>
          </p:cNvSpPr>
          <p:nvPr/>
        </p:nvSpPr>
        <p:spPr bwMode="auto">
          <a:xfrm rot="456742">
            <a:off x="5102226" y="3019426"/>
            <a:ext cx="24304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ea typeface="楷体" panose="02010609060101010101" pitchFamily="49" charset="-122"/>
                <a:cs typeface="Arial" panose="020B0604020202020204" pitchFamily="34" charset="0"/>
              </a:rPr>
              <a:t>Seq=42, ACK=79, data = ‘C’</a:t>
            </a:r>
            <a:endParaRPr lang="en-US" altLang="zh-CN" sz="1000" dirty="0">
              <a:ea typeface="楷体" panose="02010609060101010101" pitchFamily="49" charset="-122"/>
              <a:cs typeface="Arial" panose="020B0604020202020204" pitchFamily="34" charset="0"/>
            </a:endParaRPr>
          </a:p>
        </p:txBody>
      </p:sp>
      <p:sp>
        <p:nvSpPr>
          <p:cNvPr id="85005" name="Text Box 11">
            <a:extLst>
              <a:ext uri="{FF2B5EF4-FFF2-40B4-BE49-F238E27FC236}">
                <a16:creationId xmlns:a16="http://schemas.microsoft.com/office/drawing/2014/main" id="{7CE8DACC-1D9B-4A95-A289-72D88494BAC5}"/>
              </a:ext>
            </a:extLst>
          </p:cNvPr>
          <p:cNvSpPr txBox="1">
            <a:spLocks noChangeArrowheads="1"/>
          </p:cNvSpPr>
          <p:nvPr/>
        </p:nvSpPr>
        <p:spPr bwMode="auto">
          <a:xfrm rot="20614084">
            <a:off x="5084763" y="3938589"/>
            <a:ext cx="24304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ea typeface="楷体" panose="02010609060101010101" pitchFamily="49" charset="-122"/>
                <a:cs typeface="Arial" panose="020B0604020202020204" pitchFamily="34" charset="0"/>
              </a:rPr>
              <a:t>Seq=79, ACK=43, data = ‘C’</a:t>
            </a:r>
            <a:endParaRPr lang="en-US" altLang="zh-CN" sz="1000">
              <a:ea typeface="楷体" panose="02010609060101010101" pitchFamily="49" charset="-122"/>
              <a:cs typeface="Arial" panose="020B0604020202020204" pitchFamily="34" charset="0"/>
            </a:endParaRPr>
          </a:p>
        </p:txBody>
      </p:sp>
      <p:sp>
        <p:nvSpPr>
          <p:cNvPr id="85006" name="Text Box 12">
            <a:extLst>
              <a:ext uri="{FF2B5EF4-FFF2-40B4-BE49-F238E27FC236}">
                <a16:creationId xmlns:a16="http://schemas.microsoft.com/office/drawing/2014/main" id="{4902AABD-13CC-47AC-B7A5-A380216AA0D7}"/>
              </a:ext>
            </a:extLst>
          </p:cNvPr>
          <p:cNvSpPr txBox="1">
            <a:spLocks noChangeArrowheads="1"/>
          </p:cNvSpPr>
          <p:nvPr/>
        </p:nvSpPr>
        <p:spPr bwMode="auto">
          <a:xfrm rot="683987">
            <a:off x="5683250" y="4675189"/>
            <a:ext cx="1568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a:ea typeface="楷体" panose="02010609060101010101" pitchFamily="49" charset="-122"/>
                <a:cs typeface="Arial" panose="020B0604020202020204" pitchFamily="34" charset="0"/>
              </a:rPr>
              <a:t>Seq=43, ACK=80</a:t>
            </a:r>
            <a:endParaRPr lang="en-US" altLang="zh-CN" sz="1000" dirty="0">
              <a:ea typeface="楷体" panose="02010609060101010101" pitchFamily="49" charset="-122"/>
              <a:cs typeface="Arial" panose="020B0604020202020204" pitchFamily="34" charset="0"/>
            </a:endParaRPr>
          </a:p>
        </p:txBody>
      </p:sp>
      <p:sp>
        <p:nvSpPr>
          <p:cNvPr id="85007" name="Text Box 13">
            <a:extLst>
              <a:ext uri="{FF2B5EF4-FFF2-40B4-BE49-F238E27FC236}">
                <a16:creationId xmlns:a16="http://schemas.microsoft.com/office/drawing/2014/main" id="{8D41AF92-6DBE-425B-B154-B17C73C34894}"/>
              </a:ext>
            </a:extLst>
          </p:cNvPr>
          <p:cNvSpPr txBox="1">
            <a:spLocks noChangeArrowheads="1"/>
          </p:cNvSpPr>
          <p:nvPr/>
        </p:nvSpPr>
        <p:spPr bwMode="auto">
          <a:xfrm>
            <a:off x="3925888" y="2955926"/>
            <a:ext cx="10033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a:solidFill>
                  <a:schemeClr val="accent2"/>
                </a:solidFill>
                <a:ea typeface="楷体" panose="02010609060101010101" pitchFamily="49" charset="-122"/>
                <a:cs typeface="Arial" panose="020B0604020202020204" pitchFamily="34" charset="0"/>
              </a:rPr>
              <a:t>用户键入</a:t>
            </a:r>
          </a:p>
          <a:p>
            <a:pPr algn="ctr"/>
            <a:r>
              <a:rPr lang="zh-CN" altLang="en-US" sz="1600" b="1">
                <a:solidFill>
                  <a:schemeClr val="accent2"/>
                </a:solidFill>
                <a:ea typeface="楷体" panose="02010609060101010101" pitchFamily="49" charset="-122"/>
                <a:cs typeface="Arial" panose="020B0604020202020204" pitchFamily="34" charset="0"/>
              </a:rPr>
              <a:t>‘</a:t>
            </a:r>
            <a:r>
              <a:rPr lang="en-US" altLang="zh-CN" sz="1600" b="1">
                <a:solidFill>
                  <a:schemeClr val="accent2"/>
                </a:solidFill>
                <a:ea typeface="楷体" panose="02010609060101010101" pitchFamily="49" charset="-122"/>
                <a:cs typeface="Arial" panose="020B0604020202020204" pitchFamily="34" charset="0"/>
              </a:rPr>
              <a:t>C’</a:t>
            </a:r>
            <a:endParaRPr lang="en-US" altLang="zh-CN" sz="1000" b="1">
              <a:solidFill>
                <a:schemeClr val="accent2"/>
              </a:solidFill>
              <a:ea typeface="楷体" panose="02010609060101010101" pitchFamily="49" charset="-122"/>
              <a:cs typeface="Arial" panose="020B0604020202020204" pitchFamily="34" charset="0"/>
            </a:endParaRPr>
          </a:p>
        </p:txBody>
      </p:sp>
      <p:sp>
        <p:nvSpPr>
          <p:cNvPr id="85008" name="Text Box 14">
            <a:extLst>
              <a:ext uri="{FF2B5EF4-FFF2-40B4-BE49-F238E27FC236}">
                <a16:creationId xmlns:a16="http://schemas.microsoft.com/office/drawing/2014/main" id="{B04DB733-3CBF-4844-A45B-0A066A337D1A}"/>
              </a:ext>
            </a:extLst>
          </p:cNvPr>
          <p:cNvSpPr txBox="1">
            <a:spLocks noChangeArrowheads="1"/>
          </p:cNvSpPr>
          <p:nvPr/>
        </p:nvSpPr>
        <p:spPr bwMode="auto">
          <a:xfrm>
            <a:off x="3717926" y="4311650"/>
            <a:ext cx="14255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a:solidFill>
                  <a:schemeClr val="accent2"/>
                </a:solidFill>
                <a:ea typeface="楷体" panose="02010609060101010101" pitchFamily="49" charset="-122"/>
                <a:cs typeface="Arial" panose="020B0604020202020204" pitchFamily="34" charset="0"/>
              </a:rPr>
              <a:t>主机确认收到</a:t>
            </a:r>
          </a:p>
          <a:p>
            <a:pPr algn="ctr"/>
            <a:r>
              <a:rPr lang="zh-CN" altLang="en-US" sz="1600" b="1">
                <a:solidFill>
                  <a:schemeClr val="accent2"/>
                </a:solidFill>
                <a:ea typeface="楷体" panose="02010609060101010101" pitchFamily="49" charset="-122"/>
                <a:cs typeface="Arial" panose="020B0604020202020204" pitchFamily="34" charset="0"/>
              </a:rPr>
              <a:t>回显的 ‘</a:t>
            </a:r>
            <a:r>
              <a:rPr lang="en-US" altLang="zh-CN" sz="1600" b="1">
                <a:solidFill>
                  <a:schemeClr val="accent2"/>
                </a:solidFill>
                <a:ea typeface="楷体" panose="02010609060101010101" pitchFamily="49" charset="-122"/>
                <a:cs typeface="Arial" panose="020B0604020202020204" pitchFamily="34" charset="0"/>
              </a:rPr>
              <a:t>C’</a:t>
            </a:r>
            <a:endParaRPr lang="en-US" altLang="zh-CN" sz="1000" b="1">
              <a:solidFill>
                <a:schemeClr val="accent2"/>
              </a:solidFill>
              <a:ea typeface="楷体" panose="02010609060101010101" pitchFamily="49" charset="-122"/>
              <a:cs typeface="Arial" panose="020B0604020202020204" pitchFamily="34" charset="0"/>
            </a:endParaRPr>
          </a:p>
        </p:txBody>
      </p:sp>
      <p:sp>
        <p:nvSpPr>
          <p:cNvPr id="85009" name="Text Box 15">
            <a:extLst>
              <a:ext uri="{FF2B5EF4-FFF2-40B4-BE49-F238E27FC236}">
                <a16:creationId xmlns:a16="http://schemas.microsoft.com/office/drawing/2014/main" id="{4F35B310-D4E2-466A-80A9-9562905B5394}"/>
              </a:ext>
            </a:extLst>
          </p:cNvPr>
          <p:cNvSpPr txBox="1">
            <a:spLocks noChangeArrowheads="1"/>
          </p:cNvSpPr>
          <p:nvPr/>
        </p:nvSpPr>
        <p:spPr bwMode="auto">
          <a:xfrm>
            <a:off x="7386638" y="3308350"/>
            <a:ext cx="14795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a:solidFill>
                  <a:schemeClr val="accent2"/>
                </a:solidFill>
                <a:ea typeface="楷体" panose="02010609060101010101" pitchFamily="49" charset="-122"/>
                <a:cs typeface="Arial" panose="020B0604020202020204" pitchFamily="34" charset="0"/>
              </a:rPr>
              <a:t>主机确认收到</a:t>
            </a:r>
          </a:p>
          <a:p>
            <a:pPr algn="ctr"/>
            <a:r>
              <a:rPr lang="zh-CN" altLang="en-US" sz="1600" b="1">
                <a:solidFill>
                  <a:schemeClr val="accent2"/>
                </a:solidFill>
                <a:ea typeface="楷体" panose="02010609060101010101" pitchFamily="49" charset="-122"/>
                <a:cs typeface="Arial" panose="020B0604020202020204" pitchFamily="34" charset="0"/>
              </a:rPr>
              <a:t>’</a:t>
            </a:r>
            <a:r>
              <a:rPr lang="en-US" altLang="zh-CN" sz="1600" b="1">
                <a:solidFill>
                  <a:schemeClr val="accent2"/>
                </a:solidFill>
                <a:ea typeface="楷体" panose="02010609060101010101" pitchFamily="49" charset="-122"/>
                <a:cs typeface="Arial" panose="020B0604020202020204" pitchFamily="34" charset="0"/>
              </a:rPr>
              <a:t>C’,</a:t>
            </a:r>
            <a:r>
              <a:rPr lang="zh-CN" altLang="en-US" sz="1600" b="1">
                <a:solidFill>
                  <a:schemeClr val="accent2"/>
                </a:solidFill>
                <a:ea typeface="楷体" panose="02010609060101010101" pitchFamily="49" charset="-122"/>
                <a:cs typeface="Arial" panose="020B0604020202020204" pitchFamily="34" charset="0"/>
              </a:rPr>
              <a:t>回显’</a:t>
            </a:r>
            <a:r>
              <a:rPr lang="en-US" altLang="zh-CN" sz="1600" b="1">
                <a:solidFill>
                  <a:schemeClr val="accent2"/>
                </a:solidFill>
                <a:ea typeface="楷体" panose="02010609060101010101" pitchFamily="49" charset="-122"/>
                <a:cs typeface="Arial" panose="020B0604020202020204" pitchFamily="34" charset="0"/>
              </a:rPr>
              <a:t>C’</a:t>
            </a:r>
            <a:endParaRPr lang="en-US" altLang="zh-CN" sz="1000" b="1">
              <a:solidFill>
                <a:schemeClr val="accent2"/>
              </a:solidFill>
              <a:ea typeface="楷体" panose="02010609060101010101" pitchFamily="49" charset="-122"/>
              <a:cs typeface="Arial" panose="020B0604020202020204" pitchFamily="34" charset="0"/>
            </a:endParaRPr>
          </a:p>
        </p:txBody>
      </p:sp>
      <p:sp>
        <p:nvSpPr>
          <p:cNvPr id="85010" name="Line 16">
            <a:extLst>
              <a:ext uri="{FF2B5EF4-FFF2-40B4-BE49-F238E27FC236}">
                <a16:creationId xmlns:a16="http://schemas.microsoft.com/office/drawing/2014/main" id="{7695E3E8-F3D0-49E6-BF9D-2C9D25C65B8D}"/>
              </a:ext>
            </a:extLst>
          </p:cNvPr>
          <p:cNvSpPr>
            <a:spLocks noChangeShapeType="1"/>
          </p:cNvSpPr>
          <p:nvPr/>
        </p:nvSpPr>
        <p:spPr bwMode="auto">
          <a:xfrm flipH="1">
            <a:off x="5018088" y="3813175"/>
            <a:ext cx="2609850" cy="8001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11" name="Line 17">
            <a:extLst>
              <a:ext uri="{FF2B5EF4-FFF2-40B4-BE49-F238E27FC236}">
                <a16:creationId xmlns:a16="http://schemas.microsoft.com/office/drawing/2014/main" id="{66BA7C0D-085D-4F9D-B935-738FCF211291}"/>
              </a:ext>
            </a:extLst>
          </p:cNvPr>
          <p:cNvSpPr>
            <a:spLocks noChangeShapeType="1"/>
          </p:cNvSpPr>
          <p:nvPr/>
        </p:nvSpPr>
        <p:spPr bwMode="auto">
          <a:xfrm>
            <a:off x="3508376" y="2443163"/>
            <a:ext cx="34925" cy="300196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5012" name="Group 18">
            <a:extLst>
              <a:ext uri="{FF2B5EF4-FFF2-40B4-BE49-F238E27FC236}">
                <a16:creationId xmlns:a16="http://schemas.microsoft.com/office/drawing/2014/main" id="{B871C20B-2AB9-46AB-9CF0-85F02745C4ED}"/>
              </a:ext>
            </a:extLst>
          </p:cNvPr>
          <p:cNvGrpSpPr>
            <a:grpSpLocks/>
          </p:cNvGrpSpPr>
          <p:nvPr/>
        </p:nvGrpSpPr>
        <p:grpSpPr bwMode="auto">
          <a:xfrm>
            <a:off x="3221038" y="4891088"/>
            <a:ext cx="641350" cy="366712"/>
            <a:chOff x="3309" y="3518"/>
            <a:chExt cx="404" cy="231"/>
          </a:xfrm>
        </p:grpSpPr>
        <p:sp>
          <p:nvSpPr>
            <p:cNvPr id="85014" name="Rectangle 19">
              <a:extLst>
                <a:ext uri="{FF2B5EF4-FFF2-40B4-BE49-F238E27FC236}">
                  <a16:creationId xmlns:a16="http://schemas.microsoft.com/office/drawing/2014/main" id="{D4BE7E70-D998-4E1B-A130-DDEFD7AE41C4}"/>
                </a:ext>
              </a:extLst>
            </p:cNvPr>
            <p:cNvSpPr>
              <a:spLocks noChangeArrowheads="1"/>
            </p:cNvSpPr>
            <p:nvPr/>
          </p:nvSpPr>
          <p:spPr bwMode="auto">
            <a:xfrm>
              <a:off x="3342" y="3576"/>
              <a:ext cx="324" cy="1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5015" name="Text Box 20">
              <a:extLst>
                <a:ext uri="{FF2B5EF4-FFF2-40B4-BE49-F238E27FC236}">
                  <a16:creationId xmlns:a16="http://schemas.microsoft.com/office/drawing/2014/main" id="{D2B967FD-E347-43D3-B465-1F1FEC7B0F63}"/>
                </a:ext>
              </a:extLst>
            </p:cNvPr>
            <p:cNvSpPr txBox="1">
              <a:spLocks noChangeArrowheads="1"/>
            </p:cNvSpPr>
            <p:nvPr/>
          </p:nvSpPr>
          <p:spPr bwMode="auto">
            <a:xfrm>
              <a:off x="3309" y="3518"/>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solidFill>
                    <a:srgbClr val="FF0000"/>
                  </a:solidFill>
                  <a:ea typeface="楷体" panose="02010609060101010101" pitchFamily="49" charset="-122"/>
                  <a:cs typeface="Arial" panose="020B0604020202020204" pitchFamily="34" charset="0"/>
                </a:rPr>
                <a:t>时间</a:t>
              </a:r>
              <a:endParaRPr lang="zh-CN" altLang="en-US" sz="1000">
                <a:ea typeface="楷体" panose="02010609060101010101" pitchFamily="49" charset="-122"/>
                <a:cs typeface="Arial" panose="020B0604020202020204" pitchFamily="34" charset="0"/>
              </a:endParaRPr>
            </a:p>
          </p:txBody>
        </p:sp>
      </p:grpSp>
      <p:sp>
        <p:nvSpPr>
          <p:cNvPr id="85013" name="Text Box 21">
            <a:extLst>
              <a:ext uri="{FF2B5EF4-FFF2-40B4-BE49-F238E27FC236}">
                <a16:creationId xmlns:a16="http://schemas.microsoft.com/office/drawing/2014/main" id="{8EC0BAC0-2E73-48B7-84FE-FF3288279B84}"/>
              </a:ext>
            </a:extLst>
          </p:cNvPr>
          <p:cNvSpPr txBox="1">
            <a:spLocks noChangeArrowheads="1"/>
          </p:cNvSpPr>
          <p:nvPr/>
        </p:nvSpPr>
        <p:spPr bwMode="auto">
          <a:xfrm>
            <a:off x="7259639" y="6378576"/>
            <a:ext cx="20224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latin typeface="Comic Sans MS" panose="030F0702030302020204" pitchFamily="66" charset="0"/>
              </a:rPr>
              <a:t>简单的</a:t>
            </a:r>
            <a:r>
              <a:rPr lang="en-US" altLang="zh-CN">
                <a:latin typeface="Comic Sans MS" panose="030F0702030302020204" pitchFamily="66" charset="0"/>
              </a:rPr>
              <a:t>Telnet</a:t>
            </a:r>
            <a:r>
              <a:rPr lang="zh-CN" altLang="en-US">
                <a:latin typeface="Comic Sans MS" panose="030F0702030302020204" pitchFamily="66" charset="0"/>
              </a:rPr>
              <a:t>例子</a:t>
            </a:r>
            <a:endParaRPr lang="zh-CN" altLang="en-US" sz="1000">
              <a:latin typeface="Times New Roman" panose="02020603050405020304" pitchFamily="18" charset="0"/>
            </a:endParaRPr>
          </a:p>
        </p:txBody>
      </p:sp>
      <p:sp>
        <p:nvSpPr>
          <p:cNvPr id="2" name="文本框 1">
            <a:extLst>
              <a:ext uri="{FF2B5EF4-FFF2-40B4-BE49-F238E27FC236}">
                <a16:creationId xmlns:a16="http://schemas.microsoft.com/office/drawing/2014/main" id="{5C68E44F-9CE5-4382-B406-FF0CED19F372}"/>
              </a:ext>
            </a:extLst>
          </p:cNvPr>
          <p:cNvSpPr txBox="1"/>
          <p:nvPr/>
        </p:nvSpPr>
        <p:spPr>
          <a:xfrm>
            <a:off x="247004" y="5488285"/>
            <a:ext cx="10949079" cy="923330"/>
          </a:xfrm>
          <a:prstGeom prst="rect">
            <a:avLst/>
          </a:prstGeom>
          <a:noFill/>
        </p:spPr>
        <p:txBody>
          <a:bodyPr wrap="square" rtlCol="0">
            <a:spAutoFit/>
          </a:bodyPr>
          <a:lstStyle/>
          <a:p>
            <a:r>
              <a:rPr lang="zh-CN" altLang="en-US" dirty="0"/>
              <a:t>捎带确认：发送数据给对方时，顺便发送对收到的数据的确认</a:t>
            </a:r>
            <a:endParaRPr lang="en-US" altLang="zh-CN" dirty="0"/>
          </a:p>
          <a:p>
            <a:r>
              <a:rPr lang="en-US" altLang="zh-CN" dirty="0"/>
              <a:t>Seq=42, ACK=79, data = ‘C’</a:t>
            </a:r>
            <a:r>
              <a:rPr lang="zh-CN" altLang="en-US" dirty="0"/>
              <a:t>：发送数据‘</a:t>
            </a:r>
            <a:r>
              <a:rPr lang="en-US" altLang="zh-CN" dirty="0"/>
              <a:t>C</a:t>
            </a:r>
            <a:r>
              <a:rPr lang="zh-CN" altLang="en-US" dirty="0"/>
              <a:t>’给对方，数据报文段序号为</a:t>
            </a:r>
            <a:r>
              <a:rPr lang="en-US" altLang="zh-CN" dirty="0"/>
              <a:t>42</a:t>
            </a:r>
            <a:r>
              <a:rPr lang="zh-CN" altLang="en-US" dirty="0"/>
              <a:t>（</a:t>
            </a:r>
            <a:r>
              <a:rPr lang="en-US" altLang="zh-CN" dirty="0"/>
              <a:t>Seq=42</a:t>
            </a:r>
            <a:r>
              <a:rPr lang="zh-CN" altLang="en-US" dirty="0"/>
              <a:t>），同时发出</a:t>
            </a:r>
            <a:endParaRPr lang="en-US" altLang="zh-CN" dirty="0"/>
          </a:p>
          <a:p>
            <a:r>
              <a:rPr lang="zh-CN" altLang="en-US" dirty="0"/>
              <a:t>对收到的序号为</a:t>
            </a:r>
            <a:r>
              <a:rPr lang="en-US" altLang="zh-CN" dirty="0"/>
              <a:t>78</a:t>
            </a:r>
            <a:r>
              <a:rPr lang="zh-CN" altLang="en-US" dirty="0"/>
              <a:t>的报文段（该报文段的数据只有一个字节）的确认（</a:t>
            </a:r>
            <a:r>
              <a:rPr lang="en-US" altLang="zh-CN" dirty="0"/>
              <a:t>ACK=79,79=78+1</a:t>
            </a:r>
            <a:r>
              <a:rPr lang="zh-CN" altLang="en-US" dirty="0"/>
              <a:t>）</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7CDF90F-F763-1C2A-E0FF-4B6C8315E99A}"/>
              </a:ext>
            </a:extLst>
          </p:cNvPr>
          <p:cNvPicPr>
            <a:picLocks noChangeAspect="1"/>
          </p:cNvPicPr>
          <p:nvPr/>
        </p:nvPicPr>
        <p:blipFill>
          <a:blip r:embed="rId2"/>
          <a:stretch>
            <a:fillRect/>
          </a:stretch>
        </p:blipFill>
        <p:spPr>
          <a:xfrm>
            <a:off x="2112433" y="1541009"/>
            <a:ext cx="7967133" cy="3400879"/>
          </a:xfrm>
          <a:prstGeom prst="rect">
            <a:avLst/>
          </a:prstGeom>
        </p:spPr>
      </p:pic>
      <p:sp>
        <p:nvSpPr>
          <p:cNvPr id="87" name="日期占位符 3">
            <a:extLst>
              <a:ext uri="{FF2B5EF4-FFF2-40B4-BE49-F238E27FC236}">
                <a16:creationId xmlns:a16="http://schemas.microsoft.com/office/drawing/2014/main" id="{2BE459D5-20E0-4C57-A631-02F106493396}"/>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86019" name="页脚占位符 4">
            <a:extLst>
              <a:ext uri="{FF2B5EF4-FFF2-40B4-BE49-F238E27FC236}">
                <a16:creationId xmlns:a16="http://schemas.microsoft.com/office/drawing/2014/main" id="{8B8E45D6-6B4C-42D9-991A-FE5F0A440C3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00A1BE5-8056-4050-AE79-2F6C3A804B73}" type="slidenum">
              <a:rPr lang="en-US" altLang="zh-CN" smtClean="0">
                <a:latin typeface="Garamond" panose="02020404030301010803" pitchFamily="18" charset="0"/>
              </a:rPr>
              <a:pPr/>
              <a:t>94</a:t>
            </a:fld>
            <a:endParaRPr lang="en-US" altLang="zh-CN">
              <a:latin typeface="Garamond" panose="02020404030301010803" pitchFamily="18" charset="0"/>
            </a:endParaRPr>
          </a:p>
        </p:txBody>
      </p:sp>
      <p:sp>
        <p:nvSpPr>
          <p:cNvPr id="86020" name="Rectangle 2">
            <a:extLst>
              <a:ext uri="{FF2B5EF4-FFF2-40B4-BE49-F238E27FC236}">
                <a16:creationId xmlns:a16="http://schemas.microsoft.com/office/drawing/2014/main" id="{A922F153-F918-4D9D-8B28-2603B70FF371}"/>
              </a:ext>
            </a:extLst>
          </p:cNvPr>
          <p:cNvSpPr>
            <a:spLocks noGrp="1" noChangeArrowheads="1"/>
          </p:cNvSpPr>
          <p:nvPr>
            <p:ph type="title"/>
          </p:nvPr>
        </p:nvSpPr>
        <p:spPr/>
        <p:txBody>
          <a:bodyPr/>
          <a:lstStyle/>
          <a:p>
            <a:pPr eaLnBrk="1" hangingPunct="1"/>
            <a:r>
              <a:rPr lang="en-US" altLang="zh-CN"/>
              <a:t>3.5 </a:t>
            </a:r>
            <a:r>
              <a:rPr lang="zh-CN" altLang="en-US"/>
              <a:t>面向连接的传输 </a:t>
            </a:r>
            <a:r>
              <a:rPr lang="en-US" altLang="zh-CN"/>
              <a:t>: TCP</a:t>
            </a:r>
          </a:p>
        </p:txBody>
      </p:sp>
      <p:sp>
        <p:nvSpPr>
          <p:cNvPr id="86022" name="Rectangle 86">
            <a:extLst>
              <a:ext uri="{FF2B5EF4-FFF2-40B4-BE49-F238E27FC236}">
                <a16:creationId xmlns:a16="http://schemas.microsoft.com/office/drawing/2014/main" id="{61C91CF5-D6BF-47B1-A7DB-A0F88EA53A10}"/>
              </a:ext>
            </a:extLst>
          </p:cNvPr>
          <p:cNvSpPr>
            <a:spLocks noChangeArrowheads="1"/>
          </p:cNvSpPr>
          <p:nvPr/>
        </p:nvSpPr>
        <p:spPr bwMode="auto">
          <a:xfrm>
            <a:off x="2632427" y="3623205"/>
            <a:ext cx="742951" cy="431800"/>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6023" name="Text Box 87">
            <a:extLst>
              <a:ext uri="{FF2B5EF4-FFF2-40B4-BE49-F238E27FC236}">
                <a16:creationId xmlns:a16="http://schemas.microsoft.com/office/drawing/2014/main" id="{AA758EF8-F336-4F98-9BF4-C625EB1080EB}"/>
              </a:ext>
            </a:extLst>
          </p:cNvPr>
          <p:cNvSpPr txBox="1">
            <a:spLocks noChangeArrowheads="1"/>
          </p:cNvSpPr>
          <p:nvPr/>
        </p:nvSpPr>
        <p:spPr bwMode="auto">
          <a:xfrm>
            <a:off x="1955801" y="5132388"/>
            <a:ext cx="8461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rgbClr val="333399"/>
                </a:solidFill>
                <a:ea typeface="楷体" panose="02010609060101010101" pitchFamily="49" charset="-122"/>
                <a:cs typeface="Arial" panose="020B0604020202020204" pitchFamily="34" charset="0"/>
              </a:rPr>
              <a:t>首部长度</a:t>
            </a:r>
            <a:r>
              <a:rPr lang="en-US" altLang="zh-CN" sz="2400" dirty="0">
                <a:solidFill>
                  <a:srgbClr val="333399"/>
                </a:solidFill>
                <a:ea typeface="楷体" panose="02010609060101010101" pitchFamily="49" charset="-122"/>
                <a:cs typeface="Arial" panose="020B0604020202020204" pitchFamily="34" charset="0"/>
              </a:rPr>
              <a:t>——</a:t>
            </a:r>
            <a:r>
              <a:rPr lang="zh-CN" altLang="en-US" sz="2400" dirty="0">
                <a:solidFill>
                  <a:srgbClr val="333399"/>
                </a:solidFill>
                <a:ea typeface="楷体" panose="02010609060101010101" pitchFamily="49" charset="-122"/>
                <a:cs typeface="Arial" panose="020B0604020202020204" pitchFamily="34" charset="0"/>
              </a:rPr>
              <a:t>占 </a:t>
            </a:r>
            <a:r>
              <a:rPr lang="en-US" altLang="zh-CN" sz="2400" dirty="0">
                <a:solidFill>
                  <a:srgbClr val="333399"/>
                </a:solidFill>
                <a:ea typeface="楷体" panose="02010609060101010101" pitchFamily="49" charset="-122"/>
                <a:cs typeface="Arial" panose="020B0604020202020204" pitchFamily="34" charset="0"/>
              </a:rPr>
              <a:t>4 bit</a:t>
            </a:r>
            <a:r>
              <a:rPr lang="zh-CN" altLang="en-US" sz="2400" dirty="0">
                <a:solidFill>
                  <a:srgbClr val="333399"/>
                </a:solidFill>
                <a:ea typeface="楷体" panose="02010609060101010101" pitchFamily="49" charset="-122"/>
                <a:cs typeface="Arial" panose="020B0604020202020204" pitchFamily="34" charset="0"/>
              </a:rPr>
              <a:t>，它指示意</a:t>
            </a:r>
            <a:r>
              <a:rPr lang="en-US" altLang="zh-CN" sz="2400" dirty="0">
                <a:solidFill>
                  <a:srgbClr val="333399"/>
                </a:solidFill>
                <a:ea typeface="楷体" panose="02010609060101010101" pitchFamily="49" charset="-122"/>
                <a:cs typeface="Arial" panose="020B0604020202020204" pitchFamily="34" charset="0"/>
              </a:rPr>
              <a:t>32bit</a:t>
            </a:r>
            <a:r>
              <a:rPr lang="zh-CN" altLang="en-US" sz="2400" dirty="0">
                <a:solidFill>
                  <a:srgbClr val="333399"/>
                </a:solidFill>
                <a:ea typeface="楷体" panose="02010609060101010101" pitchFamily="49" charset="-122"/>
                <a:cs typeface="Arial" panose="020B0604020202020204" pitchFamily="34" charset="0"/>
              </a:rPr>
              <a:t>为单位的</a:t>
            </a:r>
            <a:r>
              <a:rPr lang="en-US" altLang="zh-CN" sz="2400" dirty="0">
                <a:solidFill>
                  <a:srgbClr val="333399"/>
                </a:solidFill>
                <a:ea typeface="楷体" panose="02010609060101010101" pitchFamily="49" charset="-122"/>
                <a:cs typeface="Arial" panose="020B0604020202020204" pitchFamily="34" charset="0"/>
              </a:rPr>
              <a:t>TCP</a:t>
            </a:r>
            <a:r>
              <a:rPr lang="zh-CN" altLang="en-US" sz="2400" dirty="0">
                <a:solidFill>
                  <a:srgbClr val="333399"/>
                </a:solidFill>
                <a:ea typeface="楷体" panose="02010609060101010101" pitchFamily="49" charset="-122"/>
                <a:cs typeface="Arial" panose="020B0604020202020204" pitchFamily="34" charset="0"/>
              </a:rPr>
              <a:t>首部长度。  </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A5F0F33-462E-166B-7C36-10BCE8967C39}"/>
              </a:ext>
            </a:extLst>
          </p:cNvPr>
          <p:cNvPicPr>
            <a:picLocks noChangeAspect="1"/>
          </p:cNvPicPr>
          <p:nvPr/>
        </p:nvPicPr>
        <p:blipFill>
          <a:blip r:embed="rId2"/>
          <a:stretch>
            <a:fillRect/>
          </a:stretch>
        </p:blipFill>
        <p:spPr>
          <a:xfrm>
            <a:off x="2112433" y="1541009"/>
            <a:ext cx="7967133" cy="3400879"/>
          </a:xfrm>
          <a:prstGeom prst="rect">
            <a:avLst/>
          </a:prstGeom>
        </p:spPr>
      </p:pic>
      <p:sp>
        <p:nvSpPr>
          <p:cNvPr id="87" name="日期占位符 3">
            <a:extLst>
              <a:ext uri="{FF2B5EF4-FFF2-40B4-BE49-F238E27FC236}">
                <a16:creationId xmlns:a16="http://schemas.microsoft.com/office/drawing/2014/main" id="{35C9E44E-9586-47B3-8DC0-4E7ED1BB247A}"/>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87043" name="页脚占位符 4">
            <a:extLst>
              <a:ext uri="{FF2B5EF4-FFF2-40B4-BE49-F238E27FC236}">
                <a16:creationId xmlns:a16="http://schemas.microsoft.com/office/drawing/2014/main" id="{15FDE4C4-F454-4B3D-9A22-08097488812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AD69072-E06A-4BA5-8320-7EBDC9593C0A}" type="slidenum">
              <a:rPr lang="en-US" altLang="zh-CN" smtClean="0">
                <a:latin typeface="Garamond" panose="02020404030301010803" pitchFamily="18" charset="0"/>
              </a:rPr>
              <a:pPr/>
              <a:t>95</a:t>
            </a:fld>
            <a:endParaRPr lang="en-US" altLang="zh-CN">
              <a:latin typeface="Garamond" panose="02020404030301010803" pitchFamily="18" charset="0"/>
            </a:endParaRPr>
          </a:p>
        </p:txBody>
      </p:sp>
      <p:sp>
        <p:nvSpPr>
          <p:cNvPr id="87044" name="Rectangle 2">
            <a:extLst>
              <a:ext uri="{FF2B5EF4-FFF2-40B4-BE49-F238E27FC236}">
                <a16:creationId xmlns:a16="http://schemas.microsoft.com/office/drawing/2014/main" id="{09FF35AD-A18E-4A10-821F-DAA269C89157}"/>
              </a:ext>
            </a:extLst>
          </p:cNvPr>
          <p:cNvSpPr>
            <a:spLocks noGrp="1" noChangeArrowheads="1"/>
          </p:cNvSpPr>
          <p:nvPr>
            <p:ph type="title"/>
          </p:nvPr>
        </p:nvSpPr>
        <p:spPr/>
        <p:txBody>
          <a:bodyPr/>
          <a:lstStyle/>
          <a:p>
            <a:pPr eaLnBrk="1" hangingPunct="1"/>
            <a:r>
              <a:rPr lang="en-US" altLang="zh-CN"/>
              <a:t>3.5 </a:t>
            </a:r>
            <a:r>
              <a:rPr lang="zh-CN" altLang="en-US"/>
              <a:t>面向连接的传输 </a:t>
            </a:r>
            <a:r>
              <a:rPr lang="en-US" altLang="zh-CN"/>
              <a:t>: TCP</a:t>
            </a:r>
          </a:p>
        </p:txBody>
      </p:sp>
      <p:sp>
        <p:nvSpPr>
          <p:cNvPr id="87046" name="Text Box 85">
            <a:extLst>
              <a:ext uri="{FF2B5EF4-FFF2-40B4-BE49-F238E27FC236}">
                <a16:creationId xmlns:a16="http://schemas.microsoft.com/office/drawing/2014/main" id="{21844309-6C53-46F6-99A9-E64731E15E61}"/>
              </a:ext>
            </a:extLst>
          </p:cNvPr>
          <p:cNvSpPr txBox="1">
            <a:spLocks noChangeArrowheads="1"/>
          </p:cNvSpPr>
          <p:nvPr/>
        </p:nvSpPr>
        <p:spPr bwMode="auto">
          <a:xfrm>
            <a:off x="2117725" y="5084763"/>
            <a:ext cx="79390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rgbClr val="333399"/>
                </a:solidFill>
                <a:ea typeface="楷体" panose="02010609060101010101" pitchFamily="49" charset="-122"/>
                <a:cs typeface="Arial" panose="020B0604020202020204" pitchFamily="34" charset="0"/>
              </a:rPr>
              <a:t>保留字段</a:t>
            </a:r>
            <a:r>
              <a:rPr lang="en-US" altLang="zh-CN" sz="2400" dirty="0">
                <a:solidFill>
                  <a:srgbClr val="333399"/>
                </a:solidFill>
                <a:ea typeface="楷体" panose="02010609060101010101" pitchFamily="49" charset="-122"/>
                <a:cs typeface="Arial" panose="020B0604020202020204" pitchFamily="34" charset="0"/>
              </a:rPr>
              <a:t>——</a:t>
            </a:r>
            <a:r>
              <a:rPr lang="zh-CN" altLang="en-US" sz="2400" dirty="0">
                <a:solidFill>
                  <a:srgbClr val="333399"/>
                </a:solidFill>
                <a:ea typeface="楷体" panose="02010609060101010101" pitchFamily="49" charset="-122"/>
                <a:cs typeface="Arial" panose="020B0604020202020204" pitchFamily="34" charset="0"/>
              </a:rPr>
              <a:t>占 </a:t>
            </a:r>
            <a:r>
              <a:rPr lang="en-US" altLang="zh-CN" sz="2400" dirty="0">
                <a:solidFill>
                  <a:srgbClr val="333399"/>
                </a:solidFill>
                <a:ea typeface="楷体" panose="02010609060101010101" pitchFamily="49" charset="-122"/>
                <a:cs typeface="Arial" panose="020B0604020202020204" pitchFamily="34" charset="0"/>
              </a:rPr>
              <a:t>6 bit</a:t>
            </a:r>
            <a:r>
              <a:rPr lang="zh-CN" altLang="en-US" sz="2400" dirty="0">
                <a:solidFill>
                  <a:srgbClr val="333399"/>
                </a:solidFill>
                <a:ea typeface="楷体" panose="02010609060101010101" pitchFamily="49" charset="-122"/>
                <a:cs typeface="Arial" panose="020B0604020202020204" pitchFamily="34" charset="0"/>
              </a:rPr>
              <a:t>，保留为今后使用，但目前应置为 </a:t>
            </a:r>
            <a:r>
              <a:rPr lang="en-US" altLang="zh-CN" sz="2400" dirty="0">
                <a:solidFill>
                  <a:srgbClr val="333399"/>
                </a:solidFill>
                <a:ea typeface="楷体" panose="02010609060101010101" pitchFamily="49" charset="-122"/>
                <a:cs typeface="Arial" panose="020B0604020202020204" pitchFamily="34" charset="0"/>
              </a:rPr>
              <a:t>0</a:t>
            </a:r>
            <a:r>
              <a:rPr lang="zh-CN" altLang="en-US" sz="2400" dirty="0">
                <a:solidFill>
                  <a:srgbClr val="333399"/>
                </a:solidFill>
                <a:ea typeface="楷体" panose="02010609060101010101" pitchFamily="49" charset="-122"/>
                <a:cs typeface="Arial" panose="020B0604020202020204" pitchFamily="34" charset="0"/>
              </a:rPr>
              <a:t>。 </a:t>
            </a:r>
          </a:p>
        </p:txBody>
      </p:sp>
      <p:sp>
        <p:nvSpPr>
          <p:cNvPr id="87047" name="Rectangle 86">
            <a:extLst>
              <a:ext uri="{FF2B5EF4-FFF2-40B4-BE49-F238E27FC236}">
                <a16:creationId xmlns:a16="http://schemas.microsoft.com/office/drawing/2014/main" id="{3F14AA63-DE97-43BB-9D1E-0B1D7222C693}"/>
              </a:ext>
            </a:extLst>
          </p:cNvPr>
          <p:cNvSpPr>
            <a:spLocks noChangeArrowheads="1"/>
          </p:cNvSpPr>
          <p:nvPr/>
        </p:nvSpPr>
        <p:spPr bwMode="auto">
          <a:xfrm>
            <a:off x="3350859" y="3623208"/>
            <a:ext cx="837319" cy="431800"/>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CC8535D-493F-6E8E-9EA7-EDCECCB29776}"/>
              </a:ext>
            </a:extLst>
          </p:cNvPr>
          <p:cNvPicPr>
            <a:picLocks noChangeAspect="1"/>
          </p:cNvPicPr>
          <p:nvPr/>
        </p:nvPicPr>
        <p:blipFill>
          <a:blip r:embed="rId2"/>
          <a:stretch>
            <a:fillRect/>
          </a:stretch>
        </p:blipFill>
        <p:spPr>
          <a:xfrm>
            <a:off x="2112433" y="1541009"/>
            <a:ext cx="7967133" cy="3400879"/>
          </a:xfrm>
          <a:prstGeom prst="rect">
            <a:avLst/>
          </a:prstGeom>
        </p:spPr>
      </p:pic>
      <p:sp>
        <p:nvSpPr>
          <p:cNvPr id="87" name="日期占位符 3">
            <a:extLst>
              <a:ext uri="{FF2B5EF4-FFF2-40B4-BE49-F238E27FC236}">
                <a16:creationId xmlns:a16="http://schemas.microsoft.com/office/drawing/2014/main" id="{F7E7D2E6-FB03-417B-8EC2-FF2B6BBDF8DE}"/>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88067" name="页脚占位符 4">
            <a:extLst>
              <a:ext uri="{FF2B5EF4-FFF2-40B4-BE49-F238E27FC236}">
                <a16:creationId xmlns:a16="http://schemas.microsoft.com/office/drawing/2014/main" id="{71694683-C3D0-4ED9-BDF1-A21E833EE117}"/>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F29D7-B2B3-4D0C-8B37-4523BE1044FA}" type="slidenum">
              <a:rPr lang="en-US" altLang="zh-CN" smtClean="0">
                <a:latin typeface="Garamond" panose="02020404030301010803" pitchFamily="18" charset="0"/>
              </a:rPr>
              <a:pPr/>
              <a:t>96</a:t>
            </a:fld>
            <a:endParaRPr lang="en-US" altLang="zh-CN">
              <a:latin typeface="Garamond" panose="02020404030301010803" pitchFamily="18" charset="0"/>
            </a:endParaRPr>
          </a:p>
        </p:txBody>
      </p:sp>
      <p:sp>
        <p:nvSpPr>
          <p:cNvPr id="88068" name="Rectangle 2">
            <a:extLst>
              <a:ext uri="{FF2B5EF4-FFF2-40B4-BE49-F238E27FC236}">
                <a16:creationId xmlns:a16="http://schemas.microsoft.com/office/drawing/2014/main" id="{F6EB104A-B974-4791-A01D-C2089CFC85D8}"/>
              </a:ext>
            </a:extLst>
          </p:cNvPr>
          <p:cNvSpPr>
            <a:spLocks noGrp="1" noChangeArrowheads="1"/>
          </p:cNvSpPr>
          <p:nvPr>
            <p:ph type="title"/>
          </p:nvPr>
        </p:nvSpPr>
        <p:spPr/>
        <p:txBody>
          <a:bodyPr/>
          <a:lstStyle/>
          <a:p>
            <a:pPr eaLnBrk="1" hangingPunct="1"/>
            <a:r>
              <a:rPr lang="en-US" altLang="zh-CN"/>
              <a:t>3.5 </a:t>
            </a:r>
            <a:r>
              <a:rPr lang="zh-CN" altLang="en-US"/>
              <a:t>面向连接的传输 </a:t>
            </a:r>
            <a:r>
              <a:rPr lang="en-US" altLang="zh-CN"/>
              <a:t>: TCP</a:t>
            </a:r>
          </a:p>
        </p:txBody>
      </p:sp>
      <p:sp>
        <p:nvSpPr>
          <p:cNvPr id="88070" name="Rectangle 85">
            <a:extLst>
              <a:ext uri="{FF2B5EF4-FFF2-40B4-BE49-F238E27FC236}">
                <a16:creationId xmlns:a16="http://schemas.microsoft.com/office/drawing/2014/main" id="{E051E08D-B88D-48F0-98B3-3070F68A381B}"/>
              </a:ext>
            </a:extLst>
          </p:cNvPr>
          <p:cNvSpPr>
            <a:spLocks noChangeArrowheads="1"/>
          </p:cNvSpPr>
          <p:nvPr/>
        </p:nvSpPr>
        <p:spPr bwMode="auto">
          <a:xfrm>
            <a:off x="4476924" y="3634497"/>
            <a:ext cx="215900" cy="431800"/>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8071" name="Text Box 86">
            <a:extLst>
              <a:ext uri="{FF2B5EF4-FFF2-40B4-BE49-F238E27FC236}">
                <a16:creationId xmlns:a16="http://schemas.microsoft.com/office/drawing/2014/main" id="{C0703F9E-B080-415F-8D8B-28FD5EF75F85}"/>
              </a:ext>
            </a:extLst>
          </p:cNvPr>
          <p:cNvSpPr txBox="1">
            <a:spLocks noChangeArrowheads="1"/>
          </p:cNvSpPr>
          <p:nvPr/>
        </p:nvSpPr>
        <p:spPr bwMode="auto">
          <a:xfrm>
            <a:off x="2117725" y="4868863"/>
            <a:ext cx="81549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rgbClr val="333399"/>
                </a:solidFill>
                <a:ea typeface="楷体" panose="02010609060101010101" pitchFamily="49" charset="-122"/>
                <a:cs typeface="Arial" panose="020B0604020202020204" pitchFamily="34" charset="0"/>
              </a:rPr>
              <a:t>紧急比特 </a:t>
            </a:r>
            <a:r>
              <a:rPr lang="en-US" altLang="zh-CN" sz="2400" dirty="0">
                <a:solidFill>
                  <a:srgbClr val="333399"/>
                </a:solidFill>
                <a:ea typeface="楷体" panose="02010609060101010101" pitchFamily="49" charset="-122"/>
                <a:cs typeface="Arial" panose="020B0604020202020204" pitchFamily="34" charset="0"/>
              </a:rPr>
              <a:t>URG —— </a:t>
            </a:r>
            <a:r>
              <a:rPr lang="zh-CN" altLang="en-US" sz="2400" dirty="0">
                <a:solidFill>
                  <a:srgbClr val="333399"/>
                </a:solidFill>
                <a:ea typeface="楷体" panose="02010609060101010101" pitchFamily="49" charset="-122"/>
                <a:cs typeface="Arial" panose="020B0604020202020204" pitchFamily="34" charset="0"/>
              </a:rPr>
              <a:t>当 </a:t>
            </a:r>
            <a:r>
              <a:rPr lang="en-US" altLang="zh-CN" sz="2400" dirty="0">
                <a:solidFill>
                  <a:srgbClr val="333399"/>
                </a:solidFill>
                <a:ea typeface="楷体" panose="02010609060101010101" pitchFamily="49" charset="-122"/>
                <a:cs typeface="Arial" panose="020B0604020202020204" pitchFamily="34" charset="0"/>
              </a:rPr>
              <a:t>URG </a:t>
            </a:r>
            <a:r>
              <a:rPr lang="en-US" altLang="zh-CN" sz="2400" dirty="0">
                <a:solidFill>
                  <a:srgbClr val="333399"/>
                </a:solidFill>
                <a:ea typeface="楷体" panose="02010609060101010101" pitchFamily="49" charset="-122"/>
                <a:cs typeface="Arial" panose="020B0604020202020204" pitchFamily="34" charset="0"/>
                <a:sym typeface="Symbol" panose="05050102010706020507" pitchFamily="18" charset="2"/>
              </a:rPr>
              <a:t></a:t>
            </a:r>
            <a:r>
              <a:rPr lang="en-US" altLang="zh-CN" sz="2400" dirty="0">
                <a:solidFill>
                  <a:srgbClr val="333399"/>
                </a:solidFill>
                <a:ea typeface="楷体" panose="02010609060101010101" pitchFamily="49" charset="-122"/>
                <a:cs typeface="Arial" panose="020B0604020202020204" pitchFamily="34" charset="0"/>
              </a:rPr>
              <a:t> 1 </a:t>
            </a:r>
            <a:r>
              <a:rPr lang="zh-CN" altLang="en-US" sz="2400" dirty="0">
                <a:solidFill>
                  <a:srgbClr val="333399"/>
                </a:solidFill>
                <a:ea typeface="楷体" panose="02010609060101010101" pitchFamily="49" charset="-122"/>
                <a:cs typeface="Arial" panose="020B0604020202020204" pitchFamily="34" charset="0"/>
              </a:rPr>
              <a:t>时，表明紧急指针字段有效。它告诉系统此报文段中有紧急数据，应尽快传送。（一般不使用）</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304A718-1A85-A697-AF27-0D298E6A035E}"/>
              </a:ext>
            </a:extLst>
          </p:cNvPr>
          <p:cNvPicPr>
            <a:picLocks noChangeAspect="1"/>
          </p:cNvPicPr>
          <p:nvPr/>
        </p:nvPicPr>
        <p:blipFill>
          <a:blip r:embed="rId2"/>
          <a:stretch>
            <a:fillRect/>
          </a:stretch>
        </p:blipFill>
        <p:spPr>
          <a:xfrm>
            <a:off x="2112433" y="1541009"/>
            <a:ext cx="7967133" cy="3400879"/>
          </a:xfrm>
          <a:prstGeom prst="rect">
            <a:avLst/>
          </a:prstGeom>
        </p:spPr>
      </p:pic>
      <p:sp>
        <p:nvSpPr>
          <p:cNvPr id="87" name="日期占位符 3">
            <a:extLst>
              <a:ext uri="{FF2B5EF4-FFF2-40B4-BE49-F238E27FC236}">
                <a16:creationId xmlns:a16="http://schemas.microsoft.com/office/drawing/2014/main" id="{F94EA1F0-897F-4C84-B51B-91FBC08AEF6E}"/>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89091" name="页脚占位符 4">
            <a:extLst>
              <a:ext uri="{FF2B5EF4-FFF2-40B4-BE49-F238E27FC236}">
                <a16:creationId xmlns:a16="http://schemas.microsoft.com/office/drawing/2014/main" id="{3128F579-FF18-455B-A025-F90AC00CFD27}"/>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D4C6382-E48D-4A99-9E34-8975DE273E5F}" type="slidenum">
              <a:rPr lang="en-US" altLang="zh-CN" smtClean="0">
                <a:latin typeface="Garamond" panose="02020404030301010803" pitchFamily="18" charset="0"/>
              </a:rPr>
              <a:pPr/>
              <a:t>97</a:t>
            </a:fld>
            <a:endParaRPr lang="en-US" altLang="zh-CN">
              <a:latin typeface="Garamond" panose="02020404030301010803" pitchFamily="18" charset="0"/>
            </a:endParaRPr>
          </a:p>
        </p:txBody>
      </p:sp>
      <p:sp>
        <p:nvSpPr>
          <p:cNvPr id="89092" name="Rectangle 2">
            <a:extLst>
              <a:ext uri="{FF2B5EF4-FFF2-40B4-BE49-F238E27FC236}">
                <a16:creationId xmlns:a16="http://schemas.microsoft.com/office/drawing/2014/main" id="{88A90541-D909-417D-AFEE-7997C6CF57ED}"/>
              </a:ext>
            </a:extLst>
          </p:cNvPr>
          <p:cNvSpPr>
            <a:spLocks noGrp="1" noChangeArrowheads="1"/>
          </p:cNvSpPr>
          <p:nvPr>
            <p:ph type="title"/>
          </p:nvPr>
        </p:nvSpPr>
        <p:spPr/>
        <p:txBody>
          <a:bodyPr/>
          <a:lstStyle/>
          <a:p>
            <a:pPr eaLnBrk="1" hangingPunct="1"/>
            <a:r>
              <a:rPr lang="en-US" altLang="zh-CN"/>
              <a:t>3.5 </a:t>
            </a:r>
            <a:r>
              <a:rPr lang="zh-CN" altLang="en-US"/>
              <a:t>面向连接的传输 </a:t>
            </a:r>
            <a:r>
              <a:rPr lang="en-US" altLang="zh-CN"/>
              <a:t>: TCP</a:t>
            </a:r>
          </a:p>
        </p:txBody>
      </p:sp>
      <p:sp>
        <p:nvSpPr>
          <p:cNvPr id="89094" name="Rectangle 85">
            <a:extLst>
              <a:ext uri="{FF2B5EF4-FFF2-40B4-BE49-F238E27FC236}">
                <a16:creationId xmlns:a16="http://schemas.microsoft.com/office/drawing/2014/main" id="{EC553CC9-22AA-4229-81B2-1DEB89289354}"/>
              </a:ext>
            </a:extLst>
          </p:cNvPr>
          <p:cNvSpPr>
            <a:spLocks noChangeArrowheads="1"/>
          </p:cNvSpPr>
          <p:nvPr/>
        </p:nvSpPr>
        <p:spPr bwMode="auto">
          <a:xfrm>
            <a:off x="4681538" y="3614297"/>
            <a:ext cx="215900" cy="431800"/>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9095" name="Text Box 86">
            <a:extLst>
              <a:ext uri="{FF2B5EF4-FFF2-40B4-BE49-F238E27FC236}">
                <a16:creationId xmlns:a16="http://schemas.microsoft.com/office/drawing/2014/main" id="{53414DD7-A67F-45B0-B61B-F28CC6967A09}"/>
              </a:ext>
            </a:extLst>
          </p:cNvPr>
          <p:cNvSpPr txBox="1">
            <a:spLocks noChangeArrowheads="1"/>
          </p:cNvSpPr>
          <p:nvPr/>
        </p:nvSpPr>
        <p:spPr bwMode="auto">
          <a:xfrm>
            <a:off x="2117725" y="5084763"/>
            <a:ext cx="79390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rgbClr val="333399"/>
                </a:solidFill>
                <a:ea typeface="楷体" panose="02010609060101010101" pitchFamily="49" charset="-122"/>
                <a:cs typeface="Arial" panose="020B0604020202020204" pitchFamily="34" charset="0"/>
              </a:rPr>
              <a:t>确认比特 </a:t>
            </a:r>
            <a:r>
              <a:rPr lang="en-US" altLang="zh-CN" sz="2400" dirty="0">
                <a:solidFill>
                  <a:srgbClr val="333399"/>
                </a:solidFill>
                <a:ea typeface="楷体" panose="02010609060101010101" pitchFamily="49" charset="-122"/>
                <a:cs typeface="Arial" panose="020B0604020202020204" pitchFamily="34" charset="0"/>
              </a:rPr>
              <a:t>ACK —— </a:t>
            </a:r>
            <a:r>
              <a:rPr lang="zh-CN" altLang="en-US" sz="2400" dirty="0">
                <a:solidFill>
                  <a:srgbClr val="333399"/>
                </a:solidFill>
                <a:ea typeface="楷体" panose="02010609060101010101" pitchFamily="49" charset="-122"/>
                <a:cs typeface="Arial" panose="020B0604020202020204" pitchFamily="34" charset="0"/>
              </a:rPr>
              <a:t>只有当 </a:t>
            </a:r>
            <a:r>
              <a:rPr lang="en-US" altLang="zh-CN" sz="2400" dirty="0">
                <a:solidFill>
                  <a:srgbClr val="333399"/>
                </a:solidFill>
                <a:ea typeface="楷体" panose="02010609060101010101" pitchFamily="49" charset="-122"/>
                <a:cs typeface="Arial" panose="020B0604020202020204" pitchFamily="34" charset="0"/>
              </a:rPr>
              <a:t>ACK </a:t>
            </a:r>
            <a:r>
              <a:rPr lang="en-US" altLang="zh-CN" sz="2400" dirty="0">
                <a:solidFill>
                  <a:srgbClr val="333399"/>
                </a:solidFill>
                <a:ea typeface="楷体" panose="02010609060101010101" pitchFamily="49" charset="-122"/>
                <a:cs typeface="Arial" panose="020B0604020202020204" pitchFamily="34" charset="0"/>
                <a:sym typeface="Symbol" panose="05050102010706020507" pitchFamily="18" charset="2"/>
              </a:rPr>
              <a:t></a:t>
            </a:r>
            <a:r>
              <a:rPr lang="en-US" altLang="zh-CN" sz="2400" dirty="0">
                <a:solidFill>
                  <a:srgbClr val="333399"/>
                </a:solidFill>
                <a:ea typeface="楷体" panose="02010609060101010101" pitchFamily="49" charset="-122"/>
                <a:cs typeface="Arial" panose="020B0604020202020204" pitchFamily="34" charset="0"/>
              </a:rPr>
              <a:t> 1 </a:t>
            </a:r>
            <a:r>
              <a:rPr lang="zh-CN" altLang="en-US" sz="2400" dirty="0">
                <a:solidFill>
                  <a:srgbClr val="333399"/>
                </a:solidFill>
                <a:ea typeface="楷体" panose="02010609060101010101" pitchFamily="49" charset="-122"/>
                <a:cs typeface="Arial" panose="020B0604020202020204" pitchFamily="34" charset="0"/>
              </a:rPr>
              <a:t>时确认号字段才有效。当 </a:t>
            </a:r>
            <a:r>
              <a:rPr lang="en-US" altLang="zh-CN" sz="2400" dirty="0">
                <a:solidFill>
                  <a:srgbClr val="333399"/>
                </a:solidFill>
                <a:ea typeface="楷体" panose="02010609060101010101" pitchFamily="49" charset="-122"/>
                <a:cs typeface="Arial" panose="020B0604020202020204" pitchFamily="34" charset="0"/>
              </a:rPr>
              <a:t>ACK </a:t>
            </a:r>
            <a:r>
              <a:rPr lang="en-US" altLang="zh-CN" sz="2400" dirty="0">
                <a:solidFill>
                  <a:srgbClr val="333399"/>
                </a:solidFill>
                <a:ea typeface="楷体" panose="02010609060101010101" pitchFamily="49" charset="-122"/>
                <a:cs typeface="Arial" panose="020B0604020202020204" pitchFamily="34" charset="0"/>
                <a:sym typeface="Symbol" panose="05050102010706020507" pitchFamily="18" charset="2"/>
              </a:rPr>
              <a:t></a:t>
            </a:r>
            <a:r>
              <a:rPr lang="en-US" altLang="zh-CN" sz="2400" dirty="0">
                <a:solidFill>
                  <a:srgbClr val="333399"/>
                </a:solidFill>
                <a:ea typeface="楷体" panose="02010609060101010101" pitchFamily="49" charset="-122"/>
                <a:cs typeface="Arial" panose="020B0604020202020204" pitchFamily="34" charset="0"/>
              </a:rPr>
              <a:t> 0 </a:t>
            </a:r>
            <a:r>
              <a:rPr lang="zh-CN" altLang="en-US" sz="2400" dirty="0">
                <a:solidFill>
                  <a:srgbClr val="333399"/>
                </a:solidFill>
                <a:ea typeface="楷体" panose="02010609060101010101" pitchFamily="49" charset="-122"/>
                <a:cs typeface="Arial" panose="020B0604020202020204" pitchFamily="34" charset="0"/>
              </a:rPr>
              <a:t>时，确认号无效。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A85613B-B43E-0B10-3A5E-F5494A1125E9}"/>
              </a:ext>
            </a:extLst>
          </p:cNvPr>
          <p:cNvPicPr>
            <a:picLocks noChangeAspect="1"/>
          </p:cNvPicPr>
          <p:nvPr/>
        </p:nvPicPr>
        <p:blipFill>
          <a:blip r:embed="rId2"/>
          <a:stretch>
            <a:fillRect/>
          </a:stretch>
        </p:blipFill>
        <p:spPr>
          <a:xfrm>
            <a:off x="2112433" y="1541009"/>
            <a:ext cx="7967133" cy="3400879"/>
          </a:xfrm>
          <a:prstGeom prst="rect">
            <a:avLst/>
          </a:prstGeom>
        </p:spPr>
      </p:pic>
      <p:sp>
        <p:nvSpPr>
          <p:cNvPr id="87" name="日期占位符 3">
            <a:extLst>
              <a:ext uri="{FF2B5EF4-FFF2-40B4-BE49-F238E27FC236}">
                <a16:creationId xmlns:a16="http://schemas.microsoft.com/office/drawing/2014/main" id="{08D46B78-0FEA-4D4F-A184-23BFA2159FAA}"/>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90115" name="页脚占位符 4">
            <a:extLst>
              <a:ext uri="{FF2B5EF4-FFF2-40B4-BE49-F238E27FC236}">
                <a16:creationId xmlns:a16="http://schemas.microsoft.com/office/drawing/2014/main" id="{1352A877-46F0-4F58-A6FE-39E736646505}"/>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A6CA3C1-C3ED-4CC7-8134-F4F6712C7CAC}" type="slidenum">
              <a:rPr lang="en-US" altLang="zh-CN" smtClean="0">
                <a:latin typeface="Garamond" panose="02020404030301010803" pitchFamily="18" charset="0"/>
              </a:rPr>
              <a:pPr/>
              <a:t>98</a:t>
            </a:fld>
            <a:endParaRPr lang="en-US" altLang="zh-CN">
              <a:latin typeface="Garamond" panose="02020404030301010803" pitchFamily="18" charset="0"/>
            </a:endParaRPr>
          </a:p>
        </p:txBody>
      </p:sp>
      <p:sp>
        <p:nvSpPr>
          <p:cNvPr id="90116" name="Rectangle 2">
            <a:extLst>
              <a:ext uri="{FF2B5EF4-FFF2-40B4-BE49-F238E27FC236}">
                <a16:creationId xmlns:a16="http://schemas.microsoft.com/office/drawing/2014/main" id="{F5CA29CE-FED5-4EAE-8979-22547201A8AC}"/>
              </a:ext>
            </a:extLst>
          </p:cNvPr>
          <p:cNvSpPr>
            <a:spLocks noGrp="1" noChangeArrowheads="1"/>
          </p:cNvSpPr>
          <p:nvPr>
            <p:ph type="title"/>
          </p:nvPr>
        </p:nvSpPr>
        <p:spPr/>
        <p:txBody>
          <a:bodyPr/>
          <a:lstStyle/>
          <a:p>
            <a:pPr eaLnBrk="1" hangingPunct="1"/>
            <a:r>
              <a:rPr lang="en-US" altLang="zh-CN"/>
              <a:t>3.5 </a:t>
            </a:r>
            <a:r>
              <a:rPr lang="zh-CN" altLang="en-US"/>
              <a:t>面向连接的传输 </a:t>
            </a:r>
            <a:r>
              <a:rPr lang="en-US" altLang="zh-CN"/>
              <a:t>: TCP</a:t>
            </a:r>
          </a:p>
        </p:txBody>
      </p:sp>
      <p:sp>
        <p:nvSpPr>
          <p:cNvPr id="90118" name="Rectangle 85">
            <a:extLst>
              <a:ext uri="{FF2B5EF4-FFF2-40B4-BE49-F238E27FC236}">
                <a16:creationId xmlns:a16="http://schemas.microsoft.com/office/drawing/2014/main" id="{0CD10571-FEE0-489C-B98E-70C0186DCFC9}"/>
              </a:ext>
            </a:extLst>
          </p:cNvPr>
          <p:cNvSpPr>
            <a:spLocks noChangeArrowheads="1"/>
          </p:cNvSpPr>
          <p:nvPr/>
        </p:nvSpPr>
        <p:spPr bwMode="auto">
          <a:xfrm>
            <a:off x="4863571" y="3633221"/>
            <a:ext cx="215900" cy="431800"/>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90119" name="Text Box 86">
            <a:extLst>
              <a:ext uri="{FF2B5EF4-FFF2-40B4-BE49-F238E27FC236}">
                <a16:creationId xmlns:a16="http://schemas.microsoft.com/office/drawing/2014/main" id="{13ABE48C-25F6-4963-A150-905F094BFC02}"/>
              </a:ext>
            </a:extLst>
          </p:cNvPr>
          <p:cNvSpPr txBox="1">
            <a:spLocks noChangeArrowheads="1"/>
          </p:cNvSpPr>
          <p:nvPr/>
        </p:nvSpPr>
        <p:spPr bwMode="auto">
          <a:xfrm>
            <a:off x="1917700" y="4868863"/>
            <a:ext cx="86423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rgbClr val="333399"/>
                </a:solidFill>
                <a:ea typeface="楷体" panose="02010609060101010101" pitchFamily="49" charset="-122"/>
                <a:cs typeface="Arial" panose="020B0604020202020204" pitchFamily="34" charset="0"/>
              </a:rPr>
              <a:t>推送比特 </a:t>
            </a:r>
            <a:r>
              <a:rPr lang="en-US" altLang="zh-CN" sz="2400" dirty="0">
                <a:solidFill>
                  <a:srgbClr val="333399"/>
                </a:solidFill>
                <a:ea typeface="楷体" panose="02010609060101010101" pitchFamily="49" charset="-122"/>
                <a:cs typeface="Arial" panose="020B0604020202020204" pitchFamily="34" charset="0"/>
              </a:rPr>
              <a:t>PSH (</a:t>
            </a:r>
            <a:r>
              <a:rPr lang="en-US" altLang="zh-CN" sz="2400" dirty="0" err="1">
                <a:solidFill>
                  <a:srgbClr val="333399"/>
                </a:solidFill>
                <a:ea typeface="楷体" panose="02010609060101010101" pitchFamily="49" charset="-122"/>
                <a:cs typeface="Arial" panose="020B0604020202020204" pitchFamily="34" charset="0"/>
              </a:rPr>
              <a:t>PuSH</a:t>
            </a:r>
            <a:r>
              <a:rPr lang="en-US" altLang="zh-CN" sz="2400" dirty="0">
                <a:solidFill>
                  <a:srgbClr val="333399"/>
                </a:solidFill>
                <a:ea typeface="楷体" panose="02010609060101010101" pitchFamily="49" charset="-122"/>
                <a:cs typeface="Arial" panose="020B0604020202020204" pitchFamily="34" charset="0"/>
              </a:rPr>
              <a:t>) —— </a:t>
            </a:r>
            <a:r>
              <a:rPr lang="zh-CN" altLang="en-US" sz="2400" dirty="0">
                <a:solidFill>
                  <a:srgbClr val="333399"/>
                </a:solidFill>
                <a:ea typeface="楷体" panose="02010609060101010101" pitchFamily="49" charset="-122"/>
                <a:cs typeface="Arial" panose="020B0604020202020204" pitchFamily="34" charset="0"/>
              </a:rPr>
              <a:t>接收 </a:t>
            </a:r>
            <a:r>
              <a:rPr lang="en-US" altLang="zh-CN" sz="2400" dirty="0">
                <a:solidFill>
                  <a:srgbClr val="333399"/>
                </a:solidFill>
                <a:ea typeface="楷体" panose="02010609060101010101" pitchFamily="49" charset="-122"/>
                <a:cs typeface="Arial" panose="020B0604020202020204" pitchFamily="34" charset="0"/>
              </a:rPr>
              <a:t>TCP </a:t>
            </a:r>
            <a:r>
              <a:rPr lang="zh-CN" altLang="en-US" sz="2400" dirty="0">
                <a:solidFill>
                  <a:srgbClr val="333399"/>
                </a:solidFill>
                <a:ea typeface="楷体" panose="02010609060101010101" pitchFamily="49" charset="-122"/>
                <a:cs typeface="Arial" panose="020B0604020202020204" pitchFamily="34" charset="0"/>
              </a:rPr>
              <a:t>收到推送比特置 </a:t>
            </a:r>
            <a:r>
              <a:rPr lang="en-US" altLang="zh-CN" sz="2400" dirty="0">
                <a:solidFill>
                  <a:srgbClr val="333399"/>
                </a:solidFill>
                <a:ea typeface="楷体" panose="02010609060101010101" pitchFamily="49" charset="-122"/>
                <a:cs typeface="Arial" panose="020B0604020202020204" pitchFamily="34" charset="0"/>
              </a:rPr>
              <a:t>1 </a:t>
            </a:r>
            <a:r>
              <a:rPr lang="zh-CN" altLang="en-US" sz="2400" dirty="0">
                <a:solidFill>
                  <a:srgbClr val="333399"/>
                </a:solidFill>
                <a:ea typeface="楷体" panose="02010609060101010101" pitchFamily="49" charset="-122"/>
                <a:cs typeface="Arial" panose="020B0604020202020204" pitchFamily="34" charset="0"/>
              </a:rPr>
              <a:t>的报文段，就尽快地交付给接收应用进程，而不再等到整个缓存都填满了后再向上交付。  </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C13B906-9F9A-8DAE-36BF-2DC0EA9B0F8D}"/>
              </a:ext>
            </a:extLst>
          </p:cNvPr>
          <p:cNvPicPr>
            <a:picLocks noChangeAspect="1"/>
          </p:cNvPicPr>
          <p:nvPr/>
        </p:nvPicPr>
        <p:blipFill>
          <a:blip r:embed="rId2"/>
          <a:stretch>
            <a:fillRect/>
          </a:stretch>
        </p:blipFill>
        <p:spPr>
          <a:xfrm>
            <a:off x="2112433" y="1541009"/>
            <a:ext cx="7967133" cy="3400879"/>
          </a:xfrm>
          <a:prstGeom prst="rect">
            <a:avLst/>
          </a:prstGeom>
        </p:spPr>
      </p:pic>
      <p:sp>
        <p:nvSpPr>
          <p:cNvPr id="87" name="日期占位符 3">
            <a:extLst>
              <a:ext uri="{FF2B5EF4-FFF2-40B4-BE49-F238E27FC236}">
                <a16:creationId xmlns:a16="http://schemas.microsoft.com/office/drawing/2014/main" id="{2601DDAF-5ED3-42B0-BDB9-DDED93918510}"/>
              </a:ext>
            </a:extLst>
          </p:cNvPr>
          <p:cNvSpPr>
            <a:spLocks noGrp="1"/>
          </p:cNvSpPr>
          <p:nvPr>
            <p:ph type="dt" sz="quarter" idx="10"/>
          </p:nvPr>
        </p:nvSpPr>
        <p:spPr/>
        <p:txBody>
          <a:bodyPr/>
          <a:lstStyle/>
          <a:p>
            <a:pPr>
              <a:defRPr/>
            </a:pPr>
            <a:fld id="{5335521E-5D62-4AB1-898B-066A5FB76C63}" type="datetime2">
              <a:rPr lang="zh-CN" altLang="en-US"/>
              <a:pPr>
                <a:defRPr/>
              </a:pPr>
              <a:t>2024年11月30日</a:t>
            </a:fld>
            <a:endParaRPr lang="zh-CN" altLang="zh-CN"/>
          </a:p>
        </p:txBody>
      </p:sp>
      <p:sp>
        <p:nvSpPr>
          <p:cNvPr id="91139" name="页脚占位符 4">
            <a:extLst>
              <a:ext uri="{FF2B5EF4-FFF2-40B4-BE49-F238E27FC236}">
                <a16:creationId xmlns:a16="http://schemas.microsoft.com/office/drawing/2014/main" id="{AE3504D4-F9EE-49C0-8AC3-284153D5441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06210B0-117B-44AF-AE03-C0BC0DFCD7D1}" type="slidenum">
              <a:rPr lang="en-US" altLang="zh-CN" smtClean="0">
                <a:latin typeface="Garamond" panose="02020404030301010803" pitchFamily="18" charset="0"/>
              </a:rPr>
              <a:pPr/>
              <a:t>99</a:t>
            </a:fld>
            <a:endParaRPr lang="en-US" altLang="zh-CN">
              <a:latin typeface="Garamond" panose="02020404030301010803" pitchFamily="18" charset="0"/>
            </a:endParaRPr>
          </a:p>
        </p:txBody>
      </p:sp>
      <p:sp>
        <p:nvSpPr>
          <p:cNvPr id="91140" name="Rectangle 2">
            <a:extLst>
              <a:ext uri="{FF2B5EF4-FFF2-40B4-BE49-F238E27FC236}">
                <a16:creationId xmlns:a16="http://schemas.microsoft.com/office/drawing/2014/main" id="{58C170FC-C8DA-4DA5-A339-0F0F2108618B}"/>
              </a:ext>
            </a:extLst>
          </p:cNvPr>
          <p:cNvSpPr>
            <a:spLocks noGrp="1" noChangeArrowheads="1"/>
          </p:cNvSpPr>
          <p:nvPr>
            <p:ph type="title"/>
          </p:nvPr>
        </p:nvSpPr>
        <p:spPr/>
        <p:txBody>
          <a:bodyPr/>
          <a:lstStyle/>
          <a:p>
            <a:pPr eaLnBrk="1" hangingPunct="1"/>
            <a:r>
              <a:rPr lang="en-US" altLang="zh-CN"/>
              <a:t>3.5 </a:t>
            </a:r>
            <a:r>
              <a:rPr lang="zh-CN" altLang="en-US"/>
              <a:t>面向连接的传输 </a:t>
            </a:r>
            <a:r>
              <a:rPr lang="en-US" altLang="zh-CN"/>
              <a:t>: TCP</a:t>
            </a:r>
          </a:p>
        </p:txBody>
      </p:sp>
      <p:sp>
        <p:nvSpPr>
          <p:cNvPr id="91142" name="Rectangle 85">
            <a:extLst>
              <a:ext uri="{FF2B5EF4-FFF2-40B4-BE49-F238E27FC236}">
                <a16:creationId xmlns:a16="http://schemas.microsoft.com/office/drawing/2014/main" id="{57D5C97E-5AC2-4AF0-8137-52E8AB7D346F}"/>
              </a:ext>
            </a:extLst>
          </p:cNvPr>
          <p:cNvSpPr>
            <a:spLocks noChangeArrowheads="1"/>
          </p:cNvSpPr>
          <p:nvPr/>
        </p:nvSpPr>
        <p:spPr bwMode="auto">
          <a:xfrm>
            <a:off x="5068182" y="3633221"/>
            <a:ext cx="215900" cy="431800"/>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91143" name="Text Box 86">
            <a:extLst>
              <a:ext uri="{FF2B5EF4-FFF2-40B4-BE49-F238E27FC236}">
                <a16:creationId xmlns:a16="http://schemas.microsoft.com/office/drawing/2014/main" id="{3E211FCA-1ACA-47A5-AC28-087FAB81522C}"/>
              </a:ext>
            </a:extLst>
          </p:cNvPr>
          <p:cNvSpPr txBox="1">
            <a:spLocks noChangeArrowheads="1"/>
          </p:cNvSpPr>
          <p:nvPr/>
        </p:nvSpPr>
        <p:spPr bwMode="auto">
          <a:xfrm>
            <a:off x="1919288" y="4868863"/>
            <a:ext cx="87487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rgbClr val="333399"/>
                </a:solidFill>
                <a:ea typeface="楷体" panose="02010609060101010101" pitchFamily="49" charset="-122"/>
                <a:cs typeface="Arial" panose="020B0604020202020204" pitchFamily="34" charset="0"/>
              </a:rPr>
              <a:t>复位比特 </a:t>
            </a:r>
            <a:r>
              <a:rPr lang="en-US" altLang="zh-CN" sz="2400" dirty="0">
                <a:solidFill>
                  <a:srgbClr val="333399"/>
                </a:solidFill>
                <a:ea typeface="楷体" panose="02010609060101010101" pitchFamily="49" charset="-122"/>
                <a:cs typeface="Arial" panose="020B0604020202020204" pitchFamily="34" charset="0"/>
              </a:rPr>
              <a:t>RST (</a:t>
            </a:r>
            <a:r>
              <a:rPr lang="en-US" altLang="zh-CN" sz="2400" dirty="0" err="1">
                <a:solidFill>
                  <a:srgbClr val="333399"/>
                </a:solidFill>
                <a:ea typeface="楷体" panose="02010609060101010101" pitchFamily="49" charset="-122"/>
                <a:cs typeface="Arial" panose="020B0604020202020204" pitchFamily="34" charset="0"/>
              </a:rPr>
              <a:t>ReSeT</a:t>
            </a:r>
            <a:r>
              <a:rPr lang="en-US" altLang="zh-CN" sz="2400" dirty="0">
                <a:solidFill>
                  <a:srgbClr val="333399"/>
                </a:solidFill>
                <a:ea typeface="楷体" panose="02010609060101010101" pitchFamily="49" charset="-122"/>
                <a:cs typeface="Arial" panose="020B0604020202020204" pitchFamily="34" charset="0"/>
              </a:rPr>
              <a:t>) —— </a:t>
            </a:r>
            <a:r>
              <a:rPr lang="zh-CN" altLang="en-US" sz="2400" dirty="0">
                <a:solidFill>
                  <a:srgbClr val="333399"/>
                </a:solidFill>
                <a:ea typeface="楷体" panose="02010609060101010101" pitchFamily="49" charset="-122"/>
                <a:cs typeface="Arial" panose="020B0604020202020204" pitchFamily="34" charset="0"/>
              </a:rPr>
              <a:t>当 </a:t>
            </a:r>
            <a:r>
              <a:rPr lang="en-US" altLang="zh-CN" sz="2400" dirty="0">
                <a:solidFill>
                  <a:srgbClr val="333399"/>
                </a:solidFill>
                <a:ea typeface="楷体" panose="02010609060101010101" pitchFamily="49" charset="-122"/>
                <a:cs typeface="Arial" panose="020B0604020202020204" pitchFamily="34" charset="0"/>
              </a:rPr>
              <a:t>RST </a:t>
            </a:r>
            <a:r>
              <a:rPr lang="en-US" altLang="zh-CN" sz="2400" dirty="0">
                <a:solidFill>
                  <a:srgbClr val="333399"/>
                </a:solidFill>
                <a:ea typeface="楷体" panose="02010609060101010101" pitchFamily="49" charset="-122"/>
                <a:cs typeface="Arial" panose="020B0604020202020204" pitchFamily="34" charset="0"/>
                <a:sym typeface="Symbol" panose="05050102010706020507" pitchFamily="18" charset="2"/>
              </a:rPr>
              <a:t></a:t>
            </a:r>
            <a:r>
              <a:rPr lang="en-US" altLang="zh-CN" sz="2400" dirty="0">
                <a:solidFill>
                  <a:srgbClr val="333399"/>
                </a:solidFill>
                <a:ea typeface="楷体" panose="02010609060101010101" pitchFamily="49" charset="-122"/>
                <a:cs typeface="Arial" panose="020B0604020202020204" pitchFamily="34" charset="0"/>
              </a:rPr>
              <a:t> 1 </a:t>
            </a:r>
            <a:r>
              <a:rPr lang="zh-CN" altLang="en-US" sz="2400" dirty="0">
                <a:solidFill>
                  <a:srgbClr val="333399"/>
                </a:solidFill>
                <a:ea typeface="楷体" panose="02010609060101010101" pitchFamily="49" charset="-122"/>
                <a:cs typeface="Arial" panose="020B0604020202020204" pitchFamily="34" charset="0"/>
              </a:rPr>
              <a:t>时，表明 </a:t>
            </a:r>
            <a:r>
              <a:rPr lang="en-US" altLang="zh-CN" sz="2400" dirty="0">
                <a:solidFill>
                  <a:srgbClr val="333399"/>
                </a:solidFill>
                <a:ea typeface="楷体" panose="02010609060101010101" pitchFamily="49" charset="-122"/>
                <a:cs typeface="Arial" panose="020B0604020202020204" pitchFamily="34" charset="0"/>
              </a:rPr>
              <a:t>TCP </a:t>
            </a:r>
            <a:r>
              <a:rPr lang="zh-CN" altLang="en-US" sz="2400" dirty="0">
                <a:solidFill>
                  <a:srgbClr val="333399"/>
                </a:solidFill>
                <a:ea typeface="楷体" panose="02010609060101010101" pitchFamily="49" charset="-122"/>
                <a:cs typeface="Arial" panose="020B0604020202020204" pitchFamily="34" charset="0"/>
              </a:rPr>
              <a:t>连接中出现严重差错（如由于主机崩溃或其他原因），必须释放连接，然后再重新建立运输连接。</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60c8366e-bec8-48ee-a7d9-88696c66968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4238</TotalTime>
  <Words>16803</Words>
  <Application>Microsoft Office PowerPoint</Application>
  <PresentationFormat>宽屏</PresentationFormat>
  <Paragraphs>3004</Paragraphs>
  <Slides>188</Slides>
  <Notes>80</Notes>
  <HiddenSlides>1</HiddenSlides>
  <MMClips>0</MMClips>
  <ScaleCrop>false</ScaleCrop>
  <HeadingPairs>
    <vt:vector size="8" baseType="variant">
      <vt:variant>
        <vt:lpstr>已用的字体</vt:lpstr>
      </vt:variant>
      <vt:variant>
        <vt:i4>21</vt:i4>
      </vt:variant>
      <vt:variant>
        <vt:lpstr>主题</vt:lpstr>
      </vt:variant>
      <vt:variant>
        <vt:i4>2</vt:i4>
      </vt:variant>
      <vt:variant>
        <vt:lpstr>嵌入 OLE 服务器</vt:lpstr>
      </vt:variant>
      <vt:variant>
        <vt:i4>4</vt:i4>
      </vt:variant>
      <vt:variant>
        <vt:lpstr>幻灯片标题</vt:lpstr>
      </vt:variant>
      <vt:variant>
        <vt:i4>188</vt:i4>
      </vt:variant>
    </vt:vector>
  </HeadingPairs>
  <TitlesOfParts>
    <vt:vector size="215" baseType="lpstr">
      <vt:lpstr>Courier</vt:lpstr>
      <vt:lpstr>等线</vt:lpstr>
      <vt:lpstr>等线 Light</vt:lpstr>
      <vt:lpstr>华文仿宋</vt:lpstr>
      <vt:lpstr>华文楷体</vt:lpstr>
      <vt:lpstr>楷体</vt:lpstr>
      <vt:lpstr>思源黑体 CN Medium</vt:lpstr>
      <vt:lpstr>思源黑体 CN Normal</vt:lpstr>
      <vt:lpstr>宋体</vt:lpstr>
      <vt:lpstr>微软雅黑</vt:lpstr>
      <vt:lpstr>造字工房朗倩（非商用）常规体</vt:lpstr>
      <vt:lpstr>造字工房朗倩（非商用）细体</vt:lpstr>
      <vt:lpstr>Arial</vt:lpstr>
      <vt:lpstr>Calibri</vt:lpstr>
      <vt:lpstr>Cambria Math</vt:lpstr>
      <vt:lpstr>Comic Sans MS</vt:lpstr>
      <vt:lpstr>Garamond</vt:lpstr>
      <vt:lpstr>Symbol</vt:lpstr>
      <vt:lpstr>Tahoma</vt:lpstr>
      <vt:lpstr>Times New Roman</vt:lpstr>
      <vt:lpstr>Wingdings</vt:lpstr>
      <vt:lpstr>Office 主题​​</vt:lpstr>
      <vt:lpstr>1_Office 主题​​</vt:lpstr>
      <vt:lpstr>Picture</vt:lpstr>
      <vt:lpstr>Visio</vt:lpstr>
      <vt:lpstr>Clip</vt:lpstr>
      <vt:lpstr>MS_ClipArt_Gallery.2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多路复用与多路分解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无连接的复用与分用(源端口号的作用)</vt:lpstr>
      <vt:lpstr>PowerPoint 演示文稿</vt:lpstr>
      <vt:lpstr>无连接传输 : UDP</vt:lpstr>
      <vt:lpstr>无连接传输 : UDP</vt:lpstr>
      <vt:lpstr>无连接传输 : UDP</vt:lpstr>
      <vt:lpstr>无连接传输 : UDP</vt:lpstr>
      <vt:lpstr>无连接传输 : UDP</vt:lpstr>
      <vt:lpstr>无连接传输 : UDP</vt:lpstr>
      <vt:lpstr>无连接传输 : UDP</vt:lpstr>
      <vt:lpstr>无连接传输 : UDP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rdt2.1: 讨论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Go-Back-N：允许发送方发送多个分组而不需等待确认，但已发送但未确认的分组数不能超过N</vt:lpstr>
      <vt:lpstr>Go-Back-N(续)</vt:lpstr>
      <vt:lpstr>GBN: 发送方的扩展FSM</vt:lpstr>
      <vt:lpstr>GBN: 接收方的扩展 FSM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3.5 面向连接的传输 : TCP</vt:lpstr>
      <vt:lpstr>3.5 面向连接的传输 : TCP</vt:lpstr>
      <vt:lpstr>3.5 面向连接的传输 : TCP</vt:lpstr>
      <vt:lpstr>3.5 面向连接的传输 : TCP</vt:lpstr>
      <vt:lpstr>3.5 面向连接的传输 : TCP</vt:lpstr>
      <vt:lpstr>3.5 面向连接的传输 : TCP</vt:lpstr>
      <vt:lpstr>3.5 面向连接的传输 : TCP</vt:lpstr>
      <vt:lpstr>3.5 面向连接的传输 : TCP</vt:lpstr>
      <vt:lpstr>3.5 面向连接的传输 : TCP</vt:lpstr>
      <vt:lpstr>3.5 面向连接的传输 : TCP</vt:lpstr>
      <vt:lpstr>3.5 面向连接的传输 : TCP</vt:lpstr>
      <vt:lpstr>3.5 面向连接的传输 : TCP</vt:lpstr>
      <vt:lpstr>3.5 面向连接的传输 : TCP</vt:lpstr>
      <vt:lpstr>3.5 面向连接的传输 : TCP</vt:lpstr>
      <vt:lpstr>3.5 面向连接的传输 : TCP</vt:lpstr>
      <vt:lpstr>3.5 面向连接的传输 : TCP</vt:lpstr>
      <vt:lpstr>3.5 面向连接的传输 : TCP</vt:lpstr>
      <vt:lpstr>3.5 面向连接的传输 : TCP</vt:lpstr>
      <vt:lpstr>3.5 面向连接的传输 : TCP</vt:lpstr>
      <vt:lpstr>3.5 面向连接的传输 : TCP</vt:lpstr>
      <vt:lpstr>3.5 面向连接的传输 : TCP</vt:lpstr>
      <vt:lpstr>3.5 面向连接的传输 : TCP</vt:lpstr>
      <vt:lpstr>3.5 面向连接的传输 : TCP</vt:lpstr>
      <vt:lpstr>3.5 面向连接的传输 : TCP</vt:lpstr>
      <vt:lpstr>3.5 面向连接的传输 : TCP</vt:lpstr>
      <vt:lpstr>3.5 面向连接的传输 : TCP</vt:lpstr>
      <vt:lpstr>3.5 面向连接的传输 : TCP</vt:lpstr>
      <vt:lpstr>3.5 面向连接的传输 : TCP</vt:lpstr>
      <vt:lpstr>3.5 面向连接的传输 : TCP</vt:lpstr>
      <vt:lpstr>PowerPoint 演示文稿</vt:lpstr>
      <vt:lpstr>3.5 面向连接的传输 : TCP</vt:lpstr>
      <vt:lpstr>3.5 面向连接的传输 : TCP</vt:lpstr>
      <vt:lpstr>3.5 面向连接的传输 : TCP</vt:lpstr>
      <vt:lpstr>3.5 面向连接的传输 : TCP</vt:lpstr>
      <vt:lpstr>是Go-Back-N还是选择重传</vt:lpstr>
      <vt:lpstr>3.5 面向连接的传输 : TCP</vt:lpstr>
      <vt:lpstr>3.5 面向连接的传输 : TCP</vt:lpstr>
      <vt:lpstr>3.5 面向连接的传输 : TCP</vt:lpstr>
      <vt:lpstr>3.5 面向连接的传输 : TCP</vt:lpstr>
      <vt:lpstr>3.5 面向连接的传输 : TCP</vt:lpstr>
      <vt:lpstr>3.5 面向连接的传输 : TCP</vt:lpstr>
      <vt:lpstr>PowerPoint 演示文稿</vt:lpstr>
      <vt:lpstr>PowerPoint 演示文稿</vt:lpstr>
      <vt:lpstr>3.5 面向连接的传输 : TCP</vt:lpstr>
      <vt:lpstr>PowerPoint 演示文稿</vt:lpstr>
      <vt:lpstr>拥塞控制原理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拥塞控制原理</vt:lpstr>
      <vt:lpstr>PowerPoint 演示文稿</vt:lpstr>
      <vt:lpstr>TCP拥塞控制</vt:lpstr>
      <vt:lpstr>PowerPoint 演示文稿</vt:lpstr>
      <vt:lpstr>TCP拥塞控制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xrk</dc:creator>
  <cp:lastModifiedBy>丁丁丁</cp:lastModifiedBy>
  <cp:revision>287</cp:revision>
  <dcterms:created xsi:type="dcterms:W3CDTF">2019-08-13T06:56:00Z</dcterms:created>
  <dcterms:modified xsi:type="dcterms:W3CDTF">2024-11-30T08:24:38Z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9844A7224B76420B8474D884FD9AF5E8</vt:lpwstr>
  </property>
  <property fmtid="{D5CDD505-2E9C-101B-9397-08002B2CF9AE}" pid="3" name="KSOProductBuildVer">
    <vt:lpwstr>2052-11.1.0.10577</vt:lpwstr>
  </property>
</Properties>
</file>